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Alatsi" panose="020B0604020202020204" charset="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56" d="100"/>
          <a:sy n="56" d="100"/>
        </p:scale>
        <p:origin x="595" y="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-31071" y="0"/>
            <a:ext cx="4239083" cy="10287000"/>
            <a:chOff x="0" y="0"/>
            <a:chExt cx="5652111" cy="13716000"/>
          </a:xfrm>
        </p:grpSpPr>
        <p:grpSp>
          <p:nvGrpSpPr>
            <p:cNvPr id="3" name="Group 3"/>
            <p:cNvGrpSpPr/>
            <p:nvPr/>
          </p:nvGrpSpPr>
          <p:grpSpPr>
            <a:xfrm>
              <a:off x="2826056" y="0"/>
              <a:ext cx="2826056" cy="13716000"/>
              <a:chOff x="0" y="0"/>
              <a:chExt cx="558233" cy="270933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9E0D9"/>
              </a:solidFill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>
              <a:off x="1413028" y="0"/>
              <a:ext cx="2826056" cy="13716000"/>
              <a:chOff x="0" y="0"/>
              <a:chExt cx="558233" cy="270933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9FC3D0"/>
              </a:solidFill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  <p:grpSp>
          <p:nvGrpSpPr>
            <p:cNvPr id="9" name="Group 9"/>
            <p:cNvGrpSpPr/>
            <p:nvPr/>
          </p:nvGrpSpPr>
          <p:grpSpPr>
            <a:xfrm>
              <a:off x="0" y="0"/>
              <a:ext cx="2826056" cy="13716000"/>
              <a:chOff x="0" y="0"/>
              <a:chExt cx="558233" cy="2709333"/>
            </a:xfrm>
          </p:grpSpPr>
          <p:sp>
            <p:nvSpPr>
              <p:cNvPr id="10" name="Freeform 10"/>
              <p:cNvSpPr/>
              <p:nvPr/>
            </p:nvSpPr>
            <p:spPr>
              <a:xfrm>
                <a:off x="0" y="0"/>
                <a:ext cx="558233" cy="2709333"/>
              </a:xfrm>
              <a:custGeom>
                <a:avLst/>
                <a:gdLst/>
                <a:ahLst/>
                <a:cxnLst/>
                <a:rect l="l" t="t" r="r" b="b"/>
                <a:pathLst>
                  <a:path w="558233" h="2709333">
                    <a:moveTo>
                      <a:pt x="0" y="0"/>
                    </a:moveTo>
                    <a:lnTo>
                      <a:pt x="558233" y="0"/>
                    </a:lnTo>
                    <a:lnTo>
                      <a:pt x="558233" y="2709333"/>
                    </a:lnTo>
                    <a:lnTo>
                      <a:pt x="0" y="2709333"/>
                    </a:lnTo>
                    <a:close/>
                  </a:path>
                </a:pathLst>
              </a:custGeom>
              <a:solidFill>
                <a:srgbClr val="E1F7DA"/>
              </a:solidFill>
            </p:spPr>
          </p:sp>
          <p:sp>
            <p:nvSpPr>
              <p:cNvPr id="11" name="TextBox 11"/>
              <p:cNvSpPr txBox="1"/>
              <p:nvPr/>
            </p:nvSpPr>
            <p:spPr>
              <a:xfrm>
                <a:off x="0" y="-47625"/>
                <a:ext cx="558233" cy="2756958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659"/>
                  </a:lnSpc>
                </a:pPr>
                <a:endParaRPr/>
              </a:p>
            </p:txBody>
          </p:sp>
        </p:grpSp>
      </p:grpSp>
      <p:sp>
        <p:nvSpPr>
          <p:cNvPr id="12" name="TextBox 12"/>
          <p:cNvSpPr txBox="1"/>
          <p:nvPr/>
        </p:nvSpPr>
        <p:spPr>
          <a:xfrm>
            <a:off x="5094942" y="1749770"/>
            <a:ext cx="12046307" cy="56483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4550"/>
              </a:lnSpc>
            </a:pPr>
            <a:r>
              <a:rPr lang="en-US" sz="15000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C++ &amp; DSA PLACEMENT COURSE</a:t>
            </a:r>
          </a:p>
        </p:txBody>
      </p:sp>
      <p:sp>
        <p:nvSpPr>
          <p:cNvPr id="13" name="Freeform 13"/>
          <p:cNvSpPr/>
          <p:nvPr/>
        </p:nvSpPr>
        <p:spPr>
          <a:xfrm>
            <a:off x="12646898" y="-210192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4"/>
                </a:lnTo>
                <a:lnTo>
                  <a:pt x="0" y="247778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1118095" y="9258300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7441325" y="8793480"/>
            <a:ext cx="6882108" cy="4648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779"/>
              </a:lnSpc>
            </a:pPr>
            <a:r>
              <a:rPr lang="en-US" sz="2700">
                <a:solidFill>
                  <a:srgbClr val="000000"/>
                </a:solidFill>
                <a:latin typeface="Alatsi"/>
                <a:ea typeface="Alatsi"/>
                <a:cs typeface="Alatsi"/>
                <a:sym typeface="Alatsi"/>
              </a:rPr>
              <a:t>Khaiser Khanam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553980" y="2832100"/>
            <a:ext cx="13180039" cy="44608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914448"/>
                </a:solidFill>
                <a:latin typeface="Alatsi"/>
                <a:ea typeface="Alatsi"/>
                <a:cs typeface="Alatsi"/>
                <a:sym typeface="Alatsi"/>
              </a:rPr>
              <a:t>ARRAY</a:t>
            </a:r>
            <a:r>
              <a:rPr lang="en-US" sz="8499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 </a:t>
            </a:r>
          </a:p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404748"/>
                </a:solidFill>
                <a:latin typeface="Alatsi"/>
                <a:ea typeface="Alatsi"/>
                <a:cs typeface="Alatsi"/>
                <a:sym typeface="Alatsi"/>
              </a:rPr>
              <a:t>SOLVE COMMON PROBLEMS WITH EASY SOLUTIONS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02516" y="343630"/>
            <a:ext cx="748296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 dirty="0">
                <a:solidFill>
                  <a:srgbClr val="914448"/>
                </a:solidFill>
                <a:latin typeface="Alatsi"/>
                <a:ea typeface="Alatsi"/>
                <a:cs typeface="Alatsi"/>
                <a:sym typeface="Alatsi"/>
              </a:rPr>
              <a:t>TRUE OR FALSE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701245" y="2977525"/>
            <a:ext cx="13631924" cy="63968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73"/>
              </a:lnSpc>
            </a:pPr>
            <a:r>
              <a:rPr lang="en-US" sz="4052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1.int </a:t>
            </a:r>
            <a:r>
              <a:rPr lang="en-US" sz="4052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arr</a:t>
            </a:r>
            <a:r>
              <a:rPr lang="en-US" sz="4052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[10]; declares an array with 10 elements. </a:t>
            </a:r>
          </a:p>
          <a:p>
            <a:pPr algn="just">
              <a:lnSpc>
                <a:spcPts val="5673"/>
              </a:lnSpc>
            </a:pPr>
            <a:endParaRPr lang="en-US" sz="4052" dirty="0">
              <a:solidFill>
                <a:srgbClr val="222023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just">
              <a:lnSpc>
                <a:spcPts val="5673"/>
              </a:lnSpc>
            </a:pPr>
            <a:r>
              <a:rPr lang="en-US" sz="4052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2.Indexing in arrays starts from 1. </a:t>
            </a:r>
          </a:p>
          <a:p>
            <a:pPr algn="just">
              <a:lnSpc>
                <a:spcPts val="5673"/>
              </a:lnSpc>
            </a:pPr>
            <a:endParaRPr lang="en-US" sz="4052" dirty="0">
              <a:solidFill>
                <a:srgbClr val="222023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just">
              <a:lnSpc>
                <a:spcPts val="5673"/>
              </a:lnSpc>
            </a:pPr>
            <a:r>
              <a:rPr lang="en-US" sz="4052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3.Array elements are stored in contiguous memory locations. </a:t>
            </a:r>
          </a:p>
          <a:p>
            <a:pPr algn="just">
              <a:lnSpc>
                <a:spcPts val="5673"/>
              </a:lnSpc>
            </a:pPr>
            <a:endParaRPr lang="en-US" sz="4052" dirty="0">
              <a:solidFill>
                <a:srgbClr val="222023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just">
              <a:lnSpc>
                <a:spcPts val="5673"/>
              </a:lnSpc>
            </a:pPr>
            <a:r>
              <a:rPr lang="en-US" sz="4052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4.You can change the size of an array after declaration.</a:t>
            </a:r>
          </a:p>
          <a:p>
            <a:pPr algn="just">
              <a:lnSpc>
                <a:spcPts val="5673"/>
              </a:lnSpc>
            </a:pPr>
            <a:endParaRPr lang="en-US" sz="4052" dirty="0">
              <a:solidFill>
                <a:srgbClr val="222023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just">
              <a:lnSpc>
                <a:spcPts val="5673"/>
              </a:lnSpc>
            </a:pPr>
            <a:r>
              <a:rPr lang="en-US" sz="4052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5.The last index of </a:t>
            </a:r>
            <a:r>
              <a:rPr lang="en-US" sz="4052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arr</a:t>
            </a:r>
            <a:r>
              <a:rPr lang="en-US" sz="4052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[5] is 5.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02516" y="343630"/>
            <a:ext cx="748296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914448"/>
                </a:solidFill>
                <a:latin typeface="Alatsi"/>
                <a:ea typeface="Alatsi"/>
                <a:cs typeface="Alatsi"/>
                <a:sym typeface="Alatsi"/>
              </a:rPr>
              <a:t>TRUE OR FALSE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34411" y="2562354"/>
            <a:ext cx="16619177" cy="71105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73"/>
              </a:lnSpc>
            </a:pPr>
            <a:r>
              <a:rPr lang="en-US" sz="4052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6.Arrays can only store integers. </a:t>
            </a:r>
          </a:p>
          <a:p>
            <a:pPr algn="just">
              <a:lnSpc>
                <a:spcPts val="5673"/>
              </a:lnSpc>
            </a:pPr>
            <a:endParaRPr lang="en-US" sz="4052" dirty="0">
              <a:solidFill>
                <a:srgbClr val="222023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just">
              <a:lnSpc>
                <a:spcPts val="5673"/>
              </a:lnSpc>
            </a:pPr>
            <a:r>
              <a:rPr lang="en-US" sz="4052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7.The expression </a:t>
            </a:r>
            <a:r>
              <a:rPr lang="en-US" sz="4052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arr</a:t>
            </a:r>
            <a:r>
              <a:rPr lang="en-US" sz="4052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[0] accesses the first element of the array. </a:t>
            </a:r>
          </a:p>
          <a:p>
            <a:pPr algn="just">
              <a:lnSpc>
                <a:spcPts val="5673"/>
              </a:lnSpc>
            </a:pPr>
            <a:endParaRPr lang="en-US" sz="4052" dirty="0">
              <a:solidFill>
                <a:srgbClr val="222023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just">
              <a:lnSpc>
                <a:spcPts val="5673"/>
              </a:lnSpc>
            </a:pPr>
            <a:r>
              <a:rPr lang="en-US" sz="4052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8.Arrays in C++ are passed by reference to functions. </a:t>
            </a:r>
          </a:p>
          <a:p>
            <a:pPr algn="just">
              <a:lnSpc>
                <a:spcPts val="5673"/>
              </a:lnSpc>
            </a:pPr>
            <a:endParaRPr lang="en-US" sz="4052" dirty="0">
              <a:solidFill>
                <a:srgbClr val="222023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just">
              <a:lnSpc>
                <a:spcPts val="5673"/>
              </a:lnSpc>
            </a:pPr>
            <a:r>
              <a:rPr lang="en-US" sz="4052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9.Declaring int </a:t>
            </a:r>
            <a:r>
              <a:rPr lang="en-US" sz="4052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arr</a:t>
            </a:r>
            <a:r>
              <a:rPr lang="en-US" sz="4052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[] = {1, 2, 3}; automatically creates an array of size 3. </a:t>
            </a:r>
          </a:p>
          <a:p>
            <a:pPr algn="just">
              <a:lnSpc>
                <a:spcPts val="5673"/>
              </a:lnSpc>
            </a:pPr>
            <a:endParaRPr lang="en-US" sz="4052" dirty="0">
              <a:solidFill>
                <a:srgbClr val="222023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just">
              <a:lnSpc>
                <a:spcPts val="5673"/>
              </a:lnSpc>
            </a:pPr>
            <a:r>
              <a:rPr lang="en-US" sz="4052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10.It is mandatory to initialize all array elements at the time of declaration. </a:t>
            </a:r>
          </a:p>
          <a:p>
            <a:pPr algn="just">
              <a:lnSpc>
                <a:spcPts val="5673"/>
              </a:lnSpc>
            </a:pPr>
            <a:endParaRPr lang="en-US" sz="4052" dirty="0">
              <a:solidFill>
                <a:srgbClr val="222023"/>
              </a:solidFill>
              <a:latin typeface="Alatsi"/>
              <a:ea typeface="Alatsi"/>
              <a:cs typeface="Alatsi"/>
              <a:sym typeface="Alatsi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02516" y="343630"/>
            <a:ext cx="748296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914448"/>
                </a:solidFill>
                <a:latin typeface="Alatsi"/>
                <a:ea typeface="Alatsi"/>
                <a:cs typeface="Alatsi"/>
                <a:sym typeface="Alatsi"/>
              </a:rPr>
              <a:t>TRUE OR FALSE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386075" y="2631549"/>
            <a:ext cx="15515849" cy="685170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082"/>
              </a:lnSpc>
            </a:pPr>
            <a:r>
              <a:rPr lang="en-US" sz="434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11.sizeof(</a:t>
            </a:r>
            <a:r>
              <a:rPr lang="en-US" sz="434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arr</a:t>
            </a:r>
            <a:r>
              <a:rPr lang="en-US" sz="434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) gives total size in bytes (not number of elements). </a:t>
            </a:r>
          </a:p>
          <a:p>
            <a:pPr algn="just">
              <a:lnSpc>
                <a:spcPts val="6082"/>
              </a:lnSpc>
            </a:pPr>
            <a:endParaRPr lang="en-US" sz="4344" dirty="0">
              <a:solidFill>
                <a:srgbClr val="222023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just">
              <a:lnSpc>
                <a:spcPts val="6082"/>
              </a:lnSpc>
            </a:pPr>
            <a:r>
              <a:rPr lang="en-US" sz="434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12.We can use loops to input elements in an array.</a:t>
            </a:r>
          </a:p>
          <a:p>
            <a:pPr algn="just">
              <a:lnSpc>
                <a:spcPts val="6082"/>
              </a:lnSpc>
            </a:pPr>
            <a:endParaRPr lang="en-US" sz="4344" dirty="0">
              <a:solidFill>
                <a:srgbClr val="222023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just">
              <a:lnSpc>
                <a:spcPts val="6082"/>
              </a:lnSpc>
            </a:pPr>
            <a:r>
              <a:rPr lang="en-US" sz="434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13.arr[10] is a valid index for int </a:t>
            </a:r>
            <a:r>
              <a:rPr lang="en-US" sz="434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arr</a:t>
            </a:r>
            <a:r>
              <a:rPr lang="en-US" sz="434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[10];</a:t>
            </a:r>
          </a:p>
          <a:p>
            <a:pPr algn="just">
              <a:lnSpc>
                <a:spcPts val="6082"/>
              </a:lnSpc>
            </a:pPr>
            <a:endParaRPr lang="en-US" sz="4344" dirty="0">
              <a:solidFill>
                <a:srgbClr val="222023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just">
              <a:lnSpc>
                <a:spcPts val="6082"/>
              </a:lnSpc>
            </a:pPr>
            <a:r>
              <a:rPr lang="en-US" sz="434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14.You can access an array element even without declaring it. </a:t>
            </a:r>
          </a:p>
          <a:p>
            <a:pPr algn="just">
              <a:lnSpc>
                <a:spcPts val="6082"/>
              </a:lnSpc>
            </a:pPr>
            <a:endParaRPr lang="en-US" sz="4344" dirty="0">
              <a:solidFill>
                <a:srgbClr val="222023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just">
              <a:lnSpc>
                <a:spcPts val="6082"/>
              </a:lnSpc>
            </a:pPr>
            <a:r>
              <a:rPr lang="en-US" sz="434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15.Arrays can be used with functions like max() and min() in C++.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3E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2627572" y="-733336"/>
            <a:ext cx="7315200" cy="2477783"/>
          </a:xfrm>
          <a:custGeom>
            <a:avLst/>
            <a:gdLst/>
            <a:ahLst/>
            <a:cxnLst/>
            <a:rect l="l" t="t" r="r" b="b"/>
            <a:pathLst>
              <a:path w="7315200" h="2477783">
                <a:moveTo>
                  <a:pt x="0" y="0"/>
                </a:moveTo>
                <a:lnTo>
                  <a:pt x="7315200" y="0"/>
                </a:lnTo>
                <a:lnTo>
                  <a:pt x="7315200" y="2477783"/>
                </a:lnTo>
                <a:lnTo>
                  <a:pt x="0" y="247778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5402516" y="343630"/>
            <a:ext cx="7482969" cy="14509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99"/>
              </a:lnSpc>
            </a:pPr>
            <a:r>
              <a:rPr lang="en-US" sz="8499">
                <a:solidFill>
                  <a:srgbClr val="914448"/>
                </a:solidFill>
                <a:latin typeface="Alatsi"/>
                <a:ea typeface="Alatsi"/>
                <a:cs typeface="Alatsi"/>
                <a:sym typeface="Alatsi"/>
              </a:rPr>
              <a:t>TRUE OR FALSE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39820" y="2773929"/>
            <a:ext cx="16808361" cy="66333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16.We can initialize an array partially like int </a:t>
            </a: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arr</a:t>
            </a: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[5] = {1, 2}; </a:t>
            </a:r>
          </a:p>
          <a:p>
            <a:pPr algn="just">
              <a:lnSpc>
                <a:spcPts val="5886"/>
              </a:lnSpc>
            </a:pPr>
            <a:endParaRPr lang="en-US" sz="4204" dirty="0">
              <a:solidFill>
                <a:srgbClr val="222023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17.The remaining values in a partially initialized array are set to garbage. </a:t>
            </a:r>
          </a:p>
          <a:p>
            <a:pPr algn="just">
              <a:lnSpc>
                <a:spcPts val="5886"/>
              </a:lnSpc>
            </a:pPr>
            <a:endParaRPr lang="en-US" sz="4204" dirty="0">
              <a:solidFill>
                <a:srgbClr val="222023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18.Array names in C++ represent the base address. </a:t>
            </a:r>
          </a:p>
          <a:p>
            <a:pPr algn="just">
              <a:lnSpc>
                <a:spcPts val="5886"/>
              </a:lnSpc>
            </a:pPr>
            <a:endParaRPr lang="en-US" sz="4204" dirty="0">
              <a:solidFill>
                <a:srgbClr val="222023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19.Using uninitialized array elements may result in unpredictable output. </a:t>
            </a:r>
          </a:p>
          <a:p>
            <a:pPr algn="just">
              <a:lnSpc>
                <a:spcPts val="5886"/>
              </a:lnSpc>
            </a:pPr>
            <a:endParaRPr lang="en-US" sz="4204" dirty="0">
              <a:solidFill>
                <a:srgbClr val="222023"/>
              </a:solidFill>
              <a:latin typeface="Alatsi"/>
              <a:ea typeface="Alatsi"/>
              <a:cs typeface="Alatsi"/>
              <a:sym typeface="Alatsi"/>
            </a:endParaRPr>
          </a:p>
          <a:p>
            <a:pPr algn="just">
              <a:lnSpc>
                <a:spcPts val="5886"/>
              </a:lnSpc>
            </a:pP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20.int </a:t>
            </a:r>
            <a:r>
              <a:rPr lang="en-US" sz="4204" dirty="0" err="1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arr</a:t>
            </a:r>
            <a:r>
              <a:rPr lang="en-US" sz="4204" dirty="0">
                <a:solidFill>
                  <a:srgbClr val="222023"/>
                </a:solidFill>
                <a:latin typeface="Alatsi"/>
                <a:ea typeface="Alatsi"/>
                <a:cs typeface="Alatsi"/>
                <a:sym typeface="Alatsi"/>
              </a:rPr>
              <a:t>[3] = {1, 2, 3, 4}; is a valid statement.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319</Words>
  <Application>Microsoft Office PowerPoint</Application>
  <PresentationFormat>Custom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Alatsi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3-Arrays and STL</dc:title>
  <cp:lastModifiedBy>khaiser khanam</cp:lastModifiedBy>
  <cp:revision>2</cp:revision>
  <dcterms:created xsi:type="dcterms:W3CDTF">2006-08-16T00:00:00Z</dcterms:created>
  <dcterms:modified xsi:type="dcterms:W3CDTF">2025-05-24T19:23:16Z</dcterms:modified>
  <dc:identifier>DAGoXKgbRFk</dc:identifier>
</cp:coreProperties>
</file>