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latsi" panose="020B0604020202020204" charset="0"/>
      <p:regular r:id="rId12"/>
    </p:embeddedFont>
    <p:embeddedFont>
      <p:font typeface="Arimo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3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00390" y="1940091"/>
            <a:ext cx="728722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dirty="0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How to Analyze an Algorithm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86264" y="3794798"/>
            <a:ext cx="4915472" cy="134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334" lvl="1" indent="-421167" algn="l">
              <a:lnSpc>
                <a:spcPts val="5462"/>
              </a:lnSpc>
              <a:buAutoNum type="arabicPeriod"/>
            </a:pPr>
            <a:r>
              <a:rPr lang="en-US" sz="3901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Time Complexity </a:t>
            </a:r>
          </a:p>
          <a:p>
            <a:pPr marL="842334" lvl="1" indent="-421167" algn="l">
              <a:lnSpc>
                <a:spcPts val="5462"/>
              </a:lnSpc>
              <a:buAutoNum type="arabicPeriod"/>
            </a:pPr>
            <a:r>
              <a:rPr lang="en-US" sz="3901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Space Complexity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3026003"/>
            <a:ext cx="13180039" cy="2955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PRIORI ANALYSIS AND POSTERIORI 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61840" y="6342630"/>
            <a:ext cx="12764319" cy="920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32"/>
              </a:lnSpc>
            </a:pPr>
            <a:r>
              <a:rPr lang="en-US" sz="5380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HOW WRITE AND ANALYZE ALGORITHM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240468">
            <a:off x="812555" y="2634792"/>
            <a:ext cx="2053212" cy="580032"/>
          </a:xfrm>
          <a:custGeom>
            <a:avLst/>
            <a:gdLst/>
            <a:ahLst/>
            <a:cxnLst/>
            <a:rect l="l" t="t" r="r" b="b"/>
            <a:pathLst>
              <a:path w="2053212" h="580032">
                <a:moveTo>
                  <a:pt x="0" y="0"/>
                </a:moveTo>
                <a:lnTo>
                  <a:pt x="2053213" y="0"/>
                </a:lnTo>
                <a:lnTo>
                  <a:pt x="2053213" y="580032"/>
                </a:lnTo>
                <a:lnTo>
                  <a:pt x="0" y="580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1697" y="1398115"/>
            <a:ext cx="17664605" cy="673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7"/>
              </a:lnSpc>
            </a:pPr>
            <a:r>
              <a:rPr lang="en-US" sz="3862" dirty="0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Algorithm  -</a:t>
            </a:r>
            <a:r>
              <a:rPr lang="en-US" sz="3862" dirty="0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 ek step-by-step procedure </a:t>
            </a:r>
            <a:r>
              <a:rPr lang="en-US" sz="3862" dirty="0" err="1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hota</a:t>
            </a:r>
            <a:r>
              <a:rPr lang="en-US" sz="3862" dirty="0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62" dirty="0" err="1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hai</a:t>
            </a:r>
            <a:r>
              <a:rPr lang="en-US" sz="3862" dirty="0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62" dirty="0" err="1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kisi</a:t>
            </a:r>
            <a:r>
              <a:rPr lang="en-US" sz="3862" dirty="0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 problem ko solve </a:t>
            </a:r>
            <a:r>
              <a:rPr lang="en-US" sz="3862" dirty="0" err="1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karne</a:t>
            </a:r>
            <a:r>
              <a:rPr lang="en-US" sz="3862" dirty="0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62" dirty="0" err="1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ke</a:t>
            </a:r>
            <a:r>
              <a:rPr lang="en-US" sz="3862" dirty="0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62" dirty="0" err="1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liye</a:t>
            </a:r>
            <a:r>
              <a:rPr lang="en-US" sz="3862" dirty="0">
                <a:solidFill>
                  <a:srgbClr val="2B231A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93287" y="3398506"/>
            <a:ext cx="5541682" cy="673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7"/>
              </a:lnSpc>
            </a:pPr>
            <a:r>
              <a:rPr lang="en-US" sz="386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Understand the Problem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93287" y="4353920"/>
            <a:ext cx="4013364" cy="673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7"/>
              </a:lnSpc>
            </a:pPr>
            <a:r>
              <a:rPr lang="en-US" sz="386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Plan the solution</a:t>
            </a:r>
          </a:p>
        </p:txBody>
      </p:sp>
      <p:sp>
        <p:nvSpPr>
          <p:cNvPr id="6" name="Freeform 6"/>
          <p:cNvSpPr/>
          <p:nvPr/>
        </p:nvSpPr>
        <p:spPr>
          <a:xfrm rot="2240468">
            <a:off x="7125291" y="5602472"/>
            <a:ext cx="2053212" cy="580032"/>
          </a:xfrm>
          <a:custGeom>
            <a:avLst/>
            <a:gdLst/>
            <a:ahLst/>
            <a:cxnLst/>
            <a:rect l="l" t="t" r="r" b="b"/>
            <a:pathLst>
              <a:path w="2053212" h="580032">
                <a:moveTo>
                  <a:pt x="0" y="0"/>
                </a:moveTo>
                <a:lnTo>
                  <a:pt x="2053212" y="0"/>
                </a:lnTo>
                <a:lnTo>
                  <a:pt x="2053212" y="580033"/>
                </a:lnTo>
                <a:lnTo>
                  <a:pt x="0" y="580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506652" y="6072338"/>
            <a:ext cx="5619393" cy="273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880" lvl="1" indent="-416940" algn="l">
              <a:lnSpc>
                <a:spcPts val="5407"/>
              </a:lnSpc>
              <a:buAutoNum type="arabicPeriod"/>
            </a:pPr>
            <a:r>
              <a:rPr lang="en-US" sz="386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Flowchart</a:t>
            </a:r>
          </a:p>
          <a:p>
            <a:pPr marL="833880" lvl="1" indent="-416940" algn="l">
              <a:lnSpc>
                <a:spcPts val="5407"/>
              </a:lnSpc>
              <a:buAutoNum type="arabicPeriod"/>
            </a:pPr>
            <a:r>
              <a:rPr lang="en-US" sz="386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Pseudocode</a:t>
            </a:r>
          </a:p>
          <a:p>
            <a:pPr marL="833880" lvl="1" indent="-416940" algn="l">
              <a:lnSpc>
                <a:spcPts val="5407"/>
              </a:lnSpc>
              <a:buAutoNum type="arabicPeriod"/>
            </a:pPr>
            <a:r>
              <a:rPr lang="en-US" sz="386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Dry Run</a:t>
            </a:r>
          </a:p>
          <a:p>
            <a:pPr marL="833880" lvl="1" indent="-416940" algn="l">
              <a:lnSpc>
                <a:spcPts val="5407"/>
              </a:lnSpc>
              <a:buAutoNum type="arabicPeriod"/>
            </a:pPr>
            <a:r>
              <a:rPr lang="en-US" sz="386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Algorithm 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12415" y="942975"/>
            <a:ext cx="6263171" cy="673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7"/>
              </a:lnSpc>
            </a:pPr>
            <a:r>
              <a:rPr lang="en-US" sz="3862" dirty="0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Problem: </a:t>
            </a:r>
            <a:r>
              <a:rPr lang="en-US" sz="3862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Add two numbers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00895"/>
            <a:ext cx="3950944" cy="835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22"/>
              </a:lnSpc>
            </a:pPr>
            <a:r>
              <a:rPr lang="en-US" sz="5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Pseudocode</a:t>
            </a:r>
            <a:endParaRPr lang="en-US" sz="4872" dirty="0">
              <a:solidFill>
                <a:srgbClr val="4047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13744" y="3075449"/>
            <a:ext cx="8125078" cy="673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7"/>
              </a:lnSpc>
            </a:pPr>
            <a:r>
              <a:rPr lang="en-US" sz="3862" dirty="0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Priori Analysis (Theoretical Analysis)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044655" y="4158803"/>
            <a:ext cx="9730972" cy="1359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880" lvl="1" indent="-416940" algn="l">
              <a:lnSpc>
                <a:spcPts val="5407"/>
              </a:lnSpc>
              <a:buFont typeface="Arial"/>
              <a:buChar char="•"/>
            </a:pP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Before code execution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hota</a:t>
            </a: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hai</a:t>
            </a:r>
            <a:endParaRPr lang="en-US" sz="3862" dirty="0">
              <a:solidFill>
                <a:srgbClr val="2D2B2B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833880" lvl="1" indent="-416940" algn="l">
              <a:lnSpc>
                <a:spcPts val="5407"/>
              </a:lnSpc>
              <a:buFont typeface="Arial"/>
              <a:buChar char="•"/>
            </a:pP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No actual implementation is done.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38096" y="6452404"/>
            <a:ext cx="12011808" cy="673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7"/>
              </a:lnSpc>
            </a:pP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Example: Linear Search ki worst case complexity: O(n)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11572" y="2429990"/>
            <a:ext cx="8125078" cy="673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7"/>
              </a:lnSpc>
            </a:pPr>
            <a:r>
              <a:rPr lang="en-US" sz="3862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Posteriori Testing (Empirical Analysis)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21339" y="3536617"/>
            <a:ext cx="13245322" cy="1359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880" lvl="1" indent="-416940" algn="just">
              <a:lnSpc>
                <a:spcPts val="5407"/>
              </a:lnSpc>
              <a:buFont typeface="Arial"/>
              <a:buChar char="•"/>
            </a:pP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After writing and running the code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hota</a:t>
            </a: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hai</a:t>
            </a:r>
            <a:endParaRPr lang="en-US" sz="3862" dirty="0">
              <a:solidFill>
                <a:srgbClr val="2D2B2B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833880" lvl="1" indent="-416940" algn="just">
              <a:lnSpc>
                <a:spcPts val="5407"/>
              </a:lnSpc>
              <a:buFont typeface="Arial"/>
              <a:buChar char="•"/>
            </a:pP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Real input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leke</a:t>
            </a: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 check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kiya</a:t>
            </a: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jata</a:t>
            </a: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hai</a:t>
            </a: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kitna</a:t>
            </a: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 time/memory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laga</a:t>
            </a:r>
            <a:endParaRPr lang="en-US" sz="3862" dirty="0">
              <a:solidFill>
                <a:srgbClr val="2D2B2B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99615" y="6412064"/>
            <a:ext cx="9684425" cy="1359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7"/>
              </a:lnSpc>
            </a:pP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Example: Code run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kar</a:t>
            </a: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ke</a:t>
            </a: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dekhna</a:t>
            </a: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 ki 1 million data search hone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mein</a:t>
            </a:r>
            <a:r>
              <a:rPr lang="en-US" sz="3862" dirty="0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 2.3 seconds </a:t>
            </a:r>
            <a:r>
              <a:rPr lang="en-US" sz="3862" dirty="0" err="1">
                <a:solidFill>
                  <a:srgbClr val="2D2B2B"/>
                </a:solidFill>
                <a:latin typeface="Alatsi"/>
                <a:ea typeface="Alatsi"/>
                <a:cs typeface="Alatsi"/>
                <a:sym typeface="Alatsi"/>
              </a:rPr>
              <a:t>lage</a:t>
            </a:r>
            <a:endParaRPr lang="en-US" sz="3862" dirty="0">
              <a:solidFill>
                <a:srgbClr val="2D2B2B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399538" y="3105150"/>
          <a:ext cx="17488925" cy="6267450"/>
        </p:xfrm>
        <a:graphic>
          <a:graphicData uri="http://schemas.openxmlformats.org/drawingml/2006/table">
            <a:tbl>
              <a:tblPr/>
              <a:tblGrid>
                <a:gridCol w="376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5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57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42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00" b="1" u="none" strike="noStrike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Input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42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Clearly defined inputs (0 or more)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42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Output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42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At least one valid output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42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00" b="1" u="none" strike="noStrike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Definiteness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42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Every step should be clear and unambiguous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42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Finiteness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42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Algorithm should terminate after finite steps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42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Effectiveness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42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Steps should be practical and basic enough to perform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42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00" b="1" u="none" strike="noStrik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Generality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42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00" b="1" u="none" strike="noStrike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Algorithm should work for multiple sets of valid inputs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674169" y="1381519"/>
            <a:ext cx="8939662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dirty="0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Characteristics of a Good Algorithm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52058" y="1358245"/>
            <a:ext cx="5983885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dirty="0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Problem Solving Steps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55414" y="4048316"/>
            <a:ext cx="12606340" cy="297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824" lvl="1" indent="-367412" algn="l">
              <a:lnSpc>
                <a:spcPts val="4764"/>
              </a:lnSpc>
              <a:buAutoNum type="arabicPeriod"/>
            </a:pPr>
            <a:r>
              <a:rPr lang="en-US" sz="340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Samasya</a:t>
            </a:r>
            <a:r>
              <a:rPr lang="en-US" sz="340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ko </a:t>
            </a:r>
            <a:r>
              <a:rPr lang="en-US" sz="340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samajhna</a:t>
            </a:r>
            <a:r>
              <a:rPr lang="en-US" sz="340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403" dirty="0">
                <a:solidFill>
                  <a:srgbClr val="CB8456"/>
                </a:solidFill>
                <a:latin typeface="Alatsi"/>
                <a:ea typeface="Alatsi"/>
                <a:cs typeface="Alatsi"/>
                <a:sym typeface="Alatsi"/>
              </a:rPr>
              <a:t>(Understand the problem)</a:t>
            </a:r>
          </a:p>
          <a:p>
            <a:pPr marL="734824" lvl="1" indent="-367412" algn="l">
              <a:lnSpc>
                <a:spcPts val="4764"/>
              </a:lnSpc>
              <a:buAutoNum type="arabicPeriod"/>
            </a:pPr>
            <a:r>
              <a:rPr lang="en-US" sz="3403" dirty="0">
                <a:solidFill>
                  <a:srgbClr val="0F1E27"/>
                </a:solidFill>
                <a:latin typeface="Alatsi"/>
                <a:ea typeface="Alatsi"/>
                <a:cs typeface="Alatsi"/>
                <a:sym typeface="Alatsi"/>
              </a:rPr>
              <a:t>Plan banana</a:t>
            </a:r>
            <a:r>
              <a:rPr lang="en-US" sz="3403" dirty="0">
                <a:solidFill>
                  <a:srgbClr val="CB8456"/>
                </a:solidFill>
                <a:latin typeface="Alatsi"/>
                <a:ea typeface="Alatsi"/>
                <a:cs typeface="Alatsi"/>
                <a:sym typeface="Alatsi"/>
              </a:rPr>
              <a:t> (Plan the solution)</a:t>
            </a:r>
          </a:p>
          <a:p>
            <a:pPr marL="734824" lvl="1" indent="-367412" algn="l">
              <a:lnSpc>
                <a:spcPts val="4764"/>
              </a:lnSpc>
              <a:buAutoNum type="arabicPeriod"/>
            </a:pPr>
            <a:r>
              <a:rPr lang="en-US" sz="3403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Solution ko implement </a:t>
            </a:r>
            <a:r>
              <a:rPr lang="en-US" sz="3403" dirty="0" err="1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karna</a:t>
            </a:r>
            <a:r>
              <a:rPr lang="en-US" sz="3403" dirty="0">
                <a:solidFill>
                  <a:srgbClr val="CB8456"/>
                </a:solidFill>
                <a:latin typeface="Alatsi"/>
                <a:ea typeface="Alatsi"/>
                <a:cs typeface="Alatsi"/>
                <a:sym typeface="Alatsi"/>
              </a:rPr>
              <a:t> (Implement the solution)</a:t>
            </a:r>
          </a:p>
          <a:p>
            <a:pPr marL="734824" lvl="1" indent="-367412" algn="l">
              <a:lnSpc>
                <a:spcPts val="4764"/>
              </a:lnSpc>
              <a:buAutoNum type="arabicPeriod"/>
            </a:pPr>
            <a:r>
              <a:rPr lang="en-US" sz="3403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Solution ko test </a:t>
            </a:r>
            <a:r>
              <a:rPr lang="en-US" sz="3403" dirty="0" err="1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karna</a:t>
            </a:r>
            <a:r>
              <a:rPr lang="en-US" sz="3403" dirty="0">
                <a:solidFill>
                  <a:srgbClr val="CB8456"/>
                </a:solidFill>
                <a:latin typeface="Alatsi"/>
                <a:ea typeface="Alatsi"/>
                <a:cs typeface="Alatsi"/>
                <a:sym typeface="Alatsi"/>
              </a:rPr>
              <a:t> (Test the solution)</a:t>
            </a:r>
          </a:p>
          <a:p>
            <a:pPr marL="734824" lvl="1" indent="-367412" algn="l">
              <a:lnSpc>
                <a:spcPts val="4764"/>
              </a:lnSpc>
              <a:buAutoNum type="arabicPeriod"/>
            </a:pPr>
            <a:r>
              <a:rPr lang="en-US" sz="3403" dirty="0">
                <a:solidFill>
                  <a:srgbClr val="0F1E27"/>
                </a:solidFill>
                <a:latin typeface="Alatsi"/>
                <a:ea typeface="Alatsi"/>
                <a:cs typeface="Alatsi"/>
                <a:sym typeface="Alatsi"/>
              </a:rPr>
              <a:t>Solution ko improve </a:t>
            </a:r>
            <a:r>
              <a:rPr lang="en-US" sz="3403" dirty="0" err="1">
                <a:solidFill>
                  <a:srgbClr val="0F1E27"/>
                </a:solidFill>
                <a:latin typeface="Alatsi"/>
                <a:ea typeface="Alatsi"/>
                <a:cs typeface="Alatsi"/>
                <a:sym typeface="Alatsi"/>
              </a:rPr>
              <a:t>karna</a:t>
            </a:r>
            <a:r>
              <a:rPr lang="en-US" sz="3403" dirty="0">
                <a:solidFill>
                  <a:srgbClr val="0F1E27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403" dirty="0">
                <a:solidFill>
                  <a:srgbClr val="CB8456"/>
                </a:solidFill>
                <a:latin typeface="Alatsi"/>
                <a:ea typeface="Alatsi"/>
                <a:cs typeface="Alatsi"/>
                <a:sym typeface="Alatsi"/>
              </a:rPr>
              <a:t>(Improve the solution)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79676" y="1358245"/>
            <a:ext cx="6728647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dirty="0">
                <a:solidFill>
                  <a:srgbClr val="BA6526"/>
                </a:solidFill>
                <a:latin typeface="Alatsi"/>
                <a:ea typeface="Alatsi"/>
                <a:cs typeface="Alatsi"/>
                <a:sym typeface="Alatsi"/>
              </a:rPr>
              <a:t>How to Write an Algorithm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73464" y="3796528"/>
            <a:ext cx="7941071" cy="3416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2"/>
              </a:lnSpc>
            </a:pPr>
            <a:r>
              <a:rPr lang="en-US" sz="3901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1.Understand the Problem Clearly</a:t>
            </a:r>
          </a:p>
          <a:p>
            <a:pPr algn="l">
              <a:lnSpc>
                <a:spcPts val="5462"/>
              </a:lnSpc>
            </a:pPr>
            <a:r>
              <a:rPr lang="en-US" sz="3901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2.Define Input/Output</a:t>
            </a:r>
          </a:p>
          <a:p>
            <a:pPr algn="l">
              <a:lnSpc>
                <a:spcPts val="5462"/>
              </a:lnSpc>
            </a:pPr>
            <a:r>
              <a:rPr lang="en-US" sz="3901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3.Break Down the Process</a:t>
            </a:r>
          </a:p>
          <a:p>
            <a:pPr algn="l">
              <a:lnSpc>
                <a:spcPts val="5462"/>
              </a:lnSpc>
            </a:pPr>
            <a:r>
              <a:rPr lang="en-US" sz="3901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4.Use Pseudocode or Plain English</a:t>
            </a:r>
          </a:p>
          <a:p>
            <a:pPr algn="l">
              <a:lnSpc>
                <a:spcPts val="5462"/>
              </a:lnSpc>
            </a:pPr>
            <a:r>
              <a:rPr lang="en-US" sz="3901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5.Dry Run/Test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269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Arimo Bold</vt:lpstr>
      <vt:lpstr>Alatsi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</dc:title>
  <cp:lastModifiedBy>khaiser khanam</cp:lastModifiedBy>
  <cp:revision>2</cp:revision>
  <dcterms:created xsi:type="dcterms:W3CDTF">2006-08-16T00:00:00Z</dcterms:created>
  <dcterms:modified xsi:type="dcterms:W3CDTF">2025-05-24T11:12:08Z</dcterms:modified>
  <dc:identifier>DAGoDcwcXIA</dc:identifier>
</cp:coreProperties>
</file>