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8288000" cy="10287000"/>
  <p:notesSz cx="6858000" cy="9144000"/>
  <p:embeddedFontLst>
    <p:embeddedFont>
      <p:font typeface="Alatsi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61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sv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1071" y="0"/>
            <a:ext cx="4239083" cy="10287000"/>
            <a:chOff x="0" y="0"/>
            <a:chExt cx="5652111" cy="13716000"/>
          </a:xfrm>
        </p:grpSpPr>
        <p:grpSp>
          <p:nvGrpSpPr>
            <p:cNvPr id="3" name="Group 3"/>
            <p:cNvGrpSpPr/>
            <p:nvPr/>
          </p:nvGrpSpPr>
          <p:grpSpPr>
            <a:xfrm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1F7DA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2" name="TextBox 12"/>
          <p:cNvSpPr txBox="1"/>
          <p:nvPr/>
        </p:nvSpPr>
        <p:spPr>
          <a:xfrm>
            <a:off x="5094942" y="1749770"/>
            <a:ext cx="12046307" cy="5648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50"/>
              </a:lnSpc>
            </a:pPr>
            <a:r>
              <a:rPr lang="en-US" sz="1500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C++ &amp; DSA PLACEMENT COURSE</a:t>
            </a:r>
          </a:p>
        </p:txBody>
      </p:sp>
      <p:sp>
        <p:nvSpPr>
          <p:cNvPr id="13" name="Freeform 13"/>
          <p:cNvSpPr/>
          <p:nvPr/>
        </p:nvSpPr>
        <p:spPr>
          <a:xfrm>
            <a:off x="12646898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1118095" y="925830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7441325" y="8793480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Khaiser Khanam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770878">
            <a:off x="-1576962" y="629689"/>
            <a:ext cx="7315200" cy="798022"/>
          </a:xfrm>
          <a:custGeom>
            <a:avLst/>
            <a:gdLst/>
            <a:ahLst/>
            <a:cxnLst/>
            <a:rect l="l" t="t" r="r" b="b"/>
            <a:pathLst>
              <a:path w="7315200" h="798022">
                <a:moveTo>
                  <a:pt x="0" y="0"/>
                </a:moveTo>
                <a:lnTo>
                  <a:pt x="7315200" y="0"/>
                </a:lnTo>
                <a:lnTo>
                  <a:pt x="7315200" y="798022"/>
                </a:lnTo>
                <a:lnTo>
                  <a:pt x="0" y="7980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 rot="-1826211">
            <a:off x="-112248" y="990175"/>
            <a:ext cx="3438672" cy="6066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72"/>
              </a:lnSpc>
            </a:pPr>
            <a:r>
              <a:rPr lang="en-US" sz="3623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Homework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08338" y="3471509"/>
            <a:ext cx="15871325" cy="4489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79"/>
              </a:lnSpc>
            </a:pPr>
            <a:r>
              <a:rPr lang="en-US" sz="5128" dirty="0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4.Create a flowchart and pseudocode to take marks of 3 subjects and print:</a:t>
            </a:r>
          </a:p>
          <a:p>
            <a:pPr marL="1107180" lvl="1" indent="-553590" algn="l">
              <a:lnSpc>
                <a:spcPts val="7179"/>
              </a:lnSpc>
              <a:buFont typeface="Arial"/>
              <a:buChar char="•"/>
            </a:pPr>
            <a:r>
              <a:rPr lang="en-US" sz="5128" dirty="0">
                <a:solidFill>
                  <a:srgbClr val="89552B"/>
                </a:solidFill>
                <a:latin typeface="Alatsi"/>
                <a:ea typeface="Alatsi"/>
                <a:cs typeface="Alatsi"/>
                <a:sym typeface="Alatsi"/>
              </a:rPr>
              <a:t>Total Marks</a:t>
            </a:r>
          </a:p>
          <a:p>
            <a:pPr marL="1107180" lvl="1" indent="-553590" algn="l">
              <a:lnSpc>
                <a:spcPts val="7179"/>
              </a:lnSpc>
              <a:buFont typeface="Arial"/>
              <a:buChar char="•"/>
            </a:pPr>
            <a:r>
              <a:rPr lang="en-US" sz="5128" dirty="0">
                <a:solidFill>
                  <a:srgbClr val="89552B"/>
                </a:solidFill>
                <a:latin typeface="Alatsi"/>
                <a:ea typeface="Alatsi"/>
                <a:cs typeface="Alatsi"/>
                <a:sym typeface="Alatsi"/>
              </a:rPr>
              <a:t>Average Marks</a:t>
            </a:r>
          </a:p>
          <a:p>
            <a:pPr marL="1107180" lvl="1" indent="-553590" algn="l">
              <a:lnSpc>
                <a:spcPts val="7179"/>
              </a:lnSpc>
              <a:buFont typeface="Arial"/>
              <a:buChar char="•"/>
            </a:pPr>
            <a:r>
              <a:rPr lang="en-US" sz="5128" dirty="0">
                <a:solidFill>
                  <a:srgbClr val="89552B"/>
                </a:solidFill>
                <a:latin typeface="Alatsi"/>
                <a:ea typeface="Alatsi"/>
                <a:cs typeface="Alatsi"/>
                <a:sym typeface="Alatsi"/>
              </a:rPr>
              <a:t>Grade (A/B/C/Fail based on average)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770878">
            <a:off x="-1576962" y="629689"/>
            <a:ext cx="7315200" cy="798022"/>
          </a:xfrm>
          <a:custGeom>
            <a:avLst/>
            <a:gdLst/>
            <a:ahLst/>
            <a:cxnLst/>
            <a:rect l="l" t="t" r="r" b="b"/>
            <a:pathLst>
              <a:path w="7315200" h="798022">
                <a:moveTo>
                  <a:pt x="0" y="0"/>
                </a:moveTo>
                <a:lnTo>
                  <a:pt x="7315200" y="0"/>
                </a:lnTo>
                <a:lnTo>
                  <a:pt x="7315200" y="798022"/>
                </a:lnTo>
                <a:lnTo>
                  <a:pt x="0" y="7980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 rot="-1826211">
            <a:off x="-112248" y="990175"/>
            <a:ext cx="3438672" cy="6066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72"/>
              </a:lnSpc>
            </a:pPr>
            <a:r>
              <a:rPr lang="en-US" sz="3623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Homework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08338" y="4414150"/>
            <a:ext cx="15871325" cy="1774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79"/>
              </a:lnSpc>
            </a:pPr>
            <a:r>
              <a:rPr lang="en-US" sz="5128" dirty="0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5. Write a pseudocode to check whether a number is a multiple of both 3 and 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553980" y="2079625"/>
            <a:ext cx="13180039" cy="44827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PROBLEM SOLVING| FLOWCHART BASICS | PSUEDOCODE, &amp; PROBLEMS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EFBFCB-DCCF-B5D9-D212-A1635AEFE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683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012199" y="942975"/>
            <a:ext cx="8263602" cy="811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41"/>
              </a:lnSpc>
            </a:pPr>
            <a:r>
              <a:rPr lang="en-US" sz="4815" dirty="0">
                <a:solidFill>
                  <a:srgbClr val="765333"/>
                </a:solidFill>
                <a:latin typeface="Alatsi"/>
                <a:ea typeface="Alatsi"/>
                <a:cs typeface="Alatsi"/>
                <a:sym typeface="Alatsi"/>
              </a:rPr>
              <a:t>Problem Solving ki basic Steps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275283" y="3629387"/>
            <a:ext cx="12606340" cy="297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824" lvl="1" indent="-367412" algn="l">
              <a:lnSpc>
                <a:spcPts val="4764"/>
              </a:lnSpc>
              <a:buAutoNum type="arabicPeriod"/>
            </a:pPr>
            <a:r>
              <a:rPr lang="en-US" sz="3403" dirty="0" err="1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Samasya</a:t>
            </a:r>
            <a:r>
              <a:rPr lang="en-US" sz="3403" dirty="0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 ko </a:t>
            </a:r>
            <a:r>
              <a:rPr lang="en-US" sz="3403" dirty="0" err="1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samajhna</a:t>
            </a:r>
            <a:r>
              <a:rPr lang="en-US" sz="3403" dirty="0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 </a:t>
            </a:r>
            <a:r>
              <a:rPr lang="en-US" sz="3403" dirty="0">
                <a:solidFill>
                  <a:srgbClr val="CB8456"/>
                </a:solidFill>
                <a:latin typeface="Alatsi"/>
                <a:ea typeface="Alatsi"/>
                <a:cs typeface="Alatsi"/>
                <a:sym typeface="Alatsi"/>
              </a:rPr>
              <a:t>(Understand the problem)</a:t>
            </a:r>
          </a:p>
          <a:p>
            <a:pPr marL="734824" lvl="1" indent="-367412" algn="l">
              <a:lnSpc>
                <a:spcPts val="4764"/>
              </a:lnSpc>
              <a:buAutoNum type="arabicPeriod"/>
            </a:pPr>
            <a:r>
              <a:rPr lang="en-US" sz="3403" dirty="0">
                <a:solidFill>
                  <a:srgbClr val="0F1E27"/>
                </a:solidFill>
                <a:latin typeface="Alatsi"/>
                <a:ea typeface="Alatsi"/>
                <a:cs typeface="Alatsi"/>
                <a:sym typeface="Alatsi"/>
              </a:rPr>
              <a:t>Plan banana</a:t>
            </a:r>
            <a:r>
              <a:rPr lang="en-US" sz="3403" dirty="0">
                <a:solidFill>
                  <a:srgbClr val="CB8456"/>
                </a:solidFill>
                <a:latin typeface="Alatsi"/>
                <a:ea typeface="Alatsi"/>
                <a:cs typeface="Alatsi"/>
                <a:sym typeface="Alatsi"/>
              </a:rPr>
              <a:t> (Plan the solution)</a:t>
            </a:r>
          </a:p>
          <a:p>
            <a:pPr marL="734824" lvl="1" indent="-367412" algn="l">
              <a:lnSpc>
                <a:spcPts val="4764"/>
              </a:lnSpc>
              <a:buAutoNum type="arabicPeriod"/>
            </a:pPr>
            <a:r>
              <a:rPr lang="en-US" sz="3403" dirty="0">
                <a:solidFill>
                  <a:srgbClr val="292522"/>
                </a:solidFill>
                <a:latin typeface="Alatsi"/>
                <a:ea typeface="Alatsi"/>
                <a:cs typeface="Alatsi"/>
                <a:sym typeface="Alatsi"/>
              </a:rPr>
              <a:t>Solution ko implement </a:t>
            </a:r>
            <a:r>
              <a:rPr lang="en-US" sz="3403" dirty="0" err="1">
                <a:solidFill>
                  <a:srgbClr val="292522"/>
                </a:solidFill>
                <a:latin typeface="Alatsi"/>
                <a:ea typeface="Alatsi"/>
                <a:cs typeface="Alatsi"/>
                <a:sym typeface="Alatsi"/>
              </a:rPr>
              <a:t>karna</a:t>
            </a:r>
            <a:r>
              <a:rPr lang="en-US" sz="3403" dirty="0">
                <a:solidFill>
                  <a:srgbClr val="CB8456"/>
                </a:solidFill>
                <a:latin typeface="Alatsi"/>
                <a:ea typeface="Alatsi"/>
                <a:cs typeface="Alatsi"/>
                <a:sym typeface="Alatsi"/>
              </a:rPr>
              <a:t> (Implement the solution)</a:t>
            </a:r>
          </a:p>
          <a:p>
            <a:pPr marL="734824" lvl="1" indent="-367412" algn="l">
              <a:lnSpc>
                <a:spcPts val="4764"/>
              </a:lnSpc>
              <a:buAutoNum type="arabicPeriod"/>
            </a:pPr>
            <a:r>
              <a:rPr lang="en-US" sz="3403" dirty="0">
                <a:solidFill>
                  <a:srgbClr val="292522"/>
                </a:solidFill>
                <a:latin typeface="Alatsi"/>
                <a:ea typeface="Alatsi"/>
                <a:cs typeface="Alatsi"/>
                <a:sym typeface="Alatsi"/>
              </a:rPr>
              <a:t>Solution ko test </a:t>
            </a:r>
            <a:r>
              <a:rPr lang="en-US" sz="3403" dirty="0" err="1">
                <a:solidFill>
                  <a:srgbClr val="292522"/>
                </a:solidFill>
                <a:latin typeface="Alatsi"/>
                <a:ea typeface="Alatsi"/>
                <a:cs typeface="Alatsi"/>
                <a:sym typeface="Alatsi"/>
              </a:rPr>
              <a:t>karna</a:t>
            </a:r>
            <a:r>
              <a:rPr lang="en-US" sz="3403" dirty="0">
                <a:solidFill>
                  <a:srgbClr val="CB8456"/>
                </a:solidFill>
                <a:latin typeface="Alatsi"/>
                <a:ea typeface="Alatsi"/>
                <a:cs typeface="Alatsi"/>
                <a:sym typeface="Alatsi"/>
              </a:rPr>
              <a:t> (Test the solution)</a:t>
            </a:r>
          </a:p>
          <a:p>
            <a:pPr marL="734824" lvl="1" indent="-367412" algn="l">
              <a:lnSpc>
                <a:spcPts val="4764"/>
              </a:lnSpc>
              <a:buAutoNum type="arabicPeriod"/>
            </a:pPr>
            <a:r>
              <a:rPr lang="en-US" sz="3403" dirty="0">
                <a:solidFill>
                  <a:srgbClr val="0F1E27"/>
                </a:solidFill>
                <a:latin typeface="Alatsi"/>
                <a:ea typeface="Alatsi"/>
                <a:cs typeface="Alatsi"/>
                <a:sym typeface="Alatsi"/>
              </a:rPr>
              <a:t>Solution ko improve </a:t>
            </a:r>
            <a:r>
              <a:rPr lang="en-US" sz="3403" dirty="0" err="1">
                <a:solidFill>
                  <a:srgbClr val="0F1E27"/>
                </a:solidFill>
                <a:latin typeface="Alatsi"/>
                <a:ea typeface="Alatsi"/>
                <a:cs typeface="Alatsi"/>
                <a:sym typeface="Alatsi"/>
              </a:rPr>
              <a:t>karna</a:t>
            </a:r>
            <a:r>
              <a:rPr lang="en-US" sz="3403" dirty="0">
                <a:solidFill>
                  <a:srgbClr val="0F1E27"/>
                </a:solidFill>
                <a:latin typeface="Alatsi"/>
                <a:ea typeface="Alatsi"/>
                <a:cs typeface="Alatsi"/>
                <a:sym typeface="Alatsi"/>
              </a:rPr>
              <a:t> </a:t>
            </a:r>
            <a:r>
              <a:rPr lang="en-US" sz="3403" dirty="0">
                <a:solidFill>
                  <a:srgbClr val="CB8456"/>
                </a:solidFill>
                <a:latin typeface="Alatsi"/>
                <a:ea typeface="Alatsi"/>
                <a:cs typeface="Alatsi"/>
                <a:sym typeface="Alatsi"/>
              </a:rPr>
              <a:t>(Improve the solution)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79022" y="2586107"/>
            <a:ext cx="5148173" cy="5090256"/>
          </a:xfrm>
          <a:custGeom>
            <a:avLst/>
            <a:gdLst/>
            <a:ahLst/>
            <a:cxnLst/>
            <a:rect l="l" t="t" r="r" b="b"/>
            <a:pathLst>
              <a:path w="5148173" h="5090256">
                <a:moveTo>
                  <a:pt x="0" y="0"/>
                </a:moveTo>
                <a:lnTo>
                  <a:pt x="5148173" y="0"/>
                </a:lnTo>
                <a:lnTo>
                  <a:pt x="5148173" y="5090256"/>
                </a:lnTo>
                <a:lnTo>
                  <a:pt x="0" y="50902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579554" y="4164005"/>
            <a:ext cx="2907212" cy="3356089"/>
          </a:xfrm>
          <a:custGeom>
            <a:avLst/>
            <a:gdLst/>
            <a:ahLst/>
            <a:cxnLst/>
            <a:rect l="l" t="t" r="r" b="b"/>
            <a:pathLst>
              <a:path w="2907212" h="3356089">
                <a:moveTo>
                  <a:pt x="0" y="0"/>
                </a:moveTo>
                <a:lnTo>
                  <a:pt x="2907212" y="0"/>
                </a:lnTo>
                <a:lnTo>
                  <a:pt x="2907212" y="3356089"/>
                </a:lnTo>
                <a:lnTo>
                  <a:pt x="0" y="33560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8249965" y="2500382"/>
            <a:ext cx="8263602" cy="811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41"/>
              </a:lnSpc>
            </a:pPr>
            <a:r>
              <a:rPr lang="en-US" sz="4815" dirty="0">
                <a:solidFill>
                  <a:srgbClr val="765333"/>
                </a:solidFill>
                <a:latin typeface="Alatsi"/>
                <a:ea typeface="Alatsi"/>
                <a:cs typeface="Alatsi"/>
                <a:sym typeface="Alatsi"/>
              </a:rPr>
              <a:t>Rough Solution Create </a:t>
            </a:r>
            <a:r>
              <a:rPr lang="en-US" sz="4815" dirty="0" err="1">
                <a:solidFill>
                  <a:srgbClr val="765333"/>
                </a:solidFill>
                <a:latin typeface="Alatsi"/>
                <a:ea typeface="Alatsi"/>
                <a:cs typeface="Alatsi"/>
                <a:sym typeface="Alatsi"/>
              </a:rPr>
              <a:t>Karenge</a:t>
            </a:r>
            <a:r>
              <a:rPr lang="en-US" sz="4815" dirty="0">
                <a:solidFill>
                  <a:srgbClr val="765333"/>
                </a:solidFill>
                <a:latin typeface="Alatsi"/>
                <a:ea typeface="Alatsi"/>
                <a:cs typeface="Alatsi"/>
                <a:sym typeface="Alatsi"/>
              </a:rPr>
              <a:t>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320480" y="5048250"/>
            <a:ext cx="5686706" cy="17732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07180" lvl="1" indent="-553590" algn="l">
              <a:lnSpc>
                <a:spcPts val="7179"/>
              </a:lnSpc>
              <a:buAutoNum type="arabicPeriod"/>
            </a:pPr>
            <a:r>
              <a:rPr lang="en-US" sz="5128" dirty="0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Flowchart</a:t>
            </a:r>
          </a:p>
          <a:p>
            <a:pPr marL="1107180" lvl="1" indent="-553590" algn="l">
              <a:lnSpc>
                <a:spcPts val="7179"/>
              </a:lnSpc>
              <a:buAutoNum type="arabicPeriod"/>
            </a:pPr>
            <a:r>
              <a:rPr lang="en-US" sz="5128" dirty="0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Pseudocode</a:t>
            </a:r>
          </a:p>
        </p:txBody>
      </p:sp>
      <p:sp>
        <p:nvSpPr>
          <p:cNvPr id="6" name="Freeform 6"/>
          <p:cNvSpPr/>
          <p:nvPr/>
        </p:nvSpPr>
        <p:spPr>
          <a:xfrm rot="-1770878">
            <a:off x="-1576962" y="629689"/>
            <a:ext cx="7315200" cy="798022"/>
          </a:xfrm>
          <a:custGeom>
            <a:avLst/>
            <a:gdLst/>
            <a:ahLst/>
            <a:cxnLst/>
            <a:rect l="l" t="t" r="r" b="b"/>
            <a:pathLst>
              <a:path w="7315200" h="798022">
                <a:moveTo>
                  <a:pt x="0" y="0"/>
                </a:moveTo>
                <a:lnTo>
                  <a:pt x="7315200" y="0"/>
                </a:lnTo>
                <a:lnTo>
                  <a:pt x="7315200" y="798022"/>
                </a:lnTo>
                <a:lnTo>
                  <a:pt x="0" y="7980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 rot="-1826211">
            <a:off x="-112248" y="990175"/>
            <a:ext cx="3438672" cy="6066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72"/>
              </a:lnSpc>
            </a:pPr>
            <a:r>
              <a:rPr lang="en-US" sz="3623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Plan Banana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770878">
            <a:off x="-1576962" y="629689"/>
            <a:ext cx="7315200" cy="798022"/>
          </a:xfrm>
          <a:custGeom>
            <a:avLst/>
            <a:gdLst/>
            <a:ahLst/>
            <a:cxnLst/>
            <a:rect l="l" t="t" r="r" b="b"/>
            <a:pathLst>
              <a:path w="7315200" h="798022">
                <a:moveTo>
                  <a:pt x="0" y="0"/>
                </a:moveTo>
                <a:lnTo>
                  <a:pt x="7315200" y="0"/>
                </a:lnTo>
                <a:lnTo>
                  <a:pt x="7315200" y="798022"/>
                </a:lnTo>
                <a:lnTo>
                  <a:pt x="0" y="7980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770878">
            <a:off x="-988991" y="1043432"/>
            <a:ext cx="7315200" cy="798022"/>
          </a:xfrm>
          <a:custGeom>
            <a:avLst/>
            <a:gdLst/>
            <a:ahLst/>
            <a:cxnLst/>
            <a:rect l="l" t="t" r="r" b="b"/>
            <a:pathLst>
              <a:path w="7315200" h="798022">
                <a:moveTo>
                  <a:pt x="0" y="0"/>
                </a:moveTo>
                <a:lnTo>
                  <a:pt x="7315200" y="0"/>
                </a:lnTo>
                <a:lnTo>
                  <a:pt x="7315200" y="798022"/>
                </a:lnTo>
                <a:lnTo>
                  <a:pt x="0" y="7980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28700" y="3990584"/>
            <a:ext cx="6080178" cy="4408129"/>
          </a:xfrm>
          <a:custGeom>
            <a:avLst/>
            <a:gdLst/>
            <a:ahLst/>
            <a:cxnLst/>
            <a:rect l="l" t="t" r="r" b="b"/>
            <a:pathLst>
              <a:path w="6080178" h="4408129">
                <a:moveTo>
                  <a:pt x="0" y="0"/>
                </a:moveTo>
                <a:lnTo>
                  <a:pt x="6080178" y="0"/>
                </a:lnTo>
                <a:lnTo>
                  <a:pt x="6080178" y="4408129"/>
                </a:lnTo>
                <a:lnTo>
                  <a:pt x="0" y="44081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2084031" y="5692506"/>
            <a:ext cx="2053212" cy="580032"/>
          </a:xfrm>
          <a:custGeom>
            <a:avLst/>
            <a:gdLst/>
            <a:ahLst/>
            <a:cxnLst/>
            <a:rect l="l" t="t" r="r" b="b"/>
            <a:pathLst>
              <a:path w="2053212" h="580032">
                <a:moveTo>
                  <a:pt x="0" y="0"/>
                </a:moveTo>
                <a:lnTo>
                  <a:pt x="2053212" y="0"/>
                </a:lnTo>
                <a:lnTo>
                  <a:pt x="2053212" y="580032"/>
                </a:lnTo>
                <a:lnTo>
                  <a:pt x="0" y="5800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643602" y="4428248"/>
            <a:ext cx="2746826" cy="3108548"/>
          </a:xfrm>
          <a:custGeom>
            <a:avLst/>
            <a:gdLst/>
            <a:ahLst/>
            <a:cxnLst/>
            <a:rect l="l" t="t" r="r" b="b"/>
            <a:pathLst>
              <a:path w="2746826" h="3108548">
                <a:moveTo>
                  <a:pt x="0" y="0"/>
                </a:moveTo>
                <a:lnTo>
                  <a:pt x="2746826" y="0"/>
                </a:lnTo>
                <a:lnTo>
                  <a:pt x="2746826" y="3108548"/>
                </a:lnTo>
                <a:lnTo>
                  <a:pt x="0" y="310854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7423932" y="5048250"/>
            <a:ext cx="5686706" cy="17732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07180" lvl="1" indent="-553590" algn="l">
              <a:lnSpc>
                <a:spcPts val="7179"/>
              </a:lnSpc>
              <a:buAutoNum type="arabicPeriod"/>
            </a:pPr>
            <a:r>
              <a:rPr lang="en-US" sz="5128" dirty="0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Flowchart</a:t>
            </a:r>
          </a:p>
          <a:p>
            <a:pPr marL="1107180" lvl="1" indent="-553590" algn="l">
              <a:lnSpc>
                <a:spcPts val="7179"/>
              </a:lnSpc>
              <a:buAutoNum type="arabicPeriod"/>
            </a:pPr>
            <a:r>
              <a:rPr lang="en-US" sz="5128" dirty="0" err="1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Psuedocode</a:t>
            </a:r>
            <a:endParaRPr lang="en-US" sz="5128" dirty="0">
              <a:solidFill>
                <a:srgbClr val="32312B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8" name="TextBox 8"/>
          <p:cNvSpPr txBox="1"/>
          <p:nvPr/>
        </p:nvSpPr>
        <p:spPr>
          <a:xfrm rot="-1826211">
            <a:off x="180907" y="793763"/>
            <a:ext cx="3438672" cy="1248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72"/>
              </a:lnSpc>
            </a:pPr>
            <a:r>
              <a:rPr lang="en-US" sz="3623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Solution ko implement karna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770878">
            <a:off x="-1576962" y="629689"/>
            <a:ext cx="7315200" cy="798022"/>
          </a:xfrm>
          <a:custGeom>
            <a:avLst/>
            <a:gdLst/>
            <a:ahLst/>
            <a:cxnLst/>
            <a:rect l="l" t="t" r="r" b="b"/>
            <a:pathLst>
              <a:path w="7315200" h="798022">
                <a:moveTo>
                  <a:pt x="0" y="0"/>
                </a:moveTo>
                <a:lnTo>
                  <a:pt x="7315200" y="0"/>
                </a:lnTo>
                <a:lnTo>
                  <a:pt x="7315200" y="798022"/>
                </a:lnTo>
                <a:lnTo>
                  <a:pt x="0" y="7980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 rot="-1826211">
            <a:off x="-112248" y="990175"/>
            <a:ext cx="3438672" cy="6066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72"/>
              </a:lnSpc>
            </a:pPr>
            <a:r>
              <a:rPr lang="en-US" sz="3623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Homework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08338" y="4209228"/>
            <a:ext cx="15871325" cy="17732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07180" lvl="1" indent="-553590" algn="l">
              <a:lnSpc>
                <a:spcPts val="7179"/>
              </a:lnSpc>
              <a:buAutoNum type="arabicPeriod"/>
            </a:pPr>
            <a:r>
              <a:rPr lang="en-US" sz="5128" dirty="0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Write the pseudocode and draw a flowchart to find the greater of two numbers.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770878">
            <a:off x="-1576962" y="629689"/>
            <a:ext cx="7315200" cy="798022"/>
          </a:xfrm>
          <a:custGeom>
            <a:avLst/>
            <a:gdLst/>
            <a:ahLst/>
            <a:cxnLst/>
            <a:rect l="l" t="t" r="r" b="b"/>
            <a:pathLst>
              <a:path w="7315200" h="798022">
                <a:moveTo>
                  <a:pt x="0" y="0"/>
                </a:moveTo>
                <a:lnTo>
                  <a:pt x="7315200" y="0"/>
                </a:lnTo>
                <a:lnTo>
                  <a:pt x="7315200" y="798022"/>
                </a:lnTo>
                <a:lnTo>
                  <a:pt x="0" y="7980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 rot="-1826211">
            <a:off x="-112248" y="990175"/>
            <a:ext cx="3438672" cy="6066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72"/>
              </a:lnSpc>
            </a:pPr>
            <a:r>
              <a:rPr lang="en-US" sz="3623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Homework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08338" y="4209228"/>
            <a:ext cx="15871325" cy="17732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79"/>
              </a:lnSpc>
            </a:pPr>
            <a:r>
              <a:rPr lang="en-US" sz="5128" dirty="0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2. Modify the “Sum of N Natural Numbers” pseudocode to calculate the sum of only even numbers up to 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770878">
            <a:off x="-1576962" y="629689"/>
            <a:ext cx="7315200" cy="798022"/>
          </a:xfrm>
          <a:custGeom>
            <a:avLst/>
            <a:gdLst/>
            <a:ahLst/>
            <a:cxnLst/>
            <a:rect l="l" t="t" r="r" b="b"/>
            <a:pathLst>
              <a:path w="7315200" h="798022">
                <a:moveTo>
                  <a:pt x="0" y="0"/>
                </a:moveTo>
                <a:lnTo>
                  <a:pt x="7315200" y="0"/>
                </a:lnTo>
                <a:lnTo>
                  <a:pt x="7315200" y="798022"/>
                </a:lnTo>
                <a:lnTo>
                  <a:pt x="0" y="7980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 rot="-1826211">
            <a:off x="-112248" y="990175"/>
            <a:ext cx="3438672" cy="6066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72"/>
              </a:lnSpc>
            </a:pPr>
            <a:r>
              <a:rPr lang="en-US" sz="3623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Homework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08338" y="4209228"/>
            <a:ext cx="15871325" cy="17732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79"/>
              </a:lnSpc>
            </a:pPr>
            <a:r>
              <a:rPr lang="en-US" sz="5128" dirty="0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3. Write a pseudocode to count how many odd and even numbers are there from 1 to 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194</Words>
  <Application>Microsoft Office PowerPoint</Application>
  <PresentationFormat>Custom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Alatsi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DSA</dc:title>
  <cp:lastModifiedBy>khaiser khanam</cp:lastModifiedBy>
  <cp:revision>4</cp:revision>
  <dcterms:created xsi:type="dcterms:W3CDTF">2006-08-16T00:00:00Z</dcterms:created>
  <dcterms:modified xsi:type="dcterms:W3CDTF">2025-05-21T17:08:03Z</dcterms:modified>
  <dc:identifier>DAGoDcwcXIA</dc:identifier>
</cp:coreProperties>
</file>