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264" r:id="rId6"/>
    <p:sldId id="270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CB181-1E32-46A0-AB68-8991943A6B39}" v="80" dt="2019-05-08T17:49:31.572"/>
    <p1510:client id="{F4DB229C-0C08-40E5-A575-E8D5CFD00BBA}" v="1" dt="2019-05-09T04:49:10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>
                <a:ea typeface="맑은 고딕" pitchFamily="50" charset="-127"/>
              </a:rPr>
              <a:t>HỆ ĐIỀU HÀNH WINDOW &amp; LINUX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Giảng viên: Phạm Hoàng  Duy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 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546C2-8986-40F3-8ED1-1C0950636E85}"/>
              </a:ext>
            </a:extLst>
          </p:cNvPr>
          <p:cNvSpPr txBox="1"/>
          <p:nvPr/>
        </p:nvSpPr>
        <p:spPr>
          <a:xfrm>
            <a:off x="104775" y="281668"/>
            <a:ext cx="8560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-</a:t>
            </a:r>
            <a:r>
              <a:rPr lang="vi-VN" err="1">
                <a:ea typeface="+mn-lt"/>
                <a:cs typeface="+mn-lt"/>
              </a:rPr>
              <a:t>Còn</a:t>
            </a:r>
            <a:r>
              <a:rPr lang="vi-VN" dirty="0">
                <a:ea typeface="+mn-lt"/>
                <a:cs typeface="+mn-lt"/>
              </a:rPr>
              <a:t> trên </a:t>
            </a:r>
            <a:r>
              <a:rPr lang="vi-VN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windows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dùng</a:t>
            </a:r>
            <a:r>
              <a:rPr lang="vi-VN" dirty="0">
                <a:ea typeface="+mn-lt"/>
                <a:cs typeface="+mn-lt"/>
              </a:rPr>
              <a:t> cần cài </a:t>
            </a:r>
            <a:r>
              <a:rPr lang="vi-VN">
                <a:ea typeface="+mn-lt"/>
                <a:cs typeface="+mn-lt"/>
              </a:rPr>
              <a:t>đặt </a:t>
            </a:r>
            <a:r>
              <a:rPr lang="vi-VN" dirty="0" err="1">
                <a:ea typeface="+mn-lt"/>
                <a:cs typeface="+mn-lt"/>
              </a:rPr>
              <a:t>phần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mềm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PuTTY</a:t>
            </a:r>
            <a:endParaRPr lang="vi-VN" dirty="0" err="1">
              <a:cs typeface="Arial"/>
            </a:endParaRPr>
          </a:p>
        </p:txBody>
      </p:sp>
      <p:pic>
        <p:nvPicPr>
          <p:cNvPr id="5" name="Picture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05A1D52-E9BE-45DC-BC88-37E85B4E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0" y="1799696"/>
            <a:ext cx="3416753" cy="2938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0B8ACE-5AA0-4EF6-9452-E195D3842BE3}"/>
              </a:ext>
            </a:extLst>
          </p:cNvPr>
          <p:cNvSpPr txBox="1"/>
          <p:nvPr/>
        </p:nvSpPr>
        <p:spPr>
          <a:xfrm>
            <a:off x="152400" y="723900"/>
            <a:ext cx="80635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-Sau </a:t>
            </a:r>
            <a:r>
              <a:rPr lang="en-US" dirty="0" err="1">
                <a:ea typeface="Batang"/>
              </a:rPr>
              <a:t>đó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điền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địa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 IP </a:t>
            </a:r>
            <a:r>
              <a:rPr lang="en-US" dirty="0" err="1">
                <a:ea typeface="Batang"/>
              </a:rPr>
              <a:t>của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máy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chủ</a:t>
            </a:r>
            <a:r>
              <a:rPr lang="en-US" dirty="0">
                <a:ea typeface="Batang"/>
              </a:rPr>
              <a:t> Ubuntu, </a:t>
            </a:r>
            <a:r>
              <a:rPr lang="en-US" dirty="0" err="1">
                <a:ea typeface="Batang"/>
              </a:rPr>
              <a:t>cổng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mặc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định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sẽ</a:t>
            </a:r>
            <a:endParaRPr lang="vi-VN" dirty="0" err="1">
              <a:ea typeface="Arial Unicode MS"/>
              <a:cs typeface="Arial"/>
            </a:endParaRPr>
          </a:p>
          <a:p>
            <a:r>
              <a:rPr lang="en-US" dirty="0" err="1">
                <a:ea typeface="Batang"/>
              </a:rPr>
              <a:t>là</a:t>
            </a:r>
            <a:r>
              <a:rPr lang="en-US" dirty="0">
                <a:ea typeface="Batang"/>
              </a:rPr>
              <a:t> 22 </a:t>
            </a:r>
            <a:r>
              <a:rPr lang="en-US" dirty="0" err="1">
                <a:ea typeface="Batang"/>
              </a:rPr>
              <a:t>và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ấn</a:t>
            </a:r>
            <a:r>
              <a:rPr lang="en-US" dirty="0">
                <a:ea typeface="Batang"/>
              </a:rPr>
              <a:t> Open. </a:t>
            </a:r>
            <a:r>
              <a:rPr lang="en-US" dirty="0" err="1">
                <a:ea typeface="Batang"/>
              </a:rPr>
              <a:t>Màn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hình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đăng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hiện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lên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tên</a:t>
            </a:r>
            <a:endParaRPr lang="vi-VN" dirty="0">
              <a:cs typeface="Arial"/>
            </a:endParaRPr>
          </a:p>
          <a:p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mật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khẩu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của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tài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khoản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trên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máy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chủ</a:t>
            </a:r>
            <a:r>
              <a:rPr lang="en-US" dirty="0">
                <a:ea typeface="Batang"/>
              </a:rPr>
              <a:t> Ubuntu </a:t>
            </a:r>
            <a:r>
              <a:rPr lang="en-US" dirty="0" err="1">
                <a:ea typeface="Batang"/>
              </a:rPr>
              <a:t>để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kết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nối</a:t>
            </a:r>
            <a:endParaRPr lang="en-US" dirty="0"/>
          </a:p>
        </p:txBody>
      </p:sp>
      <p:pic>
        <p:nvPicPr>
          <p:cNvPr id="8" name="Picture 8" descr="Ảnh có chứa ảnh chụp màn hình, màn hình&#10;&#10;Mô tả được tạo với mức tin cậy rất cao">
            <a:extLst>
              <a:ext uri="{FF2B5EF4-FFF2-40B4-BE49-F238E27FC236}">
                <a16:creationId xmlns:a16="http://schemas.microsoft.com/office/drawing/2014/main" id="{D9AA3A6E-936B-4460-9CDD-DEFA141C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93" y="1860878"/>
            <a:ext cx="3961040" cy="2945743"/>
          </a:xfrm>
          <a:prstGeom prst="rect">
            <a:avLst/>
          </a:prstGeom>
        </p:spPr>
      </p:pic>
      <p:pic>
        <p:nvPicPr>
          <p:cNvPr id="10" name="Graphic 10" descr="Mũi tên đường: Thẳng">
            <a:extLst>
              <a:ext uri="{FF2B5EF4-FFF2-40B4-BE49-F238E27FC236}">
                <a16:creationId xmlns:a16="http://schemas.microsoft.com/office/drawing/2014/main" id="{87F5764F-CCA2-488A-B2B8-D269F24D5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835854" y="25091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83158-2ECB-45F0-B568-E5D94EBF522A}"/>
              </a:ext>
            </a:extLst>
          </p:cNvPr>
          <p:cNvSpPr txBox="1"/>
          <p:nvPr/>
        </p:nvSpPr>
        <p:spPr>
          <a:xfrm>
            <a:off x="125186" y="70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>
                <a:ea typeface="+mn-lt"/>
                <a:cs typeface="+mn-lt"/>
              </a:rPr>
              <a:t>2. </a:t>
            </a:r>
            <a:r>
              <a:rPr lang="vi-VN" b="1" dirty="0" err="1">
                <a:ea typeface="+mn-lt"/>
                <a:cs typeface="+mn-lt"/>
              </a:rPr>
              <a:t>Quản</a:t>
            </a:r>
            <a:r>
              <a:rPr lang="vi-VN" b="1" dirty="0">
                <a:ea typeface="+mn-lt"/>
                <a:cs typeface="+mn-lt"/>
              </a:rPr>
              <a:t> </a:t>
            </a:r>
            <a:r>
              <a:rPr lang="vi-VN" b="1" dirty="0" err="1">
                <a:ea typeface="+mn-lt"/>
                <a:cs typeface="+mn-lt"/>
              </a:rPr>
              <a:t>trị</a:t>
            </a:r>
            <a:endParaRPr lang="vi-VN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1CC1F-4EF4-4612-A629-DC24A90ED240}"/>
              </a:ext>
            </a:extLst>
          </p:cNvPr>
          <p:cNvSpPr txBox="1"/>
          <p:nvPr/>
        </p:nvSpPr>
        <p:spPr>
          <a:xfrm>
            <a:off x="125186" y="4993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Batang"/>
              </a:rPr>
              <a:t>a) Windows Server 2008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6D2FF-88E4-4424-A304-2266B598A36C}"/>
              </a:ext>
            </a:extLst>
          </p:cNvPr>
          <p:cNvSpPr txBox="1"/>
          <p:nvPr/>
        </p:nvSpPr>
        <p:spPr>
          <a:xfrm>
            <a:off x="104776" y="2982686"/>
            <a:ext cx="3838576" cy="1822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+Extensible authentication protocol</a:t>
            </a:r>
            <a:endParaRPr lang="vi-VN" dirty="0">
              <a:ea typeface="Arial Unicode MS"/>
            </a:endParaRPr>
          </a:p>
          <a:p>
            <a:r>
              <a:rPr lang="en-US" dirty="0">
                <a:ea typeface="Batang"/>
              </a:rPr>
              <a:t>(EAP)</a:t>
            </a:r>
            <a:endParaRPr lang="vi-VN" dirty="0">
              <a:cs typeface="Arial"/>
            </a:endParaRPr>
          </a:p>
          <a:p>
            <a:r>
              <a:rPr lang="en-US" dirty="0">
                <a:ea typeface="Batang"/>
              </a:rPr>
              <a:t>+Microsoft </a:t>
            </a:r>
            <a:r>
              <a:rPr lang="en-US" dirty="0" err="1">
                <a:ea typeface="Batang"/>
              </a:rPr>
              <a:t>encryted</a:t>
            </a:r>
            <a:r>
              <a:rPr lang="en-US" dirty="0">
                <a:ea typeface="Batang"/>
              </a:rPr>
              <a:t> authentication version 2 ( MS-CHAP v2)</a:t>
            </a:r>
            <a:endParaRPr lang="en-US"/>
          </a:p>
          <a:p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Encryted</a:t>
            </a:r>
            <a:r>
              <a:rPr lang="en-US" dirty="0">
                <a:ea typeface="Batang"/>
              </a:rPr>
              <a:t> authentication (CHAP) </a:t>
            </a:r>
            <a:endParaRPr lang="en-US" dirty="0">
              <a:ea typeface="Batang"/>
              <a:cs typeface="Arial"/>
            </a:endParaRPr>
          </a:p>
          <a:p>
            <a:r>
              <a:rPr lang="en-US" dirty="0">
                <a:ea typeface="Batang"/>
              </a:rPr>
              <a:t>+Unencrypted password (PAP)</a:t>
            </a:r>
            <a:endParaRPr lang="en-US" sz="1400" dirty="0">
              <a:ea typeface="Batang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B03F4-E624-4312-AD33-F84C7355C0D4}"/>
              </a:ext>
            </a:extLst>
          </p:cNvPr>
          <p:cNvSpPr txBox="1"/>
          <p:nvPr/>
        </p:nvSpPr>
        <p:spPr>
          <a:xfrm>
            <a:off x="166007" y="873579"/>
            <a:ext cx="845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Arial"/>
              </a:rPr>
              <a:t>-</a:t>
            </a:r>
            <a:r>
              <a:rPr lang="vi-VN" dirty="0" err="1">
                <a:cs typeface="Arial"/>
              </a:rPr>
              <a:t>Người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quản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trị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thể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cấu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hình</a:t>
            </a:r>
            <a:r>
              <a:rPr lang="vi-VN" dirty="0">
                <a:cs typeface="Arial"/>
              </a:rPr>
              <a:t> cho </a:t>
            </a:r>
            <a:r>
              <a:rPr lang="vi-VN" dirty="0" err="1">
                <a:cs typeface="Arial"/>
              </a:rPr>
              <a:t>dịch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vụ</a:t>
            </a:r>
            <a:r>
              <a:rPr lang="vi-VN" dirty="0">
                <a:cs typeface="Arial"/>
              </a:rPr>
              <a:t> trong </a:t>
            </a:r>
            <a:r>
              <a:rPr lang="vi-VN" dirty="0" err="1">
                <a:cs typeface="Arial"/>
              </a:rPr>
              <a:t>phần</a:t>
            </a:r>
            <a:r>
              <a:rPr lang="vi-VN" dirty="0">
                <a:cs typeface="Arial"/>
              </a:rPr>
              <a:t> "</a:t>
            </a:r>
            <a:r>
              <a:rPr lang="vi-VN" dirty="0" err="1">
                <a:cs typeface="Arial"/>
              </a:rPr>
              <a:t>Properties</a:t>
            </a:r>
            <a:r>
              <a:rPr lang="vi-VN" dirty="0">
                <a:cs typeface="Arial"/>
              </a:rPr>
              <a:t>"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"</a:t>
            </a:r>
            <a:r>
              <a:rPr lang="vi-VN" dirty="0" err="1">
                <a:ea typeface="+mn-lt"/>
                <a:cs typeface="+mn-lt"/>
              </a:rPr>
              <a:t>Routing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and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Remote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Acces</a:t>
            </a:r>
            <a:r>
              <a:rPr lang="vi-VN" dirty="0">
                <a:ea typeface="+mn-lt"/>
                <a:cs typeface="+mn-lt"/>
              </a:rPr>
              <a:t>”</a:t>
            </a:r>
            <a:endParaRPr lang="vi-VN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09AC9-D6C6-4F67-86D3-898DAC609085}"/>
              </a:ext>
            </a:extLst>
          </p:cNvPr>
          <p:cNvSpPr txBox="1"/>
          <p:nvPr/>
        </p:nvSpPr>
        <p:spPr>
          <a:xfrm>
            <a:off x="125186" y="1465490"/>
            <a:ext cx="47570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-Trong </a:t>
            </a:r>
            <a:r>
              <a:rPr lang="en-US" dirty="0" err="1"/>
              <a:t>phần</a:t>
            </a:r>
            <a:r>
              <a:rPr lang="en-US" dirty="0"/>
              <a:t> "Security": </a:t>
            </a:r>
            <a:r>
              <a:rPr lang="en-US" dirty="0" err="1"/>
              <a:t>người</a:t>
            </a:r>
            <a:r>
              <a:rPr lang="en-US" dirty="0"/>
              <a:t> </a:t>
            </a:r>
            <a:r>
              <a:rPr lang="en-US" dirty="0" err="1"/>
              <a:t>quản</a:t>
            </a:r>
            <a:r>
              <a:rPr lang="en-US" dirty="0"/>
              <a:t> </a:t>
            </a:r>
            <a:r>
              <a:rPr lang="en-US" dirty="0" err="1"/>
              <a:t>trị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 </a:t>
            </a:r>
            <a:endParaRPr lang="vi-VN" dirty="0"/>
          </a:p>
          <a:p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dirty="0" err="1"/>
              <a:t>chọn</a:t>
            </a:r>
            <a:r>
              <a:rPr lang="en-US" dirty="0"/>
              <a:t> </a:t>
            </a:r>
            <a:r>
              <a:rPr lang="en-US" dirty="0" err="1"/>
              <a:t>phương</a:t>
            </a:r>
            <a:r>
              <a:rPr lang="en-US" dirty="0"/>
              <a:t> 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dirty="0" err="1"/>
              <a:t>xác</a:t>
            </a:r>
            <a:r>
              <a:rPr lang="en-US" dirty="0"/>
              <a:t> </a:t>
            </a:r>
            <a:r>
              <a:rPr lang="en-US" dirty="0" err="1"/>
              <a:t>thực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dirty="0" err="1"/>
              <a:t>kết</a:t>
            </a:r>
            <a:r>
              <a:rPr lang="en-US" dirty="0"/>
              <a:t> </a:t>
            </a:r>
            <a:endParaRPr lang="vi-VN" dirty="0"/>
          </a:p>
          <a:p>
            <a:r>
              <a:rPr lang="en-US" dirty="0" err="1"/>
              <a:t>nối</a:t>
            </a:r>
            <a:r>
              <a:rPr lang="en-US" dirty="0"/>
              <a:t> VPN. </a:t>
            </a:r>
            <a:endParaRPr lang="vi-VN"/>
          </a:p>
          <a:p>
            <a:endParaRPr lang="en-US" dirty="0">
              <a:cs typeface="Arial"/>
            </a:endParaRPr>
          </a:p>
        </p:txBody>
      </p:sp>
      <p:pic>
        <p:nvPicPr>
          <p:cNvPr id="9" name="Picture 9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516C080-7D8A-4059-ACE8-14A43078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47" y="1548492"/>
            <a:ext cx="2913289" cy="3332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B220ED-F818-4480-AE46-C0D2411F378A}"/>
              </a:ext>
            </a:extLst>
          </p:cNvPr>
          <p:cNvSpPr txBox="1"/>
          <p:nvPr/>
        </p:nvSpPr>
        <p:spPr>
          <a:xfrm>
            <a:off x="125186" y="2343150"/>
            <a:ext cx="4757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-Windows Server 2008 cung cấp 4 phương </a:t>
            </a:r>
            <a:r>
              <a:rPr lang="vi-VN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thức xác nhận:</a:t>
            </a:r>
          </a:p>
        </p:txBody>
      </p:sp>
    </p:spTree>
    <p:extLst>
      <p:ext uri="{BB962C8B-B14F-4D97-AF65-F5344CB8AC3E}">
        <p14:creationId xmlns:p14="http://schemas.microsoft.com/office/powerpoint/2010/main" val="360040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68251-49AE-4BA3-9F7A-AB30CB4E79A6}"/>
              </a:ext>
            </a:extLst>
          </p:cNvPr>
          <p:cNvSpPr txBox="1"/>
          <p:nvPr/>
        </p:nvSpPr>
        <p:spPr>
          <a:xfrm>
            <a:off x="125186" y="261257"/>
            <a:ext cx="844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-IPv4: </a:t>
            </a:r>
            <a:r>
              <a:rPr lang="en-US" dirty="0" err="1">
                <a:ea typeface="Batang"/>
              </a:rPr>
              <a:t>cho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phép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quản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trị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rõ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dải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địa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có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được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gán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truy</a:t>
            </a:r>
            <a:r>
              <a:rPr lang="en-US" dirty="0">
                <a:ea typeface="Batang"/>
              </a:rPr>
              <a:t> </a:t>
            </a:r>
            <a:r>
              <a:rPr lang="en-US" dirty="0" err="1">
                <a:ea typeface="Batang"/>
              </a:rPr>
              <a:t>cập</a:t>
            </a:r>
            <a:r>
              <a:rPr lang="en-US" dirty="0">
                <a:ea typeface="Batang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C78BD-1242-483E-B68B-23E80F8B4B09}"/>
              </a:ext>
            </a:extLst>
          </p:cNvPr>
          <p:cNvSpPr txBox="1"/>
          <p:nvPr/>
        </p:nvSpPr>
        <p:spPr>
          <a:xfrm>
            <a:off x="4357007" y="1356632"/>
            <a:ext cx="42127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+</a:t>
            </a:r>
            <a:r>
              <a:rPr lang="vi-VN" dirty="0" err="1">
                <a:ea typeface="+mn-lt"/>
                <a:cs typeface="+mn-lt"/>
              </a:rPr>
              <a:t>Dynamic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Host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Configuration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Protocol</a:t>
            </a:r>
            <a:r>
              <a:rPr lang="vi-VN" dirty="0">
                <a:ea typeface="+mn-lt"/>
                <a:cs typeface="+mn-lt"/>
              </a:rPr>
              <a:t> </a:t>
            </a:r>
            <a:endParaRPr lang="vi-VN" dirty="0" err="1">
              <a:ea typeface="Arial Unicode MS"/>
              <a:cs typeface="+mn-lt"/>
            </a:endParaRPr>
          </a:p>
          <a:p>
            <a:r>
              <a:rPr lang="vi-VN" dirty="0">
                <a:ea typeface="+mn-lt"/>
                <a:cs typeface="+mn-lt"/>
              </a:rPr>
              <a:t>(DHCP): </a:t>
            </a:r>
            <a:r>
              <a:rPr lang="vi-VN" dirty="0" err="1">
                <a:ea typeface="+mn-lt"/>
                <a:cs typeface="+mn-lt"/>
              </a:rPr>
              <a:t>sử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dụng</a:t>
            </a:r>
            <a:r>
              <a:rPr lang="vi-VN" dirty="0">
                <a:ea typeface="+mn-lt"/>
                <a:cs typeface="+mn-lt"/>
              </a:rPr>
              <a:t> DHCP </a:t>
            </a:r>
            <a:r>
              <a:rPr lang="vi-VN" dirty="0" err="1">
                <a:ea typeface="+mn-lt"/>
                <a:cs typeface="+mn-lt"/>
              </a:rPr>
              <a:t>server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tự</a:t>
            </a:r>
            <a:endParaRPr lang="vi-VN" dirty="0" err="1">
              <a:ea typeface="Arial Unicode MS"/>
              <a:cs typeface="+mn-lt"/>
            </a:endParaRPr>
          </a:p>
          <a:p>
            <a:r>
              <a:rPr lang="vi-VN" dirty="0" err="1">
                <a:ea typeface="+mn-lt"/>
                <a:cs typeface="+mn-lt"/>
              </a:rPr>
              <a:t>động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gán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địa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chỉ</a:t>
            </a:r>
            <a:r>
              <a:rPr lang="vi-VN" dirty="0">
                <a:ea typeface="+mn-lt"/>
                <a:cs typeface="+mn-lt"/>
              </a:rPr>
              <a:t> cho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dùng</a:t>
            </a:r>
            <a:endParaRPr lang="vi-VN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1944-837B-4483-914B-EAD774FCF87A}"/>
              </a:ext>
            </a:extLst>
          </p:cNvPr>
          <p:cNvSpPr txBox="1"/>
          <p:nvPr/>
        </p:nvSpPr>
        <p:spPr>
          <a:xfrm>
            <a:off x="4391024" y="2962275"/>
            <a:ext cx="4151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+Static address pool: </a:t>
            </a:r>
            <a:r>
              <a:rPr lang="en-US" dirty="0" err="1">
                <a:ea typeface="Batang"/>
              </a:rPr>
              <a:t>gán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một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khoảng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địa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 IP </a:t>
            </a:r>
            <a:r>
              <a:rPr lang="en-US" dirty="0" err="1">
                <a:ea typeface="Batang"/>
              </a:rPr>
              <a:t>tĩnh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quản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trị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muốn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gán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endParaRPr lang="en-US" dirty="0" err="1">
              <a:ea typeface="Batang"/>
              <a:cs typeface="Arial"/>
            </a:endParaRPr>
          </a:p>
        </p:txBody>
      </p:sp>
      <p:pic>
        <p:nvPicPr>
          <p:cNvPr id="7" name="Picture 7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E17F6AF-01D2-4DAF-9CAE-AEB298E1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1" y="1117201"/>
            <a:ext cx="3212646" cy="37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F302E-A7F0-4902-A89A-AE9DF20EC112}"/>
              </a:ext>
            </a:extLst>
          </p:cNvPr>
          <p:cNvSpPr txBox="1"/>
          <p:nvPr/>
        </p:nvSpPr>
        <p:spPr>
          <a:xfrm>
            <a:off x="152400" y="186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Batang"/>
              </a:rPr>
              <a:t>b) Ubuntu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EAB3A-7D84-42D9-B520-D0593411BBAA}"/>
              </a:ext>
            </a:extLst>
          </p:cNvPr>
          <p:cNvSpPr txBox="1"/>
          <p:nvPr/>
        </p:nvSpPr>
        <p:spPr>
          <a:xfrm>
            <a:off x="125186" y="649061"/>
            <a:ext cx="8533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Trên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máy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chủ</a:t>
            </a:r>
            <a:r>
              <a:rPr lang="en-US" dirty="0">
                <a:ea typeface="Batang"/>
              </a:rPr>
              <a:t> Ubuntu, </a:t>
            </a:r>
            <a:r>
              <a:rPr lang="en-US" dirty="0" err="1">
                <a:ea typeface="Batang"/>
              </a:rPr>
              <a:t>thông</a:t>
            </a:r>
            <a:r>
              <a:rPr lang="en-US" dirty="0">
                <a:ea typeface="Batang"/>
              </a:rPr>
              <a:t> tin </a:t>
            </a:r>
            <a:r>
              <a:rPr lang="en-US" dirty="0" err="1">
                <a:ea typeface="Batang"/>
              </a:rPr>
              <a:t>cấu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hình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được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lưu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trong</a:t>
            </a:r>
            <a:r>
              <a:rPr lang="en-US" dirty="0">
                <a:ea typeface="Batang"/>
              </a:rPr>
              <a:t> file /</a:t>
            </a:r>
            <a:r>
              <a:rPr lang="en-US" dirty="0" err="1">
                <a:ea typeface="Batang"/>
              </a:rPr>
              <a:t>etc</a:t>
            </a:r>
            <a:r>
              <a:rPr lang="en-US" dirty="0">
                <a:ea typeface="Batang"/>
              </a:rPr>
              <a:t>/</a:t>
            </a:r>
            <a:r>
              <a:rPr lang="en-US" dirty="0" err="1">
                <a:ea typeface="Batang"/>
              </a:rPr>
              <a:t>ssh</a:t>
            </a:r>
            <a:r>
              <a:rPr lang="en-US" dirty="0">
                <a:ea typeface="Batang"/>
              </a:rPr>
              <a:t>/</a:t>
            </a:r>
            <a:r>
              <a:rPr lang="en-US" dirty="0" err="1">
                <a:ea typeface="Batang"/>
              </a:rPr>
              <a:t>sshd_config</a:t>
            </a:r>
            <a:endParaRPr lang="en-US" err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585D-314D-4293-B56A-1DE7369EF572}"/>
              </a:ext>
            </a:extLst>
          </p:cNvPr>
          <p:cNvSpPr txBox="1"/>
          <p:nvPr/>
        </p:nvSpPr>
        <p:spPr>
          <a:xfrm>
            <a:off x="152400" y="1172936"/>
            <a:ext cx="8505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Để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sửa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đổi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thông</a:t>
            </a:r>
            <a:r>
              <a:rPr lang="en-US" dirty="0">
                <a:ea typeface="Batang"/>
              </a:rPr>
              <a:t> tin </a:t>
            </a:r>
            <a:r>
              <a:rPr lang="en-US" dirty="0" err="1">
                <a:ea typeface="Batang"/>
              </a:rPr>
              <a:t>cấu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hình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quản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trị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câu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lệnh</a:t>
            </a:r>
            <a:endParaRPr lang="en-US" sz="1300" dirty="0" err="1">
              <a:ea typeface="Batang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DCB82-B5A6-4420-8B39-743ABBDDCDF6}"/>
              </a:ext>
            </a:extLst>
          </p:cNvPr>
          <p:cNvSpPr txBox="1"/>
          <p:nvPr/>
        </p:nvSpPr>
        <p:spPr>
          <a:xfrm>
            <a:off x="506186" y="1635578"/>
            <a:ext cx="3988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err="1">
                <a:ea typeface="Batang"/>
              </a:rPr>
              <a:t>sudo</a:t>
            </a:r>
            <a:r>
              <a:rPr lang="en-US" b="1" i="1" dirty="0">
                <a:ea typeface="Batang"/>
              </a:rPr>
              <a:t> </a:t>
            </a:r>
            <a:r>
              <a:rPr lang="en-US" b="1" i="1" err="1">
                <a:ea typeface="Batang"/>
              </a:rPr>
              <a:t>nano</a:t>
            </a:r>
            <a:r>
              <a:rPr lang="en-US" b="1" i="1" dirty="0">
                <a:ea typeface="Batang"/>
              </a:rPr>
              <a:t> /</a:t>
            </a:r>
            <a:r>
              <a:rPr lang="en-US" b="1" i="1" err="1">
                <a:ea typeface="Batang"/>
              </a:rPr>
              <a:t>etc</a:t>
            </a:r>
            <a:r>
              <a:rPr lang="en-US" b="1" i="1" dirty="0">
                <a:ea typeface="Batang"/>
              </a:rPr>
              <a:t>/</a:t>
            </a:r>
            <a:r>
              <a:rPr lang="en-US" b="1" i="1" err="1">
                <a:ea typeface="Batang"/>
              </a:rPr>
              <a:t>ssh</a:t>
            </a:r>
            <a:r>
              <a:rPr lang="en-US" b="1" i="1" dirty="0">
                <a:ea typeface="Batang"/>
              </a:rPr>
              <a:t>/</a:t>
            </a:r>
            <a:r>
              <a:rPr lang="en-US" b="1" i="1" err="1">
                <a:ea typeface="Batang"/>
              </a:rPr>
              <a:t>sshd_config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EB792-4D07-4375-9AFC-5A8AE2BF11D4}"/>
              </a:ext>
            </a:extLst>
          </p:cNvPr>
          <p:cNvSpPr txBox="1"/>
          <p:nvPr/>
        </p:nvSpPr>
        <p:spPr>
          <a:xfrm>
            <a:off x="152400" y="2118632"/>
            <a:ext cx="8539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-Trong file </a:t>
            </a:r>
            <a:r>
              <a:rPr lang="en-US" dirty="0" err="1">
                <a:ea typeface="Batang"/>
              </a:rPr>
              <a:t>cấu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hình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quản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trị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có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thay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đổi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một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số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tham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số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tiêu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biểu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sau</a:t>
            </a:r>
            <a:r>
              <a:rPr lang="en-US" dirty="0">
                <a:ea typeface="Batang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6B6D6-C7DD-432C-B038-454EC90D9F47}"/>
              </a:ext>
            </a:extLst>
          </p:cNvPr>
          <p:cNvSpPr txBox="1"/>
          <p:nvPr/>
        </p:nvSpPr>
        <p:spPr>
          <a:xfrm>
            <a:off x="125187" y="2601685"/>
            <a:ext cx="8410573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Cổng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mà</a:t>
            </a:r>
            <a:r>
              <a:rPr lang="en-US" dirty="0">
                <a:ea typeface="Batang"/>
              </a:rPr>
              <a:t> SSH server </a:t>
            </a:r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dung: </a:t>
            </a:r>
            <a:r>
              <a:rPr lang="en-US" i="1" dirty="0">
                <a:ea typeface="Batang"/>
              </a:rPr>
              <a:t>Port</a:t>
            </a:r>
            <a:r>
              <a:rPr lang="en-US" dirty="0">
                <a:ea typeface="Batang"/>
              </a:rPr>
              <a:t> </a:t>
            </a:r>
            <a:r>
              <a:rPr lang="en-US" i="1" dirty="0">
                <a:ea typeface="Batang"/>
              </a:rPr>
              <a:t>20</a:t>
            </a:r>
            <a:endParaRPr lang="en-US" i="1" dirty="0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Hoạt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động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trên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địa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: </a:t>
            </a:r>
            <a:r>
              <a:rPr lang="en-US" i="1" dirty="0" err="1">
                <a:ea typeface="Batang"/>
              </a:rPr>
              <a:t>ListenAddress</a:t>
            </a:r>
            <a:r>
              <a:rPr lang="en-US" i="1" dirty="0">
                <a:ea typeface="Batang"/>
              </a:rPr>
              <a:t> 192.168.1.189 </a:t>
            </a:r>
            <a:endParaRPr lang="en-US" i="1" dirty="0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Áp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RSA: </a:t>
            </a:r>
            <a:r>
              <a:rPr lang="en-US" i="1" dirty="0" err="1">
                <a:ea typeface="Batang"/>
              </a:rPr>
              <a:t>RSAAuthentication</a:t>
            </a:r>
            <a:r>
              <a:rPr lang="en-US" i="1" dirty="0">
                <a:ea typeface="Batang"/>
              </a:rPr>
              <a:t> yes</a:t>
            </a:r>
            <a:endParaRPr lang="en-US" i="1" dirty="0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Áp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mã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khai</a:t>
            </a:r>
            <a:r>
              <a:rPr lang="en-US" dirty="0">
                <a:ea typeface="Batang"/>
              </a:rPr>
              <a:t>: </a:t>
            </a:r>
            <a:r>
              <a:rPr lang="en-US" i="1" dirty="0" err="1">
                <a:ea typeface="Batang"/>
              </a:rPr>
              <a:t>PubkeyAuthentication</a:t>
            </a:r>
            <a:r>
              <a:rPr lang="en-US" i="1" dirty="0">
                <a:ea typeface="Batang"/>
              </a:rPr>
              <a:t> yes</a:t>
            </a:r>
            <a:endParaRPr lang="en-US" i="1" dirty="0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Hiện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báo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trong</a:t>
            </a:r>
            <a:r>
              <a:rPr lang="en-US" dirty="0">
                <a:ea typeface="Batang"/>
              </a:rPr>
              <a:t> file issue.net </a:t>
            </a:r>
            <a:r>
              <a:rPr lang="en-US" dirty="0" err="1">
                <a:ea typeface="Batang"/>
              </a:rPr>
              <a:t>khi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đăng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nhập</a:t>
            </a:r>
            <a:r>
              <a:rPr lang="en-US" dirty="0">
                <a:ea typeface="Batang"/>
              </a:rPr>
              <a:t>: </a:t>
            </a:r>
            <a:r>
              <a:rPr lang="en-US" i="1" dirty="0">
                <a:ea typeface="Batang"/>
              </a:rPr>
              <a:t>Banner /etc/issue.net</a:t>
            </a:r>
            <a:endParaRPr lang="en-US" i="1" dirty="0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+Cho </a:t>
            </a:r>
            <a:r>
              <a:rPr lang="en-US" dirty="0" err="1">
                <a:ea typeface="Batang"/>
              </a:rPr>
              <a:t>phép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SSH: </a:t>
            </a:r>
            <a:r>
              <a:rPr lang="en-US" i="1" dirty="0" err="1">
                <a:ea typeface="Batang"/>
              </a:rPr>
              <a:t>AllowUser</a:t>
            </a:r>
            <a:r>
              <a:rPr lang="en-US" i="1" dirty="0">
                <a:ea typeface="Batang"/>
              </a:rPr>
              <a:t> </a:t>
            </a:r>
            <a:r>
              <a:rPr lang="en-US" i="1" dirty="0" err="1">
                <a:ea typeface="Batang"/>
              </a:rPr>
              <a:t>tên_người_dùng</a:t>
            </a:r>
            <a:endParaRPr lang="en-US" i="1" dirty="0" err="1">
              <a:ea typeface="Batang"/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dirty="0">
                <a:ea typeface="Batang"/>
              </a:rPr>
              <a:t>+</a:t>
            </a:r>
            <a:r>
              <a:rPr lang="en-US" dirty="0" err="1">
                <a:ea typeface="Batang"/>
              </a:rPr>
              <a:t>Cấm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SSH: </a:t>
            </a:r>
            <a:r>
              <a:rPr lang="en-US" i="1" dirty="0" err="1">
                <a:ea typeface="Batang"/>
              </a:rPr>
              <a:t>DenyUsers</a:t>
            </a:r>
            <a:r>
              <a:rPr lang="en-US" i="1" dirty="0">
                <a:ea typeface="Batang"/>
              </a:rPr>
              <a:t> </a:t>
            </a:r>
            <a:r>
              <a:rPr lang="en-US" i="1" dirty="0" err="1">
                <a:ea typeface="Batang"/>
              </a:rPr>
              <a:t>tên_người_dùng</a:t>
            </a:r>
            <a:endParaRPr lang="en-US" i="1" dirty="0" err="1">
              <a:ea typeface="Batang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24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0DBFC-FD30-4E09-A279-6F8891711F90}"/>
              </a:ext>
            </a:extLst>
          </p:cNvPr>
          <p:cNvSpPr txBox="1"/>
          <p:nvPr/>
        </p:nvSpPr>
        <p:spPr>
          <a:xfrm>
            <a:off x="23132" y="159204"/>
            <a:ext cx="86963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-SSH server </a:t>
            </a:r>
            <a:r>
              <a:rPr lang="en-US" dirty="0" err="1">
                <a:ea typeface="Batang"/>
              </a:rPr>
              <a:t>có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cung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cấp</a:t>
            </a:r>
            <a:r>
              <a:rPr lang="en-US" dirty="0">
                <a:ea typeface="Batang"/>
              </a:rPr>
              <a:t> SSH key </a:t>
            </a:r>
            <a:r>
              <a:rPr lang="en-US" dirty="0" err="1">
                <a:ea typeface="Batang"/>
              </a:rPr>
              <a:t>cho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phép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giữa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hai</a:t>
            </a:r>
            <a:r>
              <a:rPr lang="en-US" dirty="0">
                <a:ea typeface="Batang"/>
              </a:rPr>
              <a:t> host </a:t>
            </a:r>
            <a:r>
              <a:rPr lang="en-US" dirty="0" err="1">
                <a:ea typeface="Batang"/>
              </a:rPr>
              <a:t>mà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cần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mật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khẩu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giúp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việc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đăng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dễ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dàng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an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toàn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vào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máy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chủ</a:t>
            </a:r>
            <a:r>
              <a:rPr lang="en-US" dirty="0">
                <a:ea typeface="Batang"/>
              </a:rPr>
              <a:t> Ubuntu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744A3-CCE3-4444-97DE-ACFF977194CC}"/>
              </a:ext>
            </a:extLst>
          </p:cNvPr>
          <p:cNvSpPr txBox="1"/>
          <p:nvPr/>
        </p:nvSpPr>
        <p:spPr>
          <a:xfrm>
            <a:off x="23132" y="1016454"/>
            <a:ext cx="87983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-SSH key bao </a:t>
            </a:r>
            <a:r>
              <a:rPr lang="en-US" dirty="0" err="1">
                <a:ea typeface="Batang"/>
              </a:rPr>
              <a:t>gồm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khai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và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bí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mật</a:t>
            </a:r>
            <a:r>
              <a:rPr lang="en-US" dirty="0">
                <a:ea typeface="Batang"/>
              </a:rPr>
              <a:t>. </a:t>
            </a:r>
            <a:r>
              <a:rPr lang="en-US" dirty="0" err="1">
                <a:ea typeface="Batang"/>
              </a:rPr>
              <a:t>Để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tạo</a:t>
            </a:r>
            <a:r>
              <a:rPr lang="en-US" dirty="0">
                <a:ea typeface="Batang"/>
              </a:rPr>
              <a:t> 2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này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endParaRPr lang="vi-VN" dirty="0" err="1"/>
          </a:p>
          <a:p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câu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lệnh</a:t>
            </a:r>
            <a:r>
              <a:rPr lang="en-US" dirty="0">
                <a:ea typeface="Batang"/>
              </a:rPr>
              <a:t>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B2D41-3840-48F6-B7FF-594739C5E0E7}"/>
              </a:ext>
            </a:extLst>
          </p:cNvPr>
          <p:cNvSpPr txBox="1"/>
          <p:nvPr/>
        </p:nvSpPr>
        <p:spPr>
          <a:xfrm>
            <a:off x="274865" y="18737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ea typeface="Batang"/>
              </a:rPr>
              <a:t>ssh</a:t>
            </a:r>
            <a:r>
              <a:rPr lang="en-US" b="1" i="1" dirty="0">
                <a:ea typeface="Batang"/>
              </a:rPr>
              <a:t>-keygen  –t  </a:t>
            </a:r>
            <a:r>
              <a:rPr lang="en-US" b="1" i="1" dirty="0" err="1">
                <a:ea typeface="Batang"/>
              </a:rPr>
              <a:t>rsa</a:t>
            </a:r>
          </a:p>
        </p:txBody>
      </p:sp>
      <p:pic>
        <p:nvPicPr>
          <p:cNvPr id="7" name="Picture 7" descr="Ảnh có chứa văn bản&#10;&#10;Mô tả được tạo với mức tin cậy cao">
            <a:extLst>
              <a:ext uri="{FF2B5EF4-FFF2-40B4-BE49-F238E27FC236}">
                <a16:creationId xmlns:a16="http://schemas.microsoft.com/office/drawing/2014/main" id="{90D3581B-F292-47A7-935C-769E5BAE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64" y="1719086"/>
            <a:ext cx="4995182" cy="2827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90B53-956B-480B-BCF2-782BB7AE4142}"/>
              </a:ext>
            </a:extLst>
          </p:cNvPr>
          <p:cNvSpPr txBox="1"/>
          <p:nvPr/>
        </p:nvSpPr>
        <p:spPr>
          <a:xfrm>
            <a:off x="84364" y="2581276"/>
            <a:ext cx="3981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khai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được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lưu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tại</a:t>
            </a:r>
            <a:endParaRPr lang="en-US" sz="1300" dirty="0" err="1">
              <a:ea typeface="Batang"/>
            </a:endParaRPr>
          </a:p>
          <a:p>
            <a:r>
              <a:rPr lang="en-US" dirty="0">
                <a:ea typeface="Batang"/>
              </a:rPr>
              <a:t> ~/.</a:t>
            </a:r>
            <a:r>
              <a:rPr lang="en-US" dirty="0" err="1">
                <a:ea typeface="Batang"/>
              </a:rPr>
              <a:t>ssh</a:t>
            </a:r>
            <a:r>
              <a:rPr lang="en-US" dirty="0">
                <a:ea typeface="Batang"/>
              </a:rPr>
              <a:t>/id_rsa.pub</a:t>
            </a:r>
            <a:r>
              <a:rPr lang="en-US" sz="1300" dirty="0">
                <a:ea typeface="Batang"/>
              </a:rPr>
              <a:t> </a:t>
            </a:r>
            <a:endParaRPr lang="en-US" sz="1300" dirty="0">
              <a:ea typeface="Batang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C7D76-E618-48C1-BE32-935A8AD061A4}"/>
              </a:ext>
            </a:extLst>
          </p:cNvPr>
          <p:cNvSpPr txBox="1"/>
          <p:nvPr/>
        </p:nvSpPr>
        <p:spPr>
          <a:xfrm>
            <a:off x="104776" y="3560989"/>
            <a:ext cx="3716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bí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mật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lưu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tại</a:t>
            </a:r>
            <a:r>
              <a:rPr lang="en-US" dirty="0">
                <a:ea typeface="Batang"/>
              </a:rPr>
              <a:t> ~/.</a:t>
            </a:r>
            <a:r>
              <a:rPr lang="en-US" dirty="0" err="1">
                <a:ea typeface="Batang"/>
              </a:rPr>
              <a:t>ssh</a:t>
            </a:r>
            <a:r>
              <a:rPr lang="en-US" dirty="0">
                <a:ea typeface="Batang"/>
              </a:rPr>
              <a:t>/</a:t>
            </a:r>
            <a:r>
              <a:rPr lang="en-US" dirty="0" err="1">
                <a:ea typeface="Batang"/>
              </a:rPr>
              <a:t>id_rsa</a:t>
            </a:r>
            <a:endParaRPr lang="en-US" sz="1300" dirty="0" err="1"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411390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19D6F75B-030A-4248-B518-9AFF22AD2EA3}"/>
              </a:ext>
            </a:extLst>
          </p:cNvPr>
          <p:cNvSpPr txBox="1"/>
          <p:nvPr/>
        </p:nvSpPr>
        <p:spPr>
          <a:xfrm>
            <a:off x="131989" y="220436"/>
            <a:ext cx="809080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Để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sử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dụng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công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khai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trong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quá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trình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cần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chép</a:t>
            </a:r>
            <a:endParaRPr lang="en-US" dirty="0" err="1">
              <a:ea typeface="Arial Unicode MS"/>
            </a:endParaRPr>
          </a:p>
          <a:p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 </a:t>
            </a:r>
            <a:r>
              <a:rPr lang="en-US" dirty="0" err="1">
                <a:ea typeface="Batang"/>
              </a:rPr>
              <a:t>vào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máy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chủ</a:t>
            </a:r>
            <a:r>
              <a:rPr lang="en-US" dirty="0">
                <a:ea typeface="Batang"/>
              </a:rPr>
              <a:t> qua </a:t>
            </a:r>
            <a:r>
              <a:rPr lang="en-US" dirty="0" err="1">
                <a:ea typeface="Batang"/>
              </a:rPr>
              <a:t>câu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lệnh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EB1B764-6BB9-48A5-A955-EBEC99AB70D4}"/>
              </a:ext>
            </a:extLst>
          </p:cNvPr>
          <p:cNvSpPr txBox="1"/>
          <p:nvPr/>
        </p:nvSpPr>
        <p:spPr>
          <a:xfrm>
            <a:off x="526598" y="866775"/>
            <a:ext cx="52877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>
                <a:ea typeface="Batang"/>
              </a:rPr>
              <a:t>ssh</a:t>
            </a:r>
            <a:r>
              <a:rPr lang="en-US" b="1" i="1" dirty="0">
                <a:ea typeface="Batang"/>
              </a:rPr>
              <a:t>-copy-id </a:t>
            </a:r>
            <a:r>
              <a:rPr lang="en-US" b="1" i="1" dirty="0" err="1">
                <a:ea typeface="Batang"/>
              </a:rPr>
              <a:t>tên_người_dùng@máy_chủ_ssh</a:t>
            </a:r>
            <a:endParaRPr lang="en-US" b="1" i="1" dirty="0">
              <a:ea typeface="Batang"/>
              <a:cs typeface="Arial"/>
            </a:endParaRPr>
          </a:p>
        </p:txBody>
      </p:sp>
      <p:pic>
        <p:nvPicPr>
          <p:cNvPr id="8" name="Picture 8" descr="Ảnh có chứa văn bản&#10;&#10;Mô tả được tạo với mức tin cậy cao">
            <a:extLst>
              <a:ext uri="{FF2B5EF4-FFF2-40B4-BE49-F238E27FC236}">
                <a16:creationId xmlns:a16="http://schemas.microsoft.com/office/drawing/2014/main" id="{BE2A02CD-A64B-430E-BC30-29CDEA22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1" y="1321825"/>
            <a:ext cx="4394542" cy="189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5E2CFC-ECA7-40A1-8A8B-AFC904032957}"/>
              </a:ext>
            </a:extLst>
          </p:cNvPr>
          <p:cNvSpPr txBox="1"/>
          <p:nvPr/>
        </p:nvSpPr>
        <p:spPr>
          <a:xfrm>
            <a:off x="131990" y="3404507"/>
            <a:ext cx="85330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Batang"/>
              </a:rPr>
              <a:t>-</a:t>
            </a:r>
            <a:r>
              <a:rPr lang="en-US" dirty="0" err="1">
                <a:ea typeface="Batang"/>
              </a:rPr>
              <a:t>Cuối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cùng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kiểm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quyền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truy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cập</a:t>
            </a:r>
            <a:r>
              <a:rPr lang="en-US" dirty="0">
                <a:ea typeface="Batang"/>
              </a:rPr>
              <a:t> file </a:t>
            </a:r>
            <a:r>
              <a:rPr lang="en-US" dirty="0" err="1">
                <a:ea typeface="Batang"/>
              </a:rPr>
              <a:t>chứa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</a:t>
            </a:r>
            <a:r>
              <a:rPr lang="en-US" i="1" dirty="0" err="1">
                <a:ea typeface="Batang"/>
              </a:rPr>
              <a:t>authorized_key</a:t>
            </a:r>
            <a:r>
              <a:rPr lang="en-US" dirty="0">
                <a:ea typeface="Batang"/>
              </a:rPr>
              <a:t>, </a:t>
            </a:r>
            <a:r>
              <a:rPr lang="en-US" dirty="0" err="1">
                <a:ea typeface="Batang"/>
              </a:rPr>
              <a:t>chỉ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có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người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dùng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đã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được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mới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có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quyền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đọc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hoặc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ghi</a:t>
            </a:r>
            <a:r>
              <a:rPr lang="en-US" dirty="0">
                <a:ea typeface="Batang"/>
              </a:rPr>
              <a:t>. </a:t>
            </a:r>
            <a:r>
              <a:rPr lang="en-US" dirty="0" err="1">
                <a:ea typeface="Batang"/>
              </a:rPr>
              <a:t>Nếu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quyền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truy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vào</a:t>
            </a:r>
            <a:r>
              <a:rPr lang="en-US" dirty="0">
                <a:ea typeface="Batang"/>
              </a:rPr>
              <a:t> file </a:t>
            </a:r>
            <a:r>
              <a:rPr lang="en-US" dirty="0" err="1">
                <a:ea typeface="Batang"/>
              </a:rPr>
              <a:t>chứa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khóa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xác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thực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chưa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phù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hợp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thì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phải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cập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nhật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lại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theo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câu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lệnh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sau</a:t>
            </a:r>
            <a:r>
              <a:rPr lang="en-US" dirty="0">
                <a:ea typeface="Batang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7B1E5-56C7-444C-959F-18641A819692}"/>
              </a:ext>
            </a:extLst>
          </p:cNvPr>
          <p:cNvSpPr txBox="1"/>
          <p:nvPr/>
        </p:nvSpPr>
        <p:spPr>
          <a:xfrm>
            <a:off x="526596" y="4472668"/>
            <a:ext cx="3995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Batang"/>
              </a:rPr>
              <a:t>chmod</a:t>
            </a:r>
            <a:r>
              <a:rPr lang="en-US" b="1" dirty="0">
                <a:ea typeface="Batang"/>
              </a:rPr>
              <a:t> 600 .</a:t>
            </a:r>
            <a:r>
              <a:rPr lang="en-US" b="1" dirty="0" err="1">
                <a:ea typeface="Batang"/>
              </a:rPr>
              <a:t>ssh</a:t>
            </a:r>
            <a:r>
              <a:rPr lang="en-US" b="1" dirty="0">
                <a:ea typeface="Batang"/>
              </a:rPr>
              <a:t>/</a:t>
            </a:r>
            <a:r>
              <a:rPr lang="en-US" b="1" dirty="0" err="1">
                <a:ea typeface="Batang"/>
              </a:rPr>
              <a:t>authorized_keys</a:t>
            </a:r>
          </a:p>
        </p:txBody>
      </p:sp>
    </p:spTree>
    <p:extLst>
      <p:ext uri="{BB962C8B-B14F-4D97-AF65-F5344CB8AC3E}">
        <p14:creationId xmlns:p14="http://schemas.microsoft.com/office/powerpoint/2010/main" val="247460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73E4C-EB88-470A-AFA5-EC0DB8A6D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>
                <a:cs typeface="Arial"/>
              </a:rPr>
              <a:t>So </a:t>
            </a:r>
            <a:r>
              <a:rPr lang="vi-VN" dirty="0" err="1">
                <a:cs typeface="Arial"/>
              </a:rPr>
              <a:t>sánh</a:t>
            </a:r>
            <a:endParaRPr lang="vi-VN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D0F0D-D69C-4BC6-86E2-0570004A2E82}"/>
              </a:ext>
            </a:extLst>
          </p:cNvPr>
          <p:cNvSpPr txBox="1"/>
          <p:nvPr/>
        </p:nvSpPr>
        <p:spPr>
          <a:xfrm>
            <a:off x="91168" y="703489"/>
            <a:ext cx="9070521" cy="1315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vi-VN" b="1" dirty="0">
                <a:cs typeface="Arial"/>
              </a:rPr>
              <a:t>-</a:t>
            </a:r>
            <a:r>
              <a:rPr lang="vi-VN" b="1" dirty="0" err="1">
                <a:cs typeface="Arial"/>
              </a:rPr>
              <a:t>Giống</a:t>
            </a:r>
            <a:r>
              <a:rPr lang="vi-VN" b="1" dirty="0">
                <a:cs typeface="Arial"/>
              </a:rPr>
              <a:t> nhau</a:t>
            </a:r>
            <a:r>
              <a:rPr lang="vi-VN" dirty="0">
                <a:cs typeface="Arial"/>
              </a:rPr>
              <a:t>:</a:t>
            </a:r>
            <a:endParaRPr lang="vi-VN">
              <a:cs typeface="Arial"/>
            </a:endParaRPr>
          </a:p>
          <a:p>
            <a:pPr>
              <a:spcAft>
                <a:spcPts val="300"/>
              </a:spcAft>
            </a:pPr>
            <a:r>
              <a:rPr lang="vi-VN" dirty="0">
                <a:cs typeface="Arial"/>
              </a:rPr>
              <a:t>+</a:t>
            </a:r>
            <a:r>
              <a:rPr lang="vi-VN" dirty="0" err="1">
                <a:cs typeface="Arial"/>
              </a:rPr>
              <a:t>Cả</a:t>
            </a:r>
            <a:r>
              <a:rPr lang="vi-VN" dirty="0">
                <a:cs typeface="Arial"/>
              </a:rPr>
              <a:t> Windows </a:t>
            </a:r>
            <a:r>
              <a:rPr lang="vi-VN" dirty="0" err="1">
                <a:cs typeface="Arial"/>
              </a:rPr>
              <a:t>server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Ubuntu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server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đều</a:t>
            </a:r>
            <a:r>
              <a:rPr lang="vi-VN" dirty="0">
                <a:cs typeface="Arial"/>
              </a:rPr>
              <a:t> cung </a:t>
            </a:r>
            <a:r>
              <a:rPr lang="vi-VN" dirty="0" err="1">
                <a:cs typeface="Arial"/>
              </a:rPr>
              <a:t>cấp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những</a:t>
            </a:r>
            <a:r>
              <a:rPr lang="vi-VN" dirty="0">
                <a:cs typeface="Arial"/>
              </a:rPr>
              <a:t> giao </a:t>
            </a:r>
            <a:r>
              <a:rPr lang="vi-VN" dirty="0" err="1">
                <a:cs typeface="Arial"/>
              </a:rPr>
              <a:t>thức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xác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thực</a:t>
            </a:r>
          </a:p>
          <a:p>
            <a:pPr>
              <a:spcAft>
                <a:spcPts val="300"/>
              </a:spcAft>
            </a:pPr>
            <a:r>
              <a:rPr lang="vi-VN" err="1">
                <a:cs typeface="Arial"/>
              </a:rPr>
              <a:t>người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dùng</a:t>
            </a:r>
            <a:r>
              <a:rPr lang="vi-VN" dirty="0">
                <a:cs typeface="Arial"/>
              </a:rPr>
              <a:t> khi truy </a:t>
            </a:r>
            <a:r>
              <a:rPr lang="vi-VN" err="1">
                <a:cs typeface="Arial"/>
              </a:rPr>
              <a:t>cập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để</a:t>
            </a:r>
            <a:r>
              <a:rPr lang="vi-VN" dirty="0">
                <a:cs typeface="Arial"/>
              </a:rPr>
              <a:t> tăng </a:t>
            </a:r>
            <a:r>
              <a:rPr lang="vi-VN" err="1">
                <a:cs typeface="Arial"/>
              </a:rPr>
              <a:t>tính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bảo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mật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độ</a:t>
            </a:r>
            <a:r>
              <a:rPr lang="vi-VN" dirty="0">
                <a:cs typeface="Arial"/>
              </a:rPr>
              <a:t> an </a:t>
            </a:r>
            <a:r>
              <a:rPr lang="vi-VN" err="1">
                <a:cs typeface="Arial"/>
              </a:rPr>
              <a:t>toàn</a:t>
            </a:r>
            <a:r>
              <a:rPr lang="vi-VN" dirty="0">
                <a:cs typeface="Arial"/>
              </a:rPr>
              <a:t>.</a:t>
            </a:r>
            <a:endParaRPr lang="vi-VN">
              <a:cs typeface="Arial"/>
            </a:endParaRPr>
          </a:p>
          <a:p>
            <a:pPr>
              <a:spcAft>
                <a:spcPts val="300"/>
              </a:spcAft>
            </a:pPr>
            <a:r>
              <a:rPr lang="vi-VN" dirty="0">
                <a:cs typeface="Arial"/>
              </a:rPr>
              <a:t>+</a:t>
            </a:r>
            <a:r>
              <a:rPr lang="vi-VN" err="1">
                <a:cs typeface="Arial"/>
              </a:rPr>
              <a:t>Người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quản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trị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máy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chủ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thể</a:t>
            </a:r>
            <a:r>
              <a:rPr lang="vi-VN" dirty="0">
                <a:cs typeface="Arial"/>
              </a:rPr>
              <a:t> cho </a:t>
            </a:r>
            <a:r>
              <a:rPr lang="vi-VN" err="1">
                <a:cs typeface="Arial"/>
              </a:rPr>
              <a:t>phép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hoặc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cấm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người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dùng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nào</a:t>
            </a:r>
            <a:r>
              <a:rPr lang="vi-VN" dirty="0">
                <a:cs typeface="Arial"/>
              </a:rPr>
              <a:t> </a:t>
            </a:r>
            <a:r>
              <a:rPr lang="vi-VN" err="1">
                <a:cs typeface="Arial"/>
              </a:rPr>
              <a:t>đó</a:t>
            </a:r>
            <a:r>
              <a:rPr lang="vi-VN" dirty="0">
                <a:cs typeface="Arial"/>
              </a:rPr>
              <a:t> truy </a:t>
            </a:r>
            <a:r>
              <a:rPr lang="vi-VN" err="1">
                <a:cs typeface="Arial"/>
              </a:rPr>
              <a:t>cập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745A8-0910-4B03-8A83-5E3B6CF5CF32}"/>
              </a:ext>
            </a:extLst>
          </p:cNvPr>
          <p:cNvSpPr txBox="1"/>
          <p:nvPr/>
        </p:nvSpPr>
        <p:spPr>
          <a:xfrm>
            <a:off x="91168" y="20437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/>
              <a:t>-</a:t>
            </a:r>
            <a:r>
              <a:rPr lang="vi-VN" b="1" dirty="0" err="1"/>
              <a:t>Khác</a:t>
            </a:r>
            <a:r>
              <a:rPr lang="vi-VN" b="1" dirty="0"/>
              <a:t> nhau</a:t>
            </a:r>
            <a:r>
              <a:rPr lang="vi-VN" dirty="0"/>
              <a:t>:</a:t>
            </a:r>
            <a:endParaRPr lang="vi-VN" dirty="0"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03E387-7169-4304-88CF-EBAB0232C525}"/>
              </a:ext>
            </a:extLst>
          </p:cNvPr>
          <p:cNvCxnSpPr/>
          <p:nvPr/>
        </p:nvCxnSpPr>
        <p:spPr>
          <a:xfrm flipH="1">
            <a:off x="4631871" y="2420710"/>
            <a:ext cx="6803" cy="2598965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AA7387-1B29-44D6-9F80-054257ACCC67}"/>
              </a:ext>
            </a:extLst>
          </p:cNvPr>
          <p:cNvSpPr txBox="1"/>
          <p:nvPr/>
        </p:nvSpPr>
        <p:spPr>
          <a:xfrm>
            <a:off x="1193346" y="2417989"/>
            <a:ext cx="3049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i="1" dirty="0"/>
              <a:t>Windows </a:t>
            </a:r>
            <a:r>
              <a:rPr lang="vi-VN" i="1" dirty="0" err="1"/>
              <a:t>server</a:t>
            </a:r>
            <a:endParaRPr lang="vi-VN" i="1" dirty="0" err="1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8E2A6-C75C-4D69-BB20-37D1F5BD67E0}"/>
              </a:ext>
            </a:extLst>
          </p:cNvPr>
          <p:cNvSpPr txBox="1"/>
          <p:nvPr/>
        </p:nvSpPr>
        <p:spPr>
          <a:xfrm>
            <a:off x="5738132" y="24179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i="1" dirty="0" err="1"/>
              <a:t>Ubuntu</a:t>
            </a:r>
            <a:r>
              <a:rPr lang="vi-VN" i="1" dirty="0"/>
              <a:t> </a:t>
            </a:r>
            <a:r>
              <a:rPr lang="vi-VN" i="1" dirty="0" err="1"/>
              <a:t>server</a:t>
            </a:r>
            <a:endParaRPr lang="vi-VN">
              <a:cs typeface="Arial"/>
            </a:endParaRPr>
          </a:p>
          <a:p>
            <a:endParaRPr lang="vi-VN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03A33-D425-476B-A9B7-21FF1FC315CC}"/>
              </a:ext>
            </a:extLst>
          </p:cNvPr>
          <p:cNvSpPr txBox="1"/>
          <p:nvPr/>
        </p:nvSpPr>
        <p:spPr>
          <a:xfrm>
            <a:off x="91168" y="2792186"/>
            <a:ext cx="44985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-Yêu </a:t>
            </a:r>
            <a:r>
              <a:rPr lang="vi-VN" dirty="0" err="1"/>
              <a:t>cầu</a:t>
            </a:r>
            <a:r>
              <a:rPr lang="vi-VN" dirty="0"/>
              <a:t> 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2 </a:t>
            </a:r>
            <a:r>
              <a:rPr lang="vi-VN" dirty="0" err="1"/>
              <a:t>card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 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cài</a:t>
            </a:r>
          </a:p>
          <a:p>
            <a:r>
              <a:rPr lang="vi-VN" dirty="0" err="1"/>
              <a:t>đặt</a:t>
            </a:r>
            <a:r>
              <a:rPr lang="vi-VN" dirty="0"/>
              <a:t> VPN: 1 </a:t>
            </a:r>
            <a:r>
              <a:rPr lang="vi-VN" dirty="0" err="1"/>
              <a:t>card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máy</a:t>
            </a:r>
            <a:endParaRPr lang="vi-VN" dirty="0" err="1">
              <a:cs typeface="Arial"/>
            </a:endParaRPr>
          </a:p>
          <a:p>
            <a:r>
              <a:rPr lang="vi-VN" dirty="0" err="1"/>
              <a:t>chủ</a:t>
            </a:r>
            <a:r>
              <a:rPr lang="vi-VN" dirty="0"/>
              <a:t>, 1 </a:t>
            </a:r>
            <a:r>
              <a:rPr lang="vi-VN" dirty="0" err="1"/>
              <a:t>card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internet</a:t>
            </a:r>
            <a:endParaRPr lang="vi-VN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A2197-3CBD-48BD-89D3-47DC7C6DEA5D}"/>
              </a:ext>
            </a:extLst>
          </p:cNvPr>
          <p:cNvSpPr txBox="1"/>
          <p:nvPr/>
        </p:nvSpPr>
        <p:spPr>
          <a:xfrm>
            <a:off x="4731204" y="2781403"/>
            <a:ext cx="4155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-Không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card</a:t>
            </a:r>
            <a:r>
              <a:rPr lang="vi-VN" dirty="0"/>
              <a:t> </a:t>
            </a:r>
            <a:r>
              <a:rPr lang="vi-VN" dirty="0" err="1"/>
              <a:t>mạng</a:t>
            </a:r>
          </a:p>
          <a:p>
            <a:r>
              <a:rPr lang="vi-VN" dirty="0"/>
              <a:t>do </a:t>
            </a:r>
            <a:r>
              <a:rPr lang="vi-VN" dirty="0" err="1"/>
              <a:t>sử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qua SSH </a:t>
            </a:r>
            <a:r>
              <a:rPr lang="vi-VN" dirty="0" err="1"/>
              <a:t>server</a:t>
            </a:r>
            <a:endParaRPr lang="vi-VN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69883-E1D1-42EC-A3A4-F73A94C959C0}"/>
              </a:ext>
            </a:extLst>
          </p:cNvPr>
          <p:cNvSpPr txBox="1"/>
          <p:nvPr/>
        </p:nvSpPr>
        <p:spPr>
          <a:xfrm>
            <a:off x="86803" y="3833902"/>
            <a:ext cx="4360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-Cung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giao </a:t>
            </a:r>
            <a:r>
              <a:rPr lang="vi-VN" dirty="0" err="1"/>
              <a:t>thức</a:t>
            </a:r>
          </a:p>
          <a:p>
            <a:r>
              <a:rPr lang="vi-VN" dirty="0"/>
              <a:t>như PPTP, L2TP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SSTp</a:t>
            </a:r>
            <a:endParaRPr lang="vi-VN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CD3E3-8440-4579-B88F-F3947E86629B}"/>
              </a:ext>
            </a:extLst>
          </p:cNvPr>
          <p:cNvSpPr txBox="1"/>
          <p:nvPr/>
        </p:nvSpPr>
        <p:spPr>
          <a:xfrm>
            <a:off x="4683065" y="3836598"/>
            <a:ext cx="4479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Arial"/>
              </a:rPr>
              <a:t>-Cho </a:t>
            </a:r>
            <a:r>
              <a:rPr lang="vi-VN" dirty="0" err="1">
                <a:cs typeface="Arial"/>
              </a:rPr>
              <a:t>phép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mã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khóa</a:t>
            </a:r>
            <a:r>
              <a:rPr lang="vi-VN" dirty="0">
                <a:cs typeface="Arial"/>
              </a:rPr>
              <a:t> công khai</a:t>
            </a:r>
            <a:endParaRPr lang="vi-VN" dirty="0"/>
          </a:p>
          <a:p>
            <a:r>
              <a:rPr lang="vi-VN" dirty="0">
                <a:cs typeface="Arial"/>
              </a:rPr>
              <a:t>RSA </a:t>
            </a:r>
            <a:r>
              <a:rPr lang="vi-VN" dirty="0" err="1">
                <a:cs typeface="Arial"/>
              </a:rPr>
              <a:t>để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xác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thực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mà</a:t>
            </a:r>
            <a:r>
              <a:rPr lang="vi-VN" dirty="0">
                <a:cs typeface="Arial"/>
              </a:rPr>
              <a:t> không </a:t>
            </a:r>
            <a:r>
              <a:rPr lang="vi-VN" dirty="0" err="1">
                <a:cs typeface="Arial"/>
              </a:rPr>
              <a:t>cần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dùng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mật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khẩu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giúp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việc</a:t>
            </a:r>
            <a:r>
              <a:rPr lang="vi-VN" dirty="0">
                <a:cs typeface="Arial"/>
              </a:rPr>
              <a:t> truy </a:t>
            </a:r>
            <a:r>
              <a:rPr lang="vi-VN" dirty="0" err="1">
                <a:cs typeface="Arial"/>
              </a:rPr>
              <a:t>cập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dễ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dàng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an</a:t>
            </a:r>
          </a:p>
          <a:p>
            <a:r>
              <a:rPr lang="vi-VN" dirty="0" err="1">
                <a:cs typeface="Arial"/>
              </a:rPr>
              <a:t>toàn</a:t>
            </a:r>
            <a:r>
              <a:rPr lang="vi-VN" dirty="0">
                <a:cs typeface="Arial"/>
              </a:rPr>
              <a:t> hơn</a:t>
            </a:r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67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Cảm 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Thầy và các bạn đã chú ý lắng nghe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Thế Thăng Long	- B16DCAT097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 vụ DNS/DHCP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Hoàng Ngọc Thuần – B16DCAT153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 hiểu về dịch vụ chia sẻ File và máy in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Trần Văn Khải – B16DCAT081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Cài đặt và quản lý trang Web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Quang Hưng – B16DCAT074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 cập từ xa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80BE2-E34F-479F-AA33-1A28AC364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>
                <a:cs typeface="Arial"/>
              </a:rPr>
              <a:t>Truy </a:t>
            </a:r>
            <a:r>
              <a:rPr lang="vi-VN" dirty="0" err="1">
                <a:cs typeface="Arial"/>
              </a:rPr>
              <a:t>cập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từ</a:t>
            </a:r>
            <a:r>
              <a:rPr lang="vi-VN" dirty="0">
                <a:cs typeface="Arial"/>
              </a:rPr>
              <a:t> xa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FC414-CCC4-497D-BA2A-493622AAFEE9}"/>
              </a:ext>
            </a:extLst>
          </p:cNvPr>
          <p:cNvSpPr txBox="1"/>
          <p:nvPr/>
        </p:nvSpPr>
        <p:spPr>
          <a:xfrm>
            <a:off x="202721" y="5884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/>
              <a:t>1. </a:t>
            </a:r>
            <a:r>
              <a:rPr lang="vi-VN" sz="2400" b="1" dirty="0" err="1"/>
              <a:t>Cài</a:t>
            </a:r>
            <a:r>
              <a:rPr lang="vi-VN" sz="2400" b="1" dirty="0"/>
              <a:t> </a:t>
            </a:r>
            <a:r>
              <a:rPr lang="vi-VN" sz="2400" b="1" dirty="0" err="1"/>
              <a:t>đặt</a:t>
            </a:r>
            <a:endParaRPr lang="vi-VN" sz="2400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9FE09-0FA1-4D88-AC84-E6244DF07EBB}"/>
              </a:ext>
            </a:extLst>
          </p:cNvPr>
          <p:cNvSpPr txBox="1"/>
          <p:nvPr/>
        </p:nvSpPr>
        <p:spPr>
          <a:xfrm>
            <a:off x="205417" y="108885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i="1" dirty="0"/>
              <a:t>a) </a:t>
            </a:r>
            <a:r>
              <a:rPr lang="vi-VN" sz="2000" i="1" dirty="0" err="1"/>
              <a:t>Window</a:t>
            </a:r>
            <a:r>
              <a:rPr lang="vi-VN" sz="2000" i="1" dirty="0"/>
              <a:t> </a:t>
            </a:r>
            <a:r>
              <a:rPr lang="vi-VN" sz="2000" i="1" dirty="0" err="1"/>
              <a:t>server</a:t>
            </a:r>
            <a:endParaRPr lang="vi-VN" sz="2000" i="1" dirty="0" err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C6855-F97B-435D-B767-BAA76721BC53}"/>
              </a:ext>
            </a:extLst>
          </p:cNvPr>
          <p:cNvSpPr txBox="1"/>
          <p:nvPr/>
        </p:nvSpPr>
        <p:spPr>
          <a:xfrm>
            <a:off x="161001" y="1515039"/>
            <a:ext cx="86519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ea typeface="+mn-lt"/>
                <a:cs typeface="+mn-lt"/>
              </a:rPr>
              <a:t>-</a:t>
            </a:r>
            <a:r>
              <a:rPr lang="vi-VN" dirty="0" err="1">
                <a:latin typeface="Arial"/>
                <a:ea typeface="+mn-lt"/>
                <a:cs typeface="+mn-lt"/>
              </a:rPr>
              <a:t>Để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sử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dụng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dịch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vụ</a:t>
            </a:r>
            <a:r>
              <a:rPr lang="vi-VN" dirty="0">
                <a:latin typeface="Arial"/>
                <a:ea typeface="+mn-lt"/>
                <a:cs typeface="+mn-lt"/>
              </a:rPr>
              <a:t> truy </a:t>
            </a:r>
            <a:r>
              <a:rPr lang="vi-VN" dirty="0" err="1">
                <a:latin typeface="Arial"/>
                <a:ea typeface="+mn-lt"/>
                <a:cs typeface="+mn-lt"/>
              </a:rPr>
              <a:t>cập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từ</a:t>
            </a:r>
            <a:r>
              <a:rPr lang="vi-VN" dirty="0">
                <a:latin typeface="Arial"/>
                <a:ea typeface="+mn-lt"/>
                <a:cs typeface="+mn-lt"/>
              </a:rPr>
              <a:t> xa trong </a:t>
            </a:r>
            <a:r>
              <a:rPr lang="vi-VN" dirty="0" err="1">
                <a:latin typeface="Arial"/>
                <a:ea typeface="+mn-lt"/>
                <a:cs typeface="+mn-lt"/>
              </a:rPr>
              <a:t>windows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server</a:t>
            </a:r>
            <a:r>
              <a:rPr lang="vi-VN" dirty="0">
                <a:latin typeface="Arial"/>
                <a:ea typeface="+mn-lt"/>
                <a:cs typeface="+mn-lt"/>
              </a:rPr>
              <a:t>,  thông </a:t>
            </a:r>
            <a:r>
              <a:rPr lang="vi-VN" dirty="0" err="1">
                <a:latin typeface="Arial"/>
                <a:ea typeface="+mn-lt"/>
                <a:cs typeface="+mn-lt"/>
              </a:rPr>
              <a:t>thường</a:t>
            </a:r>
            <a:r>
              <a:rPr lang="vi-VN" dirty="0">
                <a:latin typeface="Arial"/>
                <a:ea typeface="+mn-lt"/>
                <a:cs typeface="+mn-lt"/>
              </a:rPr>
              <a:t> ta </a:t>
            </a:r>
            <a:r>
              <a:rPr lang="vi-VN" dirty="0" err="1">
                <a:latin typeface="Arial"/>
                <a:ea typeface="+mn-lt"/>
                <a:cs typeface="+mn-lt"/>
              </a:rPr>
              <a:t>sử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dụng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mạng</a:t>
            </a:r>
            <a:r>
              <a:rPr lang="vi-VN" dirty="0">
                <a:latin typeface="Arial"/>
                <a:ea typeface="+mn-lt"/>
                <a:cs typeface="+mn-lt"/>
              </a:rPr>
              <a:t> riêng </a:t>
            </a:r>
            <a:r>
              <a:rPr lang="vi-VN" dirty="0" err="1">
                <a:latin typeface="Arial"/>
                <a:ea typeface="+mn-lt"/>
                <a:cs typeface="+mn-lt"/>
              </a:rPr>
              <a:t>ảo</a:t>
            </a:r>
            <a:r>
              <a:rPr lang="vi-VN" dirty="0">
                <a:latin typeface="Arial"/>
                <a:ea typeface="+mn-lt"/>
                <a:cs typeface="+mn-lt"/>
              </a:rPr>
              <a:t> VPN (</a:t>
            </a:r>
            <a:r>
              <a:rPr lang="vi-VN" dirty="0" err="1">
                <a:latin typeface="Arial"/>
                <a:ea typeface="+mn-lt"/>
                <a:cs typeface="+mn-lt"/>
              </a:rPr>
              <a:t>Virtual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Private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Networks</a:t>
            </a:r>
            <a:r>
              <a:rPr lang="vi-VN" dirty="0">
                <a:latin typeface="Arial"/>
                <a:ea typeface="+mn-lt"/>
                <a:cs typeface="+mn-lt"/>
              </a:rPr>
              <a:t>). </a:t>
            </a:r>
            <a:r>
              <a:rPr lang="vi-VN" dirty="0" err="1">
                <a:latin typeface="Arial"/>
                <a:ea typeface="+mn-lt"/>
                <a:cs typeface="+mn-lt"/>
              </a:rPr>
              <a:t>Dịch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vụ</a:t>
            </a:r>
            <a:r>
              <a:rPr lang="vi-VN" dirty="0">
                <a:latin typeface="Arial"/>
                <a:ea typeface="+mn-lt"/>
                <a:cs typeface="+mn-lt"/>
              </a:rPr>
              <a:t> VPN </a:t>
            </a:r>
            <a:r>
              <a:rPr lang="vi-VN" dirty="0" err="1">
                <a:latin typeface="Arial"/>
                <a:ea typeface="+mn-lt"/>
                <a:cs typeface="+mn-lt"/>
              </a:rPr>
              <a:t>được</a:t>
            </a:r>
            <a:r>
              <a:rPr lang="vi-VN" dirty="0">
                <a:latin typeface="Arial"/>
                <a:ea typeface="+mn-lt"/>
                <a:cs typeface="+mn-lt"/>
              </a:rPr>
              <a:t> cung </a:t>
            </a:r>
            <a:r>
              <a:rPr lang="vi-VN" dirty="0" err="1">
                <a:latin typeface="Arial"/>
                <a:ea typeface="+mn-lt"/>
                <a:cs typeface="+mn-lt"/>
              </a:rPr>
              <a:t>cấp</a:t>
            </a:r>
            <a:r>
              <a:rPr lang="vi-VN" dirty="0">
                <a:latin typeface="Arial"/>
                <a:ea typeface="+mn-lt"/>
                <a:cs typeface="+mn-lt"/>
              </a:rPr>
              <a:t> thông qua </a:t>
            </a:r>
            <a:r>
              <a:rPr lang="vi-VN" dirty="0" err="1">
                <a:latin typeface="Arial"/>
                <a:ea typeface="+mn-lt"/>
                <a:cs typeface="+mn-lt"/>
              </a:rPr>
              <a:t>dịch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vụ</a:t>
            </a:r>
            <a:r>
              <a:rPr lang="vi-VN" dirty="0">
                <a:latin typeface="Arial"/>
                <a:ea typeface="+mn-lt"/>
                <a:cs typeface="+mn-lt"/>
              </a:rPr>
              <a:t> truy </a:t>
            </a:r>
            <a:r>
              <a:rPr lang="vi-VN" dirty="0" err="1">
                <a:latin typeface="Arial"/>
                <a:ea typeface="+mn-lt"/>
                <a:cs typeface="+mn-lt"/>
              </a:rPr>
              <a:t>nhập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từ</a:t>
            </a:r>
            <a:r>
              <a:rPr lang="vi-VN" dirty="0">
                <a:latin typeface="Arial"/>
                <a:ea typeface="+mn-lt"/>
                <a:cs typeface="+mn-lt"/>
              </a:rPr>
              <a:t> xa </a:t>
            </a:r>
            <a:r>
              <a:rPr lang="vi-VN" dirty="0" err="1">
                <a:latin typeface="Arial"/>
                <a:ea typeface="+mn-lt"/>
                <a:cs typeface="+mn-lt"/>
              </a:rPr>
              <a:t>và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định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tuyến</a:t>
            </a:r>
            <a:r>
              <a:rPr lang="vi-VN" dirty="0">
                <a:latin typeface="Arial"/>
                <a:ea typeface="+mn-lt"/>
                <a:cs typeface="+mn-lt"/>
              </a:rPr>
              <a:t> (</a:t>
            </a:r>
            <a:r>
              <a:rPr lang="vi-VN" dirty="0" err="1">
                <a:latin typeface="Arial"/>
                <a:ea typeface="+mn-lt"/>
                <a:cs typeface="+mn-lt"/>
              </a:rPr>
              <a:t>Routing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and</a:t>
            </a:r>
            <a:r>
              <a:rPr lang="vi-VN" dirty="0">
                <a:latin typeface="Arial"/>
                <a:ea typeface="+mn-lt"/>
                <a:cs typeface="+mn-lt"/>
              </a:rPr>
              <a:t> </a:t>
            </a:r>
            <a:r>
              <a:rPr lang="vi-VN" dirty="0" err="1">
                <a:latin typeface="Arial"/>
                <a:ea typeface="+mn-lt"/>
                <a:cs typeface="+mn-lt"/>
              </a:rPr>
              <a:t>Remote</a:t>
            </a:r>
            <a:r>
              <a:rPr lang="vi-VN" dirty="0">
                <a:latin typeface="Arial"/>
                <a:ea typeface="+mn-lt"/>
                <a:cs typeface="+mn-lt"/>
              </a:rPr>
              <a:t> Access </a:t>
            </a:r>
            <a:endParaRPr lang="vi-VN" dirty="0">
              <a:latin typeface="Arial"/>
              <a:ea typeface="Arial Unicode MS"/>
              <a:cs typeface="+mn-lt"/>
            </a:endParaRPr>
          </a:p>
          <a:p>
            <a:r>
              <a:rPr lang="vi-VN" dirty="0" err="1">
                <a:latin typeface="Arial"/>
                <a:ea typeface="+mn-lt"/>
                <a:cs typeface="+mn-lt"/>
              </a:rPr>
              <a:t>Services</a:t>
            </a:r>
            <a:r>
              <a:rPr lang="vi-VN" dirty="0">
                <a:latin typeface="Arial"/>
                <a:ea typeface="+mn-lt"/>
                <a:cs typeface="+mn-lt"/>
              </a:rPr>
              <a:t>).</a:t>
            </a:r>
            <a:endParaRPr lang="vi-VN" dirty="0">
              <a:latin typeface="Arial"/>
              <a:cs typeface="Arial"/>
            </a:endParaRPr>
          </a:p>
        </p:txBody>
      </p:sp>
      <p:pic>
        <p:nvPicPr>
          <p:cNvPr id="7" name="Picture 7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19B0868-3C9B-4800-9D1C-D41E4BB4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7" y="2744518"/>
            <a:ext cx="3123557" cy="2275637"/>
          </a:xfrm>
          <a:prstGeom prst="rect">
            <a:avLst/>
          </a:prstGeom>
        </p:spPr>
      </p:pic>
      <p:pic>
        <p:nvPicPr>
          <p:cNvPr id="9" name="Picture 9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66F72FD-B243-490E-BBF3-22E14653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15" y="2665716"/>
            <a:ext cx="3253981" cy="2400889"/>
          </a:xfrm>
          <a:prstGeom prst="rect">
            <a:avLst/>
          </a:prstGeom>
        </p:spPr>
      </p:pic>
      <p:pic>
        <p:nvPicPr>
          <p:cNvPr id="13" name="Graphic 13" descr="Mũi tên đường: Thẳng">
            <a:extLst>
              <a:ext uri="{FF2B5EF4-FFF2-40B4-BE49-F238E27FC236}">
                <a16:creationId xmlns:a16="http://schemas.microsoft.com/office/drawing/2014/main" id="{5CD00C4A-1243-4C4C-91CE-E361C2401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910693" y="3407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1A864-8B76-4C87-8ADF-007EDFB96099}"/>
              </a:ext>
            </a:extLst>
          </p:cNvPr>
          <p:cNvSpPr txBox="1"/>
          <p:nvPr/>
        </p:nvSpPr>
        <p:spPr>
          <a:xfrm>
            <a:off x="166007" y="397329"/>
            <a:ext cx="8260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</a:t>
            </a:r>
            <a:r>
              <a:rPr lang="vi-VN" dirty="0" err="1">
                <a:ea typeface="+mn-lt"/>
                <a:cs typeface="+mn-lt"/>
              </a:rPr>
              <a:t>Tiếp</a:t>
            </a:r>
            <a:r>
              <a:rPr lang="vi-VN" dirty="0">
                <a:ea typeface="+mn-lt"/>
                <a:cs typeface="+mn-lt"/>
              </a:rPr>
              <a:t> theo,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quản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trị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cần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cài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đặt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cấu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hình</a:t>
            </a:r>
            <a:r>
              <a:rPr lang="vi-VN" dirty="0">
                <a:ea typeface="+mn-lt"/>
                <a:cs typeface="+mn-lt"/>
              </a:rPr>
              <a:t> cho </a:t>
            </a:r>
            <a:r>
              <a:rPr lang="vi-VN" dirty="0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chủ</a:t>
            </a:r>
            <a:r>
              <a:rPr lang="vi-VN" dirty="0">
                <a:ea typeface="+mn-lt"/>
                <a:cs typeface="+mn-lt"/>
              </a:rPr>
              <a:t> RRAS trong </a:t>
            </a:r>
            <a:r>
              <a:rPr lang="vi-VN" dirty="0" err="1">
                <a:ea typeface="+mn-lt"/>
                <a:cs typeface="+mn-lt"/>
              </a:rPr>
              <a:t>phần</a:t>
            </a:r>
            <a:r>
              <a:rPr lang="vi-VN" dirty="0">
                <a:ea typeface="+mn-lt"/>
                <a:cs typeface="+mn-lt"/>
              </a:rPr>
              <a:t> </a:t>
            </a:r>
            <a:endParaRPr lang="vi-VN" dirty="0"/>
          </a:p>
          <a:p>
            <a:r>
              <a:rPr lang="vi-VN" dirty="0">
                <a:ea typeface="+mn-lt"/>
                <a:cs typeface="+mn-lt"/>
              </a:rPr>
              <a:t>“</a:t>
            </a:r>
            <a:r>
              <a:rPr lang="vi-VN" dirty="0" err="1">
                <a:ea typeface="+mn-lt"/>
                <a:cs typeface="+mn-lt"/>
              </a:rPr>
              <a:t>Configure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and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Enable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Routing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and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Remote</a:t>
            </a:r>
            <a:r>
              <a:rPr lang="vi-VN" dirty="0">
                <a:ea typeface="+mn-lt"/>
                <a:cs typeface="+mn-lt"/>
              </a:rPr>
              <a:t> Access” </a:t>
            </a:r>
            <a:endParaRPr lang="vi-VN"/>
          </a:p>
        </p:txBody>
      </p:sp>
      <p:pic>
        <p:nvPicPr>
          <p:cNvPr id="5" name="Picture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C395A541-DBE2-45AE-BC38-2F1AEEA10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" y="2069303"/>
            <a:ext cx="3396343" cy="2739801"/>
          </a:xfrm>
          <a:prstGeom prst="rect">
            <a:avLst/>
          </a:prstGeom>
        </p:spPr>
      </p:pic>
      <p:pic>
        <p:nvPicPr>
          <p:cNvPr id="7" name="Picture 7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FF520DE-4847-453F-98A5-59B09D4C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2130481"/>
            <a:ext cx="3267075" cy="2678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6AAA4-9F01-4119-82A5-3D77215887B5}"/>
              </a:ext>
            </a:extLst>
          </p:cNvPr>
          <p:cNvSpPr txBox="1"/>
          <p:nvPr/>
        </p:nvSpPr>
        <p:spPr>
          <a:xfrm>
            <a:off x="118382" y="1077686"/>
            <a:ext cx="82540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-</a:t>
            </a:r>
            <a:r>
              <a:rPr lang="vi-VN" dirty="0" err="1"/>
              <a:t>Tiếp</a:t>
            </a:r>
            <a:r>
              <a:rPr lang="vi-VN" dirty="0"/>
              <a:t> theo, ta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Remote</a:t>
            </a:r>
            <a:r>
              <a:rPr lang="vi-VN" dirty="0"/>
              <a:t> </a:t>
            </a:r>
            <a:r>
              <a:rPr lang="vi-VN" dirty="0" err="1"/>
              <a:t>aceess</a:t>
            </a:r>
            <a:r>
              <a:rPr lang="vi-VN" dirty="0"/>
              <a:t> thông qua VPN. 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 </a:t>
            </a:r>
            <a:endParaRPr lang="vi-VN" dirty="0" err="1"/>
          </a:p>
          <a:p>
            <a:r>
              <a:rPr lang="vi-VN" dirty="0" err="1"/>
              <a:t>lựa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chọn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card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mạng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có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kết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nối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với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mạng</a:t>
            </a:r>
            <a:r>
              <a:rPr lang="vi-VN" dirty="0">
                <a:ea typeface="+mn-lt"/>
                <a:cs typeface="+mn-lt"/>
              </a:rPr>
              <a:t> công </a:t>
            </a:r>
            <a:r>
              <a:rPr lang="vi-VN" dirty="0" err="1">
                <a:ea typeface="+mn-lt"/>
                <a:cs typeface="+mn-lt"/>
              </a:rPr>
              <a:t>cộng</a:t>
            </a:r>
            <a:r>
              <a:rPr lang="vi-VN" dirty="0">
                <a:ea typeface="+mn-lt"/>
                <a:cs typeface="+mn-lt"/>
              </a:rPr>
              <a:t> như </a:t>
            </a:r>
            <a:r>
              <a:rPr lang="vi-VN" dirty="0" err="1">
                <a:ea typeface="+mn-lt"/>
                <a:cs typeface="+mn-lt"/>
              </a:rPr>
              <a:t>mạng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Internet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VPN </a:t>
            </a:r>
            <a:r>
              <a:rPr lang="vi-VN" dirty="0" err="1">
                <a:ea typeface="+mn-lt"/>
                <a:cs typeface="+mn-lt"/>
              </a:rPr>
              <a:t>clients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có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thể</a:t>
            </a:r>
            <a:r>
              <a:rPr lang="vi-VN" dirty="0">
                <a:ea typeface="+mn-lt"/>
                <a:cs typeface="+mn-lt"/>
              </a:rPr>
              <a:t> truy </a:t>
            </a:r>
            <a:r>
              <a:rPr lang="vi-VN" dirty="0" err="1">
                <a:ea typeface="+mn-lt"/>
                <a:cs typeface="+mn-lt"/>
              </a:rPr>
              <a:t>cập</a:t>
            </a:r>
            <a:r>
              <a:rPr lang="vi-VN" dirty="0">
                <a:ea typeface="+mn-lt"/>
                <a:cs typeface="+mn-lt"/>
              </a:rPr>
              <a:t>.</a:t>
            </a:r>
            <a:endParaRPr lang="vi-VN">
              <a:cs typeface="Arial"/>
            </a:endParaRPr>
          </a:p>
        </p:txBody>
      </p:sp>
      <p:pic>
        <p:nvPicPr>
          <p:cNvPr id="11" name="Graphic 11" descr="Mũi tên đường: Thẳng">
            <a:extLst>
              <a:ext uri="{FF2B5EF4-FFF2-40B4-BE49-F238E27FC236}">
                <a16:creationId xmlns:a16="http://schemas.microsoft.com/office/drawing/2014/main" id="{123F75DE-B40D-4B6C-A1AB-E464FECBB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944711" y="2903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9631D-E676-4D04-AD18-577FA5736E56}"/>
              </a:ext>
            </a:extLst>
          </p:cNvPr>
          <p:cNvSpPr txBox="1"/>
          <p:nvPr/>
        </p:nvSpPr>
        <p:spPr>
          <a:xfrm>
            <a:off x="111579" y="138793"/>
            <a:ext cx="8920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dùng</a:t>
            </a:r>
            <a:r>
              <a:rPr lang="vi-VN" dirty="0">
                <a:ea typeface="+mn-lt"/>
                <a:cs typeface="+mn-lt"/>
              </a:rPr>
              <a:t> truy </a:t>
            </a:r>
            <a:r>
              <a:rPr lang="vi-VN" dirty="0" err="1">
                <a:ea typeface="+mn-lt"/>
                <a:cs typeface="+mn-lt"/>
              </a:rPr>
              <a:t>cập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được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chủ</a:t>
            </a:r>
            <a:r>
              <a:rPr lang="vi-VN" dirty="0">
                <a:ea typeface="+mn-lt"/>
                <a:cs typeface="+mn-lt"/>
              </a:rPr>
              <a:t> thông qua VPN,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dùng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cần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vào</a:t>
            </a:r>
            <a:r>
              <a:rPr lang="vi-VN" dirty="0">
                <a:ea typeface="+mn-lt"/>
                <a:cs typeface="+mn-lt"/>
              </a:rPr>
              <a:t> “</a:t>
            </a:r>
            <a:r>
              <a:rPr lang="vi-VN" dirty="0" err="1">
                <a:ea typeface="+mn-lt"/>
                <a:cs typeface="+mn-lt"/>
              </a:rPr>
              <a:t>Network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and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Sharing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Center</a:t>
            </a:r>
            <a:r>
              <a:rPr lang="vi-VN" dirty="0">
                <a:ea typeface="+mn-lt"/>
                <a:cs typeface="+mn-lt"/>
              </a:rPr>
              <a:t>” → “</a:t>
            </a:r>
            <a:r>
              <a:rPr lang="vi-VN" dirty="0" err="1">
                <a:ea typeface="+mn-lt"/>
                <a:cs typeface="+mn-lt"/>
              </a:rPr>
              <a:t>Set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up</a:t>
            </a:r>
            <a:r>
              <a:rPr lang="vi-VN" dirty="0">
                <a:ea typeface="+mn-lt"/>
                <a:cs typeface="+mn-lt"/>
              </a:rPr>
              <a:t> a </a:t>
            </a:r>
            <a:r>
              <a:rPr lang="vi-VN" dirty="0" err="1">
                <a:ea typeface="+mn-lt"/>
                <a:cs typeface="+mn-lt"/>
              </a:rPr>
              <a:t>new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connection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or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network</a:t>
            </a:r>
            <a:r>
              <a:rPr lang="vi-VN" dirty="0">
                <a:ea typeface="+mn-lt"/>
                <a:cs typeface="+mn-lt"/>
              </a:rPr>
              <a:t>” → “</a:t>
            </a:r>
            <a:r>
              <a:rPr lang="vi-VN" dirty="0" err="1">
                <a:ea typeface="+mn-lt"/>
                <a:cs typeface="+mn-lt"/>
              </a:rPr>
              <a:t>Connect</a:t>
            </a:r>
            <a:r>
              <a:rPr lang="vi-VN" dirty="0">
                <a:ea typeface="+mn-lt"/>
                <a:cs typeface="+mn-lt"/>
              </a:rPr>
              <a:t> to  a </a:t>
            </a:r>
            <a:r>
              <a:rPr lang="vi-VN" dirty="0" err="1">
                <a:ea typeface="+mn-lt"/>
                <a:cs typeface="+mn-lt"/>
              </a:rPr>
              <a:t>workplace</a:t>
            </a:r>
            <a:r>
              <a:rPr lang="vi-VN" dirty="0">
                <a:ea typeface="+mn-lt"/>
                <a:cs typeface="+mn-lt"/>
              </a:rPr>
              <a:t>” → </a:t>
            </a:r>
            <a:r>
              <a:rPr lang="vi-VN" dirty="0" err="1">
                <a:ea typeface="+mn-lt"/>
                <a:cs typeface="+mn-lt"/>
              </a:rPr>
              <a:t>Use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Internet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connection</a:t>
            </a:r>
            <a:r>
              <a:rPr lang="vi-VN" dirty="0">
                <a:ea typeface="+mn-lt"/>
                <a:cs typeface="+mn-lt"/>
              </a:rPr>
              <a:t> (VPN) → </a:t>
            </a:r>
            <a:r>
              <a:rPr lang="vi-VN" dirty="0" err="1">
                <a:ea typeface="+mn-lt"/>
                <a:cs typeface="+mn-lt"/>
              </a:rPr>
              <a:t>Điền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địa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chỉ</a:t>
            </a:r>
            <a:r>
              <a:rPr lang="vi-VN" dirty="0">
                <a:ea typeface="+mn-lt"/>
                <a:cs typeface="+mn-lt"/>
              </a:rPr>
              <a:t> IP cho </a:t>
            </a:r>
            <a:r>
              <a:rPr lang="vi-VN" dirty="0" err="1">
                <a:ea typeface="+mn-lt"/>
                <a:cs typeface="+mn-lt"/>
              </a:rPr>
              <a:t>dịch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vụ</a:t>
            </a:r>
            <a:r>
              <a:rPr lang="vi-VN" dirty="0">
                <a:ea typeface="+mn-lt"/>
                <a:cs typeface="+mn-lt"/>
              </a:rPr>
              <a:t> VPN </a:t>
            </a:r>
            <a:r>
              <a:rPr lang="vi-VN" dirty="0" err="1">
                <a:ea typeface="+mn-lt"/>
                <a:cs typeface="+mn-lt"/>
              </a:rPr>
              <a:t>và</a:t>
            </a:r>
            <a:r>
              <a:rPr lang="vi-VN" dirty="0">
                <a:ea typeface="+mn-lt"/>
                <a:cs typeface="+mn-lt"/>
              </a:rPr>
              <a:t> tên </a:t>
            </a:r>
            <a:r>
              <a:rPr lang="vi-VN" dirty="0" err="1">
                <a:ea typeface="+mn-lt"/>
                <a:cs typeface="+mn-lt"/>
              </a:rPr>
              <a:t>điểm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đến</a:t>
            </a:r>
            <a:r>
              <a:rPr lang="vi-VN" dirty="0">
                <a:ea typeface="+mn-lt"/>
                <a:cs typeface="+mn-lt"/>
              </a:rPr>
              <a:t> → </a:t>
            </a:r>
            <a:r>
              <a:rPr lang="vi-VN" dirty="0" err="1">
                <a:ea typeface="+mn-lt"/>
                <a:cs typeface="+mn-lt"/>
              </a:rPr>
              <a:t>Nhập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user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name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và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password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mà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quản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trị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đã</a:t>
            </a:r>
            <a:r>
              <a:rPr lang="vi-VN" dirty="0">
                <a:ea typeface="+mn-lt"/>
                <a:cs typeface="+mn-lt"/>
              </a:rPr>
              <a:t> cung </a:t>
            </a:r>
            <a:r>
              <a:rPr lang="vi-VN" dirty="0" err="1">
                <a:ea typeface="+mn-lt"/>
                <a:cs typeface="+mn-lt"/>
              </a:rPr>
              <a:t>cấp</a:t>
            </a:r>
            <a:r>
              <a:rPr lang="vi-VN" dirty="0">
                <a:ea typeface="+mn-lt"/>
                <a:cs typeface="+mn-lt"/>
              </a:rPr>
              <a:t>  </a:t>
            </a:r>
            <a:r>
              <a:rPr lang="vi-VN" dirty="0" err="1">
                <a:ea typeface="+mn-lt"/>
                <a:cs typeface="+mn-lt"/>
              </a:rPr>
              <a:t>và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kết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nối</a:t>
            </a:r>
            <a:r>
              <a:rPr lang="vi-VN" dirty="0">
                <a:ea typeface="+mn-lt"/>
                <a:cs typeface="+mn-lt"/>
              </a:rPr>
              <a:t>.</a:t>
            </a:r>
            <a:endParaRPr lang="vi-VN" dirty="0"/>
          </a:p>
        </p:txBody>
      </p:sp>
      <p:pic>
        <p:nvPicPr>
          <p:cNvPr id="9" name="Picture 9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72B8828-A423-4C58-AB76-5977FBFC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902108"/>
            <a:ext cx="3559629" cy="2543514"/>
          </a:xfrm>
          <a:prstGeom prst="rect">
            <a:avLst/>
          </a:prstGeom>
        </p:spPr>
      </p:pic>
      <p:pic>
        <p:nvPicPr>
          <p:cNvPr id="11" name="Picture 11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608F3FA-0746-41D4-8D96-A855ACA4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769281"/>
            <a:ext cx="3668486" cy="2693513"/>
          </a:xfrm>
          <a:prstGeom prst="rect">
            <a:avLst/>
          </a:prstGeom>
        </p:spPr>
      </p:pic>
      <p:pic>
        <p:nvPicPr>
          <p:cNvPr id="13" name="Graphic 13" descr="Mũi tên đường: Thẳng">
            <a:extLst>
              <a:ext uri="{FF2B5EF4-FFF2-40B4-BE49-F238E27FC236}">
                <a16:creationId xmlns:a16="http://schemas.microsoft.com/office/drawing/2014/main" id="{CEB62DD7-FF82-43EA-AB76-FE5776229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740000">
            <a:off x="3965121" y="27132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79792-3EAE-472F-B24C-393B2190E74C}"/>
              </a:ext>
            </a:extLst>
          </p:cNvPr>
          <p:cNvSpPr txBox="1"/>
          <p:nvPr/>
        </p:nvSpPr>
        <p:spPr>
          <a:xfrm>
            <a:off x="145596" y="63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i="1" dirty="0"/>
              <a:t>b) </a:t>
            </a:r>
            <a:r>
              <a:rPr lang="vi-VN" sz="2000" i="1" dirty="0" err="1"/>
              <a:t>Ubuntu</a:t>
            </a:r>
            <a:r>
              <a:rPr lang="vi-VN" sz="2000" i="1" dirty="0"/>
              <a:t> </a:t>
            </a:r>
            <a:r>
              <a:rPr lang="vi-VN" sz="2000" i="1" dirty="0" err="1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8FADA-3C2F-4A86-AA75-F1938E9E839F}"/>
              </a:ext>
            </a:extLst>
          </p:cNvPr>
          <p:cNvSpPr txBox="1"/>
          <p:nvPr/>
        </p:nvSpPr>
        <p:spPr>
          <a:xfrm>
            <a:off x="145596" y="465364"/>
            <a:ext cx="8573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dụng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dịch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vụ</a:t>
            </a:r>
            <a:r>
              <a:rPr lang="vi-VN" dirty="0">
                <a:ea typeface="+mn-lt"/>
                <a:cs typeface="+mn-lt"/>
              </a:rPr>
              <a:t> truy </a:t>
            </a:r>
            <a:r>
              <a:rPr lang="vi-VN" dirty="0" err="1">
                <a:ea typeface="+mn-lt"/>
                <a:cs typeface="+mn-lt"/>
              </a:rPr>
              <a:t>cập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từ</a:t>
            </a:r>
            <a:r>
              <a:rPr lang="vi-VN" dirty="0">
                <a:ea typeface="+mn-lt"/>
                <a:cs typeface="+mn-lt"/>
              </a:rPr>
              <a:t> xa, ta </a:t>
            </a:r>
            <a:r>
              <a:rPr lang="vi-VN" dirty="0" err="1">
                <a:ea typeface="+mn-lt"/>
                <a:cs typeface="+mn-lt"/>
              </a:rPr>
              <a:t>sẽ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dụng</a:t>
            </a:r>
            <a:r>
              <a:rPr lang="vi-VN" dirty="0">
                <a:ea typeface="+mn-lt"/>
                <a:cs typeface="+mn-lt"/>
              </a:rPr>
              <a:t> phiên </a:t>
            </a:r>
            <a:r>
              <a:rPr lang="vi-VN" dirty="0" err="1">
                <a:ea typeface="+mn-lt"/>
                <a:cs typeface="+mn-lt"/>
              </a:rPr>
              <a:t>bản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miễn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phí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của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dịch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vụ</a:t>
            </a:r>
            <a:r>
              <a:rPr lang="vi-VN" dirty="0">
                <a:ea typeface="+mn-lt"/>
                <a:cs typeface="+mn-lt"/>
              </a:rPr>
              <a:t> truy </a:t>
            </a:r>
            <a:r>
              <a:rPr lang="vi-VN" dirty="0" err="1">
                <a:ea typeface="+mn-lt"/>
                <a:cs typeface="+mn-lt"/>
              </a:rPr>
              <a:t>nhập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bảo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mật</a:t>
            </a:r>
            <a:r>
              <a:rPr lang="vi-VN" dirty="0">
                <a:ea typeface="+mn-lt"/>
                <a:cs typeface="+mn-lt"/>
              </a:rPr>
              <a:t> SSH (</a:t>
            </a:r>
            <a:r>
              <a:rPr lang="vi-VN" dirty="0" err="1">
                <a:ea typeface="+mn-lt"/>
                <a:cs typeface="+mn-lt"/>
              </a:rPr>
              <a:t>Secure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Shell</a:t>
            </a:r>
            <a:r>
              <a:rPr lang="vi-VN" dirty="0">
                <a:ea typeface="+mn-lt"/>
                <a:cs typeface="+mn-lt"/>
              </a:rPr>
              <a:t>) </a:t>
            </a:r>
            <a:r>
              <a:rPr lang="vi-VN" dirty="0" err="1">
                <a:ea typeface="+mn-lt"/>
                <a:cs typeface="+mn-lt"/>
              </a:rPr>
              <a:t>là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OpenSSH</a:t>
            </a:r>
            <a:r>
              <a:rPr lang="vi-VN" dirty="0">
                <a:ea typeface="+mn-lt"/>
                <a:cs typeface="+mn-lt"/>
              </a:rPr>
              <a:t>. 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7875E-955D-4705-BD99-3C6A26A46EA2}"/>
              </a:ext>
            </a:extLst>
          </p:cNvPr>
          <p:cNvSpPr txBox="1"/>
          <p:nvPr/>
        </p:nvSpPr>
        <p:spPr>
          <a:xfrm>
            <a:off x="145597" y="1159328"/>
            <a:ext cx="8396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-Trên </a:t>
            </a:r>
            <a:r>
              <a:rPr lang="vi-VN" dirty="0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chủ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Unbutu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quản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trị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dụng</a:t>
            </a:r>
            <a:r>
              <a:rPr lang="vi-VN" dirty="0">
                <a:ea typeface="+mn-lt"/>
                <a:cs typeface="+mn-lt"/>
              </a:rPr>
              <a:t> câu </a:t>
            </a:r>
            <a:r>
              <a:rPr lang="vi-VN" dirty="0" err="1">
                <a:ea typeface="+mn-lt"/>
                <a:cs typeface="+mn-lt"/>
              </a:rPr>
              <a:t>lệnh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cài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đặt</a:t>
            </a:r>
            <a:r>
              <a:rPr lang="vi-VN" dirty="0">
                <a:ea typeface="+mn-lt"/>
                <a:cs typeface="+mn-lt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4953A-30AC-4C9A-B254-67FD7A89AB24}"/>
              </a:ext>
            </a:extLst>
          </p:cNvPr>
          <p:cNvSpPr txBox="1"/>
          <p:nvPr/>
        </p:nvSpPr>
        <p:spPr>
          <a:xfrm>
            <a:off x="669471" y="1533526"/>
            <a:ext cx="424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i="1" dirty="0" err="1">
                <a:ea typeface="+mn-lt"/>
                <a:cs typeface="+mn-lt"/>
              </a:rPr>
              <a:t>sudo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apt-get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install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openssh-server</a:t>
            </a:r>
            <a:endParaRPr lang="vi-VN" dirty="0" err="1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9F591-E38D-4E7B-A5B6-597BC3F2F145}"/>
              </a:ext>
            </a:extLst>
          </p:cNvPr>
          <p:cNvSpPr txBox="1"/>
          <p:nvPr/>
        </p:nvSpPr>
        <p:spPr>
          <a:xfrm>
            <a:off x="116201" y="2007721"/>
            <a:ext cx="5881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-Sau khi </a:t>
            </a:r>
            <a:r>
              <a:rPr lang="vi-VN" dirty="0" err="1">
                <a:ea typeface="+mn-lt"/>
                <a:cs typeface="+mn-lt"/>
              </a:rPr>
              <a:t>cài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đặt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dirty="0" err="1">
                <a:ea typeface="+mn-lt"/>
                <a:cs typeface="+mn-lt"/>
              </a:rPr>
              <a:t>khởi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động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lại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bằng</a:t>
            </a:r>
            <a:r>
              <a:rPr lang="vi-VN" dirty="0">
                <a:ea typeface="+mn-lt"/>
                <a:cs typeface="+mn-lt"/>
              </a:rPr>
              <a:t> câu </a:t>
            </a:r>
            <a:r>
              <a:rPr lang="vi-VN" dirty="0" err="1">
                <a:ea typeface="+mn-lt"/>
                <a:cs typeface="+mn-lt"/>
              </a:rPr>
              <a:t>lệnh</a:t>
            </a:r>
            <a:r>
              <a:rPr lang="vi-VN" dirty="0">
                <a:ea typeface="+mn-lt"/>
                <a:cs typeface="+mn-lt"/>
              </a:rPr>
              <a:t>: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2568E-0A51-4280-BF33-3AA465E27E2E}"/>
              </a:ext>
            </a:extLst>
          </p:cNvPr>
          <p:cNvSpPr txBox="1"/>
          <p:nvPr/>
        </p:nvSpPr>
        <p:spPr>
          <a:xfrm>
            <a:off x="667675" y="2452521"/>
            <a:ext cx="3001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 </a:t>
            </a:r>
            <a:r>
              <a:rPr lang="vi-VN" b="1" i="1" dirty="0" err="1">
                <a:ea typeface="+mn-lt"/>
                <a:cs typeface="+mn-lt"/>
              </a:rPr>
              <a:t>sudo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service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ssh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restart</a:t>
            </a:r>
            <a:endParaRPr lang="vi-VN" b="1" i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4AE8C-407C-4065-8371-DFCAA7267BFC}"/>
              </a:ext>
            </a:extLst>
          </p:cNvPr>
          <p:cNvSpPr txBox="1"/>
          <p:nvPr/>
        </p:nvSpPr>
        <p:spPr>
          <a:xfrm>
            <a:off x="118382" y="2853418"/>
            <a:ext cx="8553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dùng</a:t>
            </a:r>
            <a:r>
              <a:rPr lang="vi-VN" dirty="0">
                <a:ea typeface="+mn-lt"/>
                <a:cs typeface="+mn-lt"/>
              </a:rPr>
              <a:t> truy </a:t>
            </a:r>
            <a:r>
              <a:rPr lang="vi-VN" dirty="0" err="1">
                <a:ea typeface="+mn-lt"/>
                <a:cs typeface="+mn-lt"/>
              </a:rPr>
              <a:t>cập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từ</a:t>
            </a:r>
            <a:r>
              <a:rPr lang="vi-VN" dirty="0">
                <a:ea typeface="+mn-lt"/>
                <a:cs typeface="+mn-lt"/>
              </a:rPr>
              <a:t> xa </a:t>
            </a:r>
            <a:r>
              <a:rPr lang="vi-VN" dirty="0" err="1">
                <a:ea typeface="+mn-lt"/>
                <a:cs typeface="+mn-lt"/>
              </a:rPr>
              <a:t>vào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chủ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Ubuntu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server</a:t>
            </a:r>
            <a:r>
              <a:rPr lang="vi-VN" dirty="0">
                <a:ea typeface="+mn-lt"/>
                <a:cs typeface="+mn-lt"/>
              </a:rPr>
              <a:t>, trên </a:t>
            </a:r>
            <a:r>
              <a:rPr lang="vi-VN" dirty="0" err="1">
                <a:ea typeface="+mn-lt"/>
                <a:cs typeface="+mn-lt"/>
              </a:rPr>
              <a:t>máy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chạy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linux</a:t>
            </a:r>
            <a:r>
              <a:rPr lang="vi-VN" dirty="0">
                <a:ea typeface="+mn-lt"/>
                <a:cs typeface="+mn-lt"/>
              </a:rPr>
              <a:t>,</a:t>
            </a:r>
            <a:endParaRPr lang="vi-VN" dirty="0" err="1">
              <a:ea typeface="Arial Unicode MS"/>
              <a:cs typeface="+mn-lt"/>
            </a:endParaRPr>
          </a:p>
          <a:p>
            <a:r>
              <a:rPr lang="vi-VN" err="1">
                <a:ea typeface="+mn-lt"/>
                <a:cs typeface="+mn-lt"/>
              </a:rPr>
              <a:t>người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dùng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cần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cài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>
                <a:ea typeface="+mn-lt"/>
                <a:cs typeface="+mn-lt"/>
              </a:rPr>
              <a:t>đặt OpenSSH </a:t>
            </a:r>
            <a:r>
              <a:rPr lang="vi-VN" err="1">
                <a:ea typeface="+mn-lt"/>
                <a:cs typeface="+mn-lt"/>
              </a:rPr>
              <a:t>client</a:t>
            </a:r>
            <a:endParaRPr lang="vi-VN" err="1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135B1-232D-4BC8-8B16-49C664D31682}"/>
              </a:ext>
            </a:extLst>
          </p:cNvPr>
          <p:cNvSpPr txBox="1"/>
          <p:nvPr/>
        </p:nvSpPr>
        <p:spPr>
          <a:xfrm>
            <a:off x="669471" y="3601810"/>
            <a:ext cx="4831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i="1" err="1">
                <a:ea typeface="+mn-lt"/>
                <a:cs typeface="+mn-lt"/>
              </a:rPr>
              <a:t>sudo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err="1">
                <a:ea typeface="+mn-lt"/>
                <a:cs typeface="+mn-lt"/>
              </a:rPr>
              <a:t>apt-get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err="1">
                <a:ea typeface="+mn-lt"/>
                <a:cs typeface="+mn-lt"/>
              </a:rPr>
              <a:t>install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err="1">
                <a:ea typeface="+mn-lt"/>
                <a:cs typeface="+mn-lt"/>
              </a:rPr>
              <a:t>openssh-client</a:t>
            </a:r>
            <a:endParaRPr lang="vi-VN" b="1" i="1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28081-D637-4B6E-99A8-934BFB773AF5}"/>
              </a:ext>
            </a:extLst>
          </p:cNvPr>
          <p:cNvSpPr txBox="1"/>
          <p:nvPr/>
        </p:nvSpPr>
        <p:spPr>
          <a:xfrm>
            <a:off x="145596" y="4037239"/>
            <a:ext cx="5974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ea typeface="+mn-lt"/>
                <a:cs typeface="+mn-lt"/>
              </a:rPr>
              <a:t>-Sau </a:t>
            </a:r>
            <a:r>
              <a:rPr lang="vi-VN" dirty="0" err="1">
                <a:ea typeface="+mn-lt"/>
                <a:cs typeface="+mn-lt"/>
              </a:rPr>
              <a:t>đó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sử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dụng</a:t>
            </a:r>
            <a:r>
              <a:rPr lang="vi-VN" dirty="0">
                <a:ea typeface="+mn-lt"/>
                <a:cs typeface="+mn-lt"/>
              </a:rPr>
              <a:t> câu </a:t>
            </a:r>
            <a:r>
              <a:rPr lang="vi-VN" dirty="0" err="1">
                <a:ea typeface="+mn-lt"/>
                <a:cs typeface="+mn-lt"/>
              </a:rPr>
              <a:t>lệnh</a:t>
            </a:r>
            <a:r>
              <a:rPr lang="vi-VN" dirty="0">
                <a:ea typeface="+mn-lt"/>
                <a:cs typeface="+mn-lt"/>
              </a:rPr>
              <a:t> sau </a:t>
            </a:r>
            <a:r>
              <a:rPr lang="vi-VN" dirty="0" err="1">
                <a:ea typeface="+mn-lt"/>
                <a:cs typeface="+mn-lt"/>
              </a:rPr>
              <a:t>để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kết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nối</a:t>
            </a:r>
            <a:r>
              <a:rPr lang="vi-VN" dirty="0">
                <a:ea typeface="+mn-lt"/>
                <a:cs typeface="+mn-lt"/>
              </a:rPr>
              <a:t>: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943F6-5B23-4CAB-933B-957E2C475165}"/>
              </a:ext>
            </a:extLst>
          </p:cNvPr>
          <p:cNvSpPr txBox="1"/>
          <p:nvPr/>
        </p:nvSpPr>
        <p:spPr>
          <a:xfrm>
            <a:off x="669471" y="4513490"/>
            <a:ext cx="4430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i="1" dirty="0" err="1">
                <a:ea typeface="+mn-lt"/>
                <a:cs typeface="+mn-lt"/>
              </a:rPr>
              <a:t>ssh</a:t>
            </a:r>
            <a:r>
              <a:rPr lang="vi-VN" b="1" i="1" dirty="0">
                <a:ea typeface="+mn-lt"/>
                <a:cs typeface="+mn-lt"/>
              </a:rPr>
              <a:t> </a:t>
            </a:r>
            <a:r>
              <a:rPr lang="vi-VN" b="1" i="1" dirty="0" err="1">
                <a:ea typeface="+mn-lt"/>
                <a:cs typeface="+mn-lt"/>
              </a:rPr>
              <a:t>tên_người_dùng@máy_chủ_SSH</a:t>
            </a:r>
            <a:endParaRPr lang="vi-VN" b="1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9646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223</Words>
  <Application>Microsoft Office PowerPoint</Application>
  <PresentationFormat>On-screen Show (16:9)</PresentationFormat>
  <Paragraphs>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894</cp:revision>
  <dcterms:created xsi:type="dcterms:W3CDTF">2016-12-05T23:26:54Z</dcterms:created>
  <dcterms:modified xsi:type="dcterms:W3CDTF">2019-05-09T05:09:25Z</dcterms:modified>
</cp:coreProperties>
</file>