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sldIdLst>
    <p:sldId id="256" r:id="rId4"/>
    <p:sldId id="261" r:id="rId5"/>
    <p:sldId id="264" r:id="rId6"/>
    <p:sldId id="270" r:id="rId7"/>
    <p:sldId id="271" r:id="rId8"/>
    <p:sldId id="272" r:id="rId9"/>
    <p:sldId id="274" r:id="rId10"/>
    <p:sldId id="275" r:id="rId11"/>
    <p:sldId id="276" r:id="rId12"/>
    <p:sldId id="279" r:id="rId13"/>
    <p:sldId id="278" r:id="rId14"/>
    <p:sldId id="273" r:id="rId15"/>
    <p:sldId id="281" r:id="rId16"/>
    <p:sldId id="262"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62" autoAdjust="0"/>
  </p:normalViewPr>
  <p:slideViewPr>
    <p:cSldViewPr>
      <p:cViewPr>
        <p:scale>
          <a:sx n="47" d="100"/>
          <a:sy n="47" d="100"/>
        </p:scale>
        <p:origin x="-72" y="-726"/>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2019-05-09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xmlns=""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xmlns=""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xmlns=""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xmlns=""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xmlns=""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xmlns=""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smtClean="0">
                <a:ea typeface="맑은 고딕" pitchFamily="50" charset="-127"/>
              </a:rPr>
              <a:t>HỆ ĐIỀU HÀNH WINDOW &amp; LINUX</a:t>
            </a:r>
            <a:endParaRPr lang="en-US" altLang="ko-KR" dirty="0"/>
          </a:p>
        </p:txBody>
      </p:sp>
      <p:sp>
        <p:nvSpPr>
          <p:cNvPr id="4" name="Text Placeholder 3"/>
          <p:cNvSpPr>
            <a:spLocks noGrp="1"/>
          </p:cNvSpPr>
          <p:nvPr>
            <p:ph type="body" sz="quarter" idx="11"/>
          </p:nvPr>
        </p:nvSpPr>
        <p:spPr/>
        <p:txBody>
          <a:bodyPr/>
          <a:lstStyle/>
          <a:p>
            <a:pPr fontAlgn="auto">
              <a:spcBef>
                <a:spcPts val="0"/>
              </a:spcBef>
              <a:spcAft>
                <a:spcPts val="0"/>
              </a:spcAft>
              <a:defRPr/>
            </a:pPr>
            <a:r>
              <a:rPr lang="en-US" altLang="ko-KR" b="1" smtClean="0"/>
              <a:t>Giảng viên: Phạm Hoàng  Duy</a:t>
            </a:r>
            <a:endParaRPr lang="en-US" altLang="ko-KR" b="1" dirty="0"/>
          </a:p>
        </p:txBody>
      </p:sp>
      <p:sp>
        <p:nvSpPr>
          <p:cNvPr id="5" name="TextBox 4"/>
          <p:cNvSpPr txBox="1"/>
          <p:nvPr/>
        </p:nvSpPr>
        <p:spPr>
          <a:xfrm>
            <a:off x="7524328" y="144964"/>
            <a:ext cx="1440160" cy="338554"/>
          </a:xfrm>
          <a:prstGeom prst="rect">
            <a:avLst/>
          </a:prstGeom>
          <a:noFill/>
        </p:spPr>
        <p:txBody>
          <a:bodyPr wrap="square" rtlCol="0">
            <a:spAutoFit/>
          </a:bodyPr>
          <a:lstStyle/>
          <a:p>
            <a:pPr algn="ctr"/>
            <a:r>
              <a:rPr lang="en-US" altLang="ko-KR" sz="1600" smtClean="0">
                <a:solidFill>
                  <a:schemeClr val="tx1">
                    <a:lumMod val="75000"/>
                    <a:lumOff val="25000"/>
                  </a:schemeClr>
                </a:solidFill>
                <a:cs typeface="Arial" pitchFamily="34" charset="0"/>
              </a:rPr>
              <a:t>Nhóm 10</a:t>
            </a:r>
            <a:endParaRPr lang="ko-KR" altLang="en-US" sz="1600" dirty="0">
              <a:solidFill>
                <a:schemeClr val="tx1">
                  <a:lumMod val="75000"/>
                  <a:lumOff val="25000"/>
                </a:schemeClr>
              </a:solidFill>
              <a:cs typeface="Arial" pitchFamily="34" charset="0"/>
            </a:endParaRP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(Linux Server)</a:t>
            </a:r>
            <a:endParaRPr lang="ko-KR" altLang="en-US" sz="2800" dirty="0"/>
          </a:p>
        </p:txBody>
      </p:sp>
      <p:sp>
        <p:nvSpPr>
          <p:cNvPr id="3" name="Content Placeholder 2"/>
          <p:cNvSpPr>
            <a:spLocks noGrp="1"/>
          </p:cNvSpPr>
          <p:nvPr/>
        </p:nvSpPr>
        <p:spPr>
          <a:xfrm>
            <a:off x="611560" y="699542"/>
            <a:ext cx="4204280" cy="4314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 </a:t>
            </a:r>
            <a:r>
              <a:rPr lang="en-US" sz="2400" dirty="0" smtClean="0"/>
              <a:t> Với </a:t>
            </a:r>
            <a:r>
              <a:rPr lang="en-US" sz="2400" dirty="0"/>
              <a:t>thẻ file mô tả vị trí của </a:t>
            </a:r>
            <a:r>
              <a:rPr lang="en-US" sz="2400" dirty="0" smtClean="0"/>
              <a:t>file db.example.com </a:t>
            </a:r>
            <a:r>
              <a:rPr lang="en-US" sz="2400" dirty="0"/>
              <a:t>chứa các dữ liệu về tên miền và địa chỉ Internet. </a:t>
            </a:r>
            <a:r>
              <a:rPr lang="en-US" sz="2400" dirty="0" smtClean="0"/>
              <a:t> - </a:t>
            </a:r>
            <a:r>
              <a:rPr lang="en-US" sz="2400" dirty="0" smtClean="0"/>
              <a:t>T</a:t>
            </a:r>
            <a:r>
              <a:rPr lang="en-US" sz="2400" dirty="0" smtClean="0"/>
              <a:t>iếp </a:t>
            </a:r>
            <a:r>
              <a:rPr lang="en-US" sz="2400" dirty="0"/>
              <a:t>theo là tạo dữ liệu </a:t>
            </a:r>
            <a:r>
              <a:rPr lang="en-US" sz="2400" dirty="0" smtClean="0"/>
              <a:t>cho db.example.com </a:t>
            </a:r>
            <a:r>
              <a:rPr lang="en-US" sz="2400" dirty="0"/>
              <a:t>bằng cách xây dựng các bản ghi theo các cấu trúc như sau:</a:t>
            </a:r>
          </a:p>
          <a:p>
            <a:pPr marL="400050" lvl="1" indent="0">
              <a:buNone/>
            </a:pPr>
            <a:r>
              <a:rPr lang="en-US" sz="2400" dirty="0" smtClean="0"/>
              <a:t>=&gt; Bản </a:t>
            </a:r>
            <a:r>
              <a:rPr lang="en-US" sz="2400" dirty="0"/>
              <a:t>ghi </a:t>
            </a:r>
            <a:r>
              <a:rPr lang="en-US" sz="2400" dirty="0" smtClean="0"/>
              <a:t>SOA</a:t>
            </a:r>
          </a:p>
          <a:p>
            <a:pPr marL="400050" lvl="1" indent="0">
              <a:buNone/>
            </a:pPr>
            <a:r>
              <a:rPr lang="en-US" sz="2400" dirty="0" smtClean="0"/>
              <a:t>=&gt; Bản </a:t>
            </a:r>
            <a:r>
              <a:rPr lang="en-US" sz="2400" dirty="0"/>
              <a:t>ghi </a:t>
            </a:r>
            <a:r>
              <a:rPr lang="en-US" sz="2400" dirty="0" smtClean="0"/>
              <a:t>NS</a:t>
            </a:r>
          </a:p>
          <a:p>
            <a:pPr marL="400050" lvl="1" indent="0">
              <a:buNone/>
            </a:pPr>
            <a:r>
              <a:rPr lang="en-US" sz="2400" dirty="0" smtClean="0"/>
              <a:t>=&gt; </a:t>
            </a:r>
            <a:r>
              <a:rPr lang="en-US" sz="2400" dirty="0"/>
              <a:t>Bản ghi </a:t>
            </a:r>
            <a:r>
              <a:rPr lang="en-US" sz="2400" dirty="0" smtClean="0"/>
              <a:t>A</a:t>
            </a:r>
          </a:p>
          <a:p>
            <a:pPr marL="400050" lvl="1" indent="0">
              <a:buNone/>
            </a:pPr>
            <a:r>
              <a:rPr lang="en-US" sz="2400" dirty="0" smtClean="0"/>
              <a:t>=&gt; </a:t>
            </a:r>
            <a:r>
              <a:rPr lang="en-US" sz="2400" dirty="0"/>
              <a:t>Bản ghi </a:t>
            </a:r>
            <a:r>
              <a:rPr lang="en-US" sz="2400" dirty="0" smtClean="0"/>
              <a:t>CNAME</a:t>
            </a:r>
          </a:p>
          <a:p>
            <a:pPr marL="400050" lvl="1" indent="0">
              <a:buNone/>
            </a:pPr>
            <a:r>
              <a:rPr lang="en-US" sz="2400" dirty="0" smtClean="0"/>
              <a:t>=&gt; </a:t>
            </a:r>
            <a:r>
              <a:rPr lang="en-US" sz="2400" dirty="0"/>
              <a:t>Bản ghi </a:t>
            </a:r>
            <a:r>
              <a:rPr lang="en-US" sz="2400" dirty="0" smtClean="0"/>
              <a:t>PTR</a:t>
            </a:r>
            <a:endParaRPr lang="en-US" sz="2400" dirty="0"/>
          </a:p>
        </p:txBody>
      </p:sp>
      <p:pic>
        <p:nvPicPr>
          <p:cNvPr id="4" name="Picture 3"/>
          <p:cNvPicPr/>
          <p:nvPr/>
        </p:nvPicPr>
        <p:blipFill>
          <a:blip r:embed="rId2"/>
          <a:stretch>
            <a:fillRect/>
          </a:stretch>
        </p:blipFill>
        <p:spPr>
          <a:xfrm>
            <a:off x="4815840" y="699542"/>
            <a:ext cx="4148648" cy="4104456"/>
          </a:xfrm>
          <a:prstGeom prst="rect">
            <a:avLst/>
          </a:prstGeom>
        </p:spPr>
      </p:pic>
    </p:spTree>
    <p:extLst>
      <p:ext uri="{BB962C8B-B14F-4D97-AF65-F5344CB8AC3E}">
        <p14:creationId xmlns:p14="http://schemas.microsoft.com/office/powerpoint/2010/main" val="2650728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(Linux Server)</a:t>
            </a:r>
            <a:endParaRPr lang="ko-KR" altLang="en-US" sz="2800" dirty="0"/>
          </a:p>
        </p:txBody>
      </p:sp>
      <p:sp>
        <p:nvSpPr>
          <p:cNvPr id="3" name="Content Placeholder 2"/>
          <p:cNvSpPr>
            <a:spLocks noGrp="1"/>
          </p:cNvSpPr>
          <p:nvPr/>
        </p:nvSpPr>
        <p:spPr>
          <a:xfrm>
            <a:off x="457200" y="468660"/>
            <a:ext cx="7859216" cy="46748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Đ</a:t>
            </a:r>
            <a:r>
              <a:rPr lang="en-US" sz="2000" dirty="0" smtClean="0"/>
              <a:t>ể </a:t>
            </a:r>
            <a:r>
              <a:rPr lang="en-US" sz="2000" dirty="0"/>
              <a:t>tạo cơ sở dữ liệu cho dịch vụ tra cứu địa chỉ/tên miền haycòn gọi là dịch vụ tra cứu tên miền ngược, như cho dải địa chỉ 192.168.1.*, </a:t>
            </a:r>
            <a:r>
              <a:rPr lang="en-US" sz="2000" dirty="0" smtClean="0"/>
              <a:t>người </a:t>
            </a:r>
            <a:r>
              <a:rPr lang="en-US" sz="2000" dirty="0"/>
              <a:t>quản trị cần sửa đổi file cấu hình “/etc/bind/named.conf.local</a:t>
            </a:r>
            <a:r>
              <a:rPr lang="en-US" sz="2000" dirty="0" smtClean="0"/>
              <a:t>”</a:t>
            </a:r>
            <a:endParaRPr lang="en-US" sz="2000" dirty="0" smtClean="0"/>
          </a:p>
          <a:p>
            <a:pPr marL="0" indent="0">
              <a:buNone/>
            </a:pPr>
            <a:endParaRPr lang="en-US" sz="2000" dirty="0"/>
          </a:p>
          <a:p>
            <a:r>
              <a:rPr lang="en-US" sz="2000" dirty="0" smtClean="0"/>
              <a:t>Sau </a:t>
            </a:r>
            <a:r>
              <a:rPr lang="en-US" sz="2000" dirty="0"/>
              <a:t>đó, dùng trình soạn thảo văn bản tạo nội dung dữ liệu cho file /</a:t>
            </a:r>
            <a:r>
              <a:rPr lang="en-US" sz="2000" dirty="0" smtClean="0"/>
              <a:t>etc/bind/db.192</a:t>
            </a:r>
            <a:endParaRPr lang="en-US" sz="2000" dirty="0" smtClean="0"/>
          </a:p>
          <a:p>
            <a:endParaRPr lang="en-US" sz="2000" dirty="0" smtClean="0"/>
          </a:p>
          <a:p>
            <a:endParaRPr lang="en-US" sz="2000" dirty="0"/>
          </a:p>
          <a:p>
            <a:endParaRPr lang="en-US" sz="2000" dirty="0" smtClean="0"/>
          </a:p>
          <a:p>
            <a:endParaRPr lang="en-US" sz="2000" dirty="0"/>
          </a:p>
          <a:p>
            <a:r>
              <a:rPr lang="en-US" sz="2000" dirty="0" smtClean="0"/>
              <a:t>Dịch </a:t>
            </a:r>
            <a:r>
              <a:rPr lang="en-US" sz="2000" dirty="0"/>
              <a:t>vụ DNS cần khởi động lại để các thay đổi có hiệu </a:t>
            </a:r>
            <a:r>
              <a:rPr lang="en-US" sz="2000" dirty="0"/>
              <a:t>lực thông qua câu lệnh </a:t>
            </a:r>
            <a:r>
              <a:rPr lang="en-US" sz="2000" b="1" dirty="0"/>
              <a:t>sudo service bind9 restart</a:t>
            </a:r>
            <a:endParaRPr lang="en-US" sz="2000" b="1" dirty="0"/>
          </a:p>
        </p:txBody>
      </p:sp>
      <p:pic>
        <p:nvPicPr>
          <p:cNvPr id="4" name="Picture 3"/>
          <p:cNvPicPr/>
          <p:nvPr/>
        </p:nvPicPr>
        <p:blipFill>
          <a:blip r:embed="rId2"/>
          <a:stretch>
            <a:fillRect/>
          </a:stretch>
        </p:blipFill>
        <p:spPr>
          <a:xfrm>
            <a:off x="4248512" y="1419622"/>
            <a:ext cx="3543300" cy="648072"/>
          </a:xfrm>
          <a:prstGeom prst="rect">
            <a:avLst/>
          </a:prstGeom>
        </p:spPr>
      </p:pic>
      <p:pic>
        <p:nvPicPr>
          <p:cNvPr id="5" name="Picture 4"/>
          <p:cNvPicPr/>
          <p:nvPr/>
        </p:nvPicPr>
        <p:blipFill>
          <a:blip r:embed="rId3"/>
          <a:stretch>
            <a:fillRect/>
          </a:stretch>
        </p:blipFill>
        <p:spPr>
          <a:xfrm>
            <a:off x="3830275" y="2643758"/>
            <a:ext cx="3961537" cy="1296144"/>
          </a:xfrm>
          <a:prstGeom prst="rect">
            <a:avLst/>
          </a:prstGeom>
        </p:spPr>
      </p:pic>
    </p:spTree>
    <p:extLst>
      <p:ext uri="{BB962C8B-B14F-4D97-AF65-F5344CB8AC3E}">
        <p14:creationId xmlns:p14="http://schemas.microsoft.com/office/powerpoint/2010/main" val="3075451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DHCP (Windows Server)</a:t>
            </a:r>
            <a:endParaRPr lang="ko-KR" altLang="en-US" sz="2800" dirty="0"/>
          </a:p>
        </p:txBody>
      </p:sp>
      <p:sp>
        <p:nvSpPr>
          <p:cNvPr id="6" name="Text Placeholder 8"/>
          <p:cNvSpPr txBox="1">
            <a:spLocks/>
          </p:cNvSpPr>
          <p:nvPr/>
        </p:nvSpPr>
        <p:spPr>
          <a:xfrm>
            <a:off x="-396552" y="1143804"/>
            <a:ext cx="5068560" cy="36724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vi-VN" sz="2300" dirty="0" smtClean="0"/>
              <a:t>Khi </a:t>
            </a:r>
            <a:r>
              <a:rPr lang="vi-VN" sz="2300" dirty="0"/>
              <a:t>xây dựng hạ tầng </a:t>
            </a:r>
            <a:r>
              <a:rPr lang="vi-VN" sz="2300" dirty="0" smtClean="0"/>
              <a:t>cho </a:t>
            </a:r>
            <a:r>
              <a:rPr lang="vi-VN" sz="2300" dirty="0"/>
              <a:t>DHCP cần xem </a:t>
            </a:r>
            <a:r>
              <a:rPr lang="vi-VN" sz="2300" dirty="0" smtClean="0"/>
              <a:t>xét</a:t>
            </a:r>
            <a:r>
              <a:rPr lang="en-US" sz="2300" dirty="0" smtClean="0"/>
              <a:t>:</a:t>
            </a:r>
            <a:endParaRPr lang="vi-VN" sz="2300" dirty="0"/>
          </a:p>
          <a:p>
            <a:pPr lvl="1">
              <a:buFont typeface="Courier New" pitchFamily="49" charset="0"/>
              <a:buChar char="o"/>
            </a:pPr>
            <a:r>
              <a:rPr lang="vi-VN" sz="2300" dirty="0" smtClean="0"/>
              <a:t>Số </a:t>
            </a:r>
            <a:r>
              <a:rPr lang="vi-VN" sz="2300" dirty="0"/>
              <a:t>lượng mạng vật lý hay </a:t>
            </a:r>
            <a:r>
              <a:rPr lang="vi-VN" sz="2300" dirty="0" smtClean="0"/>
              <a:t>lô-gic </a:t>
            </a:r>
            <a:r>
              <a:rPr lang="vi-VN" sz="2300" dirty="0"/>
              <a:t>cần tự động </a:t>
            </a:r>
            <a:r>
              <a:rPr lang="vi-VN" sz="2300" dirty="0" smtClean="0"/>
              <a:t>cấu hình </a:t>
            </a:r>
            <a:r>
              <a:rPr lang="vi-VN" sz="2300" dirty="0"/>
              <a:t>IP</a:t>
            </a:r>
          </a:p>
          <a:p>
            <a:pPr lvl="1">
              <a:buFont typeface="Courier New" pitchFamily="49" charset="0"/>
              <a:buChar char="o"/>
            </a:pPr>
            <a:r>
              <a:rPr lang="vi-VN" sz="2300" dirty="0" smtClean="0"/>
              <a:t>Vị </a:t>
            </a:r>
            <a:r>
              <a:rPr lang="vi-VN" sz="2300" dirty="0"/>
              <a:t>trí bộ định tuyến</a:t>
            </a:r>
          </a:p>
          <a:p>
            <a:pPr lvl="1">
              <a:buFont typeface="Courier New" pitchFamily="49" charset="0"/>
              <a:buChar char="o"/>
            </a:pPr>
            <a:r>
              <a:rPr lang="vi-VN" sz="2300" dirty="0" smtClean="0"/>
              <a:t>Số </a:t>
            </a:r>
            <a:r>
              <a:rPr lang="vi-VN" sz="2300" dirty="0"/>
              <a:t>mạng LAN </a:t>
            </a:r>
            <a:r>
              <a:rPr lang="vi-VN" sz="2300" dirty="0" smtClean="0"/>
              <a:t>ảo</a:t>
            </a:r>
            <a:endParaRPr lang="en-US" sz="2300" dirty="0" smtClean="0"/>
          </a:p>
          <a:p>
            <a:pPr algn="l"/>
            <a:r>
              <a:rPr lang="en-US" altLang="ko-KR" sz="2300" dirty="0" smtClean="0"/>
              <a:t>      Một </a:t>
            </a:r>
            <a:r>
              <a:rPr lang="en-US" altLang="ko-KR" sz="2300" dirty="0"/>
              <a:t>sâu câu lệnh:</a:t>
            </a:r>
          </a:p>
          <a:p>
            <a:pPr marL="1200150" lvl="1" indent="-457200">
              <a:buFont typeface="Courier New" pitchFamily="49" charset="0"/>
              <a:buChar char="o"/>
            </a:pPr>
            <a:r>
              <a:rPr lang="en-US" altLang="ko-KR" sz="2300" dirty="0">
                <a:latin typeface="+mj-lt"/>
              </a:rPr>
              <a:t>Ping</a:t>
            </a:r>
          </a:p>
          <a:p>
            <a:pPr marL="1200150" lvl="1" indent="-457200">
              <a:buFont typeface="Courier New" pitchFamily="49" charset="0"/>
              <a:buChar char="o"/>
            </a:pPr>
            <a:r>
              <a:rPr lang="en-US" altLang="ko-KR" sz="2300" dirty="0">
                <a:latin typeface="+mj-lt"/>
              </a:rPr>
              <a:t>Nslookup</a:t>
            </a:r>
          </a:p>
          <a:p>
            <a:pPr marL="1200150" lvl="1" indent="-457200">
              <a:buFont typeface="Courier New" pitchFamily="49" charset="0"/>
              <a:buChar char="o"/>
            </a:pPr>
            <a:r>
              <a:rPr lang="en-US" altLang="ko-KR" sz="2300" dirty="0">
                <a:latin typeface="+mj-lt"/>
              </a:rPr>
              <a:t>Ipconfig</a:t>
            </a:r>
            <a:endParaRPr lang="ko-KR" altLang="en-US" sz="2300" dirty="0">
              <a:latin typeface="+mj-lt"/>
            </a:endParaRPr>
          </a:p>
          <a:p>
            <a:pPr marL="457200" lvl="1" indent="0">
              <a:buNone/>
            </a:pPr>
            <a:endParaRPr lang="en-US" sz="2400" dirty="0" smtClean="0"/>
          </a:p>
        </p:txBody>
      </p:sp>
      <p:pic>
        <p:nvPicPr>
          <p:cNvPr id="7" name="Picture 6"/>
          <p:cNvPicPr/>
          <p:nvPr/>
        </p:nvPicPr>
        <p:blipFill>
          <a:blip r:embed="rId2"/>
          <a:stretch>
            <a:fillRect/>
          </a:stretch>
        </p:blipFill>
        <p:spPr>
          <a:xfrm>
            <a:off x="4672008" y="717384"/>
            <a:ext cx="4204464" cy="3657600"/>
          </a:xfrm>
          <a:prstGeom prst="rect">
            <a:avLst/>
          </a:prstGeom>
        </p:spPr>
      </p:pic>
      <p:sp>
        <p:nvSpPr>
          <p:cNvPr id="10" name="Text Placeholder 7"/>
          <p:cNvSpPr>
            <a:spLocks noGrp="1"/>
          </p:cNvSpPr>
          <p:nvPr>
            <p:ph type="body" sz="quarter" idx="10"/>
          </p:nvPr>
        </p:nvSpPr>
        <p:spPr>
          <a:xfrm>
            <a:off x="4672008" y="4329708"/>
            <a:ext cx="4392488" cy="813792"/>
          </a:xfrm>
        </p:spPr>
        <p:txBody>
          <a:bodyPr/>
          <a:lstStyle/>
          <a:p>
            <a:r>
              <a:rPr lang="en-US" altLang="ko-KR" sz="2800" dirty="0" smtClean="0"/>
              <a:t>Tiện ích “Server Manager” để cài đặt DHCP</a:t>
            </a:r>
            <a:endParaRPr lang="ko-KR" altLang="en-US" sz="2800" dirty="0"/>
          </a:p>
        </p:txBody>
      </p:sp>
    </p:spTree>
    <p:extLst>
      <p:ext uri="{BB962C8B-B14F-4D97-AF65-F5344CB8AC3E}">
        <p14:creationId xmlns:p14="http://schemas.microsoft.com/office/powerpoint/2010/main" val="2358408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DHCP (Linux Server)</a:t>
            </a:r>
            <a:endParaRPr lang="ko-KR" altLang="en-US" sz="2800" dirty="0"/>
          </a:p>
        </p:txBody>
      </p:sp>
      <p:sp>
        <p:nvSpPr>
          <p:cNvPr id="9" name="Content Placeholder 2"/>
          <p:cNvSpPr>
            <a:spLocks noGrp="1"/>
          </p:cNvSpPr>
          <p:nvPr/>
        </p:nvSpPr>
        <p:spPr>
          <a:xfrm>
            <a:off x="457200" y="590137"/>
            <a:ext cx="8229600" cy="309634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600" dirty="0"/>
              <a:t>Các thông tin cần mô tả trong file cấu hình gồm có dải địa chỉ mạng, máy chủ cổng, các máy chủ DNS và tên miền. Người quản trị có thể sửa đổi nội dung file cho phù hợp với yêu cầu quản trị.</a:t>
            </a:r>
          </a:p>
          <a:p>
            <a:pPr>
              <a:lnSpc>
                <a:spcPct val="120000"/>
              </a:lnSpc>
            </a:pPr>
            <a:r>
              <a:rPr lang="en-US" sz="2600" dirty="0" smtClean="0"/>
              <a:t>Người </a:t>
            </a:r>
            <a:r>
              <a:rPr lang="en-US" sz="2600" dirty="0"/>
              <a:t>quản trị kiểm tra các yêu cầu cấp phát được bằng </a:t>
            </a:r>
            <a:r>
              <a:rPr lang="en-US" sz="2600" dirty="0" smtClean="0"/>
              <a:t>cách kiểm tra nội </a:t>
            </a:r>
            <a:r>
              <a:rPr lang="en-US" sz="2600" dirty="0"/>
              <a:t>dung file nhật ký </a:t>
            </a:r>
            <a:r>
              <a:rPr lang="en-US" sz="2600" b="1" dirty="0"/>
              <a:t>/</a:t>
            </a:r>
            <a:r>
              <a:rPr lang="en-US" sz="2600" b="1" dirty="0" smtClean="0"/>
              <a:t>var/lib/dhcpd.leases </a:t>
            </a:r>
            <a:r>
              <a:rPr lang="en-US" sz="2600" dirty="0"/>
              <a:t>hay trạng thái của dịch vụ </a:t>
            </a:r>
            <a:r>
              <a:rPr lang="en-US" sz="2600" b="1" dirty="0" smtClean="0"/>
              <a:t>service </a:t>
            </a:r>
            <a:r>
              <a:rPr lang="en-US" sz="2600" b="1" dirty="0"/>
              <a:t>isc-dhcp-server status</a:t>
            </a:r>
          </a:p>
          <a:p>
            <a:pPr>
              <a:lnSpc>
                <a:spcPct val="120000"/>
              </a:lnSpc>
            </a:pPr>
            <a:r>
              <a:rPr lang="en-US" sz="2600" dirty="0"/>
              <a:t>Ngoài ra, người quản trị có thể sử dụng các câu lệnh có đặc quyền để kiểm tra và khởi động lại dịch vụ DHCP </a:t>
            </a:r>
            <a:r>
              <a:rPr lang="en-US" sz="2600" dirty="0" smtClean="0"/>
              <a:t/>
            </a:r>
            <a:br>
              <a:rPr lang="en-US" sz="2600" dirty="0" smtClean="0"/>
            </a:br>
            <a:r>
              <a:rPr lang="en-US" sz="2600" b="1" dirty="0" smtClean="0"/>
              <a:t>sudo </a:t>
            </a:r>
            <a:r>
              <a:rPr lang="en-US" sz="2600" b="1" dirty="0"/>
              <a:t>service isc-dhcp-server </a:t>
            </a:r>
            <a:r>
              <a:rPr lang="en-US" sz="2600" b="1" dirty="0" smtClean="0"/>
              <a:t>status/restart</a:t>
            </a:r>
            <a:r>
              <a:rPr lang="en-US" sz="2600" dirty="0" smtClean="0"/>
              <a:t>.</a:t>
            </a:r>
            <a:endParaRPr lang="en-US" sz="2600" dirty="0"/>
          </a:p>
        </p:txBody>
      </p:sp>
      <p:pic>
        <p:nvPicPr>
          <p:cNvPr id="10" name="Picture 9"/>
          <p:cNvPicPr/>
          <p:nvPr/>
        </p:nvPicPr>
        <p:blipFill>
          <a:blip r:embed="rId2"/>
          <a:stretch>
            <a:fillRect/>
          </a:stretch>
        </p:blipFill>
        <p:spPr>
          <a:xfrm>
            <a:off x="1691680" y="3507854"/>
            <a:ext cx="5904656" cy="1635647"/>
          </a:xfrm>
          <a:prstGeom prst="rect">
            <a:avLst/>
          </a:prstGeom>
        </p:spPr>
      </p:pic>
    </p:spTree>
    <p:extLst>
      <p:ext uri="{BB962C8B-B14F-4D97-AF65-F5344CB8AC3E}">
        <p14:creationId xmlns:p14="http://schemas.microsoft.com/office/powerpoint/2010/main" val="2924804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Cảm ơn</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Thầy và các bạn đã </a:t>
            </a:r>
            <a:r>
              <a:rPr lang="en-US" altLang="ko-KR" dirty="0" smtClean="0"/>
              <a:t> </a:t>
            </a:r>
            <a:r>
              <a:rPr lang="en-US" altLang="ko-KR" dirty="0" smtClean="0"/>
              <a:t>lắng nghe</a:t>
            </a:r>
            <a:endParaRPr lang="en-US" altLang="ko-KR"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smtClean="0">
                <a:solidFill>
                  <a:schemeClr val="tx1">
                    <a:lumMod val="75000"/>
                    <a:lumOff val="25000"/>
                  </a:schemeClr>
                </a:solidFill>
                <a:cs typeface="Arial" pitchFamily="34" charset="0"/>
              </a:rPr>
              <a:t>Thành viên</a:t>
            </a:r>
            <a:endParaRPr lang="en-US" sz="3600" dirty="0">
              <a:solidFill>
                <a:schemeClr val="tx1">
                  <a:lumMod val="75000"/>
                  <a:lumOff val="25000"/>
                </a:schemeClr>
              </a:solidFill>
              <a:cs typeface="Arial" pitchFamily="34" charset="0"/>
            </a:endParaRP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grpSp>
        <p:nvGrpSpPr>
          <p:cNvPr id="9" name="Group 8"/>
          <p:cNvGrpSpPr/>
          <p:nvPr/>
        </p:nvGrpSpPr>
        <p:grpSpPr>
          <a:xfrm>
            <a:off x="3382961" y="1239623"/>
            <a:ext cx="4752528" cy="546274"/>
            <a:chOff x="2299400" y="1781114"/>
            <a:chExt cx="4576856" cy="546274"/>
          </a:xfrm>
        </p:grpSpPr>
        <p:sp>
          <p:nvSpPr>
            <p:cNvPr id="1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smtClean="0">
                  <a:solidFill>
                    <a:schemeClr val="tx1">
                      <a:lumMod val="75000"/>
                      <a:lumOff val="25000"/>
                    </a:schemeClr>
                  </a:solidFill>
                  <a:cs typeface="Arial" pitchFamily="34" charset="0"/>
                </a:rPr>
                <a:t>Nguyễn Thế Thăng Long	- B16DCAT097 </a:t>
              </a:r>
              <a:endParaRPr lang="en-US" altLang="ko-KR" sz="1200" b="1" dirty="0">
                <a:solidFill>
                  <a:schemeClr val="tx1">
                    <a:lumMod val="75000"/>
                    <a:lumOff val="25000"/>
                  </a:schemeClr>
                </a:solidFill>
                <a:cs typeface="Arial" pitchFamily="34" charset="0"/>
              </a:endParaRPr>
            </a:p>
          </p:txBody>
        </p:sp>
        <p:sp>
          <p:nvSpPr>
            <p:cNvPr id="1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smtClean="0">
                  <a:solidFill>
                    <a:schemeClr val="tx1">
                      <a:lumMod val="75000"/>
                      <a:lumOff val="25000"/>
                    </a:schemeClr>
                  </a:solidFill>
                  <a:cs typeface="Arial" pitchFamily="34" charset="0"/>
                </a:rPr>
                <a:t>Dịch vụ DNS/DHCP</a:t>
              </a:r>
              <a:endParaRPr lang="ko-KR" altLang="en-US" sz="1200" dirty="0">
                <a:solidFill>
                  <a:schemeClr val="tx1">
                    <a:lumMod val="75000"/>
                    <a:lumOff val="25000"/>
                  </a:schemeClr>
                </a:solidFill>
                <a:cs typeface="Arial" pitchFamily="34" charset="0"/>
              </a:endParaRPr>
            </a:p>
          </p:txBody>
        </p:sp>
      </p:gr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grpSp>
        <p:nvGrpSpPr>
          <p:cNvPr id="25" name="Group 24"/>
          <p:cNvGrpSpPr/>
          <p:nvPr/>
        </p:nvGrpSpPr>
        <p:grpSpPr>
          <a:xfrm>
            <a:off x="3382961" y="2164145"/>
            <a:ext cx="4752528" cy="546274"/>
            <a:chOff x="2299400" y="1781114"/>
            <a:chExt cx="4576856" cy="546274"/>
          </a:xfrm>
        </p:grpSpPr>
        <p:sp>
          <p:nvSpPr>
            <p:cNvPr id="2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smtClean="0">
                  <a:solidFill>
                    <a:schemeClr val="tx1">
                      <a:lumMod val="75000"/>
                      <a:lumOff val="25000"/>
                    </a:schemeClr>
                  </a:solidFill>
                  <a:cs typeface="Arial" pitchFamily="34" charset="0"/>
                </a:rPr>
                <a:t>Hoàng Ngọc Thuần – B16DCAT153</a:t>
              </a:r>
              <a:endParaRPr lang="en-US" altLang="ko-KR" sz="1200" b="1" dirty="0">
                <a:solidFill>
                  <a:schemeClr val="tx1">
                    <a:lumMod val="75000"/>
                    <a:lumOff val="25000"/>
                  </a:schemeClr>
                </a:solidFill>
                <a:cs typeface="Arial" pitchFamily="34" charset="0"/>
              </a:endParaRPr>
            </a:p>
          </p:txBody>
        </p:sp>
        <p:sp>
          <p:nvSpPr>
            <p:cNvPr id="27"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smtClean="0">
                  <a:solidFill>
                    <a:schemeClr val="tx1">
                      <a:lumMod val="75000"/>
                      <a:lumOff val="25000"/>
                    </a:schemeClr>
                  </a:solidFill>
                  <a:cs typeface="Arial" pitchFamily="34" charset="0"/>
                </a:rPr>
                <a:t>Tìm hiểu về dịch vụ chia sẻ File và máy in</a:t>
              </a:r>
              <a:endParaRPr lang="ko-KR" altLang="en-US" sz="1200" dirty="0">
                <a:solidFill>
                  <a:schemeClr val="tx1">
                    <a:lumMod val="75000"/>
                    <a:lumOff val="25000"/>
                  </a:schemeClr>
                </a:solidFill>
                <a:cs typeface="Arial" pitchFamily="34" charset="0"/>
              </a:endParaRPr>
            </a:p>
          </p:txBody>
        </p:sp>
      </p:gr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grpSp>
        <p:nvGrpSpPr>
          <p:cNvPr id="29" name="Group 28"/>
          <p:cNvGrpSpPr/>
          <p:nvPr/>
        </p:nvGrpSpPr>
        <p:grpSpPr>
          <a:xfrm>
            <a:off x="3382961" y="3088667"/>
            <a:ext cx="4752528" cy="546274"/>
            <a:chOff x="2299400" y="1781114"/>
            <a:chExt cx="4576856" cy="546274"/>
          </a:xfrm>
        </p:grpSpPr>
        <p:sp>
          <p:nvSpPr>
            <p:cNvPr id="3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smtClean="0">
                  <a:solidFill>
                    <a:schemeClr val="tx1">
                      <a:lumMod val="75000"/>
                      <a:lumOff val="25000"/>
                    </a:schemeClr>
                  </a:solidFill>
                  <a:cs typeface="Arial" pitchFamily="34" charset="0"/>
                </a:rPr>
                <a:t>Trần Văn Khải – B16DCAT081</a:t>
              </a:r>
              <a:endParaRPr lang="en-US" altLang="ko-KR" sz="1200" b="1" dirty="0">
                <a:solidFill>
                  <a:schemeClr val="tx1">
                    <a:lumMod val="75000"/>
                    <a:lumOff val="25000"/>
                  </a:schemeClr>
                </a:solidFill>
                <a:cs typeface="Arial" pitchFamily="34" charset="0"/>
              </a:endParaRPr>
            </a:p>
          </p:txBody>
        </p:sp>
        <p:sp>
          <p:nvSpPr>
            <p:cNvPr id="3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Cài đặt và quản lý trang Web</a:t>
              </a:r>
              <a:endParaRPr lang="en-US" altLang="ko-KR" sz="1200" dirty="0">
                <a:solidFill>
                  <a:schemeClr val="tx1">
                    <a:lumMod val="75000"/>
                    <a:lumOff val="25000"/>
                  </a:schemeClr>
                </a:solidFill>
                <a:cs typeface="Arial" pitchFamily="34" charset="0"/>
              </a:endParaRPr>
            </a:p>
          </p:txBody>
        </p:sp>
      </p:gr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grpSp>
        <p:nvGrpSpPr>
          <p:cNvPr id="33" name="Group 32"/>
          <p:cNvGrpSpPr/>
          <p:nvPr/>
        </p:nvGrpSpPr>
        <p:grpSpPr>
          <a:xfrm>
            <a:off x="3382961" y="4013189"/>
            <a:ext cx="4752528" cy="546274"/>
            <a:chOff x="2299400" y="1781114"/>
            <a:chExt cx="4576856" cy="546274"/>
          </a:xfrm>
        </p:grpSpPr>
        <p:sp>
          <p:nvSpPr>
            <p:cNvPr id="34"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smtClean="0">
                  <a:solidFill>
                    <a:schemeClr val="tx1">
                      <a:lumMod val="75000"/>
                      <a:lumOff val="25000"/>
                    </a:schemeClr>
                  </a:solidFill>
                  <a:cs typeface="Arial" pitchFamily="34" charset="0"/>
                </a:rPr>
                <a:t>Nguyễn Quang Hưng – B16DCAT074</a:t>
              </a:r>
              <a:endParaRPr lang="en-US" altLang="ko-KR" sz="1200" b="1" dirty="0">
                <a:solidFill>
                  <a:schemeClr val="tx1">
                    <a:lumMod val="75000"/>
                    <a:lumOff val="25000"/>
                  </a:schemeClr>
                </a:solidFill>
                <a:cs typeface="Arial" pitchFamily="34" charset="0"/>
              </a:endParaRPr>
            </a:p>
          </p:txBody>
        </p:sp>
        <p:sp>
          <p:nvSpPr>
            <p:cNvPr id="35"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smtClean="0">
                  <a:solidFill>
                    <a:schemeClr val="tx1">
                      <a:lumMod val="75000"/>
                      <a:lumOff val="25000"/>
                    </a:schemeClr>
                  </a:solidFill>
                  <a:cs typeface="Arial" pitchFamily="34" charset="0"/>
                </a:rPr>
                <a:t>Truy cập từ xa</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dirty="0" smtClean="0"/>
              <a:t>Phần I: Dịch vụ DNS/DHCP</a:t>
            </a:r>
            <a:endParaRPr lang="ko-KR" altLang="en-US" sz="2800"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DNS/DHCP</a:t>
            </a:r>
            <a:endParaRPr lang="ko-KR" altLang="en-US" sz="2800" dirty="0"/>
          </a:p>
        </p:txBody>
      </p:sp>
      <p:sp>
        <p:nvSpPr>
          <p:cNvPr id="9" name="Text Placeholder 8"/>
          <p:cNvSpPr>
            <a:spLocks noGrp="1"/>
          </p:cNvSpPr>
          <p:nvPr>
            <p:ph type="body" sz="quarter" idx="11"/>
          </p:nvPr>
        </p:nvSpPr>
        <p:spPr>
          <a:xfrm>
            <a:off x="0" y="627534"/>
            <a:ext cx="9144000" cy="288032"/>
          </a:xfrm>
        </p:spPr>
        <p:txBody>
          <a:bodyPr/>
          <a:lstStyle/>
          <a:p>
            <a:pPr lvl="0"/>
            <a:r>
              <a:rPr lang="en-US" altLang="ko-KR" sz="2400" dirty="0" smtClean="0"/>
              <a:t>Giống nhau</a:t>
            </a:r>
            <a:endParaRPr lang="en-US" altLang="ko-KR" sz="24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5536" y="1076340"/>
            <a:ext cx="3816424" cy="2952328"/>
          </a:xfrm>
          <a:prstGeom prst="rect">
            <a:avLst/>
          </a:prstGeom>
        </p:spPr>
      </p:pic>
      <p:sp>
        <p:nvSpPr>
          <p:cNvPr id="6" name="Text Placeholder 8"/>
          <p:cNvSpPr txBox="1">
            <a:spLocks/>
          </p:cNvSpPr>
          <p:nvPr/>
        </p:nvSpPr>
        <p:spPr>
          <a:xfrm>
            <a:off x="4572000" y="1119922"/>
            <a:ext cx="4176464" cy="266429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800" b="1" dirty="0" smtClean="0"/>
              <a:t>DNS</a:t>
            </a:r>
            <a:r>
              <a:rPr lang="en-US" altLang="ko-KR" sz="1800" dirty="0" smtClean="0"/>
              <a:t>: chúng đều có mục đích là để phân giải địa chỉ IP từ tên miền và ngược lại, có hệ thống cơ sở dữ liệu phân tán và phân cấp hình cây</a:t>
            </a:r>
          </a:p>
          <a:p>
            <a:pPr algn="l"/>
            <a:r>
              <a:rPr lang="en-US" sz="1800" b="1" dirty="0"/>
              <a:t>DHCP</a:t>
            </a:r>
            <a:r>
              <a:rPr lang="en-US" sz="1800" dirty="0"/>
              <a:t> : Là một giao thức cho phép cấp phát địa chỉ IP một cách tự động, giảm thiểu việc can thiệp vào hệ thống mạng, và giúp tránh tình trạng trùng lặp IP </a:t>
            </a:r>
            <a:r>
              <a:rPr lang="en-US" sz="1800" dirty="0" smtClean="0"/>
              <a:t/>
            </a:r>
            <a:br>
              <a:rPr lang="en-US" sz="1800" dirty="0" smtClean="0"/>
            </a:br>
            <a:r>
              <a:rPr lang="en-US" sz="1800" dirty="0" smtClean="0"/>
              <a:t>trong </a:t>
            </a:r>
            <a:r>
              <a:rPr lang="en-US" sz="1800" dirty="0"/>
              <a:t>môi trường cài đặt.</a:t>
            </a:r>
            <a:endParaRPr lang="en-US" altLang="ko-KR" sz="1800" dirty="0"/>
          </a:p>
        </p:txBody>
      </p:sp>
    </p:spTree>
    <p:extLst>
      <p:ext uri="{BB962C8B-B14F-4D97-AF65-F5344CB8AC3E}">
        <p14:creationId xmlns:p14="http://schemas.microsoft.com/office/powerpoint/2010/main" val="131009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DNS/DHCP</a:t>
            </a:r>
            <a:endParaRPr lang="ko-KR" altLang="en-US" sz="2800" dirty="0"/>
          </a:p>
        </p:txBody>
      </p:sp>
      <p:sp>
        <p:nvSpPr>
          <p:cNvPr id="9" name="Text Placeholder 8"/>
          <p:cNvSpPr>
            <a:spLocks noGrp="1"/>
          </p:cNvSpPr>
          <p:nvPr>
            <p:ph type="body" sz="quarter" idx="11"/>
          </p:nvPr>
        </p:nvSpPr>
        <p:spPr>
          <a:xfrm>
            <a:off x="0" y="627534"/>
            <a:ext cx="9144000" cy="288032"/>
          </a:xfrm>
        </p:spPr>
        <p:txBody>
          <a:bodyPr/>
          <a:lstStyle/>
          <a:p>
            <a:pPr lvl="0"/>
            <a:r>
              <a:rPr lang="en-US" altLang="ko-KR" sz="2400" dirty="0" smtClean="0"/>
              <a:t>Khác nhau</a:t>
            </a:r>
            <a:endParaRPr lang="en-US" altLang="ko-KR" sz="2400" dirty="0"/>
          </a:p>
        </p:txBody>
      </p:sp>
      <p:graphicFrame>
        <p:nvGraphicFramePr>
          <p:cNvPr id="3" name="Table 2"/>
          <p:cNvGraphicFramePr>
            <a:graphicFrameLocks noGrp="1"/>
          </p:cNvGraphicFramePr>
          <p:nvPr>
            <p:extLst>
              <p:ext uri="{D42A27DB-BD31-4B8C-83A1-F6EECF244321}">
                <p14:modId xmlns:p14="http://schemas.microsoft.com/office/powerpoint/2010/main" val="3118231856"/>
              </p:ext>
            </p:extLst>
          </p:nvPr>
        </p:nvGraphicFramePr>
        <p:xfrm>
          <a:off x="1331640" y="1347614"/>
          <a:ext cx="6096000" cy="2862064"/>
        </p:xfrm>
        <a:graphic>
          <a:graphicData uri="http://schemas.openxmlformats.org/drawingml/2006/table">
            <a:tbl>
              <a:tblPr firstRow="1" bandRow="1">
                <a:tableStyleId>{5C22544A-7EE6-4342-B048-85BDC9FD1C3A}</a:tableStyleId>
              </a:tblPr>
              <a:tblGrid>
                <a:gridCol w="3048000"/>
                <a:gridCol w="3048000"/>
              </a:tblGrid>
              <a:tr h="576064">
                <a:tc>
                  <a:txBody>
                    <a:bodyPr/>
                    <a:lstStyle/>
                    <a:p>
                      <a:pPr algn="ctr"/>
                      <a:r>
                        <a:rPr lang="en-US" dirty="0" smtClean="0"/>
                        <a:t>Windows</a:t>
                      </a:r>
                      <a:r>
                        <a:rPr lang="en-US" baseline="0" dirty="0" smtClean="0"/>
                        <a:t> Server</a:t>
                      </a:r>
                      <a:endParaRPr lang="en-US" dirty="0"/>
                    </a:p>
                  </a:txBody>
                  <a:tcPr/>
                </a:tc>
                <a:tc>
                  <a:txBody>
                    <a:bodyPr/>
                    <a:lstStyle/>
                    <a:p>
                      <a:pPr algn="ctr"/>
                      <a:r>
                        <a:rPr lang="en-US" dirty="0" smtClean="0"/>
                        <a:t>Linux</a:t>
                      </a:r>
                      <a:r>
                        <a:rPr lang="en-US" baseline="0" dirty="0" smtClean="0"/>
                        <a:t> Server</a:t>
                      </a:r>
                      <a:endParaRPr lang="en-US" dirty="0"/>
                    </a:p>
                  </a:txBody>
                  <a:tcPr/>
                </a:tc>
              </a:tr>
              <a:tr h="1188132">
                <a:tc>
                  <a:txBody>
                    <a:bodyPr/>
                    <a:lstStyle/>
                    <a:p>
                      <a:r>
                        <a:rPr lang="en-US" dirty="0" smtClean="0"/>
                        <a:t>+ Cài</a:t>
                      </a:r>
                      <a:r>
                        <a:rPr lang="en-US" baseline="0" dirty="0" smtClean="0"/>
                        <a:t> đặt và cấu hìnhtrên </a:t>
                      </a:r>
                      <a:br>
                        <a:rPr lang="en-US" baseline="0" dirty="0" smtClean="0"/>
                      </a:br>
                      <a:r>
                        <a:rPr lang="en-US" baseline="0" dirty="0" smtClean="0"/>
                        <a:t>Windows Server qua giao </a:t>
                      </a:r>
                      <a:br>
                        <a:rPr lang="en-US" baseline="0" dirty="0" smtClean="0"/>
                      </a:br>
                      <a:r>
                        <a:rPr lang="en-US" baseline="0" dirty="0" smtClean="0"/>
                        <a:t>diện đồ họa (qua tiện ích </a:t>
                      </a:r>
                      <a:br>
                        <a:rPr lang="en-US" baseline="0" dirty="0" smtClean="0"/>
                      </a:br>
                      <a:r>
                        <a:rPr lang="en-US" baseline="0" dirty="0" smtClean="0"/>
                        <a:t>“Server Manager”)</a:t>
                      </a:r>
                    </a:p>
                    <a:p>
                      <a:endParaRPr lang="en-US" dirty="0" smtClean="0"/>
                    </a:p>
                    <a:p>
                      <a:r>
                        <a:rPr lang="en-US" dirty="0" smtClean="0"/>
                        <a:t>+ WS</a:t>
                      </a:r>
                      <a:r>
                        <a:rPr lang="en-US" baseline="0" dirty="0" smtClean="0"/>
                        <a:t> quản trị bằng các </a:t>
                      </a:r>
                      <a:br>
                        <a:rPr lang="en-US" baseline="0" dirty="0" smtClean="0"/>
                      </a:br>
                      <a:r>
                        <a:rPr lang="en-US" baseline="0" dirty="0" smtClean="0"/>
                        <a:t>Zone</a:t>
                      </a:r>
                      <a:endParaRPr lang="en-US" dirty="0"/>
                    </a:p>
                  </a:txBody>
                  <a:tcPr/>
                </a:tc>
                <a:tc>
                  <a:txBody>
                    <a:bodyPr/>
                    <a:lstStyle/>
                    <a:p>
                      <a:r>
                        <a:rPr lang="en-US" dirty="0" smtClean="0"/>
                        <a:t>+ Cài</a:t>
                      </a:r>
                      <a:r>
                        <a:rPr lang="en-US" baseline="0" dirty="0" smtClean="0"/>
                        <a:t> đặt Linux Server qua giao diện dòng lệnh</a:t>
                      </a:r>
                    </a:p>
                    <a:p>
                      <a:endParaRPr lang="en-US" baseline="0" dirty="0" smtClean="0"/>
                    </a:p>
                    <a:p>
                      <a:r>
                        <a:rPr lang="en-US" baseline="0" dirty="0" smtClean="0"/>
                        <a:t>+ Cấu hình thông qua file cấu hình</a:t>
                      </a:r>
                    </a:p>
                    <a:p>
                      <a:endParaRPr lang="en-US" baseline="0" dirty="0" smtClean="0"/>
                    </a:p>
                    <a:p>
                      <a:r>
                        <a:rPr lang="en-US" baseline="0" dirty="0" smtClean="0"/>
                        <a:t>+ LS quản trị bằng các bản ghi</a:t>
                      </a:r>
                      <a:endParaRPr lang="en-US" dirty="0"/>
                    </a:p>
                  </a:txBody>
                  <a:tcPr/>
                </a:tc>
              </a:tr>
            </a:tbl>
          </a:graphicData>
        </a:graphic>
      </p:graphicFrame>
    </p:spTree>
    <p:extLst>
      <p:ext uri="{BB962C8B-B14F-4D97-AF65-F5344CB8AC3E}">
        <p14:creationId xmlns:p14="http://schemas.microsoft.com/office/powerpoint/2010/main" val="226721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(Windows Server)</a:t>
            </a:r>
            <a:endParaRPr lang="ko-KR" altLang="en-US" sz="28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22360" y="843558"/>
            <a:ext cx="3816424" cy="2952328"/>
          </a:xfrm>
          <a:prstGeom prst="rect">
            <a:avLst/>
          </a:prstGeom>
        </p:spPr>
      </p:pic>
      <p:sp>
        <p:nvSpPr>
          <p:cNvPr id="6" name="Text Placeholder 8"/>
          <p:cNvSpPr txBox="1">
            <a:spLocks/>
          </p:cNvSpPr>
          <p:nvPr/>
        </p:nvSpPr>
        <p:spPr>
          <a:xfrm>
            <a:off x="4788024" y="555526"/>
            <a:ext cx="3744416" cy="3240360"/>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vi-VN" sz="1800" dirty="0"/>
              <a:t>Việc cài đặt máy chủ DNS khá dễ </a:t>
            </a:r>
          </a:p>
          <a:p>
            <a:pPr algn="l"/>
            <a:r>
              <a:rPr lang="vi-VN" sz="1800" dirty="0"/>
              <a:t>dàng qua tiện ích “</a:t>
            </a:r>
            <a:r>
              <a:rPr lang="vi-VN" sz="1600" dirty="0"/>
              <a:t>Server Manager</a:t>
            </a:r>
            <a:r>
              <a:rPr lang="vi-VN" sz="1800" dirty="0"/>
              <a:t>”. </a:t>
            </a:r>
            <a:r>
              <a:rPr lang="vi-VN" sz="1800" dirty="0" smtClean="0"/>
              <a:t>Chức </a:t>
            </a:r>
            <a:r>
              <a:rPr lang="vi-VN" sz="1800" dirty="0"/>
              <a:t>năng máychủ DNS </a:t>
            </a:r>
            <a:r>
              <a:rPr lang="vi-VN" sz="1800" dirty="0" smtClean="0"/>
              <a:t>được </a:t>
            </a:r>
            <a:r>
              <a:rPr lang="vi-VN" sz="1800" dirty="0"/>
              <a:t>liệt </a:t>
            </a:r>
            <a:r>
              <a:rPr lang="vi-VN" sz="1800" dirty="0" smtClean="0"/>
              <a:t>kê </a:t>
            </a:r>
            <a:r>
              <a:rPr lang="vi-VN" sz="1800" dirty="0"/>
              <a:t>trong phần lựa chọn </a:t>
            </a:r>
            <a:r>
              <a:rPr lang="vi-VN" sz="1800" dirty="0" smtClean="0"/>
              <a:t>các </a:t>
            </a:r>
            <a:r>
              <a:rPr lang="vi-VN" sz="1800" dirty="0"/>
              <a:t>chức </a:t>
            </a:r>
            <a:r>
              <a:rPr lang="en-US" sz="1800" dirty="0" smtClean="0"/>
              <a:t/>
            </a:r>
            <a:br>
              <a:rPr lang="en-US" sz="1800" dirty="0" smtClean="0"/>
            </a:br>
            <a:r>
              <a:rPr lang="vi-VN" sz="1800" dirty="0" smtClean="0"/>
              <a:t>năng </a:t>
            </a:r>
            <a:r>
              <a:rPr lang="vi-VN" sz="1800" dirty="0"/>
              <a:t>cài đặt như trong </a:t>
            </a:r>
            <a:r>
              <a:rPr lang="vi-VN" sz="1800" dirty="0" smtClean="0"/>
              <a:t>hình </a:t>
            </a:r>
            <a:r>
              <a:rPr lang="vi-VN" sz="1800" dirty="0"/>
              <a:t>dưới. </a:t>
            </a:r>
            <a:r>
              <a:rPr lang="en-US" sz="1800" dirty="0" smtClean="0"/>
              <a:t/>
            </a:r>
            <a:br>
              <a:rPr lang="en-US" sz="1800" dirty="0" smtClean="0"/>
            </a:br>
            <a:r>
              <a:rPr lang="vi-VN" sz="1800" dirty="0" smtClean="0"/>
              <a:t>Người</a:t>
            </a:r>
            <a:r>
              <a:rPr lang="en-US" sz="1800" dirty="0" smtClean="0"/>
              <a:t> </a:t>
            </a:r>
            <a:r>
              <a:rPr lang="vi-VN" sz="1800" dirty="0" smtClean="0"/>
              <a:t>quản </a:t>
            </a:r>
            <a:r>
              <a:rPr lang="vi-VN" sz="1800" dirty="0"/>
              <a:t>trị tuân theo </a:t>
            </a:r>
            <a:r>
              <a:rPr lang="vi-VN" sz="1800" dirty="0" smtClean="0"/>
              <a:t>hướng</a:t>
            </a:r>
            <a:r>
              <a:rPr lang="en-US" sz="1800" dirty="0" smtClean="0"/>
              <a:t> </a:t>
            </a:r>
            <a:br>
              <a:rPr lang="en-US" sz="1800" dirty="0" smtClean="0"/>
            </a:br>
            <a:r>
              <a:rPr lang="vi-VN" sz="1800" dirty="0" smtClean="0"/>
              <a:t>dẫn của </a:t>
            </a:r>
            <a:r>
              <a:rPr lang="vi-VN" sz="1800" dirty="0"/>
              <a:t>tiện ích để hoàn </a:t>
            </a:r>
            <a:r>
              <a:rPr lang="vi-VN" sz="1800" dirty="0" smtClean="0"/>
              <a:t>tất </a:t>
            </a:r>
            <a:r>
              <a:rPr lang="vi-VN" sz="1800" dirty="0"/>
              <a:t>việc </a:t>
            </a:r>
            <a:r>
              <a:rPr lang="en-US" sz="1800" dirty="0" smtClean="0"/>
              <a:t/>
            </a:r>
            <a:br>
              <a:rPr lang="en-US" sz="1800" dirty="0" smtClean="0"/>
            </a:br>
            <a:r>
              <a:rPr lang="vi-VN" sz="1800" dirty="0" smtClean="0"/>
              <a:t>cài </a:t>
            </a:r>
            <a:r>
              <a:rPr lang="vi-VN" sz="1800" dirty="0"/>
              <a:t>đặt</a:t>
            </a:r>
            <a:endParaRPr lang="en-US" altLang="ko-KR" sz="1800" dirty="0"/>
          </a:p>
        </p:txBody>
      </p:sp>
    </p:spTree>
    <p:extLst>
      <p:ext uri="{BB962C8B-B14F-4D97-AF65-F5344CB8AC3E}">
        <p14:creationId xmlns:p14="http://schemas.microsoft.com/office/powerpoint/2010/main" val="145616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(Windows Server)</a:t>
            </a:r>
            <a:endParaRPr lang="ko-KR" altLang="en-US" sz="2800" dirty="0"/>
          </a:p>
        </p:txBody>
      </p:sp>
      <p:sp>
        <p:nvSpPr>
          <p:cNvPr id="7" name="Content Placeholder 2"/>
          <p:cNvSpPr>
            <a:spLocks noGrp="1"/>
          </p:cNvSpPr>
          <p:nvPr/>
        </p:nvSpPr>
        <p:spPr>
          <a:xfrm>
            <a:off x="482640" y="699542"/>
            <a:ext cx="7931224" cy="363113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smtClean="0"/>
              <a:t> </a:t>
            </a:r>
            <a:r>
              <a:rPr lang="en-US" sz="2600" dirty="0"/>
              <a:t>Máy chủ DNS có thể quản lý </a:t>
            </a:r>
            <a:r>
              <a:rPr lang="en-US" sz="2600" dirty="0" smtClean="0"/>
              <a:t>:</a:t>
            </a:r>
          </a:p>
          <a:p>
            <a:r>
              <a:rPr lang="en-US" sz="2600" dirty="0"/>
              <a:t>M</a:t>
            </a:r>
            <a:r>
              <a:rPr lang="en-US" sz="2600" dirty="0" smtClean="0"/>
              <a:t>iền </a:t>
            </a:r>
            <a:r>
              <a:rPr lang="en-US" sz="2600" dirty="0"/>
              <a:t>chính (primary </a:t>
            </a:r>
            <a:r>
              <a:rPr lang="en-US" sz="2600" dirty="0"/>
              <a:t>zone): cho phép cập nhật các bản ghi về tên miền</a:t>
            </a:r>
            <a:endParaRPr lang="en-US" sz="2600" dirty="0" smtClean="0"/>
          </a:p>
          <a:p>
            <a:r>
              <a:rPr lang="en-US" sz="2600" dirty="0"/>
              <a:t>M</a:t>
            </a:r>
            <a:r>
              <a:rPr lang="en-US" sz="2600" dirty="0" smtClean="0"/>
              <a:t>iền </a:t>
            </a:r>
            <a:r>
              <a:rPr lang="en-US" sz="2600" dirty="0"/>
              <a:t>thứ cấp (secondary zone</a:t>
            </a:r>
            <a:r>
              <a:rPr lang="en-US" sz="2600" dirty="0"/>
              <a:t>): không cho phép sửa đổi các bản ghi tên miền mà chỉ lưu bản sao của miền chính</a:t>
            </a:r>
            <a:endParaRPr lang="en-US" sz="2600" dirty="0" smtClean="0"/>
          </a:p>
          <a:p>
            <a:r>
              <a:rPr lang="en-US" sz="2600" dirty="0"/>
              <a:t>H</a:t>
            </a:r>
            <a:r>
              <a:rPr lang="en-US" sz="2600" dirty="0" smtClean="0"/>
              <a:t>ay </a:t>
            </a:r>
            <a:r>
              <a:rPr lang="en-US" sz="2600" dirty="0"/>
              <a:t>cả </a:t>
            </a:r>
            <a:r>
              <a:rPr lang="en-US" sz="2600" dirty="0" smtClean="0"/>
              <a:t>hai</a:t>
            </a:r>
          </a:p>
          <a:p>
            <a:pPr marL="0" indent="0">
              <a:buNone/>
            </a:pPr>
            <a:r>
              <a:rPr lang="en-US" sz="2600" dirty="0" smtClean="0"/>
              <a:t>Cấu </a:t>
            </a:r>
            <a:r>
              <a:rPr lang="en-US" sz="2600" dirty="0"/>
              <a:t>hình cho máy chủ DNS có hai kiểu vùng khác nhau:</a:t>
            </a:r>
          </a:p>
          <a:p>
            <a:r>
              <a:rPr lang="en-US" sz="2600" dirty="0" smtClean="0"/>
              <a:t>Vùng </a:t>
            </a:r>
            <a:r>
              <a:rPr lang="en-US" sz="2600" dirty="0"/>
              <a:t>tìm kiếm thuận (Forward Lookup </a:t>
            </a:r>
            <a:r>
              <a:rPr lang="en-US" sz="2600" dirty="0" smtClean="0"/>
              <a:t>Zone</a:t>
            </a:r>
            <a:r>
              <a:rPr lang="en-US" sz="2600" dirty="0" smtClean="0"/>
              <a:t>)</a:t>
            </a:r>
            <a:endParaRPr lang="en-US" sz="2600" dirty="0" smtClean="0"/>
          </a:p>
          <a:p>
            <a:r>
              <a:rPr lang="en-US" sz="2600" dirty="0" smtClean="0"/>
              <a:t>Vùng </a:t>
            </a:r>
            <a:r>
              <a:rPr lang="en-US" sz="2600" dirty="0" smtClean="0"/>
              <a:t>tìm kiếm nghịch (Reverse Lookup Zone</a:t>
            </a:r>
            <a:r>
              <a:rPr lang="en-US" sz="2600" dirty="0" smtClean="0"/>
              <a:t>)</a:t>
            </a:r>
            <a:endParaRPr lang="en-US" dirty="0"/>
          </a:p>
        </p:txBody>
      </p:sp>
    </p:spTree>
    <p:extLst>
      <p:ext uri="{BB962C8B-B14F-4D97-AF65-F5344CB8AC3E}">
        <p14:creationId xmlns:p14="http://schemas.microsoft.com/office/powerpoint/2010/main" val="2358408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(Windows Server)</a:t>
            </a:r>
            <a:endParaRPr lang="ko-KR" altLang="en-US" sz="2800" dirty="0"/>
          </a:p>
        </p:txBody>
      </p:sp>
      <p:sp>
        <p:nvSpPr>
          <p:cNvPr id="4" name="Content Placeholder 2"/>
          <p:cNvSpPr>
            <a:spLocks noGrp="1"/>
          </p:cNvSpPr>
          <p:nvPr/>
        </p:nvSpPr>
        <p:spPr>
          <a:xfrm>
            <a:off x="251520" y="601186"/>
            <a:ext cx="4896544"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t>Các </a:t>
            </a:r>
            <a:r>
              <a:rPr lang="en-US" sz="2800" dirty="0"/>
              <a:t>dạng bản ghi DNS</a:t>
            </a:r>
            <a:r>
              <a:rPr lang="en-US" sz="2800" dirty="0" smtClean="0"/>
              <a:t>:</a:t>
            </a:r>
          </a:p>
          <a:p>
            <a:pPr marL="857250" lvl="1" indent="-457200">
              <a:buFont typeface="Courier New" pitchFamily="49" charset="0"/>
              <a:buChar char="o"/>
            </a:pPr>
            <a:r>
              <a:rPr lang="en-US" dirty="0" smtClean="0"/>
              <a:t>Bản </a:t>
            </a:r>
            <a:r>
              <a:rPr lang="en-US" dirty="0"/>
              <a:t>ghi khởi đầu SOA: </a:t>
            </a:r>
            <a:endParaRPr lang="en-US" dirty="0"/>
          </a:p>
          <a:p>
            <a:pPr marL="857250" lvl="1" indent="-457200">
              <a:buFont typeface="Courier New" pitchFamily="49" charset="0"/>
              <a:buChar char="o"/>
            </a:pPr>
            <a:r>
              <a:rPr lang="en-US" dirty="0" smtClean="0"/>
              <a:t>Bản </a:t>
            </a:r>
            <a:r>
              <a:rPr lang="en-US" dirty="0"/>
              <a:t>ghi CNAME: </a:t>
            </a:r>
            <a:endParaRPr lang="en-US" dirty="0" smtClean="0"/>
          </a:p>
          <a:p>
            <a:pPr marL="857250" lvl="1" indent="-457200">
              <a:buFont typeface="Courier New" pitchFamily="49" charset="0"/>
              <a:buChar char="o"/>
            </a:pPr>
            <a:r>
              <a:rPr lang="en-US" dirty="0" smtClean="0"/>
              <a:t>Bản </a:t>
            </a:r>
            <a:r>
              <a:rPr lang="en-US" dirty="0"/>
              <a:t>ghi </a:t>
            </a:r>
            <a:r>
              <a:rPr lang="en-US" dirty="0" smtClean="0"/>
              <a:t>NS</a:t>
            </a:r>
          </a:p>
          <a:p>
            <a:pPr marL="857250" lvl="1" indent="-457200">
              <a:buFont typeface="Courier New" pitchFamily="49" charset="0"/>
              <a:buChar char="o"/>
            </a:pPr>
            <a:r>
              <a:rPr lang="en-US" dirty="0" smtClean="0"/>
              <a:t>Bản </a:t>
            </a:r>
            <a:r>
              <a:rPr lang="en-US" dirty="0"/>
              <a:t>ghi dịch vụ </a:t>
            </a:r>
            <a:r>
              <a:rPr lang="en-US" dirty="0" smtClean="0"/>
              <a:t>SRV</a:t>
            </a:r>
          </a:p>
          <a:p>
            <a:pPr marL="857250" lvl="1" indent="-457200">
              <a:buFont typeface="Courier New" pitchFamily="49" charset="0"/>
              <a:buChar char="o"/>
            </a:pPr>
            <a:r>
              <a:rPr lang="en-US" dirty="0" smtClean="0"/>
              <a:t>Bản </a:t>
            </a:r>
            <a:r>
              <a:rPr lang="en-US" dirty="0"/>
              <a:t>ghi con trỏ </a:t>
            </a:r>
            <a:r>
              <a:rPr lang="en-US" dirty="0" smtClean="0"/>
              <a:t>PTR</a:t>
            </a:r>
            <a:endParaRPr lang="en-US" sz="2000" dirty="0"/>
          </a:p>
          <a:p>
            <a:pPr marL="857250" lvl="1" indent="-457200">
              <a:buFont typeface="Courier New" pitchFamily="49" charset="0"/>
              <a:buChar char="o"/>
            </a:pPr>
            <a:r>
              <a:rPr lang="en-US" dirty="0" smtClean="0"/>
              <a:t>Bản </a:t>
            </a:r>
            <a:r>
              <a:rPr lang="en-US" dirty="0"/>
              <a:t>ghi máy chủ </a:t>
            </a:r>
            <a:r>
              <a:rPr lang="en-US" dirty="0" smtClean="0"/>
              <a:t>thư</a:t>
            </a:r>
            <a:endParaRPr lang="en-US" sz="2000" dirty="0"/>
          </a:p>
          <a:p>
            <a:pPr marL="400050" lvl="1" indent="0">
              <a:buNone/>
            </a:pPr>
            <a:r>
              <a:rPr lang="en-US" dirty="0" smtClean="0"/>
              <a:t>=&gt; </a:t>
            </a:r>
            <a:r>
              <a:rPr lang="en-US" dirty="0"/>
              <a:t>Việc điền các thông tin vào các bản ghi này có thể được thực </a:t>
            </a:r>
            <a:r>
              <a:rPr lang="en-US" dirty="0" smtClean="0"/>
              <a:t>hiện qua </a:t>
            </a:r>
            <a:r>
              <a:rPr lang="en-US" dirty="0"/>
              <a:t>việc sử dụng giao diện đồ họa như cửa sổ nhập bản ghi </a:t>
            </a:r>
            <a:r>
              <a:rPr lang="en-US" dirty="0" smtClean="0"/>
              <a:t>SOA</a:t>
            </a:r>
            <a:endParaRPr lang="en-US" dirty="0"/>
          </a:p>
        </p:txBody>
      </p:sp>
      <p:pic>
        <p:nvPicPr>
          <p:cNvPr id="5" name="Picture 4"/>
          <p:cNvPicPr/>
          <p:nvPr/>
        </p:nvPicPr>
        <p:blipFill>
          <a:blip r:embed="rId2"/>
          <a:stretch>
            <a:fillRect/>
          </a:stretch>
        </p:blipFill>
        <p:spPr>
          <a:xfrm>
            <a:off x="5004048" y="610449"/>
            <a:ext cx="3456384" cy="4202812"/>
          </a:xfrm>
          <a:prstGeom prst="rect">
            <a:avLst/>
          </a:prstGeom>
        </p:spPr>
      </p:pic>
    </p:spTree>
    <p:extLst>
      <p:ext uri="{BB962C8B-B14F-4D97-AF65-F5344CB8AC3E}">
        <p14:creationId xmlns:p14="http://schemas.microsoft.com/office/powerpoint/2010/main" val="27764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0" y="123478"/>
            <a:ext cx="9144000" cy="360040"/>
          </a:xfrm>
        </p:spPr>
        <p:txBody>
          <a:bodyPr/>
          <a:lstStyle/>
          <a:p>
            <a:r>
              <a:rPr lang="en-US" altLang="ko-KR" sz="2800" dirty="0" smtClean="0"/>
              <a:t>Dịch vụ DNS  (Linux Server)</a:t>
            </a:r>
            <a:endParaRPr lang="ko-KR" altLang="en-US" sz="2800" dirty="0"/>
          </a:p>
        </p:txBody>
      </p:sp>
      <p:sp>
        <p:nvSpPr>
          <p:cNvPr id="4" name="Text Placeholder 7"/>
          <p:cNvSpPr>
            <a:spLocks noGrp="1"/>
          </p:cNvSpPr>
          <p:nvPr>
            <p:ph type="body" sz="quarter" idx="10"/>
          </p:nvPr>
        </p:nvSpPr>
        <p:spPr>
          <a:xfrm>
            <a:off x="-252536" y="426577"/>
            <a:ext cx="9144000" cy="3384376"/>
          </a:xfrm>
        </p:spPr>
        <p:txBody>
          <a:bodyPr/>
          <a:lstStyle/>
          <a:p>
            <a:pPr marL="400050" lvl="1" indent="0">
              <a:buNone/>
            </a:pPr>
            <a:r>
              <a:rPr lang="en-US" sz="2000" dirty="0"/>
              <a:t>- Ubuntu cung cấp dịch vụ DNS qua gói phần mềm </a:t>
            </a:r>
            <a:r>
              <a:rPr lang="en-US" sz="2000" dirty="0" smtClean="0"/>
              <a:t>BIND. Phần </a:t>
            </a:r>
            <a:r>
              <a:rPr lang="en-US" sz="2000" dirty="0"/>
              <a:t>mềm này </a:t>
            </a:r>
            <a:r>
              <a:rPr lang="en-US" sz="2000" dirty="0" smtClean="0"/>
              <a:t>  có </a:t>
            </a:r>
            <a:r>
              <a:rPr lang="en-US" sz="2000" dirty="0"/>
              <a:t>thể tải về và cài đặt qua câu lệnh sau</a:t>
            </a:r>
            <a:r>
              <a:rPr lang="en-US" sz="2000" dirty="0" smtClean="0"/>
              <a:t>: </a:t>
            </a:r>
            <a:r>
              <a:rPr lang="en-US" sz="2000" b="1" i="1" dirty="0" smtClean="0"/>
              <a:t>sudo </a:t>
            </a:r>
            <a:r>
              <a:rPr lang="en-US" sz="2000" b="1" i="1" dirty="0"/>
              <a:t>apt-get install bind9</a:t>
            </a:r>
            <a:endParaRPr lang="en-US" sz="2000" b="1" dirty="0"/>
          </a:p>
          <a:p>
            <a:pPr marL="400050" lvl="1" indent="0">
              <a:buNone/>
            </a:pPr>
            <a:r>
              <a:rPr lang="en-US" sz="2000" dirty="0"/>
              <a:t>- Các file cấu hình dịch vụ DNS được đặt trong thư mục /etc/bind. Trong thư mục này, file cấu hình chính là named.conf và db.root cung cấp thông tin về máy chủ DNS gốc, và các file dữ liệu cụ thể về địa chỉ Internet/tên miền và ngược lại.</a:t>
            </a:r>
          </a:p>
          <a:p>
            <a:pPr marL="400050" lvl="1" indent="0">
              <a:buNone/>
            </a:pPr>
            <a:r>
              <a:rPr lang="en-US" sz="2000" dirty="0"/>
              <a:t>- Để cài đặt máy chủ tên miền chính cho miền “example.com”, người quản </a:t>
            </a:r>
            <a:r>
              <a:rPr lang="en-US" sz="2000" dirty="0" smtClean="0"/>
              <a:t> trị </a:t>
            </a:r>
            <a:r>
              <a:rPr lang="en-US" sz="2000" dirty="0"/>
              <a:t>cần sửa đổi file cấu hình /etc/bind/etc/bind/named.conf.local bằng bất kỳ </a:t>
            </a:r>
            <a:r>
              <a:rPr lang="en-US" sz="2000" dirty="0" smtClean="0"/>
              <a:t/>
            </a:r>
            <a:br>
              <a:rPr lang="en-US" sz="2000" dirty="0" smtClean="0"/>
            </a:br>
            <a:r>
              <a:rPr lang="en-US" sz="2000" dirty="0" smtClean="0"/>
              <a:t>tiện </a:t>
            </a:r>
            <a:r>
              <a:rPr lang="en-US" sz="2000" dirty="0"/>
              <a:t>ích soạn thảo nào như vi,nano, hay gedit với nội dung như sau:</a:t>
            </a:r>
            <a:endParaRPr lang="en-US" sz="2000" dirty="0"/>
          </a:p>
        </p:txBody>
      </p:sp>
      <p:pic>
        <p:nvPicPr>
          <p:cNvPr id="5" name="Picture 4"/>
          <p:cNvPicPr/>
          <p:nvPr/>
        </p:nvPicPr>
        <p:blipFill>
          <a:blip r:embed="rId2"/>
          <a:stretch>
            <a:fillRect/>
          </a:stretch>
        </p:blipFill>
        <p:spPr>
          <a:xfrm>
            <a:off x="1403648" y="3810953"/>
            <a:ext cx="5359112" cy="1343025"/>
          </a:xfrm>
          <a:prstGeom prst="rect">
            <a:avLst/>
          </a:prstGeom>
        </p:spPr>
      </p:pic>
    </p:spTree>
    <p:extLst>
      <p:ext uri="{BB962C8B-B14F-4D97-AF65-F5344CB8AC3E}">
        <p14:creationId xmlns:p14="http://schemas.microsoft.com/office/powerpoint/2010/main" val="3921769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1949</TotalTime>
  <Words>853</Words>
  <Application>Microsoft Office PowerPoint</Application>
  <PresentationFormat>On-screen Show (16:9)</PresentationFormat>
  <Paragraphs>90</Paragraphs>
  <Slides>14</Slides>
  <Notes>1</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NTTLong</cp:lastModifiedBy>
  <cp:revision>84</cp:revision>
  <dcterms:created xsi:type="dcterms:W3CDTF">2016-12-05T23:26:54Z</dcterms:created>
  <dcterms:modified xsi:type="dcterms:W3CDTF">2019-05-09T01:55:17Z</dcterms:modified>
</cp:coreProperties>
</file>