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2"/>
  </p:notesMasterIdLst>
  <p:sldIdLst>
    <p:sldId id="256" r:id="rId2"/>
    <p:sldId id="257" r:id="rId3"/>
    <p:sldId id="258" r:id="rId4"/>
    <p:sldId id="259" r:id="rId5"/>
    <p:sldId id="286" r:id="rId6"/>
    <p:sldId id="287" r:id="rId7"/>
    <p:sldId id="288" r:id="rId8"/>
    <p:sldId id="289" r:id="rId9"/>
    <p:sldId id="290" r:id="rId10"/>
    <p:sldId id="291" r:id="rId11"/>
    <p:sldId id="292" r:id="rId12"/>
    <p:sldId id="293" r:id="rId13"/>
    <p:sldId id="294" r:id="rId14"/>
    <p:sldId id="295" r:id="rId15"/>
    <p:sldId id="299" r:id="rId16"/>
    <p:sldId id="296" r:id="rId17"/>
    <p:sldId id="297" r:id="rId18"/>
    <p:sldId id="300" r:id="rId19"/>
    <p:sldId id="298"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6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CA59E0-1D73-450D-9521-22D652E79683}" type="datetimeFigureOut">
              <a:rPr lang="en-US" smtClean="0"/>
              <a:t>4/23/2019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B8BE9B-88F5-4C69-8DE1-9D095888EF91}" type="slidenum">
              <a:rPr lang="en-US" smtClean="0"/>
              <a:t>‹#›</a:t>
            </a:fld>
            <a:endParaRPr lang="en-US"/>
          </a:p>
        </p:txBody>
      </p:sp>
    </p:spTree>
    <p:extLst>
      <p:ext uri="{BB962C8B-B14F-4D97-AF65-F5344CB8AC3E}">
        <p14:creationId xmlns:p14="http://schemas.microsoft.com/office/powerpoint/2010/main" val="286517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B8BE9B-88F5-4C69-8DE1-9D095888EF91}" type="slidenum">
              <a:rPr lang="en-US" smtClean="0"/>
              <a:t>3</a:t>
            </a:fld>
            <a:endParaRPr lang="en-US"/>
          </a:p>
        </p:txBody>
      </p:sp>
    </p:spTree>
    <p:extLst>
      <p:ext uri="{BB962C8B-B14F-4D97-AF65-F5344CB8AC3E}">
        <p14:creationId xmlns:p14="http://schemas.microsoft.com/office/powerpoint/2010/main" val="336215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723CEA-A46A-4B58-8F27-BB9646ECC6B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7926-E4A6-4BC5-99DD-E3C07AF28FE0}"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23CEA-A46A-4B58-8F27-BB9646ECC6B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723CEA-A46A-4B58-8F27-BB9646ECC6B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723CEA-A46A-4B58-8F27-BB9646ECC6B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7926-E4A6-4BC5-99DD-E3C07AF28FE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23CEA-A46A-4B58-8F27-BB9646ECC6BA}"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723CEA-A46A-4B58-8F27-BB9646ECC6B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7926-E4A6-4BC5-99DD-E3C07AF28FE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723CEA-A46A-4B58-8F27-BB9646ECC6BA}"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E7926-E4A6-4BC5-99DD-E3C07AF28FE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723CEA-A46A-4B58-8F27-BB9646ECC6BA}"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23CEA-A46A-4B58-8F27-BB9646ECC6BA}"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23CEA-A46A-4B58-8F27-BB9646ECC6B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7926-E4A6-4BC5-99DD-E3C07AF28FE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23CEA-A46A-4B58-8F27-BB9646ECC6BA}"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E7926-E4A6-4BC5-99DD-E3C07AF28FE0}"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B723CEA-A46A-4B58-8F27-BB9646ECC6BA}" type="datetimeFigureOut">
              <a:rPr lang="en-US" smtClean="0"/>
              <a:t>4/23/2019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8E7926-E4A6-4BC5-99DD-E3C07AF28F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news.zing.vn/tieu-diem/galaxy-fold.html" TargetMode="Externa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7" y="0"/>
            <a:ext cx="9177867" cy="6908800"/>
          </a:xfrm>
          <a:prstGeom prst="rect">
            <a:avLst/>
          </a:prstGeom>
        </p:spPr>
      </p:pic>
      <p:sp>
        <p:nvSpPr>
          <p:cNvPr id="6" name="Rectangle 5"/>
          <p:cNvSpPr/>
          <p:nvPr/>
        </p:nvSpPr>
        <p:spPr>
          <a:xfrm>
            <a:off x="1888066" y="314980"/>
            <a:ext cx="5334000" cy="523220"/>
          </a:xfrm>
          <a:prstGeom prst="rect">
            <a:avLst/>
          </a:prstGeom>
          <a:noFill/>
        </p:spPr>
        <p:txBody>
          <a:bodyPr wrap="square" lIns="91440" tIns="45720" rIns="91440" bIns="45720">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Q</a:t>
            </a:r>
            <a:r>
              <a:rPr lang="vi-VN"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UẢN</a:t>
            </a: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 TRỊ CÔNG NGHỆ</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7" name="Rectangle 6"/>
          <p:cNvSpPr/>
          <p:nvPr/>
        </p:nvSpPr>
        <p:spPr>
          <a:xfrm>
            <a:off x="999066" y="1600200"/>
            <a:ext cx="7086600" cy="2068259"/>
          </a:xfrm>
          <a:prstGeom prst="rect">
            <a:avLst/>
          </a:prstGeom>
        </p:spPr>
        <p:txBody>
          <a:bodyPr wrap="square">
            <a:spAutoFit/>
          </a:bodyPr>
          <a:lstStyle/>
          <a:p>
            <a:pPr algn="ctr">
              <a:lnSpc>
                <a:spcPct val="107000"/>
              </a:lnSpc>
              <a:spcAft>
                <a:spcPts val="800"/>
              </a:spcAft>
            </a:pPr>
            <a:r>
              <a:rPr lang="en-US" sz="4000" b="1" dirty="0" err="1">
                <a:solidFill>
                  <a:srgbClr val="C00000"/>
                </a:solidFill>
                <a:latin typeface="Times New Roman" panose="02020603050405020304" pitchFamily="18" charset="0"/>
                <a:cs typeface="Times New Roman" panose="02020603050405020304" pitchFamily="18" charset="0"/>
              </a:rPr>
              <a:t>Các</a:t>
            </a:r>
            <a:r>
              <a:rPr lang="en-US" sz="4000" b="1" dirty="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Y</a:t>
            </a:r>
            <a:r>
              <a:rPr lang="en-US" sz="4000" b="1" dirty="0" err="1" smtClean="0">
                <a:solidFill>
                  <a:srgbClr val="C00000"/>
                </a:solidFill>
                <a:latin typeface="Times New Roman" panose="02020603050405020304" pitchFamily="18" charset="0"/>
                <a:cs typeface="Times New Roman" panose="02020603050405020304" pitchFamily="18" charset="0"/>
              </a:rPr>
              <a:t>ếu</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T</a:t>
            </a:r>
            <a:r>
              <a:rPr lang="en-US" sz="4000" b="1" dirty="0" err="1" smtClean="0">
                <a:solidFill>
                  <a:srgbClr val="C00000"/>
                </a:solidFill>
                <a:latin typeface="Times New Roman" panose="02020603050405020304" pitchFamily="18" charset="0"/>
                <a:cs typeface="Times New Roman" panose="02020603050405020304" pitchFamily="18" charset="0"/>
              </a:rPr>
              <a:t>ố</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Q</a:t>
            </a:r>
            <a:r>
              <a:rPr lang="en-US" sz="4000" b="1" dirty="0" err="1" smtClean="0">
                <a:solidFill>
                  <a:srgbClr val="C00000"/>
                </a:solidFill>
                <a:latin typeface="Times New Roman" panose="02020603050405020304" pitchFamily="18" charset="0"/>
                <a:cs typeface="Times New Roman" panose="02020603050405020304" pitchFamily="18" charset="0"/>
              </a:rPr>
              <a:t>uan</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smtClean="0">
                <a:solidFill>
                  <a:srgbClr val="C00000"/>
                </a:solidFill>
                <a:latin typeface="Times New Roman" panose="02020603050405020304" pitchFamily="18" charset="0"/>
                <a:cs typeface="Times New Roman" panose="02020603050405020304" pitchFamily="18" charset="0"/>
              </a:rPr>
              <a:t>Trọng</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Ả</a:t>
            </a:r>
            <a:r>
              <a:rPr lang="en-US" sz="4000" b="1" dirty="0" err="1" smtClean="0">
                <a:solidFill>
                  <a:srgbClr val="C00000"/>
                </a:solidFill>
                <a:latin typeface="Times New Roman" panose="02020603050405020304" pitchFamily="18" charset="0"/>
                <a:cs typeface="Times New Roman" panose="02020603050405020304" pitchFamily="18" charset="0"/>
              </a:rPr>
              <a:t>nh</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H</a:t>
            </a:r>
            <a:r>
              <a:rPr lang="en-US" sz="4000" b="1" dirty="0" err="1" smtClean="0">
                <a:solidFill>
                  <a:srgbClr val="C00000"/>
                </a:solidFill>
                <a:latin typeface="Times New Roman" panose="02020603050405020304" pitchFamily="18" charset="0"/>
                <a:cs typeface="Times New Roman" panose="02020603050405020304" pitchFamily="18" charset="0"/>
              </a:rPr>
              <a:t>ưởng</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Đ</a:t>
            </a:r>
            <a:r>
              <a:rPr lang="en-US" sz="4000" b="1" dirty="0" err="1" smtClean="0">
                <a:solidFill>
                  <a:srgbClr val="C00000"/>
                </a:solidFill>
                <a:latin typeface="Times New Roman" panose="02020603050405020304" pitchFamily="18" charset="0"/>
                <a:cs typeface="Times New Roman" panose="02020603050405020304" pitchFamily="18" charset="0"/>
              </a:rPr>
              <a:t>ến</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Q</a:t>
            </a:r>
            <a:r>
              <a:rPr lang="en-US" sz="4000" b="1" dirty="0" err="1" smtClean="0">
                <a:solidFill>
                  <a:srgbClr val="C00000"/>
                </a:solidFill>
                <a:latin typeface="Times New Roman" panose="02020603050405020304" pitchFamily="18" charset="0"/>
                <a:cs typeface="Times New Roman" panose="02020603050405020304" pitchFamily="18" charset="0"/>
              </a:rPr>
              <a:t>uá</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T</a:t>
            </a:r>
            <a:r>
              <a:rPr lang="en-US" sz="4000" b="1" dirty="0" err="1" smtClean="0">
                <a:solidFill>
                  <a:srgbClr val="C00000"/>
                </a:solidFill>
                <a:latin typeface="Times New Roman" panose="02020603050405020304" pitchFamily="18" charset="0"/>
                <a:cs typeface="Times New Roman" panose="02020603050405020304" pitchFamily="18" charset="0"/>
              </a:rPr>
              <a:t>rình</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Đ</a:t>
            </a:r>
            <a:r>
              <a:rPr lang="en-US" sz="4000" b="1" dirty="0" err="1" smtClean="0">
                <a:solidFill>
                  <a:srgbClr val="C00000"/>
                </a:solidFill>
                <a:latin typeface="Times New Roman" panose="02020603050405020304" pitchFamily="18" charset="0"/>
                <a:cs typeface="Times New Roman" panose="02020603050405020304" pitchFamily="18" charset="0"/>
              </a:rPr>
              <a:t>ổi</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M</a:t>
            </a:r>
            <a:r>
              <a:rPr lang="en-US" sz="4000" b="1" dirty="0" err="1" smtClean="0">
                <a:solidFill>
                  <a:srgbClr val="C00000"/>
                </a:solidFill>
                <a:latin typeface="Times New Roman" panose="02020603050405020304" pitchFamily="18" charset="0"/>
                <a:cs typeface="Times New Roman" panose="02020603050405020304" pitchFamily="18" charset="0"/>
              </a:rPr>
              <a:t>ới</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C</a:t>
            </a:r>
            <a:r>
              <a:rPr lang="en-US" sz="4000" b="1" dirty="0" err="1" smtClean="0">
                <a:solidFill>
                  <a:srgbClr val="C00000"/>
                </a:solidFill>
                <a:latin typeface="Times New Roman" panose="02020603050405020304" pitchFamily="18" charset="0"/>
                <a:cs typeface="Times New Roman" panose="02020603050405020304" pitchFamily="18" charset="0"/>
              </a:rPr>
              <a:t>ông</a:t>
            </a:r>
            <a:r>
              <a:rPr lang="en-US" sz="4000" b="1" dirty="0" smtClean="0">
                <a:solidFill>
                  <a:srgbClr val="C00000"/>
                </a:solidFill>
                <a:latin typeface="Times New Roman" panose="02020603050405020304" pitchFamily="18" charset="0"/>
                <a:cs typeface="Times New Roman" panose="02020603050405020304" pitchFamily="18" charset="0"/>
              </a:rPr>
              <a:t> </a:t>
            </a:r>
            <a:r>
              <a:rPr lang="en-US" sz="4000" b="1" dirty="0" err="1">
                <a:solidFill>
                  <a:srgbClr val="C00000"/>
                </a:solidFill>
                <a:latin typeface="Times New Roman" panose="02020603050405020304" pitchFamily="18" charset="0"/>
                <a:cs typeface="Times New Roman" panose="02020603050405020304" pitchFamily="18" charset="0"/>
              </a:rPr>
              <a:t>N</a:t>
            </a:r>
            <a:r>
              <a:rPr lang="en-US" sz="4000" b="1" dirty="0" err="1" smtClean="0">
                <a:solidFill>
                  <a:srgbClr val="C00000"/>
                </a:solidFill>
                <a:latin typeface="Times New Roman" panose="02020603050405020304" pitchFamily="18" charset="0"/>
                <a:cs typeface="Times New Roman" panose="02020603050405020304" pitchFamily="18" charset="0"/>
              </a:rPr>
              <a:t>ghệ</a:t>
            </a:r>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a:ea typeface="Arial"/>
              <a:cs typeface="Times New Roman"/>
            </a:endParaRPr>
          </a:p>
        </p:txBody>
      </p:sp>
      <p:sp>
        <p:nvSpPr>
          <p:cNvPr id="9" name="Rectangle 8"/>
          <p:cNvSpPr/>
          <p:nvPr/>
        </p:nvSpPr>
        <p:spPr>
          <a:xfrm>
            <a:off x="4668512" y="3911208"/>
            <a:ext cx="3417154" cy="461665"/>
          </a:xfrm>
          <a:prstGeom prst="rect">
            <a:avLst/>
          </a:prstGeom>
        </p:spPr>
        <p:txBody>
          <a:bodyPr wrap="none">
            <a:spAutoFit/>
          </a:bodyPr>
          <a:lstStyle/>
          <a:p>
            <a:r>
              <a:rPr lang="en-US" sz="2400" i="1" dirty="0" err="1" smtClean="0">
                <a:latin typeface="Times New Roman" panose="02020603050405020304" pitchFamily="18" charset="0"/>
                <a:cs typeface="Times New Roman" panose="02020603050405020304" pitchFamily="18" charset="0"/>
              </a:rPr>
              <a:t>Giảng</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viên</a:t>
            </a:r>
            <a:r>
              <a:rPr lang="en-US" sz="2400" i="1" dirty="0" smtClean="0">
                <a:latin typeface="Times New Roman" panose="02020603050405020304" pitchFamily="18" charset="0"/>
                <a:cs typeface="Times New Roman" panose="02020603050405020304" pitchFamily="18" charset="0"/>
              </a:rPr>
              <a:t> : </a:t>
            </a:r>
            <a:r>
              <a:rPr lang="en-US" sz="2400" i="1" dirty="0" err="1" smtClean="0">
                <a:latin typeface="Times New Roman" panose="02020603050405020304" pitchFamily="18" charset="0"/>
                <a:cs typeface="Times New Roman" panose="02020603050405020304" pitchFamily="18" charset="0"/>
              </a:rPr>
              <a:t>Phan</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Tú</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Anh</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775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37"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1143000"/>
            <a:ext cx="8610600" cy="5105400"/>
          </a:xfrm>
        </p:spPr>
        <p:txBody>
          <a:bodyPr>
            <a:noAutofit/>
          </a:bodyPr>
          <a:lstStyle/>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Yêu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mô</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việc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đổi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Lợi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nhuận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lại</a:t>
            </a:r>
            <a:r>
              <a:rPr lang="en-US" sz="2000" dirty="0">
                <a:solidFill>
                  <a:schemeClr val="tx1"/>
                </a:solidFill>
                <a:latin typeface="Times New Roman" panose="02020603050405020304" pitchFamily="18" charset="0"/>
                <a:cs typeface="Times New Roman" panose="02020603050405020304" pitchFamily="18" charset="0"/>
              </a:rPr>
              <a:t>. </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Sự</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tương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thích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đang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dụng</a:t>
            </a:r>
            <a:r>
              <a:rPr lang="en-US" sz="2000" dirty="0">
                <a:solidFill>
                  <a:schemeClr val="tx1"/>
                </a:solidFill>
                <a:latin typeface="Times New Roman" panose="02020603050405020304" pitchFamily="18" charset="0"/>
                <a:cs typeface="Times New Roman" panose="02020603050405020304" pitchFamily="18" charset="0"/>
              </a:rPr>
              <a:t>. </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Lợi</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thế</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tranh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có</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thể</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nhìn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thấy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được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giữa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a:t>
            </a:r>
            <a:r>
              <a:rPr lang="en-US" sz="2000" dirty="0">
                <a:solidFill>
                  <a:schemeClr val="tx1"/>
                </a:solidFill>
                <a:latin typeface="Times New Roman" panose="02020603050405020304" pitchFamily="18" charset="0"/>
                <a:cs typeface="Times New Roman" panose="02020603050405020304" pitchFamily="18" charset="0"/>
              </a:rPr>
              <a:t> </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Sự</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phức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tạp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hiệu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quả</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Các</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đặc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tính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chất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của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p>
          <a:p>
            <a:pPr marL="45720" lvl="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So </a:t>
            </a:r>
            <a:r>
              <a:rPr lang="en-US" sz="2000" dirty="0" err="1">
                <a:solidFill>
                  <a:schemeClr val="tx1"/>
                </a:solidFill>
                <a:latin typeface="Times New Roman" panose="02020603050405020304" pitchFamily="18" charset="0"/>
                <a:cs typeface="Times New Roman" panose="02020603050405020304" pitchFamily="18" charset="0"/>
              </a:rPr>
              <a:t>sánh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về</a:t>
            </a:r>
            <a:r>
              <a:rPr lang="en-US" sz="2000" dirty="0">
                <a:solidFill>
                  <a:schemeClr val="tx1"/>
                </a:solidFill>
                <a:latin typeface="Times New Roman" panose="02020603050405020304" pitchFamily="18" charset="0"/>
                <a:cs typeface="Times New Roman" panose="02020603050405020304" pitchFamily="18" charset="0"/>
              </a:rPr>
              <a:t> chi </a:t>
            </a:r>
            <a:r>
              <a:rPr lang="en-US" sz="2000" dirty="0" err="1">
                <a:solidFill>
                  <a:schemeClr val="tx1"/>
                </a:solidFill>
                <a:latin typeface="Times New Roman" panose="02020603050405020304" pitchFamily="18" charset="0"/>
                <a:cs typeface="Times New Roman" panose="02020603050405020304" pitchFamily="18" charset="0"/>
              </a:rPr>
              <a:t>phí</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xuất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giá</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bán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sản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phẩm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giữa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cũ</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công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nghệ</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mới</a:t>
            </a:r>
            <a:r>
              <a:rPr lang="en-US" sz="2000" dirty="0">
                <a:solidFill>
                  <a:schemeClr val="tx1"/>
                </a:solidFill>
                <a:latin typeface="Times New Roman" panose="02020603050405020304" pitchFamily="18" charset="0"/>
                <a:cs typeface="Times New Roman" panose="02020603050405020304" pitchFamily="18" charset="0"/>
              </a:rPr>
              <a:t>.. </a:t>
            </a:r>
          </a:p>
          <a:p>
            <a:pPr marL="45720" indent="0">
              <a:lnSpc>
                <a:spcPct val="150000"/>
              </a:lnSpc>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Số</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sẵn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sàng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và</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số</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lượng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người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mua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tiềm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năng</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00200" y="304800"/>
            <a:ext cx="6553200" cy="661207"/>
          </a:xfrm>
          <a:prstGeom prst="rect">
            <a:avLst/>
          </a:prstGeom>
        </p:spPr>
        <p:txBody>
          <a:bodyPr wrap="square">
            <a:spAutoFit/>
          </a:bodyPr>
          <a:lstStyle/>
          <a:p>
            <a:pPr marL="45720" lvl="0" indent="0">
              <a:lnSpc>
                <a:spcPct val="150000"/>
              </a:lnSpc>
              <a:buNone/>
            </a:pPr>
            <a:r>
              <a:rPr lang="en-US" sz="2800" b="1" dirty="0" err="1" smtClean="0">
                <a:latin typeface="Times New Roman" panose="02020603050405020304" pitchFamily="18" charset="0"/>
                <a:cs typeface="Times New Roman" panose="02020603050405020304" pitchFamily="18" charset="0"/>
              </a:rPr>
              <a:t>Ngoài</a:t>
            </a:r>
            <a:r>
              <a:rPr lang="en-US" sz="2800" b="1" dirty="0" smtClean="0">
                <a:latin typeface="Times New Roman" panose="02020603050405020304" pitchFamily="18" charset="0"/>
                <a:cs typeface="Times New Roman" panose="02020603050405020304" pitchFamily="18" charset="0"/>
              </a:rPr>
              <a:t> Ra </a:t>
            </a:r>
            <a:r>
              <a:rPr lang="en-US" sz="2800" b="1" dirty="0" err="1">
                <a:latin typeface="Times New Roman" panose="02020603050405020304" pitchFamily="18" charset="0"/>
                <a:cs typeface="Times New Roman" panose="02020603050405020304" pitchFamily="18" charset="0"/>
              </a:rPr>
              <a:t>C</a:t>
            </a:r>
            <a:r>
              <a:rPr lang="en-US" sz="2800" b="1" dirty="0" err="1" smtClean="0">
                <a:latin typeface="Times New Roman" panose="02020603050405020304" pitchFamily="18" charset="0"/>
                <a:cs typeface="Times New Roman" panose="02020603050405020304" pitchFamily="18" charset="0"/>
              </a:rPr>
              <a:t>òn</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a:t>
            </a:r>
            <a:r>
              <a:rPr lang="en-US" sz="2800" b="1" dirty="0" err="1" smtClean="0">
                <a:latin typeface="Times New Roman" panose="02020603050405020304" pitchFamily="18" charset="0"/>
                <a:cs typeface="Times New Roman" panose="02020603050405020304" pitchFamily="18" charset="0"/>
              </a:rPr>
              <a:t>ác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a:t>
            </a:r>
            <a:r>
              <a:rPr lang="en-US" sz="2800" b="1" dirty="0" err="1" smtClean="0">
                <a:latin typeface="Times New Roman" panose="02020603050405020304" pitchFamily="18" charset="0"/>
                <a:cs typeface="Times New Roman" panose="02020603050405020304" pitchFamily="18" charset="0"/>
              </a:rPr>
              <a:t>ếu</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ố</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a:t>
            </a:r>
            <a:r>
              <a:rPr lang="en-US" sz="2800" b="1" dirty="0" err="1" smtClean="0">
                <a:latin typeface="Times New Roman" panose="02020603050405020304" pitchFamily="18" charset="0"/>
                <a:cs typeface="Times New Roman" panose="02020603050405020304" pitchFamily="18" charset="0"/>
              </a:rPr>
              <a:t>hác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201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up)">
                                      <p:cBhvr>
                                        <p:cTn id="19" dur="500"/>
                                        <p:tgtEl>
                                          <p:spTgt spid="3">
                                            <p:txEl>
                                              <p:pRg st="1" end="1"/>
                                            </p:txEl>
                                          </p:spTgt>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up)">
                                      <p:cBhvr>
                                        <p:cTn id="39" dur="500"/>
                                        <p:tgtEl>
                                          <p:spTgt spid="3">
                                            <p:txEl>
                                              <p:pRg st="6" end="6"/>
                                            </p:txEl>
                                          </p:spTgt>
                                        </p:tgtEl>
                                      </p:cBhvr>
                                    </p:animEffect>
                                  </p:childTnLst>
                                </p:cTn>
                              </p:par>
                            </p:childTnLst>
                          </p:cTn>
                        </p:par>
                        <p:par>
                          <p:cTn id="40" fill="hold">
                            <p:stCondLst>
                              <p:cond delay="4000"/>
                            </p:stCondLst>
                            <p:childTnLst>
                              <p:par>
                                <p:cTn id="41" presetID="22" presetClass="entr" presetSubtype="1"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up)">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0180" y="115008"/>
            <a:ext cx="8547809" cy="1077218"/>
          </a:xfrm>
          <a:prstGeom prst="rect">
            <a:avLst/>
          </a:prstGeom>
        </p:spPr>
        <p:txBody>
          <a:bodyPr wrap="square">
            <a:spAutoFit/>
          </a:bodyPr>
          <a:lstStyle/>
          <a:p>
            <a:pPr algn="ctr"/>
            <a:r>
              <a:rPr lang="en-US" sz="3200" b="1" dirty="0" smtClean="0">
                <a:latin typeface="Times New Roman" panose="02020603050405020304" pitchFamily="18" charset="0"/>
                <a:cs typeface="Times New Roman" panose="02020603050405020304" pitchFamily="18" charset="0"/>
              </a:rPr>
              <a:t>III. </a:t>
            </a:r>
            <a:r>
              <a:rPr lang="en-US" sz="3200" b="1" dirty="0" err="1" smtClean="0">
                <a:latin typeface="Times New Roman" panose="02020603050405020304" pitchFamily="18" charset="0"/>
                <a:cs typeface="Times New Roman" panose="02020603050405020304" pitchFamily="18" charset="0"/>
              </a:rPr>
              <a:t>Sự</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thay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đổi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công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nghệ</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của</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Huawei </a:t>
            </a:r>
            <a:r>
              <a:rPr lang="en-US" sz="3200" b="1" dirty="0" err="1" smtClean="0">
                <a:latin typeface="Times New Roman" panose="02020603050405020304" pitchFamily="18" charset="0"/>
                <a:cs typeface="Times New Roman" panose="02020603050405020304" pitchFamily="18" charset="0"/>
              </a:rPr>
              <a:t>và</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các</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yếu</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tố</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ảnh</a:t>
            </a:r>
            <a:r>
              <a:rPr lang="en-US" sz="3200" b="1"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hưởng</a:t>
            </a:r>
            <a:endParaRPr lang="en-US" sz="3200" b="1" dirty="0">
              <a:latin typeface="Times New Roman" panose="02020603050405020304" pitchFamily="18" charset="0"/>
              <a:cs typeface="Times New Roman" panose="02020603050405020304" pitchFamily="18" charset="0"/>
            </a:endParaRPr>
          </a:p>
        </p:txBody>
      </p:sp>
      <p:pic>
        <p:nvPicPr>
          <p:cNvPr id="7" name="Picture 6" descr="https://www.brandsvietnam.com/upload/forum2/2018/11/17052Huawei3_1542649053.jpg"/>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266440"/>
            <a:ext cx="4446880" cy="3210560"/>
          </a:xfrm>
          <a:prstGeom prst="rect">
            <a:avLst/>
          </a:prstGeom>
          <a:noFill/>
          <a:ln>
            <a:noFill/>
          </a:ln>
        </p:spPr>
      </p:pic>
      <p:sp>
        <p:nvSpPr>
          <p:cNvPr id="8" name="Rectangle 7"/>
          <p:cNvSpPr/>
          <p:nvPr/>
        </p:nvSpPr>
        <p:spPr>
          <a:xfrm>
            <a:off x="723900" y="1185389"/>
            <a:ext cx="7581900" cy="985270"/>
          </a:xfrm>
          <a:prstGeom prst="rect">
            <a:avLst/>
          </a:prstGeom>
        </p:spPr>
        <p:txBody>
          <a:bodyPr wrap="square">
            <a:spAutoFit/>
          </a:bodyPr>
          <a:lstStyle/>
          <a:p>
            <a:pPr algn="just">
              <a:lnSpc>
                <a:spcPct val="107000"/>
              </a:lnSpc>
              <a:spcAft>
                <a:spcPts val="800"/>
              </a:spcAft>
            </a:pP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Sự</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thay</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đổi</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nghệ</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Huawei:</a:t>
            </a:r>
          </a:p>
          <a:p>
            <a:pPr algn="just">
              <a:lnSpc>
                <a:spcPct val="107000"/>
              </a:lnSpc>
              <a:spcAft>
                <a:spcPts val="800"/>
              </a:spcAft>
            </a:pP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spc="-25"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25"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nghệ</a:t>
            </a:r>
            <a:r>
              <a:rPr lang="en-US" sz="2400" b="1" spc="-2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AI</a:t>
            </a:r>
            <a:r>
              <a:rPr lang="en-US" sz="2400" b="1" spc="-25"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spc="-55" dirty="0" smtClean="0">
                <a:solidFill>
                  <a:srgbClr val="99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723900" y="3439022"/>
            <a:ext cx="3486150" cy="2266005"/>
          </a:xfrm>
          <a:prstGeom prst="rect">
            <a:avLst/>
          </a:prstGeom>
        </p:spPr>
        <p:txBody>
          <a:bodyPr wrap="square">
            <a:spAutoFit/>
          </a:bodyPr>
          <a:lstStyle/>
          <a:p>
            <a:pPr algn="just">
              <a:lnSpc>
                <a:spcPct val="107000"/>
              </a:lnSpc>
              <a:spcAft>
                <a:spcPts val="800"/>
              </a:spcAft>
            </a:pPr>
            <a:r>
              <a:rPr lang="vi-VN" sz="2200" spc="-55" dirty="0">
                <a:latin typeface="Times New Roman" panose="02020603050405020304" pitchFamily="18" charset="0"/>
                <a:ea typeface="Times New Roman" panose="02020603050405020304" pitchFamily="18" charset="0"/>
                <a:cs typeface="Times New Roman" panose="02020603050405020304" pitchFamily="18" charset="0"/>
              </a:rPr>
              <a:t>“Về cơ bản, Huawei đang định hướng trở thành một nhà cung cấp phần cứng uy tín trong mắt người tiêu dùng, trước khi chuyển hướng sang cung cấp dịch vụ.”</a:t>
            </a:r>
            <a:r>
              <a:rPr lang="vi-VN"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86691" y="2265113"/>
            <a:ext cx="8003589" cy="792525"/>
          </a:xfrm>
          <a:prstGeom prst="rect">
            <a:avLst/>
          </a:prstGeom>
        </p:spPr>
        <p:txBody>
          <a:bodyPr wrap="square">
            <a:spAutoFit/>
          </a:bodyPr>
          <a:lstStyle/>
          <a:p>
            <a:pPr algn="just">
              <a:lnSpc>
                <a:spcPct val="107000"/>
              </a:lnSpc>
              <a:spcAft>
                <a:spcPts val="800"/>
              </a:spcAft>
            </a:pPr>
            <a:r>
              <a:rPr lang="en-US"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Đối </a:t>
            </a:r>
            <a:r>
              <a:rPr lang="vi-VN"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với Yu, AI sẽ là công nghệ then chốt đưa điện thoại thông minh lên một tầm cao mới và giúp công ty tăng trưởng trong tương lai.</a:t>
            </a:r>
            <a:r>
              <a:rPr lang="vi-VN"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3864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304800"/>
            <a:ext cx="8382000" cy="2133600"/>
          </a:xfrm>
        </p:spPr>
        <p:txBody>
          <a:bodyPr>
            <a:normAutofit/>
          </a:bodyPr>
          <a:lstStyle/>
          <a:p>
            <a:pPr marL="45720" indent="0">
              <a:buNone/>
            </a:pPr>
            <a:r>
              <a:rPr lang="en-US" dirty="0" smtClean="0">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Huawei </a:t>
            </a:r>
            <a:r>
              <a:rPr lang="vi-VN" dirty="0">
                <a:solidFill>
                  <a:schemeClr val="tx1"/>
                </a:solidFill>
                <a:latin typeface="Times New Roman" panose="02020603050405020304" pitchFamily="18" charset="0"/>
                <a:cs typeface="Times New Roman" panose="02020603050405020304" pitchFamily="18" charset="0"/>
              </a:rPr>
              <a:t>đang nghiên cứu một chiếc điện thoại có thể gập mở, sẽ ra mắt </a:t>
            </a:r>
            <a:r>
              <a:rPr lang="vi-VN" dirty="0" smtClean="0">
                <a:solidFill>
                  <a:schemeClr val="tx1"/>
                </a:solidFill>
                <a:latin typeface="Times New Roman" panose="02020603050405020304" pitchFamily="18" charset="0"/>
                <a:cs typeface="Times New Roman" panose="02020603050405020304" pitchFamily="18" charset="0"/>
              </a:rPr>
              <a:t>vào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tháng</a:t>
            </a:r>
            <a:r>
              <a:rPr lang="en-US" dirty="0" smtClean="0">
                <a:solidFill>
                  <a:schemeClr val="tx1"/>
                </a:solidFill>
                <a:latin typeface="Times New Roman" panose="02020603050405020304" pitchFamily="18" charset="0"/>
                <a:cs typeface="Times New Roman" panose="02020603050405020304" pitchFamily="18" charset="0"/>
              </a:rPr>
              <a:t> 6 </a:t>
            </a:r>
            <a:r>
              <a:rPr lang="en-US" dirty="0" err="1" smtClean="0">
                <a:solidFill>
                  <a:schemeClr val="tx1"/>
                </a:solidFill>
                <a:latin typeface="Times New Roman" panose="02020603050405020304" pitchFamily="18" charset="0"/>
                <a:cs typeface="Times New Roman" panose="02020603050405020304" pitchFamily="18" charset="0"/>
              </a:rPr>
              <a:t>năm</a:t>
            </a:r>
            <a:r>
              <a:rPr lang="en-US" dirty="0" smtClean="0">
                <a:solidFill>
                  <a:schemeClr val="tx1"/>
                </a:solidFill>
                <a:latin typeface="Times New Roman" panose="02020603050405020304" pitchFamily="18" charset="0"/>
                <a:cs typeface="Times New Roman" panose="02020603050405020304" pitchFamily="18" charset="0"/>
              </a:rPr>
              <a:t> nay</a:t>
            </a:r>
            <a:r>
              <a:rPr lang="vi-VN" dirty="0" smtClean="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và là chiếc điện thoại hỗ trợ 5G đầu tiên của công ty. </a:t>
            </a:r>
            <a:r>
              <a:rPr lang="vi-VN" dirty="0" smtClean="0">
                <a:solidFill>
                  <a:schemeClr val="tx1"/>
                </a:solidFill>
                <a:latin typeface="Times New Roman" panose="02020603050405020304" pitchFamily="18" charset="0"/>
                <a:cs typeface="Times New Roman" panose="02020603050405020304" pitchFamily="18" charset="0"/>
              </a:rPr>
              <a:t>Huawei </a:t>
            </a:r>
            <a:r>
              <a:rPr lang="vi-VN" dirty="0">
                <a:solidFill>
                  <a:schemeClr val="tx1"/>
                </a:solidFill>
                <a:latin typeface="Times New Roman" panose="02020603050405020304" pitchFamily="18" charset="0"/>
                <a:cs typeface="Times New Roman" panose="02020603050405020304" pitchFamily="18" charset="0"/>
              </a:rPr>
              <a:t>đã không ngại nhảy vào các dòng sản phẩm tiêu dùng mới bao gồm cả máy tính xách tay và loa thông minh. Những công nghệ mới này có thể là động cơ tăng trưởng của Huawei trong tương lai</a:t>
            </a:r>
            <a:r>
              <a:rPr lang="vi-VN"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9600" y="2133600"/>
            <a:ext cx="8382000" cy="769441"/>
          </a:xfrm>
          <a:prstGeom prst="rect">
            <a:avLst/>
          </a:prstGeom>
        </p:spPr>
        <p:txBody>
          <a:bodyPr wrap="square">
            <a:spAutoFit/>
          </a:bodyPr>
          <a:lstStyle/>
          <a:p>
            <a:pPr marL="45720" indent="0">
              <a:buNone/>
            </a:pP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Đối </a:t>
            </a:r>
            <a:r>
              <a:rPr lang="vi-VN" sz="2200" dirty="0">
                <a:latin typeface="Times New Roman" panose="02020603050405020304" pitchFamily="18" charset="0"/>
                <a:cs typeface="Times New Roman" panose="02020603050405020304" pitchFamily="18" charset="0"/>
              </a:rPr>
              <a:t>với Huawei, đây sẽ là một trận chiến khó khăn, đặc biệt là nếu nó muốn quốc tế hóa mọi dịch vụ, như Spotify và Netflix </a:t>
            </a: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276600"/>
            <a:ext cx="4191000" cy="327629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4700" y="3276599"/>
            <a:ext cx="4114800" cy="3276297"/>
          </a:xfrm>
          <a:prstGeom prst="rect">
            <a:avLst/>
          </a:prstGeom>
        </p:spPr>
      </p:pic>
    </p:spTree>
    <p:extLst>
      <p:ext uri="{BB962C8B-B14F-4D97-AF65-F5344CB8AC3E}">
        <p14:creationId xmlns:p14="http://schemas.microsoft.com/office/powerpoint/2010/main" val="18092622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947410"/>
            <a:ext cx="3810000" cy="2143780"/>
          </a:xfrm>
        </p:spPr>
        <p:txBody>
          <a:bodyPr>
            <a:normAutofit/>
          </a:bodyPr>
          <a:lstStyle/>
          <a:p>
            <a:pPr marL="4572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Màn</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gập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thay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đổi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theo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từng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kích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đầy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đủ</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tích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hợp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nghệ</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nhất</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nh thuc te Huawei Mate X - man hinh gap, 3 camera, ho tro 5G hinh anh 8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381000"/>
            <a:ext cx="4267200" cy="3276600"/>
          </a:xfrm>
          <a:prstGeom prst="rect">
            <a:avLst/>
          </a:prstGeom>
          <a:noFill/>
          <a:ln>
            <a:noFill/>
          </a:ln>
        </p:spPr>
      </p:pic>
      <p:sp>
        <p:nvSpPr>
          <p:cNvPr id="2" name="Rectangle 1"/>
          <p:cNvSpPr/>
          <p:nvPr/>
        </p:nvSpPr>
        <p:spPr>
          <a:xfrm>
            <a:off x="533400" y="228600"/>
            <a:ext cx="3008837" cy="523220"/>
          </a:xfrm>
          <a:prstGeom prst="rect">
            <a:avLst/>
          </a:prstGeom>
        </p:spPr>
        <p:txBody>
          <a:bodyPr wrap="none">
            <a:spAutoFit/>
          </a:bodyPr>
          <a:lstStyle/>
          <a:p>
            <a:pPr marL="45720" indent="0">
              <a:buNone/>
            </a:pPr>
            <a:r>
              <a:rPr lang="en-US" sz="2800" b="1" dirty="0">
                <a:latin typeface="Times New Roman" panose="02020603050405020304" pitchFamily="18" charset="0"/>
                <a:cs typeface="Times New Roman" panose="02020603050405020304" pitchFamily="18" charset="0"/>
              </a:rPr>
              <a:t>b) M</a:t>
            </a:r>
            <a:r>
              <a:rPr lang="vi-VN" sz="2800" b="1" dirty="0">
                <a:latin typeface="Times New Roman" panose="02020603050405020304" pitchFamily="18" charset="0"/>
                <a:cs typeface="Times New Roman" panose="02020603050405020304" pitchFamily="18" charset="0"/>
              </a:rPr>
              <a:t>àn hình </a:t>
            </a:r>
            <a:r>
              <a:rPr lang="vi-VN" sz="2800" b="1" dirty="0" smtClean="0">
                <a:latin typeface="Times New Roman" panose="02020603050405020304" pitchFamily="18" charset="0"/>
                <a:cs typeface="Times New Roman" panose="02020603050405020304" pitchFamily="18" charset="0"/>
              </a:rPr>
              <a:t>gập</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695700"/>
            <a:ext cx="4267200" cy="2933700"/>
          </a:xfrm>
          <a:prstGeom prst="rect">
            <a:avLst/>
          </a:prstGeom>
        </p:spPr>
      </p:pic>
      <p:sp>
        <p:nvSpPr>
          <p:cNvPr id="6" name="Rectangle 5"/>
          <p:cNvSpPr/>
          <p:nvPr/>
        </p:nvSpPr>
        <p:spPr>
          <a:xfrm>
            <a:off x="533400" y="3221618"/>
            <a:ext cx="3810000" cy="1785104"/>
          </a:xfrm>
          <a:prstGeom prst="rect">
            <a:avLst/>
          </a:prstGeom>
        </p:spPr>
        <p:txBody>
          <a:bodyPr wrap="square">
            <a:spAutoFit/>
          </a:bodyPr>
          <a:lstStyle/>
          <a:p>
            <a:pPr marL="4572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100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giúp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đôi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vẫn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thị</a:t>
            </a:r>
            <a:r>
              <a:rPr lang="en-US" sz="2200" dirty="0">
                <a:latin typeface="Times New Roman" panose="02020603050405020304" pitchFamily="18" charset="0"/>
                <a:cs typeface="Times New Roman" panose="02020603050405020304" pitchFamily="18" charset="0"/>
              </a:rPr>
              <a:t> </a:t>
            </a:r>
          </a:p>
        </p:txBody>
      </p:sp>
      <p:sp>
        <p:nvSpPr>
          <p:cNvPr id="7" name="Rectangle 6"/>
          <p:cNvSpPr/>
          <p:nvPr/>
        </p:nvSpPr>
        <p:spPr>
          <a:xfrm>
            <a:off x="533400" y="5257800"/>
            <a:ext cx="3810000" cy="769441"/>
          </a:xfrm>
          <a:prstGeom prst="rect">
            <a:avLst/>
          </a:prstGeom>
        </p:spPr>
        <p:txBody>
          <a:bodyPr wrap="square">
            <a:spAutoFit/>
          </a:bodyPr>
          <a:lstStyle/>
          <a:p>
            <a:pPr marL="4572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42201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14" presetClass="entr" presetSubtype="1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up)">
                                      <p:cBhvr>
                                        <p:cTn id="18" dur="1000"/>
                                        <p:tgtEl>
                                          <p:spTgt spid="3">
                                            <p:txEl>
                                              <p:pRg st="0" end="0"/>
                                            </p:txEl>
                                          </p:spTgt>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up)">
                                      <p:cBhvr>
                                        <p:cTn id="22" dur="500"/>
                                        <p:tgtEl>
                                          <p:spTgt spid="6">
                                            <p:txEl>
                                              <p:pRg st="0" end="0"/>
                                            </p:txEl>
                                          </p:spTgt>
                                        </p:tgtEl>
                                      </p:cBhvr>
                                    </p:animEffect>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3400" y="2041053"/>
            <a:ext cx="8382000" cy="838200"/>
          </a:xfrm>
        </p:spPr>
        <p:txBody>
          <a:bodyPr>
            <a:noAutofit/>
          </a:bodyPr>
          <a:lstStyle/>
          <a:p>
            <a:pPr marL="45720" lvl="0" indent="0">
              <a:buNone/>
            </a:pPr>
            <a:r>
              <a:rPr lang="en-US" sz="2400" dirty="0" err="1" smtClean="0">
                <a:solidFill>
                  <a:schemeClr val="tx1"/>
                </a:solidFill>
                <a:latin typeface="Times New Roman" panose="02020603050405020304" pitchFamily="18" charset="0"/>
                <a:cs typeface="Times New Roman" panose="02020603050405020304" pitchFamily="18" charset="0"/>
              </a:rPr>
              <a:t>Những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thức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đặt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mắt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nghệ</a:t>
            </a:r>
            <a:r>
              <a:rPr lang="en-US" sz="2400" dirty="0">
                <a:solidFill>
                  <a:schemeClr val="tx1"/>
                </a:solidFill>
                <a:latin typeface="Times New Roman" panose="02020603050405020304" pitchFamily="18" charset="0"/>
                <a:cs typeface="Times New Roman" panose="02020603050405020304" pitchFamily="18" charset="0"/>
              </a:rPr>
              <a:t> AI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gập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trên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chiếc</a:t>
            </a:r>
            <a:r>
              <a:rPr lang="en-US" sz="2400" dirty="0">
                <a:solidFill>
                  <a:schemeClr val="tx1"/>
                </a:solidFill>
                <a:latin typeface="Times New Roman" panose="02020603050405020304" pitchFamily="18" charset="0"/>
                <a:cs typeface="Times New Roman" panose="02020603050405020304" pitchFamily="18" charset="0"/>
              </a:rPr>
              <a:t> Mate X 5G</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647700" y="697772"/>
            <a:ext cx="7658100" cy="954107"/>
          </a:xfrm>
          <a:prstGeom prst="rect">
            <a:avLst/>
          </a:prstGeom>
        </p:spPr>
        <p:txBody>
          <a:bodyPr wrap="square">
            <a:spAutoFit/>
          </a:bodyPr>
          <a:lstStyle/>
          <a:p>
            <a:pPr marL="45720" indent="0">
              <a:buNone/>
            </a:pPr>
            <a:r>
              <a:rPr lang="en-US" sz="2800" b="1" dirty="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Những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yếu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như</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trở</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việc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mắt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này</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47700" y="3657600"/>
            <a:ext cx="8153400" cy="1785104"/>
          </a:xfrm>
          <a:prstGeom prst="rect">
            <a:avLst/>
          </a:prstGeom>
        </p:spPr>
        <p:txBody>
          <a:bodyPr wrap="square">
            <a:spAutoFit/>
          </a:bodyPr>
          <a:lstStyle/>
          <a:p>
            <a:pPr marL="45720" lvl="0" indent="0">
              <a:buNone/>
            </a:pPr>
            <a:r>
              <a:rPr lang="vi-VN" sz="2200" dirty="0">
                <a:latin typeface="Times New Roman" panose="02020603050405020304" pitchFamily="18" charset="0"/>
                <a:cs typeface="Times New Roman" panose="02020603050405020304" pitchFamily="18" charset="0"/>
              </a:rPr>
              <a:t>Các quan chức Mỹ đã cảnh báo và ngăn cản người dân sử dụng thiết bị Huawei vì lo ngại nguy cơ gián điệp, bác bỏ sự phủ nhận của công ty này. Trong khi đó, Huawei cũng nhận thấy mình bị mắc kẹt giữa những căng thẳng của Mỹ và Trung Quốc trong cuộc chạy đua tung ra kết nối 5G. </a:t>
            </a:r>
            <a:endParaRPr 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533400" y="3048000"/>
            <a:ext cx="3681329" cy="461665"/>
          </a:xfrm>
          <a:prstGeom prst="rect">
            <a:avLst/>
          </a:prstGeom>
        </p:spPr>
        <p:txBody>
          <a:bodyPr wrap="none">
            <a:spAutoFit/>
          </a:bodyPr>
          <a:lstStyle/>
          <a:p>
            <a:pPr marL="45720" lv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tin:</a:t>
            </a:r>
          </a:p>
        </p:txBody>
      </p:sp>
    </p:spTree>
    <p:extLst>
      <p:ext uri="{BB962C8B-B14F-4D97-AF65-F5344CB8AC3E}">
        <p14:creationId xmlns:p14="http://schemas.microsoft.com/office/powerpoint/2010/main" val="28479140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up)">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3000" y="990600"/>
            <a:ext cx="6781800" cy="2286000"/>
          </a:xfrm>
        </p:spPr>
        <p:txBody>
          <a:bodyPr>
            <a:normAutofit/>
          </a:bodyPr>
          <a:lstStyle/>
          <a:p>
            <a:pPr marL="45720" indent="0" algn="just">
              <a:buNone/>
            </a:pPr>
            <a:r>
              <a:rPr lang="vi-VN" sz="2400" dirty="0" smtClean="0">
                <a:solidFill>
                  <a:schemeClr val="tx1"/>
                </a:solidFill>
                <a:latin typeface="Times New Roman" panose="02020603050405020304" pitchFamily="18" charset="0"/>
                <a:cs typeface="Times New Roman" panose="02020603050405020304" pitchFamily="18" charset="0"/>
              </a:rPr>
              <a:t>Nếu </a:t>
            </a:r>
            <a:r>
              <a:rPr lang="vi-VN" sz="2400" dirty="0">
                <a:solidFill>
                  <a:schemeClr val="tx1"/>
                </a:solidFill>
                <a:latin typeface="Times New Roman" panose="02020603050405020304" pitchFamily="18" charset="0"/>
                <a:cs typeface="Times New Roman" panose="02020603050405020304" pitchFamily="18" charset="0"/>
              </a:rPr>
              <a:t>nhìn kỹ bạn có thể thấy rằng nếp nhăn chạy xuống giữa màn hình khi thiết bị được mở ra hoàn toàn, tuy rằng rất mờ nhưng không phải là không có, và về lâu dài, điều này có thể mang đến sự khó chịu, hay thậm chí là cả các vấn đề liên quan đến phần cứng</a:t>
            </a:r>
            <a:r>
              <a:rPr lang="vi-VN" sz="2400" dirty="0">
                <a:solidFill>
                  <a:schemeClr val="tx1"/>
                </a:solidFill>
              </a:rPr>
              <a:t>. </a:t>
            </a:r>
            <a:endParaRPr lang="en-US" sz="2400" dirty="0">
              <a:solidFill>
                <a:schemeClr val="tx1"/>
              </a:solidFill>
            </a:endParaRPr>
          </a:p>
        </p:txBody>
      </p:sp>
      <p:pic>
        <p:nvPicPr>
          <p:cNvPr id="4" name="Picture 3" descr="Anh thuc te Huawei Mate X - man hinh gap, 3 camera, ho tro 5G hinh anh 8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3362980"/>
            <a:ext cx="5943600" cy="3340100"/>
          </a:xfrm>
          <a:prstGeom prst="rect">
            <a:avLst/>
          </a:prstGeom>
          <a:noFill/>
          <a:ln>
            <a:noFill/>
          </a:ln>
        </p:spPr>
      </p:pic>
      <p:sp>
        <p:nvSpPr>
          <p:cNvPr id="2" name="Rectangle 1"/>
          <p:cNvSpPr/>
          <p:nvPr/>
        </p:nvSpPr>
        <p:spPr>
          <a:xfrm>
            <a:off x="1143000" y="381000"/>
            <a:ext cx="6593087" cy="523220"/>
          </a:xfrm>
          <a:prstGeom prst="rect">
            <a:avLst/>
          </a:prstGeom>
        </p:spPr>
        <p:txBody>
          <a:bodyPr wrap="none">
            <a:spAutoFit/>
          </a:bodyPr>
          <a:lstStyle/>
          <a:p>
            <a:pPr marL="45720" indent="0">
              <a:buNone/>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nếp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nhăn</a:t>
            </a:r>
            <a:r>
              <a:rPr lang="en-US" sz="2800" b="1" dirty="0">
                <a:latin typeface="Times New Roman" panose="02020603050405020304" pitchFamily="18" charset="0"/>
                <a:cs typeface="Times New Roman" panose="02020603050405020304" pitchFamily="18" charset="0"/>
              </a:rPr>
              <a:t> ở </a:t>
            </a:r>
            <a:r>
              <a:rPr lang="en-US" sz="2800" b="1" dirty="0" err="1">
                <a:latin typeface="Times New Roman" panose="02020603050405020304" pitchFamily="18" charset="0"/>
                <a:cs typeface="Times New Roman" panose="02020603050405020304" pitchFamily="18" charset="0"/>
              </a:rPr>
              <a:t>vị</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gập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màn</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70668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5100" y="3733800"/>
            <a:ext cx="4800600" cy="3474720"/>
          </a:xfrm>
        </p:spPr>
        <p:txBody>
          <a:bodyPr>
            <a:normAutofit/>
          </a:bodyPr>
          <a:lstStyle/>
          <a:p>
            <a:pPr marL="45720" lv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smtClean="0">
                <a:solidFill>
                  <a:schemeClr val="tx1"/>
                </a:solidFill>
                <a:latin typeface="Times New Roman" panose="02020603050405020304" pitchFamily="18" charset="0"/>
                <a:cs typeface="Times New Roman" panose="02020603050405020304" pitchFamily="18" charset="0"/>
              </a:rPr>
              <a:t>Độ</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bền</a:t>
            </a:r>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Chiếc </a:t>
            </a:r>
            <a:r>
              <a:rPr lang="en-US" dirty="0">
                <a:solidFill>
                  <a:schemeClr val="tx1"/>
                </a:solidFill>
                <a:latin typeface="Times New Roman" panose="02020603050405020304" pitchFamily="18" charset="0"/>
                <a:cs typeface="Times New Roman" panose="02020603050405020304" pitchFamily="18" charset="0"/>
              </a:rPr>
              <a:t>Mate X</a:t>
            </a:r>
            <a:r>
              <a:rPr lang="vi-VN" dirty="0">
                <a:solidFill>
                  <a:schemeClr val="tx1"/>
                </a:solidFill>
                <a:latin typeface="Times New Roman" panose="02020603050405020304" pitchFamily="18" charset="0"/>
                <a:cs typeface="Times New Roman" panose="02020603050405020304" pitchFamily="18" charset="0"/>
              </a:rPr>
              <a:t> được đánh giá cao một phần cũng là nhờ phần bản lề được thiết kế khá đẹp, rất mượt mà chứ không giống như những đường cong nhăn nheo như chiếc cửa xếp. Nhưng câu hỏi đặt ra ở đây là bản lề này có thể chịu được bao nhiêu lần gấp?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165100" y="417721"/>
            <a:ext cx="4648200" cy="2123658"/>
          </a:xfrm>
          <a:prstGeom prst="rect">
            <a:avLst/>
          </a:prstGeom>
        </p:spPr>
        <p:txBody>
          <a:bodyPr wrap="square">
            <a:spAutoFit/>
          </a:bodyPr>
          <a:lstStyle/>
          <a:p>
            <a:pPr marR="0" lvl="0" algn="just">
              <a:spcBef>
                <a:spcPts val="750"/>
              </a:spcBef>
              <a:spcAft>
                <a:spcPts val="750"/>
              </a:spcAft>
            </a:pPr>
            <a:r>
              <a:rPr lang="en-US" sz="2200" dirty="0" smtClean="0">
                <a:solidFill>
                  <a:schemeClr val="accent6"/>
                </a:solidFill>
                <a:latin typeface="Times New Roman" panose="02020603050405020304" pitchFamily="18" charset="0"/>
                <a:ea typeface="Times New Roman" panose="02020603050405020304" pitchFamily="18" charset="0"/>
              </a:rPr>
              <a:t>-   </a:t>
            </a:r>
            <a:r>
              <a:rPr lang="en-US" sz="2200" b="1" dirty="0" err="1" smtClean="0">
                <a:latin typeface="Times New Roman" panose="02020603050405020304" pitchFamily="18" charset="0"/>
                <a:ea typeface="Times New Roman" panose="02020603050405020304" pitchFamily="18" charset="0"/>
              </a:rPr>
              <a:t>Phần</a:t>
            </a:r>
            <a:r>
              <a:rPr lang="en-US" sz="2200" b="1" dirty="0" smtClean="0">
                <a:latin typeface="Times New Roman" panose="02020603050405020304" pitchFamily="18" charset="0"/>
                <a:ea typeface="Times New Roman" panose="02020603050405020304" pitchFamily="18" charset="0"/>
              </a:rPr>
              <a:t> </a:t>
            </a:r>
            <a:r>
              <a:rPr lang="en-US" sz="2200" b="1" dirty="0" err="1">
                <a:latin typeface="Times New Roman" panose="02020603050405020304" pitchFamily="18" charset="0"/>
                <a:ea typeface="Times New Roman" panose="02020603050405020304" pitchFamily="18" charset="0"/>
              </a:rPr>
              <a:t>mềm</a:t>
            </a:r>
            <a:r>
              <a:rPr lang="en-US" sz="2200" b="1" dirty="0">
                <a:latin typeface="Times New Roman" panose="02020603050405020304" pitchFamily="18" charset="0"/>
                <a:ea typeface="Times New Roman" panose="02020603050405020304" pitchFamily="18" charset="0"/>
              </a:rPr>
              <a:t>: </a:t>
            </a:r>
            <a:r>
              <a:rPr lang="en-US" sz="2200" dirty="0">
                <a:solidFill>
                  <a:srgbClr val="000000"/>
                </a:solidFill>
                <a:latin typeface="Times New Roman" panose="02020603050405020304" pitchFamily="18" charset="0"/>
                <a:ea typeface="Times New Roman" panose="02020603050405020304" pitchFamily="18" charset="0"/>
              </a:rPr>
              <a:t>C</a:t>
            </a:r>
            <a:r>
              <a:rPr lang="vi-VN" sz="2200" dirty="0" smtClean="0">
                <a:solidFill>
                  <a:srgbClr val="000000"/>
                </a:solidFill>
                <a:latin typeface="Times New Roman" panose="02020603050405020304" pitchFamily="18" charset="0"/>
                <a:ea typeface="Times New Roman" panose="02020603050405020304" pitchFamily="18" charset="0"/>
              </a:rPr>
              <a:t>ác </a:t>
            </a:r>
            <a:r>
              <a:rPr lang="vi-VN" sz="2200" dirty="0">
                <a:solidFill>
                  <a:srgbClr val="000000"/>
                </a:solidFill>
                <a:latin typeface="Times New Roman" panose="02020603050405020304" pitchFamily="18" charset="0"/>
                <a:ea typeface="Times New Roman" panose="02020603050405020304" pitchFamily="18" charset="0"/>
              </a:rPr>
              <a:t>nhà phát triển ứng dụng sẽ buộc phải thiết kế ứng dụng của họ theo “1 triệu” kích thước màn hình và tỷ lệ khung hình khác nhau </a:t>
            </a:r>
            <a:r>
              <a:rPr lang="vi-VN" sz="2200" dirty="0" smtClean="0">
                <a:solidFill>
                  <a:srgbClr val="000000"/>
                </a:solidFill>
                <a:latin typeface="Times New Roman" panose="02020603050405020304" pitchFamily="18" charset="0"/>
                <a:ea typeface="Times New Roman" panose="02020603050405020304" pitchFamily="18" charset="0"/>
              </a:rPr>
              <a:t>trên</a:t>
            </a:r>
            <a:r>
              <a:rPr lang="en-US" sz="2200" dirty="0" smtClean="0">
                <a:solidFill>
                  <a:srgbClr val="000000"/>
                </a:solidFill>
                <a:latin typeface="Times New Roman" panose="02020603050405020304" pitchFamily="18" charset="0"/>
                <a:ea typeface="Times New Roman" panose="02020603050405020304" pitchFamily="18" charset="0"/>
              </a:rPr>
              <a:t> </a:t>
            </a:r>
            <a:r>
              <a:rPr lang="vi-VN" sz="2200" dirty="0">
                <a:solidFill>
                  <a:srgbClr val="000000"/>
                </a:solidFill>
                <a:latin typeface="Times New Roman" panose="02020603050405020304" pitchFamily="18" charset="0"/>
                <a:ea typeface="Times New Roman" panose="02020603050405020304" pitchFamily="18" charset="0"/>
              </a:rPr>
              <a:t>một chiếc điện thoại màn hình gập</a:t>
            </a:r>
            <a:r>
              <a:rPr lang="vi-VN" sz="2200" dirty="0" smtClean="0">
                <a:solidFill>
                  <a:srgbClr val="000000"/>
                </a:solidFill>
                <a:latin typeface="Times New Roman" panose="02020603050405020304" pitchFamily="18" charset="0"/>
                <a:ea typeface="Times New Roman" panose="02020603050405020304" pitchFamily="18" charset="0"/>
              </a:rPr>
              <a:t> </a:t>
            </a:r>
            <a:r>
              <a:rPr lang="vi-VN" sz="2200" dirty="0">
                <a:solidFill>
                  <a:srgbClr val="000000"/>
                </a:solidFill>
                <a:latin typeface="Times New Roman" panose="02020603050405020304" pitchFamily="18" charset="0"/>
                <a:ea typeface="Times New Roman" panose="02020603050405020304" pitchFamily="18" charset="0"/>
              </a:rPr>
              <a:t>Android</a:t>
            </a:r>
            <a:endParaRPr lang="en-US" sz="2200" dirty="0">
              <a:effectLst/>
              <a:latin typeface="Times New Roman" panose="02020603050405020304" pitchFamily="18" charset="0"/>
              <a:ea typeface="Times New Roman" panose="02020603050405020304" pitchFamily="18" charset="0"/>
            </a:endParaRPr>
          </a:p>
        </p:txBody>
      </p:sp>
      <p:pic>
        <p:nvPicPr>
          <p:cNvPr id="5" name="Picture 4" descr="Anh thuc te Huawei Mate X - man hinh gap, 3 camera, ho tro 5G hinh anh 4 "/>
          <p:cNvPicPr/>
          <p:nvPr/>
        </p:nvPicPr>
        <p:blipFill>
          <a:blip r:embed="rId2">
            <a:extLst>
              <a:ext uri="{28A0092B-C50C-407E-A947-70E740481C1C}">
                <a14:useLocalDpi xmlns:a14="http://schemas.microsoft.com/office/drawing/2010/main" val="0"/>
              </a:ext>
            </a:extLst>
          </a:blip>
          <a:srcRect/>
          <a:stretch>
            <a:fillRect/>
          </a:stretch>
        </p:blipFill>
        <p:spPr bwMode="auto">
          <a:xfrm>
            <a:off x="5041900" y="152400"/>
            <a:ext cx="4038600" cy="2984500"/>
          </a:xfrm>
          <a:prstGeom prst="rect">
            <a:avLst/>
          </a:prstGeom>
          <a:noFill/>
          <a:ln>
            <a:noFill/>
          </a:ln>
        </p:spPr>
      </p:pic>
      <p:pic>
        <p:nvPicPr>
          <p:cNvPr id="6" name="Picture 5" descr="Anh thuc te Huawei Mate X - man hinh gap, 3 camera, ho tro 5G hinh anh 1 "/>
          <p:cNvPicPr/>
          <p:nvPr/>
        </p:nvPicPr>
        <p:blipFill>
          <a:blip r:embed="rId3">
            <a:extLst>
              <a:ext uri="{28A0092B-C50C-407E-A947-70E740481C1C}">
                <a14:useLocalDpi xmlns:a14="http://schemas.microsoft.com/office/drawing/2010/main" val="0"/>
              </a:ext>
            </a:extLst>
          </a:blip>
          <a:srcRect/>
          <a:stretch>
            <a:fillRect/>
          </a:stretch>
        </p:blipFill>
        <p:spPr bwMode="auto">
          <a:xfrm>
            <a:off x="5041900" y="3581400"/>
            <a:ext cx="4038600" cy="3122295"/>
          </a:xfrm>
          <a:prstGeom prst="rect">
            <a:avLst/>
          </a:prstGeom>
          <a:noFill/>
          <a:ln>
            <a:noFill/>
          </a:ln>
        </p:spPr>
      </p:pic>
    </p:spTree>
    <p:extLst>
      <p:ext uri="{BB962C8B-B14F-4D97-AF65-F5344CB8AC3E}">
        <p14:creationId xmlns:p14="http://schemas.microsoft.com/office/powerpoint/2010/main" val="3660136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up)">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700228"/>
            <a:ext cx="8077200" cy="1292513"/>
          </a:xfrm>
        </p:spPr>
        <p:txBody>
          <a:bodyPr>
            <a:normAutofit/>
          </a:bodyPr>
          <a:lstStyle/>
          <a:p>
            <a:pPr marL="45720" indent="0">
              <a:buNone/>
            </a:pPr>
            <a:r>
              <a:rPr lang="vi-VN" dirty="0" smtClean="0">
                <a:solidFill>
                  <a:schemeClr val="tx1"/>
                </a:solidFill>
                <a:latin typeface="Times New Roman" panose="02020603050405020304" pitchFamily="18" charset="0"/>
                <a:cs typeface="Times New Roman" panose="02020603050405020304" pitchFamily="18" charset="0"/>
              </a:rPr>
              <a:t>Huawei </a:t>
            </a:r>
            <a:r>
              <a:rPr lang="vi-VN" dirty="0">
                <a:solidFill>
                  <a:schemeClr val="tx1"/>
                </a:solidFill>
                <a:latin typeface="Times New Roman" panose="02020603050405020304" pitchFamily="18" charset="0"/>
                <a:cs typeface="Times New Roman" panose="02020603050405020304" pitchFamily="18" charset="0"/>
              </a:rPr>
              <a:t>cho biết máy sẽ chính thức bán ra vào giữa năm nay với mức giá 2.299 euro, tương đương 2.600 USD. Trong khi đó, đối thủ của nó là </a:t>
            </a:r>
            <a:r>
              <a:rPr lang="vi-VN" u="sng" dirty="0">
                <a:solidFill>
                  <a:schemeClr val="tx1"/>
                </a:solidFill>
                <a:latin typeface="Times New Roman" panose="02020603050405020304" pitchFamily="18" charset="0"/>
                <a:cs typeface="Times New Roman" panose="02020603050405020304" pitchFamily="18" charset="0"/>
                <a:hlinkClick r:id="rId2" tooltip="Tin tức Galaxy Fold"/>
              </a:rPr>
              <a:t>Galaxy Fold</a:t>
            </a:r>
            <a:r>
              <a:rPr lang="vi-VN" dirty="0">
                <a:solidFill>
                  <a:schemeClr val="tx1"/>
                </a:solidFill>
                <a:latin typeface="Times New Roman" panose="02020603050405020304" pitchFamily="18" charset="0"/>
                <a:cs typeface="Times New Roman" panose="02020603050405020304" pitchFamily="18" charset="0"/>
              </a:rPr>
              <a:t> có giá bán 1.980 USD, lên kệ vào khoảng tháng 4</a:t>
            </a:r>
            <a:r>
              <a:rPr lang="vi-VN" dirty="0">
                <a:solidFill>
                  <a:schemeClr val="tx1"/>
                </a:solidFill>
              </a:rPr>
              <a:t>. </a:t>
            </a:r>
            <a:endParaRPr lang="en-US" dirty="0">
              <a:solidFill>
                <a:schemeClr val="tx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4267200"/>
            <a:ext cx="3048000" cy="2260600"/>
          </a:xfrm>
          <a:prstGeom prst="rect">
            <a:avLst/>
          </a:prstGeom>
        </p:spPr>
      </p:pic>
      <p:sp>
        <p:nvSpPr>
          <p:cNvPr id="4" name="Rectangle 3"/>
          <p:cNvSpPr/>
          <p:nvPr/>
        </p:nvSpPr>
        <p:spPr>
          <a:xfrm>
            <a:off x="609600" y="304800"/>
            <a:ext cx="8077200" cy="1446550"/>
          </a:xfrm>
          <a:prstGeom prst="rect">
            <a:avLst/>
          </a:prstGeom>
        </p:spPr>
        <p:txBody>
          <a:bodyPr wrap="square">
            <a:spAutoFit/>
          </a:bodyPr>
          <a:lstStyle/>
          <a:p>
            <a:pPr marL="45720" lvl="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Thời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lượng</a:t>
            </a:r>
            <a:r>
              <a:rPr lang="en-US" sz="2200" b="1" dirty="0">
                <a:latin typeface="Times New Roman" panose="02020603050405020304" pitchFamily="18" charset="0"/>
                <a:cs typeface="Times New Roman" panose="02020603050405020304" pitchFamily="18" charset="0"/>
              </a:rPr>
              <a:t> pin: </a:t>
            </a:r>
            <a:r>
              <a:rPr lang="vi-VN" sz="2200" dirty="0">
                <a:latin typeface="Times New Roman" panose="02020603050405020304" pitchFamily="18" charset="0"/>
                <a:cs typeface="Times New Roman" panose="02020603050405020304" pitchFamily="18" charset="0"/>
              </a:rPr>
              <a:t>Thời lượng pin sẽ là một vấn đề thực sự đối với những chiếc điện thoại màn hình gập khi chúng phải “cân” một màn hình rất lớn, đó là còn chưa kể đến việc liên tục mở ra và gấp lại màn hình sẽ khiến pin tụt còn kinh khủng hơn. </a:t>
            </a:r>
            <a:endParaRPr 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609600" y="1751350"/>
            <a:ext cx="8077200" cy="769441"/>
          </a:xfrm>
          <a:prstGeom prst="rect">
            <a:avLst/>
          </a:prstGeom>
        </p:spPr>
        <p:txBody>
          <a:bodyPr wrap="square">
            <a:spAutoFit/>
          </a:bodyPr>
          <a:lstStyle/>
          <a:p>
            <a:pPr marL="45720" indent="0">
              <a:buNone/>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Giá</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bán</a:t>
            </a:r>
            <a:r>
              <a:rPr lang="en-US" sz="2200" b="1"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Giá bán chính là yếu tố quan trọng nhất, quyết định đến mức độ phổ biến hay xa hơn là tương lai của điện thoại màn hình gập. </a:t>
            </a:r>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4267200"/>
            <a:ext cx="4521200" cy="2260600"/>
          </a:xfrm>
          <a:prstGeom prst="rect">
            <a:avLst/>
          </a:prstGeom>
        </p:spPr>
      </p:pic>
    </p:spTree>
    <p:extLst>
      <p:ext uri="{BB962C8B-B14F-4D97-AF65-F5344CB8AC3E}">
        <p14:creationId xmlns:p14="http://schemas.microsoft.com/office/powerpoint/2010/main" val="883443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up)">
                                      <p:cBhvr>
                                        <p:cTn id="15" dur="500"/>
                                        <p:tgtEl>
                                          <p:spTgt spid="3">
                                            <p:txEl>
                                              <p:pRg st="0" end="0"/>
                                            </p:txEl>
                                          </p:spTgt>
                                        </p:tgtEl>
                                      </p:cBhvr>
                                    </p:animEffect>
                                  </p:childTnLst>
                                </p:cTn>
                              </p:par>
                            </p:childTnLst>
                          </p:cTn>
                        </p:par>
                        <p:par>
                          <p:cTn id="16" fill="hold">
                            <p:stCondLst>
                              <p:cond delay="1500"/>
                            </p:stCondLst>
                            <p:childTnLst>
                              <p:par>
                                <p:cTn id="17" presetID="53" presetClass="entr" presetSubtype="52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anim calcmode="lin" valueType="num">
                                      <p:cBhvr>
                                        <p:cTn id="22" dur="500" fill="hold"/>
                                        <p:tgtEl>
                                          <p:spTgt spid="6"/>
                                        </p:tgtEl>
                                        <p:attrNameLst>
                                          <p:attrName>ppt_x</p:attrName>
                                        </p:attrNameLst>
                                      </p:cBhvr>
                                      <p:tavLst>
                                        <p:tav tm="0">
                                          <p:val>
                                            <p:fltVal val="0.5"/>
                                          </p:val>
                                        </p:tav>
                                        <p:tav tm="100000">
                                          <p:val>
                                            <p:strVal val="#ppt_x"/>
                                          </p:val>
                                        </p:tav>
                                      </p:tavLst>
                                    </p:anim>
                                    <p:anim calcmode="lin" valueType="num">
                                      <p:cBhvr>
                                        <p:cTn id="23" dur="500" fill="hold"/>
                                        <p:tgtEl>
                                          <p:spTgt spid="6"/>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anim calcmode="lin" valueType="num">
                                      <p:cBhvr>
                                        <p:cTn id="29" dur="500" fill="hold"/>
                                        <p:tgtEl>
                                          <p:spTgt spid="2"/>
                                        </p:tgtEl>
                                        <p:attrNameLst>
                                          <p:attrName>ppt_x</p:attrName>
                                        </p:attrNameLst>
                                      </p:cBhvr>
                                      <p:tavLst>
                                        <p:tav tm="0">
                                          <p:val>
                                            <p:fltVal val="0.5"/>
                                          </p:val>
                                        </p:tav>
                                        <p:tav tm="100000">
                                          <p:val>
                                            <p:strVal val="#ppt_x"/>
                                          </p:val>
                                        </p:tav>
                                      </p:tavLst>
                                    </p:anim>
                                    <p:anim calcmode="lin" valueType="num">
                                      <p:cBhvr>
                                        <p:cTn id="3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674311" cy="657032"/>
          </a:xfrm>
        </p:spPr>
        <p:txBody>
          <a:bodyPr/>
          <a:lstStyle/>
          <a:p>
            <a:pPr marL="0" indent="0" algn="ctr">
              <a:buNone/>
            </a:pPr>
            <a:r>
              <a:rPr lang="en-US" sz="2800" dirty="0" smtClean="0">
                <a:latin typeface="Times New Roman" panose="02020603050405020304" pitchFamily="18" charset="0"/>
                <a:cs typeface="Times New Roman" panose="02020603050405020304" pitchFamily="18" charset="0"/>
              </a:rPr>
              <a:t>So </a:t>
            </a:r>
            <a:r>
              <a:rPr lang="en-US" sz="2800" dirty="0" err="1" smtClean="0">
                <a:latin typeface="Times New Roman" panose="02020603050405020304" pitchFamily="18" charset="0"/>
                <a:cs typeface="Times New Roman" panose="02020603050405020304" pitchFamily="18" charset="0"/>
              </a:rPr>
              <a:t>sánh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giữa</a:t>
            </a:r>
            <a:r>
              <a:rPr lang="en-US" sz="2800" dirty="0" smtClean="0">
                <a:latin typeface="Times New Roman" panose="02020603050405020304" pitchFamily="18" charset="0"/>
                <a:cs typeface="Times New Roman" panose="02020603050405020304" pitchFamily="18" charset="0"/>
              </a:rPr>
              <a:t> mate X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galaxy fold</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0198360"/>
              </p:ext>
            </p:extLst>
          </p:nvPr>
        </p:nvGraphicFramePr>
        <p:xfrm>
          <a:off x="1198855" y="990600"/>
          <a:ext cx="6934200" cy="5331409"/>
        </p:xfrm>
        <a:graphic>
          <a:graphicData uri="http://schemas.openxmlformats.org/drawingml/2006/table">
            <a:tbl>
              <a:tblPr firstRow="1" bandRow="1">
                <a:tableStyleId>{00A15C55-8517-42AA-B614-E9B94910E393}</a:tableStyleId>
              </a:tblPr>
              <a:tblGrid>
                <a:gridCol w="2311400"/>
                <a:gridCol w="2311400"/>
                <a:gridCol w="2311400"/>
              </a:tblGrid>
              <a:tr h="1117600">
                <a:tc>
                  <a:txBody>
                    <a:bodyPr/>
                    <a:lstStyle/>
                    <a:p>
                      <a:pPr algn="l"/>
                      <a:r>
                        <a:rPr lang="en-US" sz="2000" dirty="0" err="1" smtClean="0">
                          <a:solidFill>
                            <a:schemeClr val="tx1"/>
                          </a:solidFill>
                          <a:latin typeface="Times New Roman" panose="02020603050405020304" pitchFamily="18" charset="0"/>
                          <a:cs typeface="Times New Roman" panose="02020603050405020304" pitchFamily="18" charset="0"/>
                        </a:rPr>
                        <a:t>Chỉ</a:t>
                      </a:r>
                      <a:r>
                        <a:rPr lang="en-US" sz="2000" baseline="0" dirty="0" smtClean="0">
                          <a:solidFill>
                            <a:schemeClr val="tx1"/>
                          </a:solidFill>
                          <a:latin typeface="Times New Roman" panose="02020603050405020304" pitchFamily="18" charset="0"/>
                          <a:cs typeface="Times New Roman" panose="02020603050405020304" pitchFamily="18" charset="0"/>
                        </a:rPr>
                        <a:t> </a:t>
                      </a:r>
                      <a:r>
                        <a:rPr lang="en-US" sz="2000" baseline="0" dirty="0" err="1" smtClean="0">
                          <a:solidFill>
                            <a:schemeClr val="tx1"/>
                          </a:solidFill>
                          <a:latin typeface="Times New Roman" panose="02020603050405020304" pitchFamily="18" charset="0"/>
                          <a:cs typeface="Times New Roman" panose="02020603050405020304" pitchFamily="18" charset="0"/>
                        </a:rPr>
                        <a:t>tiêu</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Galaxy Fold</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Mate X</a:t>
                      </a:r>
                      <a:endParaRPr lang="en-US" sz="2000" dirty="0">
                        <a:solidFill>
                          <a:schemeClr val="tx1"/>
                        </a:solidFill>
                        <a:latin typeface="Times New Roman" panose="02020603050405020304" pitchFamily="18" charset="0"/>
                        <a:cs typeface="Times New Roman" panose="02020603050405020304" pitchFamily="18" charset="0"/>
                      </a:endParaRPr>
                    </a:p>
                  </a:txBody>
                  <a:tcPr anchor="ctr"/>
                </a:tc>
              </a:tr>
              <a:tr h="734043">
                <a:tc>
                  <a:txBody>
                    <a:bodyPr/>
                    <a:lstStyle/>
                    <a:p>
                      <a:pPr algn="l"/>
                      <a:r>
                        <a:rPr lang="en-US" sz="2000" dirty="0" err="1" smtClean="0">
                          <a:latin typeface="Times New Roman" panose="02020603050405020304" pitchFamily="18" charset="0"/>
                          <a:cs typeface="Times New Roman" panose="02020603050405020304" pitchFamily="18" charset="0"/>
                        </a:rPr>
                        <a:t>Cơ</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chế</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gập</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Úp</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hai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vào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nhau</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Úp</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hai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mặt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lưng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vào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nhau</a:t>
                      </a:r>
                      <a:endParaRPr lang="en-US" sz="2000" dirty="0">
                        <a:latin typeface="Times New Roman" panose="02020603050405020304" pitchFamily="18" charset="0"/>
                        <a:cs typeface="Times New Roman" panose="02020603050405020304" pitchFamily="18" charset="0"/>
                      </a:endParaRPr>
                    </a:p>
                  </a:txBody>
                  <a:tcPr/>
                </a:tc>
              </a:tr>
              <a:tr h="734043">
                <a:tc>
                  <a:txBody>
                    <a:bodyPr/>
                    <a:lstStyle/>
                    <a:p>
                      <a:pPr algn="l"/>
                      <a:r>
                        <a:rPr lang="en-US" sz="2000" dirty="0" err="1" smtClean="0">
                          <a:latin typeface="Times New Roman" panose="02020603050405020304" pitchFamily="18" charset="0"/>
                          <a:cs typeface="Times New Roman" panose="02020603050405020304" pitchFamily="18" charset="0"/>
                        </a:rPr>
                        <a:t>Sự</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cần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thiết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của</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phụ</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Cần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trang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thêm</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để</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hiển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thị</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sau</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gập</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máy</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Tận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dụng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được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chính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khi</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gập</a:t>
                      </a:r>
                      <a:endParaRPr lang="en-US" sz="2000" dirty="0">
                        <a:latin typeface="Times New Roman" panose="02020603050405020304" pitchFamily="18" charset="0"/>
                        <a:cs typeface="Times New Roman" panose="02020603050405020304" pitchFamily="18" charset="0"/>
                      </a:endParaRPr>
                    </a:p>
                  </a:txBody>
                  <a:tcPr/>
                </a:tc>
              </a:tr>
              <a:tr h="734043">
                <a:tc>
                  <a:txBody>
                    <a:bodyPr/>
                    <a:lstStyle/>
                    <a:p>
                      <a:pPr algn="l"/>
                      <a:r>
                        <a:rPr lang="en-US" sz="2000" dirty="0" err="1" smtClean="0">
                          <a:latin typeface="Times New Roman" panose="02020603050405020304" pitchFamily="18" charset="0"/>
                          <a:cs typeface="Times New Roman" panose="02020603050405020304" pitchFamily="18" charset="0"/>
                        </a:rPr>
                        <a:t>Độ</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vệ</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màn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Được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bảo</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vệ</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tốt</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hơn</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Màn</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dễ</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hỏng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hơn</a:t>
                      </a:r>
                      <a:endParaRPr lang="en-US" sz="2000" dirty="0">
                        <a:latin typeface="Times New Roman" panose="02020603050405020304" pitchFamily="18" charset="0"/>
                        <a:cs typeface="Times New Roman" panose="02020603050405020304" pitchFamily="18" charset="0"/>
                      </a:endParaRPr>
                    </a:p>
                  </a:txBody>
                  <a:tcPr/>
                </a:tc>
              </a:tr>
              <a:tr h="734043">
                <a:tc>
                  <a:txBody>
                    <a:bodyPr/>
                    <a:lstStyle/>
                    <a:p>
                      <a:pPr algn="l"/>
                      <a:r>
                        <a:rPr lang="en-US" sz="2000" dirty="0" err="1" smtClean="0">
                          <a:latin typeface="Times New Roman" panose="02020603050405020304" pitchFamily="18" charset="0"/>
                          <a:cs typeface="Times New Roman" panose="02020603050405020304" pitchFamily="18" charset="0"/>
                        </a:rPr>
                        <a:t>Cấu</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hình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xử</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lý</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smtClean="0">
                          <a:latin typeface="Times New Roman" panose="02020603050405020304" pitchFamily="18" charset="0"/>
                          <a:cs typeface="Times New Roman" panose="02020603050405020304" pitchFamily="18" charset="0"/>
                        </a:rPr>
                        <a:t>Snap</a:t>
                      </a:r>
                      <a:r>
                        <a:rPr lang="en-US" sz="2000" baseline="0" dirty="0" smtClean="0">
                          <a:latin typeface="Times New Roman" panose="02020603050405020304" pitchFamily="18" charset="0"/>
                          <a:cs typeface="Times New Roman" panose="02020603050405020304" pitchFamily="18" charset="0"/>
                        </a:rPr>
                        <a:t> 855</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smtClean="0">
                          <a:latin typeface="Times New Roman" panose="02020603050405020304" pitchFamily="18" charset="0"/>
                          <a:cs typeface="Times New Roman" panose="02020603050405020304" pitchFamily="18" charset="0"/>
                        </a:rPr>
                        <a:t>Kirin</a:t>
                      </a:r>
                      <a:r>
                        <a:rPr lang="en-US" sz="2000" baseline="0" dirty="0" smtClean="0">
                          <a:latin typeface="Times New Roman" panose="02020603050405020304" pitchFamily="18" charset="0"/>
                          <a:cs typeface="Times New Roman" panose="02020603050405020304" pitchFamily="18" charset="0"/>
                        </a:rPr>
                        <a:t> 980</a:t>
                      </a:r>
                      <a:endParaRPr lang="en-US" sz="2000" dirty="0">
                        <a:latin typeface="Times New Roman" panose="02020603050405020304" pitchFamily="18" charset="0"/>
                        <a:cs typeface="Times New Roman" panose="02020603050405020304" pitchFamily="18" charset="0"/>
                      </a:endParaRPr>
                    </a:p>
                  </a:txBody>
                  <a:tcPr/>
                </a:tc>
              </a:tr>
              <a:tr h="734043">
                <a:tc>
                  <a:txBody>
                    <a:bodyPr/>
                    <a:lstStyle/>
                    <a:p>
                      <a:pPr algn="l"/>
                      <a:r>
                        <a:rPr lang="en-US" sz="2000" dirty="0" err="1" smtClean="0">
                          <a:latin typeface="Times New Roman" panose="02020603050405020304" pitchFamily="18" charset="0"/>
                          <a:cs typeface="Times New Roman" panose="02020603050405020304" pitchFamily="18" charset="0"/>
                        </a:rPr>
                        <a:t>Công</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nghệ</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sạc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nhanh</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sạc</a:t>
                      </a:r>
                      <a:r>
                        <a:rPr lang="en-US" sz="2000" baseline="0" dirty="0" smtClean="0">
                          <a:latin typeface="Times New Roman" panose="02020603050405020304" pitchFamily="18" charset="0"/>
                          <a:cs typeface="Times New Roman" panose="02020603050405020304" pitchFamily="18" charset="0"/>
                        </a:rPr>
                        <a:t> pin </a:t>
                      </a:r>
                      <a:r>
                        <a:rPr lang="en-US" sz="2000" baseline="0" dirty="0" err="1" smtClean="0">
                          <a:latin typeface="Times New Roman" panose="02020603050405020304" pitchFamily="18" charset="0"/>
                          <a:cs typeface="Times New Roman" panose="02020603050405020304" pitchFamily="18" charset="0"/>
                        </a:rPr>
                        <a:t>chậm</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err="1" smtClean="0">
                          <a:latin typeface="Times New Roman" panose="02020603050405020304" pitchFamily="18" charset="0"/>
                          <a:cs typeface="Times New Roman" panose="02020603050405020304" pitchFamily="18" charset="0"/>
                        </a:rPr>
                        <a:t>Tốc</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độ</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sạc</a:t>
                      </a:r>
                      <a:r>
                        <a:rPr lang="en-US" sz="2000" baseline="0" dirty="0" smtClean="0">
                          <a:latin typeface="Times New Roman" panose="02020603050405020304" pitchFamily="18" charset="0"/>
                          <a:cs typeface="Times New Roman" panose="02020603050405020304" pitchFamily="18" charset="0"/>
                        </a:rPr>
                        <a:t> pin </a:t>
                      </a:r>
                      <a:r>
                        <a:rPr lang="en-US" sz="2000" baseline="0" dirty="0" err="1" smtClean="0">
                          <a:latin typeface="Times New Roman" panose="02020603050405020304" pitchFamily="18" charset="0"/>
                          <a:cs typeface="Times New Roman" panose="02020603050405020304" pitchFamily="18" charset="0"/>
                        </a:rPr>
                        <a:t>nhanh</a:t>
                      </a:r>
                      <a:r>
                        <a:rPr lang="en-US" sz="2000" baseline="0" dirty="0" smtClean="0">
                          <a:latin typeface="Times New Roman" panose="02020603050405020304" pitchFamily="18" charset="0"/>
                          <a:cs typeface="Times New Roman" panose="02020603050405020304" pitchFamily="18" charset="0"/>
                        </a:rPr>
                        <a:t> </a:t>
                      </a:r>
                      <a:r>
                        <a:rPr lang="en-US" sz="2000" baseline="0" dirty="0" err="1" smtClean="0">
                          <a:latin typeface="Times New Roman" panose="02020603050405020304" pitchFamily="18" charset="0"/>
                          <a:cs typeface="Times New Roman" panose="02020603050405020304" pitchFamily="18" charset="0"/>
                        </a:rPr>
                        <a:t>hơn</a:t>
                      </a:r>
                      <a:r>
                        <a:rPr lang="en-US" sz="2000" baseline="0" dirty="0" smtClean="0">
                          <a:latin typeface="Times New Roman" panose="02020603050405020304" pitchFamily="18" charset="0"/>
                          <a:cs typeface="Times New Roman" panose="02020603050405020304" pitchFamily="18" charset="0"/>
                        </a:rPr>
                        <a:t> (30ph </a:t>
                      </a:r>
                      <a:r>
                        <a:rPr lang="en-US" sz="2000" baseline="0" dirty="0" err="1" smtClean="0">
                          <a:latin typeface="Times New Roman" panose="02020603050405020304" pitchFamily="18" charset="0"/>
                          <a:cs typeface="Times New Roman" panose="02020603050405020304" pitchFamily="18" charset="0"/>
                        </a:rPr>
                        <a:t>được</a:t>
                      </a:r>
                      <a:r>
                        <a:rPr lang="en-US" sz="2000" baseline="0" dirty="0" smtClean="0">
                          <a:latin typeface="Times New Roman" panose="02020603050405020304" pitchFamily="18" charset="0"/>
                          <a:cs typeface="Times New Roman" panose="02020603050405020304" pitchFamily="18" charset="0"/>
                        </a:rPr>
                        <a:t> 85%)</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15041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600" y="304800"/>
            <a:ext cx="2590800" cy="553357"/>
          </a:xfrm>
          <a:prstGeom prst="rect">
            <a:avLst/>
          </a:prstGeom>
        </p:spPr>
        <p:txBody>
          <a:bodyPr wrap="square">
            <a:spAutoFit/>
          </a:bodyPr>
          <a:lstStyle/>
          <a:p>
            <a:pPr algn="ctr">
              <a:lnSpc>
                <a:spcPct val="107000"/>
              </a:lnSpc>
              <a:spcBef>
                <a:spcPts val="1200"/>
              </a:spcBef>
              <a:spcAft>
                <a:spcPts val="1200"/>
              </a:spcAft>
            </a:pPr>
            <a:r>
              <a:rPr lang="en-US" sz="2800" b="1" dirty="0" smtClean="0">
                <a:latin typeface="Times New Roman" panose="02020603050405020304" pitchFamily="18" charset="0"/>
                <a:ea typeface="Calibri" panose="020F0502020204030204" pitchFamily="34" charset="0"/>
                <a:cs typeface="Arial" panose="020B0604020202020204" pitchFamily="34" charset="0"/>
              </a:rPr>
              <a:t>3.  </a:t>
            </a:r>
            <a:r>
              <a:rPr lang="en-US" sz="2800" b="1" dirty="0" err="1" smtClean="0">
                <a:latin typeface="Times New Roman" panose="02020603050405020304" pitchFamily="18" charset="0"/>
                <a:ea typeface="Calibri" panose="020F0502020204030204" pitchFamily="34" charset="0"/>
                <a:cs typeface="Arial" panose="020B0604020202020204" pitchFamily="34" charset="0"/>
              </a:rPr>
              <a:t>Nhận</a:t>
            </a:r>
            <a:r>
              <a:rPr lang="en-US" sz="2800" b="1" dirty="0" smtClean="0">
                <a:latin typeface="Times New Roman" panose="02020603050405020304" pitchFamily="18" charset="0"/>
                <a:ea typeface="Calibri" panose="020F0502020204030204" pitchFamily="34" charset="0"/>
                <a:cs typeface="Arial" panose="020B0604020202020204" pitchFamily="34" charset="0"/>
              </a:rPr>
              <a:t> </a:t>
            </a:r>
            <a:r>
              <a:rPr lang="en-US" sz="2800" b="1" dirty="0" err="1">
                <a:latin typeface="Times New Roman" panose="02020603050405020304" pitchFamily="18" charset="0"/>
                <a:ea typeface="Calibri" panose="020F0502020204030204" pitchFamily="34" charset="0"/>
                <a:cs typeface="Arial" panose="020B0604020202020204" pitchFamily="34" charset="0"/>
              </a:rPr>
              <a:t>xét</a:t>
            </a:r>
            <a:endParaRPr lang="en-US" sz="2800" dirty="0">
              <a:latin typeface="Calibri" panose="020F0502020204030204" pitchFamily="34" charset="0"/>
              <a:ea typeface="Calibri" panose="020F0502020204030204" pitchFamily="34" charset="0"/>
              <a:cs typeface="Arial" panose="020B0604020202020204" pitchFamily="34" charset="0"/>
            </a:endParaRPr>
          </a:p>
        </p:txBody>
      </p:sp>
      <p:sp>
        <p:nvSpPr>
          <p:cNvPr id="2" name="Rectangle 1"/>
          <p:cNvSpPr/>
          <p:nvPr/>
        </p:nvSpPr>
        <p:spPr>
          <a:xfrm>
            <a:off x="1447800" y="3234652"/>
            <a:ext cx="3806438" cy="388696"/>
          </a:xfrm>
          <a:prstGeom prst="rect">
            <a:avLst/>
          </a:prstGeom>
        </p:spPr>
        <p:txBody>
          <a:bodyPr wrap="square">
            <a:spAutoFit/>
          </a:bodyPr>
          <a:lstStyle/>
          <a:p>
            <a:pPr>
              <a:lnSpc>
                <a:spcPct val="107000"/>
              </a:lnSpc>
              <a:spcBef>
                <a:spcPts val="1200"/>
              </a:spcBef>
              <a:spcAft>
                <a:spcPts val="1200"/>
              </a:spcAft>
            </a:pPr>
            <a:r>
              <a:rPr lang="en-US" b="1" dirty="0" smtClean="0">
                <a:latin typeface="Times New Roman" panose="02020603050405020304" pitchFamily="18"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914400" y="858157"/>
            <a:ext cx="7543800" cy="5863015"/>
          </a:xfrm>
          <a:prstGeom prst="rect">
            <a:avLst/>
          </a:prstGeom>
        </p:spPr>
        <p:txBody>
          <a:bodyPr wrap="square">
            <a:spAutoFit/>
          </a:bodyPr>
          <a:lstStyle/>
          <a:p>
            <a:pPr indent="457200" algn="just">
              <a:spcBef>
                <a:spcPts val="750"/>
              </a:spcBef>
              <a:spcAft>
                <a:spcPts val="750"/>
              </a:spcAft>
            </a:pPr>
            <a:r>
              <a:rPr lang="en-US" sz="1900" dirty="0" err="1">
                <a:latin typeface="Times New Roman" panose="02020603050405020304" pitchFamily="18" charset="0"/>
                <a:ea typeface="Times New Roman" panose="02020603050405020304" pitchFamily="18" charset="0"/>
              </a:rPr>
              <a:t>Nhìn</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chung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những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thay</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đổi</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công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nghệ</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của</a:t>
            </a:r>
            <a:r>
              <a:rPr lang="en-US" sz="1900" dirty="0">
                <a:latin typeface="Times New Roman" panose="02020603050405020304" pitchFamily="18" charset="0"/>
                <a:ea typeface="Times New Roman" panose="02020603050405020304" pitchFamily="18" charset="0"/>
              </a:rPr>
              <a:t> </a:t>
            </a:r>
            <a:r>
              <a:rPr lang="vi-VN" sz="1900" dirty="0">
                <a:solidFill>
                  <a:srgbClr val="000000"/>
                </a:solidFill>
                <a:latin typeface="Times New Roman" panose="02020603050405020304" pitchFamily="18" charset="0"/>
                <a:ea typeface="Times New Roman" panose="02020603050405020304" pitchFamily="18" charset="0"/>
              </a:rPr>
              <a:t>Huawei</a:t>
            </a:r>
            <a:r>
              <a:rPr lang="vi-VN"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cho</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thấy</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tầm</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nhìn</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của</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công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ty</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là</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đang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phát</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triển</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tốt</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lên</a:t>
            </a:r>
            <a:r>
              <a:rPr lang="en-US" sz="1900" dirty="0">
                <a:latin typeface="Times New Roman" panose="02020603050405020304" pitchFamily="18" charset="0"/>
                <a:ea typeface="Times New Roman" panose="02020603050405020304" pitchFamily="18" charset="0"/>
              </a:rPr>
              <a:t>, qua </a:t>
            </a:r>
            <a:r>
              <a:rPr lang="en-US" sz="1900" dirty="0" err="1">
                <a:latin typeface="Times New Roman" panose="02020603050405020304" pitchFamily="18" charset="0"/>
                <a:ea typeface="Times New Roman" panose="02020603050405020304" pitchFamily="18" charset="0"/>
              </a:rPr>
              <a:t>đó</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giúp</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khẳng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định</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chỗ</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đứng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của</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công</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ty</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trên</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thị</a:t>
            </a:r>
            <a:r>
              <a:rPr lang="en-US" sz="1900" dirty="0">
                <a:latin typeface="Times New Roman" panose="02020603050405020304" pitchFamily="18" charset="0"/>
                <a:ea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rPr>
              <a:t>trường</a:t>
            </a:r>
            <a:r>
              <a:rPr lang="en-US" sz="1900" dirty="0">
                <a:latin typeface="Times New Roman" panose="02020603050405020304" pitchFamily="18" charset="0"/>
                <a:ea typeface="Times New Roman" panose="02020603050405020304" pitchFamily="18" charset="0"/>
              </a:rPr>
              <a:t>.</a:t>
            </a:r>
            <a:r>
              <a:rPr lang="en-US" sz="1900" dirty="0">
                <a:solidFill>
                  <a:srgbClr val="000000"/>
                </a:solidFill>
                <a:latin typeface="Times New Roman" panose="02020603050405020304" pitchFamily="18" charset="0"/>
                <a:ea typeface="Times New Roman" panose="02020603050405020304" pitchFamily="18" charset="0"/>
              </a:rPr>
              <a:t> </a:t>
            </a:r>
            <a:r>
              <a:rPr lang="vi-VN" sz="1900" dirty="0">
                <a:solidFill>
                  <a:srgbClr val="000000"/>
                </a:solidFill>
                <a:latin typeface="Times New Roman" panose="02020603050405020304" pitchFamily="18" charset="0"/>
                <a:ea typeface="Times New Roman" panose="02020603050405020304" pitchFamily="18" charset="0"/>
              </a:rPr>
              <a:t>Tuy nhiên nếu họ hoặc bất kỳ nhà sản xuất smartphone nào khác thực sự muốn những chiếc điện thoại màn hình gập trở thành tương lai của thể giới smartphone thì điều đầu tiên đó là giá bán phải giảm. Sự thật đơn giản là một phát minh công nghệ muốn tồn tại lâu dài thì đầu tiên là nó phải được sử dụng phổ biến trước đã. </a:t>
            </a:r>
            <a:endParaRPr lang="en-US" sz="1900" dirty="0">
              <a:latin typeface="Times New Roman" panose="02020603050405020304" pitchFamily="18" charset="0"/>
              <a:ea typeface="Times New Roman" panose="02020603050405020304" pitchFamily="18" charset="0"/>
            </a:endParaRPr>
          </a:p>
          <a:p>
            <a:pPr indent="457200" algn="just">
              <a:spcBef>
                <a:spcPts val="750"/>
              </a:spcBef>
              <a:spcAft>
                <a:spcPts val="750"/>
              </a:spcAft>
            </a:pPr>
            <a:r>
              <a:rPr lang="en-US" sz="1900" dirty="0" err="1">
                <a:solidFill>
                  <a:srgbClr val="000000"/>
                </a:solidFill>
                <a:latin typeface="Times New Roman" panose="02020603050405020304" pitchFamily="18" charset="0"/>
                <a:ea typeface="Times New Roman" panose="02020603050405020304" pitchFamily="18" charset="0"/>
              </a:rPr>
              <a:t>Ngoài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ra</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công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nghệ</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mới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của</a:t>
            </a:r>
            <a:r>
              <a:rPr lang="en-US" sz="1900" dirty="0">
                <a:solidFill>
                  <a:srgbClr val="000000"/>
                </a:solidFill>
                <a:latin typeface="Times New Roman" panose="02020603050405020304" pitchFamily="18" charset="0"/>
                <a:ea typeface="Times New Roman" panose="02020603050405020304" pitchFamily="18" charset="0"/>
              </a:rPr>
              <a:t> Huawei ( smartphone Mate X) </a:t>
            </a:r>
            <a:r>
              <a:rPr lang="en-US" sz="1900" dirty="0" err="1">
                <a:solidFill>
                  <a:srgbClr val="000000"/>
                </a:solidFill>
                <a:latin typeface="Times New Roman" panose="02020603050405020304" pitchFamily="18" charset="0"/>
                <a:ea typeface="Times New Roman" panose="02020603050405020304" pitchFamily="18" charset="0"/>
              </a:rPr>
              <a:t>nhìn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chung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vẫn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mang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xu</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hướng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hình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lớn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của</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điện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thoại</a:t>
            </a:r>
            <a:r>
              <a:rPr lang="en-US" sz="1900" dirty="0">
                <a:solidFill>
                  <a:srgbClr val="000000"/>
                </a:solidFill>
                <a:latin typeface="Times New Roman" panose="02020603050405020304" pitchFamily="18" charset="0"/>
                <a:ea typeface="Times New Roman" panose="02020603050405020304" pitchFamily="18" charset="0"/>
              </a:rPr>
              <a:t> di </a:t>
            </a:r>
            <a:r>
              <a:rPr lang="en-US" sz="1900" dirty="0" err="1">
                <a:solidFill>
                  <a:srgbClr val="000000"/>
                </a:solidFill>
                <a:latin typeface="Times New Roman" panose="02020603050405020304" pitchFamily="18" charset="0"/>
                <a:ea typeface="Times New Roman" panose="02020603050405020304" pitchFamily="18" charset="0"/>
              </a:rPr>
              <a:t>động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khi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gập</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lại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thì</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như</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điện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thoại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với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hình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tràn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viền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như</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bao</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điện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thoại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khác</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ngày</a:t>
            </a:r>
            <a:r>
              <a:rPr lang="en-US" sz="1900" dirty="0">
                <a:solidFill>
                  <a:srgbClr val="000000"/>
                </a:solidFill>
                <a:latin typeface="Times New Roman" panose="02020603050405020304" pitchFamily="18" charset="0"/>
                <a:ea typeface="Times New Roman" panose="02020603050405020304" pitchFamily="18" charset="0"/>
              </a:rPr>
              <a:t> nay </a:t>
            </a:r>
            <a:r>
              <a:rPr lang="en-US" sz="1900" dirty="0" err="1">
                <a:solidFill>
                  <a:srgbClr val="000000"/>
                </a:solidFill>
                <a:latin typeface="Times New Roman" panose="02020603050405020304" pitchFamily="18" charset="0"/>
                <a:ea typeface="Times New Roman" panose="02020603050405020304" pitchFamily="18" charset="0"/>
              </a:rPr>
              <a:t>như</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Iphone</a:t>
            </a:r>
            <a:r>
              <a:rPr lang="en-US" sz="1900" dirty="0">
                <a:solidFill>
                  <a:srgbClr val="000000"/>
                </a:solidFill>
                <a:latin typeface="Times New Roman" panose="02020603050405020304" pitchFamily="18" charset="0"/>
                <a:ea typeface="Times New Roman" panose="02020603050405020304" pitchFamily="18" charset="0"/>
              </a:rPr>
              <a:t>, Samsung,… </a:t>
            </a:r>
            <a:r>
              <a:rPr lang="en-US" sz="1900" dirty="0" err="1">
                <a:solidFill>
                  <a:srgbClr val="000000"/>
                </a:solidFill>
                <a:latin typeface="Times New Roman" panose="02020603050405020304" pitchFamily="18" charset="0"/>
                <a:ea typeface="Times New Roman" panose="02020603050405020304" pitchFamily="18" charset="0"/>
              </a:rPr>
              <a:t>nên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sự</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khác</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biệt</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về</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công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nghệ</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hình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gập</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không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nhiều</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nhất</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là</a:t>
            </a:r>
            <a:r>
              <a:rPr lang="en-US" sz="1900" dirty="0">
                <a:solidFill>
                  <a:srgbClr val="000000"/>
                </a:solidFill>
                <a:latin typeface="Times New Roman" panose="02020603050405020304" pitchFamily="18" charset="0"/>
                <a:ea typeface="Times New Roman" panose="02020603050405020304" pitchFamily="18" charset="0"/>
              </a:rPr>
              <a:t> so </a:t>
            </a:r>
            <a:r>
              <a:rPr lang="en-US" sz="1900" dirty="0" err="1">
                <a:solidFill>
                  <a:srgbClr val="000000"/>
                </a:solidFill>
                <a:latin typeface="Times New Roman" panose="02020603050405020304" pitchFamily="18" charset="0"/>
                <a:ea typeface="Times New Roman" panose="02020603050405020304" pitchFamily="18" charset="0"/>
              </a:rPr>
              <a:t>với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xu</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hướng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gập</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của</a:t>
            </a:r>
            <a:r>
              <a:rPr lang="en-US" sz="1900" dirty="0">
                <a:solidFill>
                  <a:srgbClr val="000000"/>
                </a:solidFill>
                <a:latin typeface="Times New Roman" panose="02020603050405020304" pitchFamily="18" charset="0"/>
                <a:ea typeface="Times New Roman" panose="02020603050405020304" pitchFamily="18" charset="0"/>
              </a:rPr>
              <a:t> Galaxy Fold </a:t>
            </a:r>
            <a:r>
              <a:rPr lang="en-US" sz="1900" dirty="0" err="1">
                <a:solidFill>
                  <a:srgbClr val="000000"/>
                </a:solidFill>
                <a:latin typeface="Times New Roman" panose="02020603050405020304" pitchFamily="18" charset="0"/>
                <a:ea typeface="Times New Roman" panose="02020603050405020304" pitchFamily="18" charset="0"/>
              </a:rPr>
              <a:t>của</a:t>
            </a:r>
            <a:r>
              <a:rPr lang="en-US" sz="1900" dirty="0">
                <a:solidFill>
                  <a:srgbClr val="000000"/>
                </a:solidFill>
                <a:latin typeface="Times New Roman" panose="02020603050405020304" pitchFamily="18" charset="0"/>
                <a:ea typeface="Times New Roman" panose="02020603050405020304" pitchFamily="18" charset="0"/>
              </a:rPr>
              <a:t> Samsung. Mate X </a:t>
            </a:r>
            <a:r>
              <a:rPr lang="en-US" sz="1900" dirty="0" err="1">
                <a:solidFill>
                  <a:srgbClr val="000000"/>
                </a:solidFill>
                <a:latin typeface="Times New Roman" panose="02020603050405020304" pitchFamily="18" charset="0"/>
                <a:ea typeface="Times New Roman" panose="02020603050405020304" pitchFamily="18" charset="0"/>
              </a:rPr>
              <a:t>chủ</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yếu</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là</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đột</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phá</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về</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công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nghệ</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hình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có</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thể</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uốn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dẻo</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và</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khi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gập</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thì</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diện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tích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màn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hình</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rộng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hơn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độ</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dày</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mỏng</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hơn</a:t>
            </a:r>
            <a:r>
              <a:rPr lang="en-US" sz="1900" dirty="0">
                <a:solidFill>
                  <a:srgbClr val="000000"/>
                </a:solidFill>
                <a:latin typeface="Times New Roman" panose="02020603050405020304" pitchFamily="18" charset="0"/>
                <a:ea typeface="Times New Roman" panose="02020603050405020304" pitchFamily="18" charset="0"/>
              </a:rPr>
              <a:t> so </a:t>
            </a:r>
            <a:r>
              <a:rPr lang="en-US" sz="1900" dirty="0" err="1">
                <a:solidFill>
                  <a:srgbClr val="000000"/>
                </a:solidFill>
                <a:latin typeface="Times New Roman" panose="02020603050405020304" pitchFamily="18" charset="0"/>
                <a:ea typeface="Times New Roman" panose="02020603050405020304" pitchFamily="18" charset="0"/>
              </a:rPr>
              <a:t>với</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sản</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phẩm</a:t>
            </a:r>
            <a:r>
              <a:rPr lang="en-US" sz="1900" dirty="0">
                <a:solidFill>
                  <a:srgbClr val="000000"/>
                </a:solidFill>
                <a:latin typeface="Times New Roman" panose="02020603050405020304" pitchFamily="18" charset="0"/>
                <a:ea typeface="Times New Roman" panose="02020603050405020304" pitchFamily="18" charset="0"/>
              </a:rPr>
              <a:t> </a:t>
            </a:r>
            <a:r>
              <a:rPr lang="en-US" sz="1900" dirty="0" err="1">
                <a:solidFill>
                  <a:srgbClr val="000000"/>
                </a:solidFill>
                <a:latin typeface="Times New Roman" panose="02020603050405020304" pitchFamily="18" charset="0"/>
                <a:ea typeface="Times New Roman" panose="02020603050405020304" pitchFamily="18" charset="0"/>
              </a:rPr>
              <a:t>của</a:t>
            </a:r>
            <a:r>
              <a:rPr lang="en-US" sz="1900" dirty="0">
                <a:solidFill>
                  <a:srgbClr val="000000"/>
                </a:solidFill>
                <a:latin typeface="Times New Roman" panose="02020603050405020304" pitchFamily="18" charset="0"/>
                <a:ea typeface="Times New Roman" panose="02020603050405020304" pitchFamily="18" charset="0"/>
              </a:rPr>
              <a:t> Samsung.</a:t>
            </a:r>
            <a:endParaRPr lang="en-US" sz="1900" dirty="0">
              <a:latin typeface="Times New Roman" panose="02020603050405020304" pitchFamily="18" charset="0"/>
              <a:ea typeface="Times New Roman" panose="02020603050405020304" pitchFamily="18" charset="0"/>
            </a:endParaRPr>
          </a:p>
          <a:p>
            <a:pPr indent="457200">
              <a:lnSpc>
                <a:spcPct val="107000"/>
              </a:lnSpc>
              <a:spcBef>
                <a:spcPts val="1200"/>
              </a:spcBef>
              <a:spcAft>
                <a:spcPts val="1200"/>
              </a:spcAft>
            </a:pPr>
            <a:r>
              <a:rPr lang="en-US" sz="1900" dirty="0">
                <a:latin typeface="Times New Roman" panose="02020603050405020304" pitchFamily="18" charset="0"/>
                <a:ea typeface="Calibri" panose="020F0502020204030204" pitchFamily="34" charset="0"/>
                <a:cs typeface="Arial" panose="020B0604020202020204" pitchFamily="34" charset="0"/>
              </a:rPr>
              <a:t>Do </a:t>
            </a:r>
            <a:r>
              <a:rPr lang="en-US" sz="1900" dirty="0" err="1">
                <a:latin typeface="Times New Roman" panose="02020603050405020304" pitchFamily="18" charset="0"/>
                <a:ea typeface="Calibri" panose="020F0502020204030204" pitchFamily="34" charset="0"/>
                <a:cs typeface="Arial" panose="020B0604020202020204" pitchFamily="34" charset="0"/>
              </a:rPr>
              <a:t>vậy</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vi-VN" sz="19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Huawei</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cần</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phải</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khắc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phục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được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nhược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điểm</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cải</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thiện</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và</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tặng</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sự</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khác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biệt</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về</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sản</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phẩm</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để</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có</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cạnh</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tranh</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với</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các</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ông</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trùm</a:t>
            </a:r>
            <a:r>
              <a:rPr lang="en-US" sz="1900" dirty="0">
                <a:latin typeface="Times New Roman" panose="02020603050405020304" pitchFamily="18" charset="0"/>
                <a:ea typeface="Calibri" panose="020F0502020204030204" pitchFamily="34" charset="0"/>
                <a:cs typeface="Arial" panose="020B0604020202020204" pitchFamily="34" charset="0"/>
              </a:rPr>
              <a:t>” </a:t>
            </a:r>
            <a:r>
              <a:rPr lang="en-US" sz="1900" dirty="0" err="1">
                <a:latin typeface="Times New Roman" panose="02020603050405020304" pitchFamily="18" charset="0"/>
                <a:ea typeface="Calibri" panose="020F0502020204030204" pitchFamily="34" charset="0"/>
                <a:cs typeface="Arial" panose="020B0604020202020204" pitchFamily="34" charset="0"/>
              </a:rPr>
              <a:t>như</a:t>
            </a:r>
            <a:r>
              <a:rPr lang="en-US" sz="1900" dirty="0">
                <a:latin typeface="Times New Roman" panose="02020603050405020304" pitchFamily="18" charset="0"/>
                <a:ea typeface="Calibri" panose="020F0502020204030204" pitchFamily="34" charset="0"/>
                <a:cs typeface="Arial" panose="020B0604020202020204" pitchFamily="34" charset="0"/>
              </a:rPr>
              <a:t> Apple, </a:t>
            </a:r>
            <a:r>
              <a:rPr lang="en-US" sz="1900" dirty="0" err="1">
                <a:latin typeface="Times New Roman" panose="02020603050405020304" pitchFamily="18" charset="0"/>
                <a:ea typeface="Calibri" panose="020F0502020204030204" pitchFamily="34" charset="0"/>
                <a:cs typeface="Arial" panose="020B0604020202020204" pitchFamily="34" charset="0"/>
              </a:rPr>
              <a:t>Xiomi</a:t>
            </a:r>
            <a:r>
              <a:rPr lang="en-US" sz="1900" dirty="0">
                <a:latin typeface="Times New Roman" panose="02020603050405020304" pitchFamily="18" charset="0"/>
                <a:ea typeface="Calibri" panose="020F0502020204030204" pitchFamily="34" charset="0"/>
                <a:cs typeface="Arial" panose="020B0604020202020204" pitchFamily="34" charset="0"/>
              </a:rPr>
              <a:t>, Samsung,…</a:t>
            </a:r>
            <a:endParaRPr lang="en-US" sz="1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22986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7" name="Straight Connector 6"/>
          <p:cNvCxnSpPr/>
          <p:nvPr/>
        </p:nvCxnSpPr>
        <p:spPr>
          <a:xfrm>
            <a:off x="1875904" y="4191000"/>
            <a:ext cx="5065989" cy="0"/>
          </a:xfrm>
          <a:prstGeom prst="line">
            <a:avLst/>
          </a:prstGeom>
          <a:ln>
            <a:prstDash val="sysDot"/>
            <a:headEnd type="none" w="med" len="med"/>
            <a:tailEnd type="arrow" w="med" len="med"/>
          </a:ln>
          <a:effectLst>
            <a:outerShdw blurRad="40000" dist="23000" dir="5400000" rotWithShape="0">
              <a:srgbClr val="000000">
                <a:alpha val="35000"/>
              </a:srgbClr>
            </a:outerShdw>
            <a:reflection blurRad="6350" stA="50000" endA="300" endPos="55500" dist="50800" dir="5400000" sy="-100000" algn="bl" rotWithShape="0"/>
          </a:effectLst>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1906375" y="5811568"/>
            <a:ext cx="4921827" cy="0"/>
          </a:xfrm>
          <a:prstGeom prst="line">
            <a:avLst/>
          </a:prstGeom>
          <a:ln>
            <a:prstDash val="sysDot"/>
            <a:headEnd type="none" w="med" len="med"/>
            <a:tailEnd type="arrow" w="med" len="med"/>
          </a:ln>
          <a:effectLst>
            <a:outerShdw blurRad="40000" dist="23000" dir="5400000" rotWithShape="0">
              <a:srgbClr val="000000">
                <a:alpha val="35000"/>
              </a:srgbClr>
            </a:outerShdw>
            <a:reflection blurRad="6350" stA="50000" endA="300" endPos="55500" dist="50800" dir="5400000" sy="-100000" algn="bl" rotWithShape="0"/>
          </a:effectLst>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1195804" y="3657796"/>
            <a:ext cx="861824" cy="707886"/>
          </a:xfrm>
          <a:prstGeom prst="rect">
            <a:avLst/>
          </a:prstGeom>
          <a:noFill/>
        </p:spPr>
        <p:txBody>
          <a:bodyPr wrap="square" lIns="91440" tIns="45720" rIns="91440" bIns="4572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II</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endParaRPr>
          </a:p>
        </p:txBody>
      </p:sp>
      <p:sp>
        <p:nvSpPr>
          <p:cNvPr id="22" name="Rectangle 21"/>
          <p:cNvSpPr/>
          <p:nvPr/>
        </p:nvSpPr>
        <p:spPr>
          <a:xfrm>
            <a:off x="1108461" y="5257800"/>
            <a:ext cx="785793" cy="707886"/>
          </a:xfrm>
          <a:prstGeom prst="rect">
            <a:avLst/>
          </a:prstGeom>
          <a:noFill/>
        </p:spPr>
        <p:txBody>
          <a:bodyPr wrap="none" lIns="91440" tIns="45720" rIns="91440" bIns="45720">
            <a:spAutoFit/>
          </a:bodyPr>
          <a:lstStyle/>
          <a:p>
            <a:pPr algn="ctr"/>
            <a:r>
              <a:rPr lang="vi-VN"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II</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endParaRPr>
          </a:p>
        </p:txBody>
      </p:sp>
      <p:sp>
        <p:nvSpPr>
          <p:cNvPr id="26" name="TextBox 25"/>
          <p:cNvSpPr txBox="1"/>
          <p:nvPr/>
        </p:nvSpPr>
        <p:spPr>
          <a:xfrm>
            <a:off x="1804494" y="331464"/>
            <a:ext cx="5510706" cy="584775"/>
          </a:xfrm>
          <a:prstGeom prst="rect">
            <a:avLst/>
          </a:prstGeom>
          <a:noFill/>
        </p:spPr>
        <p:txBody>
          <a:bodyPr wrap="square" rtlCol="0">
            <a:sp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NỘI DUNG THẢO LUẬN</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2011530" y="4822386"/>
            <a:ext cx="4794736" cy="830997"/>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Sự</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thay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đổi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nghệ</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của</a:t>
            </a:r>
            <a:r>
              <a:rPr lang="en-US" sz="2400" b="1" dirty="0" smtClean="0">
                <a:latin typeface="Times New Roman" panose="02020603050405020304" pitchFamily="18" charset="0"/>
                <a:cs typeface="Times New Roman" panose="02020603050405020304" pitchFamily="18" charset="0"/>
              </a:rPr>
              <a:t> Huawei </a:t>
            </a:r>
            <a:r>
              <a:rPr lang="en-US" sz="2400" b="1" dirty="0" err="1" smtClean="0">
                <a:latin typeface="Times New Roman" panose="02020603050405020304" pitchFamily="18" charset="0"/>
                <a:cs typeface="Times New Roman" panose="02020603050405020304" pitchFamily="18" charset="0"/>
              </a:rPr>
              <a:t>và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yếu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ảnh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hưởng</a:t>
            </a:r>
            <a:endParaRPr lang="en-US" sz="2400" b="1"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38470" y="2829280"/>
            <a:ext cx="4813909" cy="1200329"/>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Các</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yếu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trọng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ảnh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hưởng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doanh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nghiệp</a:t>
            </a:r>
            <a:r>
              <a:rPr lang="en-US" sz="2400" b="1" dirty="0" smtClean="0">
                <a:latin typeface="Times New Roman" panose="02020603050405020304" pitchFamily="18" charset="0"/>
                <a:cs typeface="Times New Roman" panose="02020603050405020304" pitchFamily="18" charset="0"/>
              </a:rPr>
              <a:t> ở </a:t>
            </a:r>
            <a:r>
              <a:rPr lang="en-US" sz="2400" b="1" dirty="0" err="1">
                <a:latin typeface="Times New Roman" panose="02020603050405020304" pitchFamily="18" charset="0"/>
                <a:cs typeface="Times New Roman" panose="02020603050405020304" pitchFamily="18" charset="0"/>
              </a:rPr>
              <a:t>Việt</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Nam</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1906375" y="1561563"/>
            <a:ext cx="4355213" cy="830997"/>
          </a:xfrm>
          <a:prstGeom prst="rect">
            <a:avLst/>
          </a:prstGeom>
        </p:spPr>
        <p:txBody>
          <a:bodyPr wrap="square">
            <a:spAutoFit/>
          </a:bodyPr>
          <a:lstStyle/>
          <a:p>
            <a:r>
              <a:rPr lang="en-US" sz="2400" b="1" dirty="0" err="1" smtClean="0">
                <a:latin typeface="Times New Roman" panose="02020603050405020304" pitchFamily="18" charset="0"/>
                <a:cs typeface="Times New Roman" panose="02020603050405020304" pitchFamily="18" charset="0"/>
              </a:rPr>
              <a:t>Thực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trạng</a:t>
            </a:r>
            <a:r>
              <a:rPr lang="en-US" sz="2400" b="1" dirty="0" smtClean="0">
                <a:latin typeface="Times New Roman" panose="02020603050405020304" pitchFamily="18" charset="0"/>
                <a:cs typeface="Times New Roman" panose="02020603050405020304" pitchFamily="18" charset="0"/>
              </a:rPr>
              <a:t> đ</a:t>
            </a:r>
            <a:r>
              <a:rPr lang="vi-VN" sz="2400" b="1" dirty="0" smtClean="0">
                <a:latin typeface="Times New Roman" panose="02020603050405020304" pitchFamily="18" charset="0"/>
                <a:cs typeface="Times New Roman" panose="02020603050405020304" pitchFamily="18" charset="0"/>
              </a:rPr>
              <a:t>ổi </a:t>
            </a:r>
            <a:r>
              <a:rPr lang="vi-VN" sz="2400" b="1" dirty="0">
                <a:latin typeface="Times New Roman" panose="02020603050405020304" pitchFamily="18" charset="0"/>
                <a:cs typeface="Times New Roman" panose="02020603050405020304" pitchFamily="18" charset="0"/>
              </a:rPr>
              <a:t>mới </a:t>
            </a: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nghệ</a:t>
            </a:r>
            <a:r>
              <a:rPr lang="vi-VN" sz="2400" b="1" dirty="0" smtClean="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ở Việt Nam</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1238782" y="1918195"/>
            <a:ext cx="385042" cy="707886"/>
          </a:xfrm>
          <a:prstGeom prst="rect">
            <a:avLst/>
          </a:prstGeom>
        </p:spPr>
        <p:txBody>
          <a:bodyPr wrap="none">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1804494" y="2438400"/>
            <a:ext cx="5023707" cy="0"/>
          </a:xfrm>
          <a:prstGeom prst="line">
            <a:avLst/>
          </a:prstGeom>
          <a:ln>
            <a:prstDash val="sysDot"/>
            <a:headEnd type="none" w="med" len="med"/>
            <a:tailEnd type="arrow" w="med" len="med"/>
          </a:ln>
          <a:effectLst>
            <a:outerShdw blurRad="40000" dist="23000" dir="5400000" rotWithShape="0">
              <a:srgbClr val="000000">
                <a:alpha val="35000"/>
              </a:srgbClr>
            </a:outerShdw>
            <a:reflection blurRad="6350" stA="50000" endA="300" endPos="55500" dist="50800" dir="5400000" sy="-100000" algn="bl" rotWithShape="0"/>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5059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6" grpId="0"/>
      <p:bldP spid="28" grpId="0"/>
      <p:bldP spid="29" grpId="0"/>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6966421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1905000" y="38100"/>
            <a:ext cx="7362533"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dirty="0" smtClean="0">
                <a:latin typeface="Times New Roman" panose="02020603050405020304" pitchFamily="18" charset="0"/>
                <a:cs typeface="Times New Roman" panose="02020603050405020304" pitchFamily="18" charset="0"/>
              </a:rPr>
              <a:t>I - </a:t>
            </a:r>
            <a:r>
              <a:rPr lang="en-US" sz="3600" b="1" dirty="0" err="1" smtClean="0">
                <a:latin typeface="Times New Roman" panose="02020603050405020304" pitchFamily="18" charset="0"/>
                <a:cs typeface="Times New Roman" panose="02020603050405020304" pitchFamily="18" charset="0"/>
              </a:rPr>
              <a:t>Thực</a:t>
            </a:r>
            <a:r>
              <a:rPr lang="en-US" sz="3600" b="1" dirty="0" smtClean="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đ</a:t>
            </a:r>
            <a:r>
              <a:rPr lang="vi-VN" sz="3600" b="1" dirty="0">
                <a:latin typeface="Times New Roman" panose="02020603050405020304" pitchFamily="18" charset="0"/>
                <a:cs typeface="Times New Roman" panose="02020603050405020304" pitchFamily="18" charset="0"/>
              </a:rPr>
              <a:t>ổi mới </a:t>
            </a:r>
            <a:r>
              <a:rPr lang="en-US" sz="3600" b="1" dirty="0" err="1" smtClean="0">
                <a:latin typeface="Times New Roman" panose="02020603050405020304" pitchFamily="18" charset="0"/>
                <a:cs typeface="Times New Roman" panose="02020603050405020304" pitchFamily="18" charset="0"/>
              </a:rPr>
              <a:t>công</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nghệ</a:t>
            </a:r>
            <a:r>
              <a:rPr lang="vi-VN" sz="3600" b="1" dirty="0" smtClean="0">
                <a:latin typeface="Times New Roman" panose="02020603050405020304" pitchFamily="18" charset="0"/>
                <a:cs typeface="Times New Roman" panose="02020603050405020304" pitchFamily="18" charset="0"/>
              </a:rPr>
              <a:t> </a:t>
            </a:r>
            <a:r>
              <a:rPr lang="vi-VN" sz="3600" b="1" dirty="0">
                <a:latin typeface="Times New Roman" panose="02020603050405020304" pitchFamily="18" charset="0"/>
                <a:cs typeface="Times New Roman" panose="02020603050405020304" pitchFamily="18" charset="0"/>
              </a:rPr>
              <a:t>ở Việt </a:t>
            </a:r>
            <a:r>
              <a:rPr lang="vi-VN" sz="3600" b="1" dirty="0" smtClean="0">
                <a:latin typeface="Times New Roman" panose="02020603050405020304" pitchFamily="18" charset="0"/>
                <a:cs typeface="Times New Roman" panose="02020603050405020304" pitchFamily="18" charset="0"/>
              </a:rPr>
              <a:t>Nam</a:t>
            </a:r>
            <a:endParaRPr lang="en-US" sz="3600"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1408970" y="1201941"/>
            <a:ext cx="7706163" cy="1409617"/>
          </a:xfrm>
          <a:prstGeom prst="rect">
            <a:avLst/>
          </a:prstGeom>
        </p:spPr>
        <p:txBody>
          <a:bodyPr wrap="square">
            <a:spAutoFit/>
          </a:bodyPr>
          <a:lstStyle/>
          <a:p>
            <a:pPr marL="342900" marR="0" lvl="0" indent="-342900">
              <a:lnSpc>
                <a:spcPct val="107000"/>
              </a:lnSpc>
              <a:spcBef>
                <a:spcPts val="0"/>
              </a:spcBef>
              <a:spcAft>
                <a:spcPts val="1000"/>
              </a:spcAft>
              <a:buFont typeface="Symbol" panose="05050102010706020507" pitchFamily="18" charset="2"/>
              <a:buChar char=""/>
            </a:pPr>
            <a:r>
              <a:rPr lang="vi-VN" sz="2000" dirty="0">
                <a:latin typeface="Times New Roman" panose="02020603050405020304" pitchFamily="18" charset="0"/>
                <a:ea typeface="Calibri" panose="020F0502020204030204" pitchFamily="34" charset="0"/>
                <a:cs typeface="Times New Roman" panose="02020603050405020304" pitchFamily="18" charset="0"/>
              </a:rPr>
              <a:t>Năng lực khoa học, công nghệ và đổi mới sáng tạo hiện còn yếu và hệ thống đổi mới sáng tạo quốc gia còn non trẻ, manh </a:t>
            </a:r>
            <a:r>
              <a:rPr lang="vi-VN" sz="2000" dirty="0" smtClean="0">
                <a:latin typeface="Times New Roman" panose="02020603050405020304" pitchFamily="18" charset="0"/>
                <a:ea typeface="Calibri" panose="020F0502020204030204" pitchFamily="34" charset="0"/>
                <a:cs typeface="Times New Roman" panose="02020603050405020304" pitchFamily="18" charset="0"/>
              </a:rPr>
              <a:t>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ú</a:t>
            </a:r>
            <a:r>
              <a:rPr lang="vi-VN" sz="2000" dirty="0" smtClean="0">
                <a:latin typeface="Times New Roman" panose="02020603050405020304" pitchFamily="18" charset="0"/>
                <a:ea typeface="Calibri" panose="020F0502020204030204" pitchFamily="34" charset="0"/>
                <a:cs typeface="Times New Roman" panose="02020603050405020304" pitchFamily="18" charset="0"/>
              </a:rPr>
              <a:t>n</a:t>
            </a:r>
            <a:r>
              <a:rPr lang="vi-VN" sz="2000" dirty="0">
                <a:latin typeface="Times New Roman" panose="02020603050405020304" pitchFamily="18" charset="0"/>
                <a:ea typeface="Calibri" panose="020F0502020204030204" pitchFamily="34" charset="0"/>
                <a:cs typeface="Times New Roman" panose="02020603050405020304" pitchFamily="18" charset="0"/>
              </a:rPr>
              <a:t>. Công tác nghiên cứu và phát triển (R&amp;D) vẫn chỉ là hoạt động mang tính thêm thắt trong các doanh nghiệp và các cơ quan nhà nước.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5029201" y="3959288"/>
            <a:ext cx="3972936" cy="274631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972" y="3964240"/>
            <a:ext cx="4048628" cy="2741360"/>
          </a:xfrm>
          <a:prstGeom prst="rect">
            <a:avLst/>
          </a:prstGeom>
        </p:spPr>
      </p:pic>
      <p:sp>
        <p:nvSpPr>
          <p:cNvPr id="7" name="Rectangle 6"/>
          <p:cNvSpPr/>
          <p:nvPr/>
        </p:nvSpPr>
        <p:spPr>
          <a:xfrm>
            <a:off x="321542" y="2586158"/>
            <a:ext cx="8822458" cy="1387367"/>
          </a:xfrm>
          <a:prstGeom prst="rect">
            <a:avLst/>
          </a:prstGeom>
        </p:spPr>
        <p:txBody>
          <a:bodyPr wrap="square">
            <a:spAutoFit/>
          </a:bodyPr>
          <a:lstStyle/>
          <a:p>
            <a:pPr marL="342900" marR="0" lvl="0" indent="-342900">
              <a:lnSpc>
                <a:spcPct val="107000"/>
              </a:lnSpc>
              <a:spcBef>
                <a:spcPts val="0"/>
              </a:spcBef>
              <a:spcAft>
                <a:spcPts val="1000"/>
              </a:spcAft>
              <a:buFont typeface="Symbol" panose="05050102010706020507" pitchFamily="18" charset="2"/>
              <a:buChar char=""/>
            </a:pPr>
            <a:r>
              <a:rPr lang="vi-VN" sz="2000" dirty="0">
                <a:latin typeface="Times New Roman" panose="02020603050405020304" pitchFamily="18" charset="0"/>
                <a:ea typeface="Calibri" panose="020F0502020204030204" pitchFamily="34" charset="0"/>
                <a:cs typeface="Times New Roman" panose="02020603050405020304" pitchFamily="18" charset="0"/>
              </a:rPr>
              <a:t>Mức độ canh tranh ngày càng tăng trên thế giới đòi hỏi phải sớm đầu tư vào việc phát triển năng lực công nghệ tiên tiến, kể cả hoạt động R&amp;D. Việc nâng cao năng lực đổi mới sáng tạo trở nên cấp thiết để doanh nghiệp có thể nâng cao vị thế trong chuỗi giá trị toàn cầu.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4978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1500"/>
                            </p:stCondLst>
                            <p:childTnLst>
                              <p:par>
                                <p:cTn id="19" presetID="21"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par>
                                <p:cTn id="22" presetID="21" presetClass="entr" presetSubtype="1"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1)">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55"/>
          <p:cNvGrpSpPr>
            <a:grpSpLocks/>
          </p:cNvGrpSpPr>
          <p:nvPr/>
        </p:nvGrpSpPr>
        <p:grpSpPr bwMode="auto">
          <a:xfrm>
            <a:off x="669994" y="914046"/>
            <a:ext cx="381000" cy="381000"/>
            <a:chOff x="2078" y="1680"/>
            <a:chExt cx="1615" cy="1615"/>
          </a:xfrm>
        </p:grpSpPr>
        <p:sp>
          <p:nvSpPr>
            <p:cNvPr id="19"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itchFamily="2" charset="2"/>
                <a:buChar char="v"/>
                <a:defRPr sz="3200">
                  <a:solidFill>
                    <a:schemeClr val="tx1"/>
                  </a:solidFill>
                  <a:latin typeface="Arial" charset="0"/>
                </a:defRPr>
              </a:lvl1pPr>
              <a:lvl2pPr marL="742950" indent="-285750">
                <a:spcBef>
                  <a:spcPct val="20000"/>
                </a:spcBef>
                <a:buClr>
                  <a:schemeClr val="accent1"/>
                </a:buClr>
                <a:buFont typeface="Wingdings" pitchFamily="2" charset="2"/>
                <a:buChar char="§"/>
                <a:defRPr sz="2800">
                  <a:solidFill>
                    <a:schemeClr val="tx1"/>
                  </a:solidFill>
                  <a:latin typeface="Arial" charset="0"/>
                </a:defRPr>
              </a:lvl2pPr>
              <a:lvl3pPr marL="1143000" indent="-228600">
                <a:spcBef>
                  <a:spcPct val="20000"/>
                </a:spcBef>
                <a:buClr>
                  <a:schemeClr val="tx1"/>
                </a:buClr>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en-US" altLang="en-US" sz="1800"/>
            </a:p>
          </p:txBody>
        </p:sp>
        <p:sp>
          <p:nvSpPr>
            <p:cNvPr id="20"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spcBef>
                  <a:spcPct val="20000"/>
                </a:spcBef>
                <a:buClr>
                  <a:schemeClr val="hlink"/>
                </a:buClr>
                <a:buFont typeface="Wingdings" pitchFamily="2" charset="2"/>
                <a:buChar char="v"/>
                <a:defRPr sz="3200">
                  <a:solidFill>
                    <a:schemeClr val="tx1"/>
                  </a:solidFill>
                  <a:latin typeface="Arial" charset="0"/>
                </a:defRPr>
              </a:lvl1pPr>
              <a:lvl2pPr marL="742950" indent="-285750">
                <a:spcBef>
                  <a:spcPct val="20000"/>
                </a:spcBef>
                <a:buClr>
                  <a:schemeClr val="accent1"/>
                </a:buClr>
                <a:buFont typeface="Wingdings" pitchFamily="2" charset="2"/>
                <a:buChar char="§"/>
                <a:defRPr sz="2800">
                  <a:solidFill>
                    <a:schemeClr val="tx1"/>
                  </a:solidFill>
                  <a:latin typeface="Arial" charset="0"/>
                </a:defRPr>
              </a:lvl2pPr>
              <a:lvl3pPr marL="1143000" indent="-228600">
                <a:spcBef>
                  <a:spcPct val="20000"/>
                </a:spcBef>
                <a:buClr>
                  <a:schemeClr val="tx1"/>
                </a:buClr>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en-US" altLang="en-US" sz="1800"/>
            </a:p>
          </p:txBody>
        </p:sp>
        <p:sp>
          <p:nvSpPr>
            <p:cNvPr id="21"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22"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spcBef>
                  <a:spcPct val="20000"/>
                </a:spcBef>
                <a:buClr>
                  <a:schemeClr val="hlink"/>
                </a:buClr>
                <a:buFont typeface="Wingdings" pitchFamily="2" charset="2"/>
                <a:buChar char="v"/>
                <a:defRPr sz="3200">
                  <a:solidFill>
                    <a:schemeClr val="tx1"/>
                  </a:solidFill>
                  <a:latin typeface="Arial" charset="0"/>
                </a:defRPr>
              </a:lvl1pPr>
              <a:lvl2pPr marL="742950" indent="-285750">
                <a:spcBef>
                  <a:spcPct val="20000"/>
                </a:spcBef>
                <a:buClr>
                  <a:schemeClr val="accent1"/>
                </a:buClr>
                <a:buFont typeface="Wingdings" pitchFamily="2" charset="2"/>
                <a:buChar char="§"/>
                <a:defRPr sz="2800">
                  <a:solidFill>
                    <a:schemeClr val="tx1"/>
                  </a:solidFill>
                  <a:latin typeface="Arial" charset="0"/>
                </a:defRPr>
              </a:lvl2pPr>
              <a:lvl3pPr marL="1143000" indent="-228600">
                <a:spcBef>
                  <a:spcPct val="20000"/>
                </a:spcBef>
                <a:buClr>
                  <a:schemeClr val="tx1"/>
                </a:buClr>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en-US" altLang="en-US" sz="1800"/>
            </a:p>
          </p:txBody>
        </p:sp>
        <p:sp>
          <p:nvSpPr>
            <p:cNvPr id="23"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24"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Clr>
                  <a:schemeClr val="hlink"/>
                </a:buClr>
                <a:buFont typeface="Wingdings" pitchFamily="2" charset="2"/>
                <a:buChar char="v"/>
                <a:defRPr sz="3200">
                  <a:solidFill>
                    <a:schemeClr val="tx1"/>
                  </a:solidFill>
                  <a:latin typeface="Arial" charset="0"/>
                </a:defRPr>
              </a:lvl1pPr>
              <a:lvl2pPr marL="742950" indent="-285750">
                <a:spcBef>
                  <a:spcPct val="20000"/>
                </a:spcBef>
                <a:buClr>
                  <a:schemeClr val="accent1"/>
                </a:buClr>
                <a:buFont typeface="Wingdings" pitchFamily="2" charset="2"/>
                <a:buChar char="§"/>
                <a:defRPr sz="2800">
                  <a:solidFill>
                    <a:schemeClr val="tx1"/>
                  </a:solidFill>
                  <a:latin typeface="Arial" charset="0"/>
                </a:defRPr>
              </a:lvl2pPr>
              <a:lvl3pPr marL="1143000" indent="-228600">
                <a:spcBef>
                  <a:spcPct val="20000"/>
                </a:spcBef>
                <a:buClr>
                  <a:schemeClr val="tx1"/>
                </a:buClr>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ClrTx/>
                <a:buFontTx/>
                <a:buNone/>
              </a:pPr>
              <a:endParaRPr lang="en-US" altLang="en-US" sz="1800"/>
            </a:p>
          </p:txBody>
        </p:sp>
      </p:grpSp>
      <p:sp>
        <p:nvSpPr>
          <p:cNvPr id="2" name="Rectangle 1"/>
          <p:cNvSpPr/>
          <p:nvPr/>
        </p:nvSpPr>
        <p:spPr>
          <a:xfrm>
            <a:off x="1219200" y="465621"/>
            <a:ext cx="7010400" cy="1277850"/>
          </a:xfrm>
          <a:prstGeom prst="rect">
            <a:avLst/>
          </a:prstGeom>
        </p:spPr>
        <p:txBody>
          <a:bodyPr wrap="square">
            <a:spAutoFit/>
          </a:bodyPr>
          <a:lstStyle/>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Muốn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nghệ</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nhà</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doanh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nghiệp</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Việt</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Nam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quan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tâm</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nhân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tố</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tác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trực</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gián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quá</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94" y="2133600"/>
            <a:ext cx="7712006" cy="4608470"/>
          </a:xfrm>
          <a:prstGeom prst="rect">
            <a:avLst/>
          </a:prstGeom>
        </p:spPr>
      </p:pic>
    </p:spTree>
    <p:extLst>
      <p:ext uri="{BB962C8B-B14F-4D97-AF65-F5344CB8AC3E}">
        <p14:creationId xmlns:p14="http://schemas.microsoft.com/office/powerpoint/2010/main" val="5591948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6" presetClass="entr" presetSubtype="3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out)">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312" y="156921"/>
            <a:ext cx="8554288" cy="954107"/>
          </a:xfrm>
          <a:prstGeom prst="rect">
            <a:avLst/>
          </a:prstGeom>
          <a:noFill/>
        </p:spPr>
        <p:txBody>
          <a:bodyPr wrap="square" lIns="91440" tIns="45720" rIns="91440" bIns="45720">
            <a:spAutoFit/>
          </a:bodyPr>
          <a:lstStyle/>
          <a:p>
            <a:pPr algn="ctr"/>
            <a:r>
              <a:rPr lang="en-US" sz="2800" b="1" dirty="0" smtClean="0">
                <a:latin typeface="Times New Roman" panose="02020603050405020304" pitchFamily="18" charset="0"/>
                <a:cs typeface="Times New Roman" panose="02020603050405020304" pitchFamily="18" charset="0"/>
              </a:rPr>
              <a:t>II.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yếu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trọng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ảnh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hưởng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đổi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doanh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nghiệp</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ở </a:t>
            </a:r>
            <a:r>
              <a:rPr lang="en-US" sz="2800" b="1" dirty="0" err="1" smtClean="0">
                <a:latin typeface="Times New Roman" panose="02020603050405020304" pitchFamily="18" charset="0"/>
                <a:cs typeface="Times New Roman" panose="02020603050405020304" pitchFamily="18" charset="0"/>
              </a:rPr>
              <a:t>Việt</a:t>
            </a:r>
            <a:r>
              <a:rPr lang="en-US" sz="2800" b="1" dirty="0" smtClean="0">
                <a:latin typeface="Times New Roman" panose="02020603050405020304" pitchFamily="18" charset="0"/>
                <a:cs typeface="Times New Roman" panose="02020603050405020304" pitchFamily="18" charset="0"/>
              </a:rPr>
              <a:t> Nam.</a:t>
            </a:r>
            <a:endParaRPr lang="en-US" sz="2800" dirty="0">
              <a:latin typeface="Times New Roman" panose="02020603050405020304" pitchFamily="18" charset="0"/>
              <a:cs typeface="Times New Roman" panose="02020603050405020304" pitchFamily="18" charset="0"/>
            </a:endParaRPr>
          </a:p>
        </p:txBody>
      </p:sp>
      <p:grpSp>
        <p:nvGrpSpPr>
          <p:cNvPr id="5" name="Group 35"/>
          <p:cNvGrpSpPr>
            <a:grpSpLocks/>
          </p:cNvGrpSpPr>
          <p:nvPr/>
        </p:nvGrpSpPr>
        <p:grpSpPr bwMode="auto">
          <a:xfrm>
            <a:off x="928689" y="1712354"/>
            <a:ext cx="7605709" cy="550271"/>
            <a:chOff x="1728357" y="1304449"/>
            <a:chExt cx="5477985" cy="1543674"/>
          </a:xfrm>
        </p:grpSpPr>
        <p:grpSp>
          <p:nvGrpSpPr>
            <p:cNvPr id="6" name="Group 36"/>
            <p:cNvGrpSpPr>
              <a:grpSpLocks/>
            </p:cNvGrpSpPr>
            <p:nvPr/>
          </p:nvGrpSpPr>
          <p:grpSpPr bwMode="auto">
            <a:xfrm>
              <a:off x="1803761" y="1455420"/>
              <a:ext cx="5402581" cy="1392703"/>
              <a:chOff x="1803761" y="1455420"/>
              <a:chExt cx="5402581" cy="1392703"/>
            </a:xfrm>
          </p:grpSpPr>
          <p:pic>
            <p:nvPicPr>
              <p:cNvPr id="12" name="Picture 345" descr="shadow_1_m"/>
              <p:cNvPicPr>
                <a:picLocks noChangeAspect="1" noChangeArrowheads="1"/>
              </p:cNvPicPr>
              <p:nvPr/>
            </p:nvPicPr>
            <p:blipFill>
              <a:blip r:embed="rId2"/>
              <a:srcRect t="1518" b="2"/>
              <a:stretch>
                <a:fillRect/>
              </a:stretch>
            </p:blipFill>
            <p:spPr bwMode="gray">
              <a:xfrm>
                <a:off x="1803761" y="2535709"/>
                <a:ext cx="5402581" cy="312414"/>
              </a:xfrm>
              <a:prstGeom prst="rect">
                <a:avLst/>
              </a:prstGeom>
              <a:noFill/>
              <a:ln w="9525">
                <a:noFill/>
                <a:miter lim="800000"/>
                <a:headEnd/>
                <a:tailEnd/>
              </a:ln>
            </p:spPr>
          </p:pic>
          <p:sp>
            <p:nvSpPr>
              <p:cNvPr id="13" name="Rectangle 12"/>
              <p:cNvSpPr/>
              <p:nvPr/>
            </p:nvSpPr>
            <p:spPr>
              <a:xfrm>
                <a:off x="2286492" y="1456060"/>
                <a:ext cx="4640094" cy="124872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nvGrpSpPr>
            <p:cNvPr id="8" name="Group 37"/>
            <p:cNvGrpSpPr>
              <a:grpSpLocks/>
            </p:cNvGrpSpPr>
            <p:nvPr/>
          </p:nvGrpSpPr>
          <p:grpSpPr bwMode="auto">
            <a:xfrm>
              <a:off x="1728357" y="1304449"/>
              <a:ext cx="2001385" cy="1320641"/>
              <a:chOff x="1728357" y="1304449"/>
              <a:chExt cx="2001385" cy="1320641"/>
            </a:xfrm>
          </p:grpSpPr>
          <p:sp>
            <p:nvSpPr>
              <p:cNvPr id="9" name="Right Triangle 8"/>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10" name="Right Triangle 9"/>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11"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grpSp>
        <p:nvGrpSpPr>
          <p:cNvPr id="14" name="Group 35"/>
          <p:cNvGrpSpPr>
            <a:grpSpLocks/>
          </p:cNvGrpSpPr>
          <p:nvPr/>
        </p:nvGrpSpPr>
        <p:grpSpPr bwMode="auto">
          <a:xfrm>
            <a:off x="936069" y="2736248"/>
            <a:ext cx="7561308" cy="609471"/>
            <a:chOff x="1728357" y="1304449"/>
            <a:chExt cx="5477985" cy="1543674"/>
          </a:xfrm>
        </p:grpSpPr>
        <p:grpSp>
          <p:nvGrpSpPr>
            <p:cNvPr id="15" name="Group 36"/>
            <p:cNvGrpSpPr>
              <a:grpSpLocks/>
            </p:cNvGrpSpPr>
            <p:nvPr/>
          </p:nvGrpSpPr>
          <p:grpSpPr bwMode="auto">
            <a:xfrm>
              <a:off x="1803761" y="1455420"/>
              <a:ext cx="5402581" cy="1392703"/>
              <a:chOff x="1803761" y="1455420"/>
              <a:chExt cx="5402581" cy="1392703"/>
            </a:xfrm>
          </p:grpSpPr>
          <p:pic>
            <p:nvPicPr>
              <p:cNvPr id="20" name="Picture 345" descr="shadow_1_m"/>
              <p:cNvPicPr>
                <a:picLocks noChangeAspect="1" noChangeArrowheads="1"/>
              </p:cNvPicPr>
              <p:nvPr/>
            </p:nvPicPr>
            <p:blipFill>
              <a:blip r:embed="rId2"/>
              <a:srcRect t="1518" b="2"/>
              <a:stretch>
                <a:fillRect/>
              </a:stretch>
            </p:blipFill>
            <p:spPr bwMode="gray">
              <a:xfrm>
                <a:off x="1803761" y="2535709"/>
                <a:ext cx="5402581" cy="312414"/>
              </a:xfrm>
              <a:prstGeom prst="rect">
                <a:avLst/>
              </a:prstGeom>
              <a:noFill/>
              <a:ln w="9525">
                <a:noFill/>
                <a:miter lim="800000"/>
                <a:headEnd/>
                <a:tailEnd/>
              </a:ln>
            </p:spPr>
          </p:pic>
          <p:sp>
            <p:nvSpPr>
              <p:cNvPr id="21" name="Rectangle 20"/>
              <p:cNvSpPr/>
              <p:nvPr/>
            </p:nvSpPr>
            <p:spPr>
              <a:xfrm>
                <a:off x="2286492" y="1456060"/>
                <a:ext cx="4640094" cy="124872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nvGrpSpPr>
            <p:cNvPr id="16" name="Group 37"/>
            <p:cNvGrpSpPr>
              <a:grpSpLocks/>
            </p:cNvGrpSpPr>
            <p:nvPr/>
          </p:nvGrpSpPr>
          <p:grpSpPr bwMode="auto">
            <a:xfrm>
              <a:off x="1728357" y="1304449"/>
              <a:ext cx="2001385" cy="1320641"/>
              <a:chOff x="1728357" y="1304449"/>
              <a:chExt cx="2001385" cy="1320641"/>
            </a:xfrm>
          </p:grpSpPr>
          <p:sp>
            <p:nvSpPr>
              <p:cNvPr id="17" name="Right Triangle 16"/>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18" name="Right Triangle 17"/>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19"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grpSp>
        <p:nvGrpSpPr>
          <p:cNvPr id="30" name="Group 35"/>
          <p:cNvGrpSpPr>
            <a:grpSpLocks/>
          </p:cNvGrpSpPr>
          <p:nvPr/>
        </p:nvGrpSpPr>
        <p:grpSpPr bwMode="auto">
          <a:xfrm>
            <a:off x="912082" y="3717240"/>
            <a:ext cx="7622316" cy="640445"/>
            <a:chOff x="1733922" y="1304449"/>
            <a:chExt cx="5472420" cy="1543674"/>
          </a:xfrm>
        </p:grpSpPr>
        <p:grpSp>
          <p:nvGrpSpPr>
            <p:cNvPr id="31" name="Group 36"/>
            <p:cNvGrpSpPr>
              <a:grpSpLocks/>
            </p:cNvGrpSpPr>
            <p:nvPr/>
          </p:nvGrpSpPr>
          <p:grpSpPr bwMode="auto">
            <a:xfrm>
              <a:off x="1803761" y="1455420"/>
              <a:ext cx="5402581" cy="1392703"/>
              <a:chOff x="1803761" y="1455420"/>
              <a:chExt cx="5402581" cy="1392703"/>
            </a:xfrm>
          </p:grpSpPr>
          <p:pic>
            <p:nvPicPr>
              <p:cNvPr id="36" name="Picture 345" descr="shadow_1_m"/>
              <p:cNvPicPr>
                <a:picLocks noChangeAspect="1" noChangeArrowheads="1"/>
              </p:cNvPicPr>
              <p:nvPr/>
            </p:nvPicPr>
            <p:blipFill>
              <a:blip r:embed="rId2"/>
              <a:srcRect t="1518" b="2"/>
              <a:stretch>
                <a:fillRect/>
              </a:stretch>
            </p:blipFill>
            <p:spPr bwMode="gray">
              <a:xfrm>
                <a:off x="1803761" y="2535709"/>
                <a:ext cx="5402581" cy="312414"/>
              </a:xfrm>
              <a:prstGeom prst="rect">
                <a:avLst/>
              </a:prstGeom>
              <a:noFill/>
              <a:ln w="9525">
                <a:noFill/>
                <a:miter lim="800000"/>
                <a:headEnd/>
                <a:tailEnd/>
              </a:ln>
            </p:spPr>
          </p:pic>
          <p:sp>
            <p:nvSpPr>
              <p:cNvPr id="37" name="Rectangle 36"/>
              <p:cNvSpPr/>
              <p:nvPr/>
            </p:nvSpPr>
            <p:spPr>
              <a:xfrm>
                <a:off x="2286492" y="1456060"/>
                <a:ext cx="4640094" cy="124872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nvGrpSpPr>
            <p:cNvPr id="32" name="Group 37"/>
            <p:cNvGrpSpPr>
              <a:grpSpLocks/>
            </p:cNvGrpSpPr>
            <p:nvPr/>
          </p:nvGrpSpPr>
          <p:grpSpPr bwMode="auto">
            <a:xfrm>
              <a:off x="1733922" y="1304449"/>
              <a:ext cx="2001014" cy="1320393"/>
              <a:chOff x="1733922" y="1304449"/>
              <a:chExt cx="2001014" cy="1320393"/>
            </a:xfrm>
          </p:grpSpPr>
          <p:sp>
            <p:nvSpPr>
              <p:cNvPr id="33" name="Right Triangle 32"/>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34" name="Right Triangle 33"/>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35" name="Trapezoid 2"/>
              <p:cNvSpPr/>
              <p:nvPr/>
            </p:nvSpPr>
            <p:spPr>
              <a:xfrm rot="19191503">
                <a:off x="1733922" y="1787554"/>
                <a:ext cx="2001014" cy="464480"/>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grpSp>
        <p:nvGrpSpPr>
          <p:cNvPr id="38" name="Group 35"/>
          <p:cNvGrpSpPr>
            <a:grpSpLocks/>
          </p:cNvGrpSpPr>
          <p:nvPr/>
        </p:nvGrpSpPr>
        <p:grpSpPr bwMode="auto">
          <a:xfrm>
            <a:off x="976275" y="4753683"/>
            <a:ext cx="7558123" cy="606938"/>
            <a:chOff x="1728357" y="1304449"/>
            <a:chExt cx="5477985" cy="1543674"/>
          </a:xfrm>
        </p:grpSpPr>
        <p:grpSp>
          <p:nvGrpSpPr>
            <p:cNvPr id="39" name="Group 36"/>
            <p:cNvGrpSpPr>
              <a:grpSpLocks/>
            </p:cNvGrpSpPr>
            <p:nvPr/>
          </p:nvGrpSpPr>
          <p:grpSpPr bwMode="auto">
            <a:xfrm>
              <a:off x="1803761" y="1455420"/>
              <a:ext cx="5402581" cy="1392703"/>
              <a:chOff x="1803761" y="1455420"/>
              <a:chExt cx="5402581" cy="1392703"/>
            </a:xfrm>
          </p:grpSpPr>
          <p:pic>
            <p:nvPicPr>
              <p:cNvPr id="44" name="Picture 345" descr="shadow_1_m"/>
              <p:cNvPicPr>
                <a:picLocks noChangeAspect="1" noChangeArrowheads="1"/>
              </p:cNvPicPr>
              <p:nvPr/>
            </p:nvPicPr>
            <p:blipFill>
              <a:blip r:embed="rId2"/>
              <a:srcRect t="1518" b="2"/>
              <a:stretch>
                <a:fillRect/>
              </a:stretch>
            </p:blipFill>
            <p:spPr bwMode="gray">
              <a:xfrm>
                <a:off x="1803761" y="2535709"/>
                <a:ext cx="5402581" cy="312414"/>
              </a:xfrm>
              <a:prstGeom prst="rect">
                <a:avLst/>
              </a:prstGeom>
              <a:noFill/>
              <a:ln w="9525">
                <a:noFill/>
                <a:miter lim="800000"/>
                <a:headEnd/>
                <a:tailEnd/>
              </a:ln>
            </p:spPr>
          </p:pic>
          <p:sp>
            <p:nvSpPr>
              <p:cNvPr id="45" name="Rectangle 44"/>
              <p:cNvSpPr/>
              <p:nvPr/>
            </p:nvSpPr>
            <p:spPr>
              <a:xfrm>
                <a:off x="2286492" y="1456060"/>
                <a:ext cx="4640094" cy="124872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nvGrpSpPr>
            <p:cNvPr id="40" name="Group 37"/>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42" name="Right Triangle 41"/>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43"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grpSp>
        <p:nvGrpSpPr>
          <p:cNvPr id="46" name="Group 35"/>
          <p:cNvGrpSpPr>
            <a:grpSpLocks/>
          </p:cNvGrpSpPr>
          <p:nvPr/>
        </p:nvGrpSpPr>
        <p:grpSpPr bwMode="auto">
          <a:xfrm>
            <a:off x="935395" y="5793726"/>
            <a:ext cx="7558122" cy="632900"/>
            <a:chOff x="1728357" y="1304449"/>
            <a:chExt cx="5477985" cy="1543674"/>
          </a:xfrm>
        </p:grpSpPr>
        <p:grpSp>
          <p:nvGrpSpPr>
            <p:cNvPr id="47" name="Group 36"/>
            <p:cNvGrpSpPr>
              <a:grpSpLocks/>
            </p:cNvGrpSpPr>
            <p:nvPr/>
          </p:nvGrpSpPr>
          <p:grpSpPr bwMode="auto">
            <a:xfrm>
              <a:off x="1803761" y="1455420"/>
              <a:ext cx="5402581" cy="1392703"/>
              <a:chOff x="1803761" y="1455420"/>
              <a:chExt cx="5402581" cy="1392703"/>
            </a:xfrm>
          </p:grpSpPr>
          <p:pic>
            <p:nvPicPr>
              <p:cNvPr id="53" name="Picture 345" descr="shadow_1_m"/>
              <p:cNvPicPr>
                <a:picLocks noChangeAspect="1" noChangeArrowheads="1"/>
              </p:cNvPicPr>
              <p:nvPr/>
            </p:nvPicPr>
            <p:blipFill>
              <a:blip r:embed="rId2"/>
              <a:srcRect t="1518" b="2"/>
              <a:stretch>
                <a:fillRect/>
              </a:stretch>
            </p:blipFill>
            <p:spPr bwMode="gray">
              <a:xfrm>
                <a:off x="1803761" y="2535709"/>
                <a:ext cx="5402581" cy="312414"/>
              </a:xfrm>
              <a:prstGeom prst="rect">
                <a:avLst/>
              </a:prstGeom>
              <a:noFill/>
              <a:ln w="9525">
                <a:noFill/>
                <a:miter lim="800000"/>
                <a:headEnd/>
                <a:tailEnd/>
              </a:ln>
            </p:spPr>
          </p:pic>
          <p:sp>
            <p:nvSpPr>
              <p:cNvPr id="54" name="Rectangle 53"/>
              <p:cNvSpPr/>
              <p:nvPr/>
            </p:nvSpPr>
            <p:spPr>
              <a:xfrm>
                <a:off x="2286492" y="1456060"/>
                <a:ext cx="4640094" cy="1248722"/>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nvGrpSpPr>
            <p:cNvPr id="48" name="Group 37"/>
            <p:cNvGrpSpPr>
              <a:grpSpLocks/>
            </p:cNvGrpSpPr>
            <p:nvPr/>
          </p:nvGrpSpPr>
          <p:grpSpPr bwMode="auto">
            <a:xfrm>
              <a:off x="1728357" y="1304449"/>
              <a:ext cx="2001385" cy="1320641"/>
              <a:chOff x="1728357" y="1304449"/>
              <a:chExt cx="2001385" cy="1320641"/>
            </a:xfrm>
          </p:grpSpPr>
          <p:sp>
            <p:nvSpPr>
              <p:cNvPr id="50" name="Right Triangle 49"/>
              <p:cNvSpPr/>
              <p:nvPr/>
            </p:nvSpPr>
            <p:spPr>
              <a:xfrm flipH="1">
                <a:off x="2114228" y="2473231"/>
                <a:ext cx="172264"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51" name="Right Triangle 50"/>
              <p:cNvSpPr/>
              <p:nvPr/>
            </p:nvSpPr>
            <p:spPr>
              <a:xfrm flipH="1">
                <a:off x="3449616" y="1304449"/>
                <a:ext cx="172263" cy="151611"/>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sp>
            <p:nvSpPr>
              <p:cNvPr id="52" name="Trapezoid 2"/>
              <p:cNvSpPr/>
              <p:nvPr/>
            </p:nvSpPr>
            <p:spPr>
              <a:xfrm rot="19191503">
                <a:off x="1728357" y="1570457"/>
                <a:ext cx="2001014" cy="464481"/>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b="1">
                  <a:solidFill>
                    <a:schemeClr val="tx1"/>
                  </a:solidFill>
                  <a:latin typeface="Times New Roman" panose="02020603050405020304" pitchFamily="18" charset="0"/>
                  <a:cs typeface="Times New Roman" panose="02020603050405020304" pitchFamily="18" charset="0"/>
                </a:endParaRPr>
              </a:p>
            </p:txBody>
          </p:sp>
        </p:grpSp>
      </p:grpSp>
      <p:sp>
        <p:nvSpPr>
          <p:cNvPr id="2" name="Rectangle 1"/>
          <p:cNvSpPr/>
          <p:nvPr/>
        </p:nvSpPr>
        <p:spPr>
          <a:xfrm>
            <a:off x="2488046" y="1835707"/>
            <a:ext cx="5399136" cy="369332"/>
          </a:xfrm>
          <a:prstGeom prst="rect">
            <a:avLst/>
          </a:prstGeom>
        </p:spPr>
        <p:txBody>
          <a:bodyPr wrap="square">
            <a:spAutoFit/>
          </a:bodyPr>
          <a:lstStyle/>
          <a:p>
            <a:pPr marR="0" lvl="0" algn="just" fontAlgn="base">
              <a:spcBef>
                <a:spcPts val="500"/>
              </a:spcBef>
              <a:spcAft>
                <a:spcPts val="750"/>
              </a:spcAft>
            </a:pPr>
            <a:r>
              <a:rPr lang="vi-VN" b="1" dirty="0">
                <a:latin typeface="Times New Roman" panose="02020603050405020304" pitchFamily="18" charset="0"/>
                <a:ea typeface="Times New Roman" panose="02020603050405020304" pitchFamily="18" charset="0"/>
              </a:rPr>
              <a:t>Năng lực sản xuất trong các doanh nghiệp</a:t>
            </a: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2764235" y="2875815"/>
            <a:ext cx="2116864" cy="388696"/>
          </a:xfrm>
          <a:prstGeom prst="rect">
            <a:avLst/>
          </a:prstGeom>
        </p:spPr>
        <p:txBody>
          <a:bodyPr wrap="square">
            <a:spAutoFit/>
          </a:bodyPr>
          <a:lstStyle/>
          <a:p>
            <a:pPr marR="0" lvl="0">
              <a:lnSpc>
                <a:spcPct val="107000"/>
              </a:lnSpc>
              <a:spcBef>
                <a:spcPts val="0"/>
              </a:spcBef>
              <a:spcAft>
                <a:spcPts val="1000"/>
              </a:spcAft>
            </a:pPr>
            <a:r>
              <a:rPr lang="vi-VN" b="1" dirty="0" smtClean="0">
                <a:latin typeface="Times New Roman" panose="02020603050405020304" pitchFamily="18" charset="0"/>
                <a:ea typeface="Calibri" panose="020F0502020204030204" pitchFamily="34" charset="0"/>
                <a:cs typeface="Arial" panose="020B0604020202020204" pitchFamily="34" charset="0"/>
              </a:rPr>
              <a:t>Quản trị công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5" name="Rectangle 54"/>
          <p:cNvSpPr/>
          <p:nvPr/>
        </p:nvSpPr>
        <p:spPr>
          <a:xfrm>
            <a:off x="2491056" y="3854926"/>
            <a:ext cx="1816523" cy="369332"/>
          </a:xfrm>
          <a:prstGeom prst="rect">
            <a:avLst/>
          </a:prstGeom>
        </p:spPr>
        <p:txBody>
          <a:bodyPr wrap="none">
            <a:spAutoFit/>
          </a:bodyPr>
          <a:lstStyle/>
          <a:p>
            <a:r>
              <a:rPr lang="vi-VN" b="1" dirty="0">
                <a:latin typeface="Times New Roman" panose="02020603050405020304" pitchFamily="18" charset="0"/>
                <a:ea typeface="Calibri" panose="020F0502020204030204" pitchFamily="34" charset="0"/>
              </a:rPr>
              <a:t>Nguồn nhân lực </a:t>
            </a:r>
            <a:endParaRPr lang="en-US" dirty="0"/>
          </a:p>
        </p:txBody>
      </p:sp>
      <p:sp>
        <p:nvSpPr>
          <p:cNvPr id="56" name="Rectangle 55"/>
          <p:cNvSpPr/>
          <p:nvPr/>
        </p:nvSpPr>
        <p:spPr>
          <a:xfrm>
            <a:off x="2723473" y="4898872"/>
            <a:ext cx="595035" cy="374077"/>
          </a:xfrm>
          <a:prstGeom prst="rect">
            <a:avLst/>
          </a:prstGeom>
        </p:spPr>
        <p:txBody>
          <a:bodyPr wrap="none">
            <a:spAutoFit/>
          </a:bodyPr>
          <a:lstStyle/>
          <a:p>
            <a:pPr marR="0" lvl="0">
              <a:lnSpc>
                <a:spcPct val="107000"/>
              </a:lnSpc>
              <a:spcBef>
                <a:spcPts val="0"/>
              </a:spcBef>
              <a:spcAft>
                <a:spcPts val="1000"/>
              </a:spcAft>
              <a:tabLst>
                <a:tab pos="171450" algn="l"/>
              </a:tabLst>
            </a:pPr>
            <a:r>
              <a:rPr lang="vi-VN" b="1" dirty="0">
                <a:latin typeface="Times New Roman" panose="02020603050405020304" pitchFamily="18" charset="0"/>
                <a:ea typeface="Calibri" panose="020F0502020204030204" pitchFamily="34" charset="0"/>
                <a:cs typeface="Arial" panose="020B0604020202020204" pitchFamily="34" charset="0"/>
              </a:rPr>
              <a:t>Vốn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7" name="Rectangle 56"/>
          <p:cNvSpPr/>
          <p:nvPr/>
        </p:nvSpPr>
        <p:spPr>
          <a:xfrm>
            <a:off x="2509573" y="5931186"/>
            <a:ext cx="5643853" cy="369332"/>
          </a:xfrm>
          <a:prstGeom prst="rect">
            <a:avLst/>
          </a:prstGeom>
        </p:spPr>
        <p:txBody>
          <a:bodyPr wrap="square">
            <a:spAutoFit/>
          </a:bodyPr>
          <a:lstStyle/>
          <a:p>
            <a:r>
              <a:rPr lang="vi-VN" b="1" dirty="0">
                <a:latin typeface="Times New Roman" panose="02020603050405020304" pitchFamily="18" charset="0"/>
                <a:ea typeface="Calibri" panose="020F0502020204030204" pitchFamily="34" charset="0"/>
              </a:rPr>
              <a:t>Nâng cao đóng góp của các cơ sở nghiên cứu nhà nước </a:t>
            </a:r>
            <a:endParaRPr lang="en-US" dirty="0"/>
          </a:p>
        </p:txBody>
      </p:sp>
    </p:spTree>
    <p:extLst>
      <p:ext uri="{BB962C8B-B14F-4D97-AF65-F5344CB8AC3E}">
        <p14:creationId xmlns:p14="http://schemas.microsoft.com/office/powerpoint/2010/main" val="3338245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55" grpId="0"/>
      <p:bldP spid="56"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152400"/>
            <a:ext cx="6172200" cy="1143000"/>
          </a:xfrm>
        </p:spPr>
        <p:txBody>
          <a:bodyPr/>
          <a:lstStyle/>
          <a:p>
            <a:pPr marL="0" lvl="0" indent="0" algn="ctr">
              <a:buNone/>
            </a:pPr>
            <a:r>
              <a:rPr lang="en-US" sz="3200" dirty="0" smtClean="0">
                <a:latin typeface="Times New Roman" panose="02020603050405020304" pitchFamily="18" charset="0"/>
                <a:cs typeface="Times New Roman" panose="02020603050405020304" pitchFamily="18" charset="0"/>
              </a:rPr>
              <a:t>1. </a:t>
            </a:r>
            <a:r>
              <a:rPr lang="vi-VN" sz="3200" dirty="0" smtClean="0">
                <a:solidFill>
                  <a:schemeClr val="tx1"/>
                </a:solidFill>
                <a:latin typeface="Times New Roman" panose="02020603050405020304" pitchFamily="18" charset="0"/>
                <a:cs typeface="Times New Roman" panose="02020603050405020304" pitchFamily="18" charset="0"/>
              </a:rPr>
              <a:t>Năng </a:t>
            </a:r>
            <a:r>
              <a:rPr lang="vi-VN" sz="3200" dirty="0">
                <a:solidFill>
                  <a:schemeClr val="tx1"/>
                </a:solidFill>
                <a:latin typeface="Times New Roman" panose="02020603050405020304" pitchFamily="18" charset="0"/>
                <a:cs typeface="Times New Roman" panose="02020603050405020304" pitchFamily="18" charset="0"/>
              </a:rPr>
              <a:t>lực sản xuất trong các doanh nghiệp</a:t>
            </a:r>
            <a:r>
              <a:rPr lang="en-US" dirty="0">
                <a:solidFill>
                  <a:schemeClr val="tx1"/>
                </a:solidFill>
              </a:rPr>
              <a:t/>
            </a:r>
            <a:br>
              <a:rPr lang="en-US" dirty="0">
                <a:solidFill>
                  <a:schemeClr val="tx1"/>
                </a:solidFill>
              </a:rPr>
            </a:b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1421" y="4102100"/>
            <a:ext cx="3034779" cy="26135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89" y="4102100"/>
            <a:ext cx="2233619" cy="16309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090" y="5707729"/>
            <a:ext cx="2233618" cy="10868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6287" y="5791964"/>
            <a:ext cx="2600555" cy="10668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6287" y="4102100"/>
            <a:ext cx="2600555" cy="1677164"/>
          </a:xfrm>
          <a:prstGeom prst="rect">
            <a:avLst/>
          </a:prstGeom>
        </p:spPr>
      </p:pic>
      <p:sp>
        <p:nvSpPr>
          <p:cNvPr id="9" name="Rectangle 8"/>
          <p:cNvSpPr/>
          <p:nvPr/>
        </p:nvSpPr>
        <p:spPr>
          <a:xfrm>
            <a:off x="914400" y="1295400"/>
            <a:ext cx="7882713" cy="2462213"/>
          </a:xfrm>
          <a:prstGeom prst="rect">
            <a:avLst/>
          </a:prstGeom>
        </p:spPr>
        <p:txBody>
          <a:bodyPr wrap="square">
            <a:spAutoFit/>
          </a:bodyPr>
          <a:lstStyle/>
          <a:p>
            <a:pPr marL="45720" indent="0" fontAlgn="base">
              <a:buNone/>
            </a:pP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Năng lực sản xuất của các doanh nghiệp được đánh giá bởi nhiều chỉ tiêu khác nhau như năng suất lao động, hiệu quả sử dụng vốn cố định, vốn lưu động... </a:t>
            </a:r>
            <a:endParaRPr lang="en-US" sz="2200" dirty="0">
              <a:latin typeface="Times New Roman" panose="02020603050405020304" pitchFamily="18" charset="0"/>
              <a:cs typeface="Times New Roman" panose="02020603050405020304" pitchFamily="18" charset="0"/>
            </a:endParaRPr>
          </a:p>
          <a:p>
            <a:pPr marL="45720" indent="0" fontAlgn="base">
              <a:buNone/>
            </a:pP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Nâng cao năng lực sản xuất trong các doanh nghiệp sẽ giúp nâng cao năng lực công nghệ từ đó giúp doanh nghiệp tăng khả năng áp dụng những thành tựu khoa học công nghệ mới vào trong sản xuất, từ đó tăng khả năng đổi mới công nghệ trong doanh nghiệp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0707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6" presetClass="entr" presetSubtype="3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out)">
                                      <p:cBhvr>
                                        <p:cTn id="15" dur="2000"/>
                                        <p:tgtEl>
                                          <p:spTgt spid="4"/>
                                        </p:tgtEl>
                                      </p:cBhvr>
                                    </p:animEffect>
                                  </p:childTnLst>
                                </p:cTn>
                              </p:par>
                              <p:par>
                                <p:cTn id="16" presetID="6"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3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out)">
                                      <p:cBhvr>
                                        <p:cTn id="21" dur="2000"/>
                                        <p:tgtEl>
                                          <p:spTgt spid="8"/>
                                        </p:tgtEl>
                                      </p:cBhvr>
                                    </p:animEffect>
                                  </p:childTnLst>
                                </p:cTn>
                              </p:par>
                              <p:par>
                                <p:cTn id="22" presetID="6" presetClass="entr" presetSubtype="32"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out)">
                                      <p:cBhvr>
                                        <p:cTn id="24" dur="2000"/>
                                        <p:tgtEl>
                                          <p:spTgt spid="6"/>
                                        </p:tgtEl>
                                      </p:cBhvr>
                                    </p:animEffect>
                                  </p:childTnLst>
                                </p:cTn>
                              </p:par>
                              <p:par>
                                <p:cTn id="25" presetID="6" presetClass="entr" presetSubtype="32"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out)">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3551"/>
            <a:ext cx="6512511" cy="736600"/>
          </a:xfrm>
        </p:spPr>
        <p:txBody>
          <a:bodyPr/>
          <a:lstStyle/>
          <a:p>
            <a:pPr marL="0" lvl="0" indent="0" algn="ctr">
              <a:buNone/>
            </a:pPr>
            <a:r>
              <a:rPr lang="en-US" sz="3200" dirty="0" smtClean="0">
                <a:solidFill>
                  <a:schemeClr val="tx1"/>
                </a:solidFill>
                <a:latin typeface="Times New Roman" panose="02020603050405020304" pitchFamily="18" charset="0"/>
                <a:cs typeface="Times New Roman" panose="02020603050405020304" pitchFamily="18" charset="0"/>
              </a:rPr>
              <a:t>2. </a:t>
            </a:r>
            <a:r>
              <a:rPr lang="vi-VN" sz="3200" dirty="0" smtClean="0">
                <a:solidFill>
                  <a:schemeClr val="tx1"/>
                </a:solidFill>
                <a:latin typeface="Times New Roman" panose="02020603050405020304" pitchFamily="18" charset="0"/>
                <a:cs typeface="Times New Roman" panose="02020603050405020304" pitchFamily="18" charset="0"/>
              </a:rPr>
              <a:t>Quản </a:t>
            </a:r>
            <a:r>
              <a:rPr lang="vi-VN" sz="3200" dirty="0">
                <a:solidFill>
                  <a:schemeClr val="tx1"/>
                </a:solidFill>
                <a:latin typeface="Times New Roman" panose="02020603050405020304" pitchFamily="18" charset="0"/>
                <a:cs typeface="Times New Roman" panose="02020603050405020304" pitchFamily="18" charset="0"/>
              </a:rPr>
              <a:t>trị </a:t>
            </a:r>
            <a:r>
              <a:rPr lang="vi-VN" sz="3200" dirty="0" smtClean="0">
                <a:solidFill>
                  <a:schemeClr val="tx1"/>
                </a:solidFill>
                <a:latin typeface="Times New Roman" panose="02020603050405020304" pitchFamily="18" charset="0"/>
                <a:cs typeface="Times New Roman" panose="02020603050405020304" pitchFamily="18" charset="0"/>
              </a:rPr>
              <a:t>công</a:t>
            </a:r>
            <a:endParaRPr lang="en-US" dirty="0"/>
          </a:p>
        </p:txBody>
      </p:sp>
      <p:sp>
        <p:nvSpPr>
          <p:cNvPr id="3" name="Content Placeholder 2"/>
          <p:cNvSpPr>
            <a:spLocks noGrp="1"/>
          </p:cNvSpPr>
          <p:nvPr>
            <p:ph sz="quarter" idx="13"/>
          </p:nvPr>
        </p:nvSpPr>
        <p:spPr>
          <a:xfrm>
            <a:off x="863600" y="3379708"/>
            <a:ext cx="7754645" cy="2819400"/>
          </a:xfrm>
        </p:spPr>
        <p:txBody>
          <a:bodyPr>
            <a:normAutofit/>
          </a:bodyPr>
          <a:lstStyle/>
          <a:p>
            <a:pPr marL="45720" indent="0">
              <a:buNone/>
            </a:pP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Chính phủ có vai trò quan trọng trong việc cung cấp đầy đủ nguồn lực phát triển hệ thống đổi mới sáng tạo, đảm bảo cho các tổ chức nhà nước vận hành tốt và các bộ phận trong hệ thống đổi mới sáng tạo gắn kết với nhau và tạo ra một chỉnh thể thống nhất. Hiện nay công tác quản trị hệ thống đổi mới sáng tạo của Việt Nam còn một số bất cập do thiếu các cam kết, sự phối hợp và thực hiện chính sách của chính phủ một cách hiệu quả. </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863600" y="1178302"/>
            <a:ext cx="7962900" cy="1785104"/>
          </a:xfrm>
          <a:prstGeom prst="rect">
            <a:avLst/>
          </a:prstGeom>
        </p:spPr>
        <p:txBody>
          <a:bodyPr wrap="square">
            <a:spAutoFit/>
          </a:bodyPr>
          <a:lstStyle/>
          <a:p>
            <a:pPr marL="45720" indent="0" fontAlgn="base">
              <a:buNone/>
            </a:pP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Thủ tục xét duyệt các dự án đổi mới công nghệ quá phức tạp, phiền toái qua nhiều cửa, nhiều cầu. Không chỉ nguồn vốn Nhà nước mà cả nguồn vốn đi vay ngân hàng (mặc dù đã có thẩm định đầu tư của ngân hàng) cũng phải trải qua các trình tự tái thẩm định của các cơ quan nhà nước</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5204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7114"/>
            <a:ext cx="6512511" cy="581086"/>
          </a:xfrm>
        </p:spPr>
        <p:txBody>
          <a:bodyPr/>
          <a:lstStyle/>
          <a:p>
            <a:pPr marL="0" indent="0" algn="ctr">
              <a:buNone/>
            </a:pPr>
            <a:r>
              <a:rPr lang="en-US" sz="3200" dirty="0" smtClean="0">
                <a:solidFill>
                  <a:schemeClr val="tx1"/>
                </a:solidFill>
                <a:effectLst/>
                <a:latin typeface="Times New Roman" panose="02020603050405020304" pitchFamily="18" charset="0"/>
                <a:cs typeface="Times New Roman" panose="02020603050405020304" pitchFamily="18" charset="0"/>
              </a:rPr>
              <a:t>3. </a:t>
            </a:r>
            <a:r>
              <a:rPr lang="vi-VN" sz="3200" dirty="0" smtClean="0">
                <a:solidFill>
                  <a:schemeClr val="tx1"/>
                </a:solidFill>
                <a:effectLst/>
                <a:latin typeface="Times New Roman" panose="02020603050405020304" pitchFamily="18" charset="0"/>
                <a:cs typeface="Times New Roman" panose="02020603050405020304" pitchFamily="18" charset="0"/>
              </a:rPr>
              <a:t>Nguồn </a:t>
            </a:r>
            <a:r>
              <a:rPr lang="vi-VN" sz="3200" dirty="0">
                <a:solidFill>
                  <a:schemeClr val="tx1"/>
                </a:solidFill>
                <a:effectLst/>
                <a:latin typeface="Times New Roman" panose="02020603050405020304" pitchFamily="18" charset="0"/>
                <a:cs typeface="Times New Roman" panose="02020603050405020304" pitchFamily="18" charset="0"/>
              </a:rPr>
              <a:t>nhân lực </a:t>
            </a:r>
            <a:endParaRPr lang="en-US" sz="3200"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45110" y="892025"/>
            <a:ext cx="7239000" cy="479048"/>
          </a:xfrm>
        </p:spPr>
        <p:txBody>
          <a:bodyPr>
            <a:normAutofit/>
          </a:bodyPr>
          <a:lstStyle/>
          <a:p>
            <a:pPr marL="45720" indent="0">
              <a:buNone/>
            </a:pPr>
            <a:r>
              <a:rPr lang="vi-VN" dirty="0">
                <a:solidFill>
                  <a:schemeClr val="tx1"/>
                </a:solidFill>
                <a:latin typeface="Times New Roman" panose="02020603050405020304" pitchFamily="18" charset="0"/>
                <a:cs typeface="Times New Roman" panose="02020603050405020304" pitchFamily="18" charset="0"/>
              </a:rPr>
              <a:t>Nguồn nhân lực là vấn đề then chốt đối với đổi mới sáng tạo.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2806280" cy="2206706"/>
          </a:xfrm>
          <a:prstGeom prst="rect">
            <a:avLst/>
          </a:prstGeom>
        </p:spPr>
      </p:pic>
      <p:sp>
        <p:nvSpPr>
          <p:cNvPr id="5" name="Rectangle 4"/>
          <p:cNvSpPr/>
          <p:nvPr/>
        </p:nvSpPr>
        <p:spPr>
          <a:xfrm>
            <a:off x="632410" y="2229643"/>
            <a:ext cx="8130588" cy="1785104"/>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Hệ </a:t>
            </a:r>
            <a:r>
              <a:rPr lang="vi-VN" sz="2200" dirty="0">
                <a:latin typeface="Times New Roman" panose="02020603050405020304" pitchFamily="18" charset="0"/>
                <a:cs typeface="Times New Roman" panose="02020603050405020304" pitchFamily="18" charset="0"/>
              </a:rPr>
              <a:t>thống giáo dục và đào tạo chính thức còn nặng về lí thuyết hoặc đã lạc hậu, không đáp ứng được yêu cầu của thị trường lao động. Ngoài hạn chế về kinh phí, việc quản trị giáo dục đại học còn thiếu thông tin về nhu cầu thị trường và các biện pháp khuyến khích đáp ứng các nhu cầu đó. </a:t>
            </a: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632410" y="1371073"/>
            <a:ext cx="8130589" cy="769441"/>
          </a:xfrm>
          <a:prstGeom prst="rect">
            <a:avLst/>
          </a:prstGeom>
        </p:spPr>
        <p:txBody>
          <a:bodyPr wrap="square">
            <a:spAutoFit/>
          </a:bodyPr>
          <a:lstStyle/>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Việt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Nam </a:t>
            </a:r>
            <a:r>
              <a:rPr lang="vi-VN" sz="2200" dirty="0">
                <a:latin typeface="Times New Roman" panose="02020603050405020304" pitchFamily="18" charset="0"/>
                <a:cs typeface="Times New Roman" panose="02020603050405020304" pitchFamily="18" charset="0"/>
              </a:rPr>
              <a:t>cần phải làm nhiều hơn nữa để gia tăng số lượng và chất lượng nguồn nhân lực, đặc biệt là đào tạo nghề trung cấp và cao đẳng. </a:t>
            </a:r>
            <a:endParaRPr lang="en-US"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5740" y="4330700"/>
            <a:ext cx="2895599" cy="22194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4330700"/>
            <a:ext cx="2666997" cy="2219406"/>
          </a:xfrm>
          <a:prstGeom prst="rect">
            <a:avLst/>
          </a:prstGeom>
        </p:spPr>
      </p:pic>
    </p:spTree>
    <p:extLst>
      <p:ext uri="{BB962C8B-B14F-4D97-AF65-F5344CB8AC3E}">
        <p14:creationId xmlns:p14="http://schemas.microsoft.com/office/powerpoint/2010/main" val="37930831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2000"/>
                            </p:stCondLst>
                            <p:childTnLst>
                              <p:par>
                                <p:cTn id="22" presetID="53" presetClass="entr" presetSubtype="52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anim calcmode="lin" valueType="num">
                                      <p:cBhvr>
                                        <p:cTn id="27" dur="500" fill="hold"/>
                                        <p:tgtEl>
                                          <p:spTgt spid="4"/>
                                        </p:tgtEl>
                                        <p:attrNameLst>
                                          <p:attrName>ppt_x</p:attrName>
                                        </p:attrNameLst>
                                      </p:cBhvr>
                                      <p:tavLst>
                                        <p:tav tm="0">
                                          <p:val>
                                            <p:fltVal val="0.5"/>
                                          </p:val>
                                        </p:tav>
                                        <p:tav tm="100000">
                                          <p:val>
                                            <p:strVal val="#ppt_x"/>
                                          </p:val>
                                        </p:tav>
                                      </p:tavLst>
                                    </p:anim>
                                    <p:anim calcmode="lin" valueType="num">
                                      <p:cBhvr>
                                        <p:cTn id="28" dur="500" fill="hold"/>
                                        <p:tgtEl>
                                          <p:spTgt spid="4"/>
                                        </p:tgtEl>
                                        <p:attrNameLst>
                                          <p:attrName>ppt_y</p:attrName>
                                        </p:attrNameLst>
                                      </p:cBhvr>
                                      <p:tavLst>
                                        <p:tav tm="0">
                                          <p:val>
                                            <p:fltVal val="0.5"/>
                                          </p:val>
                                        </p:tav>
                                        <p:tav tm="100000">
                                          <p:val>
                                            <p:strVal val="#ppt_y"/>
                                          </p:val>
                                        </p:tav>
                                      </p:tavLst>
                                    </p:anim>
                                  </p:childTnLst>
                                </p:cTn>
                              </p:par>
                              <p:par>
                                <p:cTn id="29" presetID="53" presetClass="entr" presetSubtype="52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44" y="3429000"/>
            <a:ext cx="6512511" cy="1143000"/>
          </a:xfrm>
        </p:spPr>
        <p:txBody>
          <a:bodyPr/>
          <a:lstStyle/>
          <a:p>
            <a:pPr marL="0" lvl="0" indent="0" algn="ctr">
              <a:buNone/>
            </a:pPr>
            <a:r>
              <a:rPr lang="en-US" sz="2800" dirty="0" smtClean="0">
                <a:latin typeface="Times New Roman" panose="02020603050405020304" pitchFamily="18" charset="0"/>
                <a:cs typeface="Times New Roman" panose="02020603050405020304" pitchFamily="18" charset="0"/>
              </a:rPr>
              <a:t>5. </a:t>
            </a:r>
            <a:r>
              <a:rPr lang="vi-VN" sz="2800" dirty="0" smtClean="0">
                <a:latin typeface="Times New Roman" panose="02020603050405020304" pitchFamily="18" charset="0"/>
                <a:cs typeface="Times New Roman" panose="02020603050405020304" pitchFamily="18" charset="0"/>
              </a:rPr>
              <a:t>Nâng </a:t>
            </a:r>
            <a:r>
              <a:rPr lang="vi-VN" sz="2800" dirty="0">
                <a:latin typeface="Times New Roman" panose="02020603050405020304" pitchFamily="18" charset="0"/>
                <a:cs typeface="Times New Roman" panose="02020603050405020304" pitchFamily="18" charset="0"/>
              </a:rPr>
              <a:t>cao đóng góp của các cơ sở nghiên cứu nhà nước </a:t>
            </a:r>
            <a:r>
              <a:rPr lang="en-US" dirty="0"/>
              <a:t/>
            </a:r>
            <a:br>
              <a:rPr lang="en-US" dirty="0"/>
            </a:br>
            <a:endParaRPr lang="en-US" dirty="0"/>
          </a:p>
        </p:txBody>
      </p:sp>
      <p:sp>
        <p:nvSpPr>
          <p:cNvPr id="3" name="Content Placeholder 2"/>
          <p:cNvSpPr>
            <a:spLocks noGrp="1"/>
          </p:cNvSpPr>
          <p:nvPr>
            <p:ph sz="quarter" idx="13"/>
          </p:nvPr>
        </p:nvSpPr>
        <p:spPr>
          <a:xfrm>
            <a:off x="495300" y="1059448"/>
            <a:ext cx="4419600" cy="2002997"/>
          </a:xfrm>
        </p:spPr>
        <p:txBody>
          <a:bodyPr>
            <a:normAutofit/>
          </a:bodyPr>
          <a:lstStyle/>
          <a:p>
            <a:pPr marL="45720" indent="0" fontAlgn="base">
              <a:buNone/>
            </a:pP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Thiếu </a:t>
            </a:r>
            <a:r>
              <a:rPr lang="vi-VN" dirty="0">
                <a:solidFill>
                  <a:schemeClr val="tx1"/>
                </a:solidFill>
                <a:latin typeface="Times New Roman" panose="02020603050405020304" pitchFamily="18" charset="0"/>
                <a:cs typeface="Times New Roman" panose="02020603050405020304" pitchFamily="18" charset="0"/>
              </a:rPr>
              <a:t>vốn cho đổi mới công nghệ. Đối với các doanh nghiệp, việc vay ngân hàng không dễ; mặt khác, vay ngân hàng thì phải trả sớm, trước khi công nghệ mới phát huy tác dụng…</a:t>
            </a:r>
            <a:endParaRPr lang="en-US" dirty="0">
              <a:solidFill>
                <a:schemeClr val="tx1"/>
              </a:solidFill>
              <a:latin typeface="Times New Roman" panose="02020603050405020304" pitchFamily="18" charset="0"/>
              <a:cs typeface="Times New Roman" panose="02020603050405020304" pitchFamily="18" charset="0"/>
            </a:endParaRPr>
          </a:p>
          <a:p>
            <a:pPr marL="45720" indent="0">
              <a:buNone/>
            </a:pPr>
            <a:endParaRPr lang="en-US" b="1" dirty="0" smtClean="0"/>
          </a:p>
          <a:p>
            <a:endParaRPr lang="en-US" b="1" dirty="0"/>
          </a:p>
          <a:p>
            <a:endParaRPr lang="en-US" b="1" dirty="0" smtClean="0"/>
          </a:p>
          <a:p>
            <a:endParaRPr lang="en-US" dirty="0"/>
          </a:p>
          <a:p>
            <a:endParaRPr lang="en-US" dirty="0"/>
          </a:p>
        </p:txBody>
      </p:sp>
      <p:sp>
        <p:nvSpPr>
          <p:cNvPr id="4" name="Title 1"/>
          <p:cNvSpPr txBox="1">
            <a:spLocks/>
          </p:cNvSpPr>
          <p:nvPr/>
        </p:nvSpPr>
        <p:spPr>
          <a:xfrm>
            <a:off x="914400" y="183277"/>
            <a:ext cx="3370555" cy="692893"/>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2800" dirty="0" smtClean="0">
                <a:latin typeface="Times New Roman" panose="02020603050405020304" pitchFamily="18" charset="0"/>
                <a:cs typeface="Times New Roman" panose="02020603050405020304" pitchFamily="18" charset="0"/>
              </a:rPr>
              <a:t>4</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Vốn</a:t>
            </a:r>
            <a:endParaRPr lang="en-US" dirty="0"/>
          </a:p>
        </p:txBody>
      </p:sp>
      <p:sp>
        <p:nvSpPr>
          <p:cNvPr id="5" name="Rectangle 4"/>
          <p:cNvSpPr/>
          <p:nvPr/>
        </p:nvSpPr>
        <p:spPr>
          <a:xfrm>
            <a:off x="762000" y="4685500"/>
            <a:ext cx="7696200" cy="1785104"/>
          </a:xfrm>
          <a:prstGeom prst="rect">
            <a:avLst/>
          </a:prstGeom>
        </p:spPr>
        <p:txBody>
          <a:bodyPr wrap="square">
            <a:spAutoFit/>
          </a:bodyPr>
          <a:lstStyle/>
          <a:p>
            <a:r>
              <a:rPr lang="en-US" sz="2000" dirty="0" smtClean="0">
                <a:solidFill>
                  <a:schemeClr val="accent6"/>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Các </a:t>
            </a:r>
            <a:r>
              <a:rPr lang="vi-VN" sz="2200" dirty="0">
                <a:latin typeface="Times New Roman" panose="02020603050405020304" pitchFamily="18" charset="0"/>
                <a:cs typeface="Times New Roman" panose="02020603050405020304" pitchFamily="18" charset="0"/>
              </a:rPr>
              <a:t>cơ quan nghiên cứ nhà nước đã trải qua nhiều thay đổi kể từ khi bắt đầu đổi mới, nhưng vẫn còn nhiều vấn đề tồn tại. Vẫn còn nhiều phòng thí nghiệm và đơn vị R&amp;D chồng chéo mà phần lớn số đó không đạt qui mô tối ưu, thiếu nguồn lực (vốn, nhân sự, hạ tầng) và vẫn chưa gần với người sử dụng cuối cùng. </a:t>
            </a:r>
            <a:endParaRPr lang="en-US"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18109"/>
            <a:ext cx="3276600" cy="2895600"/>
          </a:xfrm>
          <a:prstGeom prst="rect">
            <a:avLst/>
          </a:prstGeom>
        </p:spPr>
      </p:pic>
    </p:spTree>
    <p:extLst>
      <p:ext uri="{BB962C8B-B14F-4D97-AF65-F5344CB8AC3E}">
        <p14:creationId xmlns:p14="http://schemas.microsoft.com/office/powerpoint/2010/main" val="17453545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803</TotalTime>
  <Words>2036</Words>
  <Application>Microsoft Office PowerPoint</Application>
  <PresentationFormat>On-screen Show (4:3)</PresentationFormat>
  <Paragraphs>93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vt:lpstr>
      <vt:lpstr>Symbol</vt:lpstr>
      <vt:lpstr>Times New Roman</vt:lpstr>
      <vt:lpstr>Trebuchet MS</vt:lpstr>
      <vt:lpstr>Slipstream</vt:lpstr>
      <vt:lpstr>PowerPoint Presentation</vt:lpstr>
      <vt:lpstr>PowerPoint Presentation</vt:lpstr>
      <vt:lpstr>PowerPoint Presentation</vt:lpstr>
      <vt:lpstr>PowerPoint Presentation</vt:lpstr>
      <vt:lpstr>PowerPoint Presentation</vt:lpstr>
      <vt:lpstr>1. Năng lực sản xuất trong các doanh nghiệp </vt:lpstr>
      <vt:lpstr>2. Quản trị công</vt:lpstr>
      <vt:lpstr>3. Nguồn nhân lực </vt:lpstr>
      <vt:lpstr>5. Nâng cao đóng góp của các cơ sở nghiên cứu nhà nước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sánh giữa mate X và galaxy fold</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ACER-PC</dc:creator>
  <cp:lastModifiedBy>Dell</cp:lastModifiedBy>
  <cp:revision>96</cp:revision>
  <dcterms:created xsi:type="dcterms:W3CDTF">2019-04-03T17:02:55Z</dcterms:created>
  <dcterms:modified xsi:type="dcterms:W3CDTF">2019-04-22T18:36:13Z</dcterms:modified>
</cp:coreProperties>
</file>