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notesMasterIdLst>
    <p:notesMasterId r:id="rId36"/>
  </p:notesMasterIdLst>
  <p:sldIdLst>
    <p:sldId id="256" r:id="rId2"/>
    <p:sldId id="363" r:id="rId3"/>
    <p:sldId id="284" r:id="rId4"/>
    <p:sldId id="270" r:id="rId5"/>
    <p:sldId id="368" r:id="rId6"/>
    <p:sldId id="369" r:id="rId7"/>
    <p:sldId id="269" r:id="rId8"/>
    <p:sldId id="370" r:id="rId9"/>
    <p:sldId id="371" r:id="rId10"/>
    <p:sldId id="372" r:id="rId11"/>
    <p:sldId id="373" r:id="rId12"/>
    <p:sldId id="272" r:id="rId13"/>
    <p:sldId id="374" r:id="rId14"/>
    <p:sldId id="285" r:id="rId15"/>
    <p:sldId id="282" r:id="rId16"/>
    <p:sldId id="375" r:id="rId17"/>
    <p:sldId id="377" r:id="rId18"/>
    <p:sldId id="378" r:id="rId19"/>
    <p:sldId id="379" r:id="rId20"/>
    <p:sldId id="380" r:id="rId21"/>
    <p:sldId id="381" r:id="rId22"/>
    <p:sldId id="382" r:id="rId23"/>
    <p:sldId id="383" r:id="rId24"/>
    <p:sldId id="384" r:id="rId25"/>
    <p:sldId id="385" r:id="rId26"/>
    <p:sldId id="386" r:id="rId27"/>
    <p:sldId id="387" r:id="rId28"/>
    <p:sldId id="389" r:id="rId29"/>
    <p:sldId id="390" r:id="rId30"/>
    <p:sldId id="391" r:id="rId31"/>
    <p:sldId id="376" r:id="rId32"/>
    <p:sldId id="392" r:id="rId33"/>
    <p:sldId id="393" r:id="rId34"/>
    <p:sldId id="361" r:id="rId35"/>
  </p:sldIdLst>
  <p:sldSz cx="24384000" cy="13716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7680" userDrawn="1">
          <p15:clr>
            <a:srgbClr val="A4A3A4"/>
          </p15:clr>
        </p15:guide>
        <p15:guide id="2" orient="horz" pos="4320" userDrawn="1">
          <p15:clr>
            <a:srgbClr val="A4A3A4"/>
          </p15:clr>
        </p15:guide>
        <p15:guide id="3" pos="876" userDrawn="1">
          <p15:clr>
            <a:srgbClr val="A4A3A4"/>
          </p15:clr>
        </p15:guide>
        <p15:guide id="4" pos="14484" userDrawn="1">
          <p15:clr>
            <a:srgbClr val="A4A3A4"/>
          </p15:clr>
        </p15:guide>
        <p15:guide id="5" pos="4279" userDrawn="1">
          <p15:clr>
            <a:srgbClr val="A4A3A4"/>
          </p15:clr>
        </p15:guide>
        <p15:guide id="6" pos="5027" userDrawn="1">
          <p15:clr>
            <a:srgbClr val="A4A3A4"/>
          </p15:clr>
        </p15:guide>
        <p15:guide id="8" pos="10311" userDrawn="1">
          <p15:clr>
            <a:srgbClr val="A4A3A4"/>
          </p15:clr>
        </p15:guide>
        <p15:guide id="9" pos="5593" userDrawn="1">
          <p15:clr>
            <a:srgbClr val="A4A3A4"/>
          </p15:clr>
        </p15:guide>
        <p15:guide id="10" pos="2963" userDrawn="1">
          <p15:clr>
            <a:srgbClr val="A4A3A4"/>
          </p15:clr>
        </p15:guide>
        <p15:guide id="11" pos="12397" userDrawn="1">
          <p15:clr>
            <a:srgbClr val="A4A3A4"/>
          </p15:clr>
        </p15:guide>
        <p15:guide id="13" pos="9427" userDrawn="1">
          <p15:clr>
            <a:srgbClr val="A4A3A4"/>
          </p15:clr>
        </p15:guide>
        <p15:guide id="14" pos="9767" userDrawn="1">
          <p15:clr>
            <a:srgbClr val="A4A3A4"/>
          </p15:clr>
        </p15:guide>
        <p15:guide id="15" pos="8814" userDrawn="1">
          <p15:clr>
            <a:srgbClr val="A4A3A4"/>
          </p15:clr>
        </p15:guide>
        <p15:guide id="16" pos="11083" userDrawn="1">
          <p15:clr>
            <a:srgbClr val="A4A3A4"/>
          </p15:clr>
        </p15:guide>
        <p15:guide id="17" pos="1579" userDrawn="1">
          <p15:clr>
            <a:srgbClr val="A4A3A4"/>
          </p15:clr>
        </p15:guide>
        <p15:guide id="18" orient="horz" pos="4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CFF"/>
    <a:srgbClr val="D5E2E7"/>
    <a:srgbClr val="91B3C1"/>
    <a:srgbClr val="5B7183"/>
    <a:srgbClr val="2B3045"/>
    <a:srgbClr val="F9A554"/>
    <a:srgbClr val="1B1D23"/>
    <a:srgbClr val="24294C"/>
    <a:srgbClr val="5E97CA"/>
    <a:srgbClr val="BA3E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40" d="100"/>
          <a:sy n="40" d="100"/>
        </p:scale>
        <p:origin x="-782" y="-254"/>
      </p:cViewPr>
      <p:guideLst>
        <p:guide orient="horz" pos="4320"/>
        <p:guide orient="horz" pos="487"/>
        <p:guide pos="7680"/>
        <p:guide pos="876"/>
        <p:guide pos="14484"/>
        <p:guide pos="4279"/>
        <p:guide pos="5027"/>
        <p:guide pos="10311"/>
        <p:guide pos="5593"/>
        <p:guide pos="2963"/>
        <p:guide pos="12397"/>
        <p:guide pos="9427"/>
        <p:guide pos="9767"/>
        <p:guide pos="8814"/>
        <p:guide pos="11083"/>
        <p:guide pos="157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809DD-C6E4-4F11-9A83-6997680F1DCC}" type="datetimeFigureOut">
              <a:rPr lang="ru-RU" smtClean="0"/>
              <a:t>26.03.2019</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E20CF2-69E4-4069-BE78-187E5181E221}" type="slidenum">
              <a:rPr lang="ru-RU" smtClean="0"/>
              <a:t>‹#›</a:t>
            </a:fld>
            <a:endParaRPr lang="ru-RU" dirty="0"/>
          </a:p>
        </p:txBody>
      </p:sp>
    </p:spTree>
    <p:extLst>
      <p:ext uri="{BB962C8B-B14F-4D97-AF65-F5344CB8AC3E}">
        <p14:creationId xmlns:p14="http://schemas.microsoft.com/office/powerpoint/2010/main" val="424463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4" name="Рисунок 3"/>
          <p:cNvSpPr>
            <a:spLocks noGrp="1"/>
          </p:cNvSpPr>
          <p:nvPr>
            <p:ph type="pic" sz="quarter" idx="10"/>
          </p:nvPr>
        </p:nvSpPr>
        <p:spPr>
          <a:xfrm>
            <a:off x="2238683" y="1436961"/>
            <a:ext cx="3296267" cy="3295016"/>
          </a:xfrm>
          <a:prstGeom prst="ellipse">
            <a:avLst/>
          </a:prstGeom>
        </p:spPr>
        <p:txBody>
          <a:bodyPr/>
          <a:lstStyle>
            <a:lvl1pPr>
              <a:defRPr>
                <a:noFill/>
              </a:defRPr>
            </a:lvl1pPr>
          </a:lstStyle>
          <a:p>
            <a:endParaRPr lang="ru-RU"/>
          </a:p>
        </p:txBody>
      </p:sp>
      <p:sp>
        <p:nvSpPr>
          <p:cNvPr id="8" name="Рисунок 3"/>
          <p:cNvSpPr>
            <a:spLocks noGrp="1"/>
          </p:cNvSpPr>
          <p:nvPr>
            <p:ph type="pic" sz="quarter" idx="11"/>
          </p:nvPr>
        </p:nvSpPr>
        <p:spPr>
          <a:xfrm>
            <a:off x="2238681" y="5241404"/>
            <a:ext cx="3296267" cy="3295016"/>
          </a:xfrm>
          <a:prstGeom prst="ellipse">
            <a:avLst/>
          </a:prstGeom>
        </p:spPr>
        <p:txBody>
          <a:bodyPr/>
          <a:lstStyle>
            <a:lvl1pPr>
              <a:defRPr>
                <a:noFill/>
              </a:defRPr>
            </a:lvl1pPr>
          </a:lstStyle>
          <a:p>
            <a:endParaRPr lang="ru-RU"/>
          </a:p>
        </p:txBody>
      </p:sp>
      <p:sp>
        <p:nvSpPr>
          <p:cNvPr id="9" name="Рисунок 3"/>
          <p:cNvSpPr>
            <a:spLocks noGrp="1"/>
          </p:cNvSpPr>
          <p:nvPr>
            <p:ph type="pic" sz="quarter" idx="12"/>
          </p:nvPr>
        </p:nvSpPr>
        <p:spPr>
          <a:xfrm>
            <a:off x="2238683" y="9045847"/>
            <a:ext cx="3296267" cy="3295016"/>
          </a:xfrm>
          <a:prstGeom prst="ellipse">
            <a:avLst/>
          </a:prstGeom>
        </p:spPr>
        <p:txBody>
          <a:bodyPr/>
          <a:lstStyle>
            <a:lvl1pPr>
              <a:defRPr>
                <a:noFill/>
              </a:defRPr>
            </a:lvl1pPr>
          </a:lstStyle>
          <a:p>
            <a:endParaRPr lang="ru-RU"/>
          </a:p>
        </p:txBody>
      </p:sp>
      <p:sp>
        <p:nvSpPr>
          <p:cNvPr id="10" name="Рисунок 3"/>
          <p:cNvSpPr>
            <a:spLocks noGrp="1"/>
          </p:cNvSpPr>
          <p:nvPr>
            <p:ph type="pic" sz="quarter" idx="13"/>
          </p:nvPr>
        </p:nvSpPr>
        <p:spPr>
          <a:xfrm>
            <a:off x="12214860" y="1406049"/>
            <a:ext cx="3296267" cy="3295016"/>
          </a:xfrm>
          <a:prstGeom prst="ellipse">
            <a:avLst/>
          </a:prstGeom>
        </p:spPr>
        <p:txBody>
          <a:bodyPr/>
          <a:lstStyle>
            <a:lvl1pPr>
              <a:defRPr>
                <a:noFill/>
              </a:defRPr>
            </a:lvl1pPr>
          </a:lstStyle>
          <a:p>
            <a:endParaRPr lang="ru-RU"/>
          </a:p>
        </p:txBody>
      </p:sp>
      <p:sp>
        <p:nvSpPr>
          <p:cNvPr id="11" name="Рисунок 3"/>
          <p:cNvSpPr>
            <a:spLocks noGrp="1"/>
          </p:cNvSpPr>
          <p:nvPr>
            <p:ph type="pic" sz="quarter" idx="14"/>
          </p:nvPr>
        </p:nvSpPr>
        <p:spPr>
          <a:xfrm>
            <a:off x="12214859" y="5210492"/>
            <a:ext cx="3296267" cy="3295016"/>
          </a:xfrm>
          <a:prstGeom prst="ellipse">
            <a:avLst/>
          </a:prstGeom>
        </p:spPr>
        <p:txBody>
          <a:bodyPr/>
          <a:lstStyle>
            <a:lvl1pPr>
              <a:defRPr>
                <a:noFill/>
              </a:defRPr>
            </a:lvl1pPr>
          </a:lstStyle>
          <a:p>
            <a:endParaRPr lang="ru-RU"/>
          </a:p>
        </p:txBody>
      </p:sp>
      <p:sp>
        <p:nvSpPr>
          <p:cNvPr id="12" name="Рисунок 3"/>
          <p:cNvSpPr>
            <a:spLocks noGrp="1"/>
          </p:cNvSpPr>
          <p:nvPr>
            <p:ph type="pic" sz="quarter" idx="15"/>
          </p:nvPr>
        </p:nvSpPr>
        <p:spPr>
          <a:xfrm>
            <a:off x="12214860" y="9014935"/>
            <a:ext cx="3296267" cy="3295016"/>
          </a:xfrm>
          <a:prstGeom prst="ellipse">
            <a:avLst/>
          </a:prstGeom>
        </p:spPr>
        <p:txBody>
          <a:bodyPr/>
          <a:lstStyle>
            <a:lvl1pPr>
              <a:defRPr>
                <a:noFill/>
              </a:defRPr>
            </a:lvl1pPr>
          </a:lstStyle>
          <a:p>
            <a:endParaRPr lang="ru-RU"/>
          </a:p>
        </p:txBody>
      </p:sp>
    </p:spTree>
    <p:extLst>
      <p:ext uri="{BB962C8B-B14F-4D97-AF65-F5344CB8AC3E}">
        <p14:creationId xmlns:p14="http://schemas.microsoft.com/office/powerpoint/2010/main" val="2076435469"/>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xmlns="">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Пользовательский макет">
    <p:spTree>
      <p:nvGrpSpPr>
        <p:cNvPr id="1" name=""/>
        <p:cNvGrpSpPr/>
        <p:nvPr/>
      </p:nvGrpSpPr>
      <p:grpSpPr>
        <a:xfrm>
          <a:off x="0" y="0"/>
          <a:ext cx="0" cy="0"/>
          <a:chOff x="0" y="0"/>
          <a:chExt cx="0" cy="0"/>
        </a:xfrm>
      </p:grpSpPr>
      <p:sp>
        <p:nvSpPr>
          <p:cNvPr id="3" name="TextBox 2"/>
          <p:cNvSpPr txBox="1"/>
          <p:nvPr/>
        </p:nvSpPr>
        <p:spPr>
          <a:xfrm>
            <a:off x="19718373" y="12811862"/>
            <a:ext cx="3274979" cy="400110"/>
          </a:xfrm>
          <a:prstGeom prst="rect">
            <a:avLst/>
          </a:prstGeom>
          <a:noFill/>
        </p:spPr>
        <p:txBody>
          <a:bodyPr wrap="square" lIns="0" tIns="0" rIns="0" bIns="0" rtlCol="0">
            <a:spAutoFit/>
          </a:bodyPr>
          <a:lstStyle/>
          <a:p>
            <a:pPr algn="r"/>
            <a:r>
              <a:rPr lang="en-US" sz="2600" dirty="0" smtClean="0">
                <a:solidFill>
                  <a:srgbClr val="4BC1EB"/>
                </a:solidFill>
                <a:latin typeface="Fira Sans" panose="020B0503050000020004" pitchFamily="34" charset="0"/>
                <a:ea typeface="Fira Sans" panose="020B0503050000020004" pitchFamily="34" charset="0"/>
              </a:rPr>
              <a:t>www.startup.com</a:t>
            </a:r>
          </a:p>
        </p:txBody>
      </p:sp>
      <p:sp>
        <p:nvSpPr>
          <p:cNvPr id="5" name="TextBox 4"/>
          <p:cNvSpPr txBox="1"/>
          <p:nvPr/>
        </p:nvSpPr>
        <p:spPr>
          <a:xfrm>
            <a:off x="20944907" y="721157"/>
            <a:ext cx="2048445" cy="738664"/>
          </a:xfrm>
          <a:prstGeom prst="rect">
            <a:avLst/>
          </a:prstGeom>
          <a:noFill/>
          <a:ln>
            <a:noFill/>
          </a:ln>
        </p:spPr>
        <p:txBody>
          <a:bodyPr wrap="none" lIns="0" tIns="0" rIns="0" bIns="0" rtlCol="0" anchor="ctr" anchorCtr="0">
            <a:spAutoFit/>
          </a:bodyPr>
          <a:lstStyle/>
          <a:p>
            <a:pPr algn="r"/>
            <a:r>
              <a:rPr lang="en-US" sz="2400" spc="0" dirty="0" smtClean="0">
                <a:solidFill>
                  <a:srgbClr val="4BC1EB"/>
                </a:solidFill>
                <a:latin typeface="Fira Sans" panose="020B0503050000020004" pitchFamily="34" charset="0"/>
                <a:ea typeface="Fira Sans" panose="020B0503050000020004" pitchFamily="34" charset="0"/>
              </a:rPr>
              <a:t>MARKETING</a:t>
            </a:r>
          </a:p>
          <a:p>
            <a:pPr algn="r"/>
            <a:r>
              <a:rPr lang="en-US" sz="2400" spc="0" dirty="0" smtClean="0">
                <a:solidFill>
                  <a:srgbClr val="4BC1EB"/>
                </a:solidFill>
                <a:latin typeface="Fira Sans" panose="020B0503050000020004" pitchFamily="34" charset="0"/>
                <a:ea typeface="Fira Sans" panose="020B0503050000020004" pitchFamily="34" charset="0"/>
              </a:rPr>
              <a:t>PRESENTATION</a:t>
            </a:r>
            <a:endParaRPr lang="ru-RU" sz="2400" spc="0" dirty="0">
              <a:solidFill>
                <a:srgbClr val="4BC1EB"/>
              </a:solidFill>
              <a:latin typeface="Fira Sans" panose="020B0503050000020004" pitchFamily="34" charset="0"/>
              <a:ea typeface="Fira Sans" panose="020B0503050000020004" pitchFamily="34" charset="0"/>
            </a:endParaRPr>
          </a:p>
        </p:txBody>
      </p:sp>
      <p:sp>
        <p:nvSpPr>
          <p:cNvPr id="7" name="Номер слайда 5"/>
          <p:cNvSpPr txBox="1">
            <a:spLocks/>
          </p:cNvSpPr>
          <p:nvPr/>
        </p:nvSpPr>
        <p:spPr>
          <a:xfrm>
            <a:off x="20174859" y="1600756"/>
            <a:ext cx="2818492" cy="730250"/>
          </a:xfrm>
          <a:prstGeom prst="rect">
            <a:avLst/>
          </a:prstGeom>
        </p:spPr>
        <p:txBody>
          <a:bodyPr vert="horz" lIns="0" tIns="0" rIns="0" bIns="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844D7-84D1-4DBF-BC8A-2A673C7BFB69}" type="slidenum">
              <a:rPr lang="ru-RU" sz="8000" smtClean="0">
                <a:solidFill>
                  <a:srgbClr val="4BC1EB"/>
                </a:solidFill>
                <a:latin typeface="Fira Sans ExtraBold" panose="020B0903050000020004" pitchFamily="34" charset="0"/>
                <a:ea typeface="Fira Sans ExtraBold" panose="020B0903050000020004" pitchFamily="34" charset="0"/>
              </a:rPr>
              <a:pPr/>
              <a:t>‹#›</a:t>
            </a:fld>
            <a:endParaRPr lang="ru-RU" sz="8000" dirty="0">
              <a:solidFill>
                <a:srgbClr val="4BC1EB"/>
              </a:solidFill>
              <a:latin typeface="Fira Sans ExtraBold" panose="020B0903050000020004" pitchFamily="34" charset="0"/>
              <a:ea typeface="Fira Sans ExtraBold" panose="020B0903050000020004" pitchFamily="34" charset="0"/>
            </a:endParaRPr>
          </a:p>
        </p:txBody>
      </p:sp>
      <p:sp>
        <p:nvSpPr>
          <p:cNvPr id="10" name="Рисунок 3"/>
          <p:cNvSpPr>
            <a:spLocks noGrp="1"/>
          </p:cNvSpPr>
          <p:nvPr>
            <p:ph type="pic" sz="quarter" idx="10"/>
          </p:nvPr>
        </p:nvSpPr>
        <p:spPr>
          <a:xfrm>
            <a:off x="32766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1" name="Рисунок 3"/>
          <p:cNvSpPr>
            <a:spLocks noGrp="1"/>
          </p:cNvSpPr>
          <p:nvPr>
            <p:ph type="pic" sz="quarter" idx="11"/>
          </p:nvPr>
        </p:nvSpPr>
        <p:spPr>
          <a:xfrm>
            <a:off x="72009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2" name="Рисунок 3"/>
          <p:cNvSpPr>
            <a:spLocks noGrp="1"/>
          </p:cNvSpPr>
          <p:nvPr>
            <p:ph type="pic" sz="quarter" idx="12"/>
          </p:nvPr>
        </p:nvSpPr>
        <p:spPr>
          <a:xfrm>
            <a:off x="11125201" y="4895850"/>
            <a:ext cx="3924300" cy="3924300"/>
          </a:xfrm>
          <a:prstGeom prst="rect">
            <a:avLst/>
          </a:prstGeom>
        </p:spPr>
        <p:txBody>
          <a:bodyPr/>
          <a:lstStyle>
            <a:lvl1pPr>
              <a:defRPr>
                <a:noFill/>
              </a:defRPr>
            </a:lvl1pPr>
          </a:lstStyle>
          <a:p>
            <a:r>
              <a:rPr lang="ru-RU" smtClean="0"/>
              <a:t>Вставка рисунка</a:t>
            </a:r>
            <a:endParaRPr lang="ru-RU" dirty="0"/>
          </a:p>
        </p:txBody>
      </p:sp>
      <p:sp>
        <p:nvSpPr>
          <p:cNvPr id="13" name="Рисунок 3"/>
          <p:cNvSpPr>
            <a:spLocks noGrp="1"/>
          </p:cNvSpPr>
          <p:nvPr>
            <p:ph type="pic" sz="quarter" idx="13"/>
          </p:nvPr>
        </p:nvSpPr>
        <p:spPr>
          <a:xfrm>
            <a:off x="15049501" y="4895850"/>
            <a:ext cx="3924300" cy="3924300"/>
          </a:xfrm>
          <a:prstGeom prst="rect">
            <a:avLst/>
          </a:prstGeom>
        </p:spPr>
        <p:txBody>
          <a:bodyPr/>
          <a:lstStyle>
            <a:lvl1pPr>
              <a:defRPr>
                <a:noFill/>
              </a:defRPr>
            </a:lvl1pPr>
          </a:lstStyle>
          <a:p>
            <a:r>
              <a:rPr lang="ru-RU" smtClean="0"/>
              <a:t>Вставка рисунка</a:t>
            </a:r>
            <a:endParaRPr lang="ru-RU" dirty="0"/>
          </a:p>
        </p:txBody>
      </p:sp>
    </p:spTree>
    <p:extLst>
      <p:ext uri="{BB962C8B-B14F-4D97-AF65-F5344CB8AC3E}">
        <p14:creationId xmlns:p14="http://schemas.microsoft.com/office/powerpoint/2010/main" val="3159768031"/>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xmlns="">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6096000" cy="4572000"/>
          </a:xfrm>
          <a:prstGeom prst="rect">
            <a:avLst/>
          </a:prstGeom>
          <a:noFill/>
        </p:spPr>
        <p:txBody>
          <a:bodyPr/>
          <a:lstStyle>
            <a:lvl1pPr>
              <a:defRPr>
                <a:noFill/>
              </a:defRPr>
            </a:lvl1pPr>
          </a:lstStyle>
          <a:p>
            <a:endParaRPr lang="ru-RU"/>
          </a:p>
        </p:txBody>
      </p:sp>
      <p:sp>
        <p:nvSpPr>
          <p:cNvPr id="64" name="Рисунок 61"/>
          <p:cNvSpPr>
            <a:spLocks noGrp="1"/>
          </p:cNvSpPr>
          <p:nvPr>
            <p:ph type="pic" sz="quarter" idx="11"/>
          </p:nvPr>
        </p:nvSpPr>
        <p:spPr>
          <a:xfrm>
            <a:off x="6096000" y="0"/>
            <a:ext cx="6096000" cy="4572000"/>
          </a:xfrm>
          <a:prstGeom prst="rect">
            <a:avLst/>
          </a:prstGeom>
          <a:noFill/>
        </p:spPr>
        <p:txBody>
          <a:bodyPr/>
          <a:lstStyle>
            <a:lvl1pPr>
              <a:defRPr>
                <a:noFill/>
              </a:defRPr>
            </a:lvl1pPr>
          </a:lstStyle>
          <a:p>
            <a:endParaRPr lang="ru-RU"/>
          </a:p>
        </p:txBody>
      </p:sp>
      <p:sp>
        <p:nvSpPr>
          <p:cNvPr id="65" name="Рисунок 61"/>
          <p:cNvSpPr>
            <a:spLocks noGrp="1"/>
          </p:cNvSpPr>
          <p:nvPr>
            <p:ph type="pic" sz="quarter" idx="12"/>
          </p:nvPr>
        </p:nvSpPr>
        <p:spPr>
          <a:xfrm>
            <a:off x="12192000" y="0"/>
            <a:ext cx="6096000" cy="4572000"/>
          </a:xfrm>
          <a:prstGeom prst="rect">
            <a:avLst/>
          </a:prstGeom>
          <a:noFill/>
        </p:spPr>
        <p:txBody>
          <a:bodyPr/>
          <a:lstStyle>
            <a:lvl1pPr>
              <a:defRPr>
                <a:noFill/>
              </a:defRPr>
            </a:lvl1pPr>
          </a:lstStyle>
          <a:p>
            <a:endParaRPr lang="ru-RU"/>
          </a:p>
        </p:txBody>
      </p:sp>
      <p:sp>
        <p:nvSpPr>
          <p:cNvPr id="66" name="Рисунок 61"/>
          <p:cNvSpPr>
            <a:spLocks noGrp="1"/>
          </p:cNvSpPr>
          <p:nvPr>
            <p:ph type="pic" sz="quarter" idx="13"/>
          </p:nvPr>
        </p:nvSpPr>
        <p:spPr>
          <a:xfrm>
            <a:off x="18288000" y="0"/>
            <a:ext cx="6096000" cy="4572000"/>
          </a:xfrm>
          <a:prstGeom prst="rect">
            <a:avLst/>
          </a:prstGeom>
          <a:noFill/>
        </p:spPr>
        <p:txBody>
          <a:bodyPr/>
          <a:lstStyle>
            <a:lvl1pPr>
              <a:defRPr>
                <a:noFill/>
              </a:defRPr>
            </a:lvl1pPr>
          </a:lstStyle>
          <a:p>
            <a:endParaRPr lang="ru-RU"/>
          </a:p>
        </p:txBody>
      </p:sp>
      <p:sp>
        <p:nvSpPr>
          <p:cNvPr id="67" name="Рисунок 61"/>
          <p:cNvSpPr>
            <a:spLocks noGrp="1"/>
          </p:cNvSpPr>
          <p:nvPr>
            <p:ph type="pic" sz="quarter" idx="14"/>
          </p:nvPr>
        </p:nvSpPr>
        <p:spPr>
          <a:xfrm>
            <a:off x="0" y="4572000"/>
            <a:ext cx="6096000" cy="4572000"/>
          </a:xfrm>
          <a:prstGeom prst="rect">
            <a:avLst/>
          </a:prstGeom>
          <a:noFill/>
        </p:spPr>
        <p:txBody>
          <a:bodyPr/>
          <a:lstStyle>
            <a:lvl1pPr>
              <a:defRPr>
                <a:noFill/>
              </a:defRPr>
            </a:lvl1pPr>
          </a:lstStyle>
          <a:p>
            <a:endParaRPr lang="ru-RU"/>
          </a:p>
        </p:txBody>
      </p:sp>
      <p:sp>
        <p:nvSpPr>
          <p:cNvPr id="68" name="Рисунок 61"/>
          <p:cNvSpPr>
            <a:spLocks noGrp="1"/>
          </p:cNvSpPr>
          <p:nvPr>
            <p:ph type="pic" sz="quarter" idx="15"/>
          </p:nvPr>
        </p:nvSpPr>
        <p:spPr>
          <a:xfrm>
            <a:off x="6096000" y="4572000"/>
            <a:ext cx="6096000" cy="4572000"/>
          </a:xfrm>
          <a:prstGeom prst="rect">
            <a:avLst/>
          </a:prstGeom>
          <a:noFill/>
        </p:spPr>
        <p:txBody>
          <a:bodyPr/>
          <a:lstStyle>
            <a:lvl1pPr>
              <a:defRPr>
                <a:noFill/>
              </a:defRPr>
            </a:lvl1pPr>
          </a:lstStyle>
          <a:p>
            <a:endParaRPr lang="ru-RU"/>
          </a:p>
        </p:txBody>
      </p:sp>
      <p:sp>
        <p:nvSpPr>
          <p:cNvPr id="69" name="Рисунок 61"/>
          <p:cNvSpPr>
            <a:spLocks noGrp="1"/>
          </p:cNvSpPr>
          <p:nvPr>
            <p:ph type="pic" sz="quarter" idx="16"/>
          </p:nvPr>
        </p:nvSpPr>
        <p:spPr>
          <a:xfrm>
            <a:off x="12192000" y="4572000"/>
            <a:ext cx="6096000" cy="4572000"/>
          </a:xfrm>
          <a:prstGeom prst="rect">
            <a:avLst/>
          </a:prstGeom>
          <a:noFill/>
        </p:spPr>
        <p:txBody>
          <a:bodyPr/>
          <a:lstStyle>
            <a:lvl1pPr>
              <a:defRPr>
                <a:noFill/>
              </a:defRPr>
            </a:lvl1pPr>
          </a:lstStyle>
          <a:p>
            <a:endParaRPr lang="ru-RU"/>
          </a:p>
        </p:txBody>
      </p:sp>
      <p:sp>
        <p:nvSpPr>
          <p:cNvPr id="70" name="Рисунок 61"/>
          <p:cNvSpPr>
            <a:spLocks noGrp="1"/>
          </p:cNvSpPr>
          <p:nvPr>
            <p:ph type="pic" sz="quarter" idx="17"/>
          </p:nvPr>
        </p:nvSpPr>
        <p:spPr>
          <a:xfrm>
            <a:off x="18288000" y="4572000"/>
            <a:ext cx="6096000" cy="4572000"/>
          </a:xfrm>
          <a:prstGeom prst="rect">
            <a:avLst/>
          </a:prstGeom>
          <a:noFill/>
        </p:spPr>
        <p:txBody>
          <a:bodyPr/>
          <a:lstStyle>
            <a:lvl1pPr>
              <a:defRPr>
                <a:noFill/>
              </a:defRPr>
            </a:lvl1pPr>
          </a:lstStyle>
          <a:p>
            <a:endParaRPr lang="ru-RU"/>
          </a:p>
        </p:txBody>
      </p:sp>
      <p:sp>
        <p:nvSpPr>
          <p:cNvPr id="71" name="Рисунок 61"/>
          <p:cNvSpPr>
            <a:spLocks noGrp="1"/>
          </p:cNvSpPr>
          <p:nvPr>
            <p:ph type="pic" sz="quarter" idx="18"/>
          </p:nvPr>
        </p:nvSpPr>
        <p:spPr>
          <a:xfrm>
            <a:off x="0" y="9144000"/>
            <a:ext cx="6096000" cy="4572000"/>
          </a:xfrm>
          <a:prstGeom prst="rect">
            <a:avLst/>
          </a:prstGeom>
          <a:noFill/>
        </p:spPr>
        <p:txBody>
          <a:bodyPr/>
          <a:lstStyle>
            <a:lvl1pPr>
              <a:defRPr>
                <a:noFill/>
              </a:defRPr>
            </a:lvl1pPr>
          </a:lstStyle>
          <a:p>
            <a:endParaRPr lang="ru-RU"/>
          </a:p>
        </p:txBody>
      </p:sp>
      <p:sp>
        <p:nvSpPr>
          <p:cNvPr id="72" name="Рисунок 61"/>
          <p:cNvSpPr>
            <a:spLocks noGrp="1"/>
          </p:cNvSpPr>
          <p:nvPr>
            <p:ph type="pic" sz="quarter" idx="19"/>
          </p:nvPr>
        </p:nvSpPr>
        <p:spPr>
          <a:xfrm>
            <a:off x="6096000" y="9144000"/>
            <a:ext cx="6096000" cy="4572000"/>
          </a:xfrm>
          <a:prstGeom prst="rect">
            <a:avLst/>
          </a:prstGeom>
          <a:noFill/>
        </p:spPr>
        <p:txBody>
          <a:bodyPr/>
          <a:lstStyle>
            <a:lvl1pPr>
              <a:defRPr>
                <a:noFill/>
              </a:defRPr>
            </a:lvl1pPr>
          </a:lstStyle>
          <a:p>
            <a:endParaRPr lang="ru-RU"/>
          </a:p>
        </p:txBody>
      </p:sp>
      <p:sp>
        <p:nvSpPr>
          <p:cNvPr id="73" name="Рисунок 61"/>
          <p:cNvSpPr>
            <a:spLocks noGrp="1"/>
          </p:cNvSpPr>
          <p:nvPr>
            <p:ph type="pic" sz="quarter" idx="20"/>
          </p:nvPr>
        </p:nvSpPr>
        <p:spPr>
          <a:xfrm>
            <a:off x="12192000" y="9144000"/>
            <a:ext cx="6096000" cy="4572000"/>
          </a:xfrm>
          <a:prstGeom prst="rect">
            <a:avLst/>
          </a:prstGeom>
          <a:noFill/>
        </p:spPr>
        <p:txBody>
          <a:bodyPr/>
          <a:lstStyle>
            <a:lvl1pPr>
              <a:defRPr>
                <a:noFill/>
              </a:defRPr>
            </a:lvl1pPr>
          </a:lstStyle>
          <a:p>
            <a:endParaRPr lang="ru-RU"/>
          </a:p>
        </p:txBody>
      </p:sp>
      <p:sp>
        <p:nvSpPr>
          <p:cNvPr id="74" name="Рисунок 61"/>
          <p:cNvSpPr>
            <a:spLocks noGrp="1"/>
          </p:cNvSpPr>
          <p:nvPr>
            <p:ph type="pic" sz="quarter" idx="21"/>
          </p:nvPr>
        </p:nvSpPr>
        <p:spPr>
          <a:xfrm>
            <a:off x="18288000" y="9144000"/>
            <a:ext cx="6096000" cy="4572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3254253719"/>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xmlns="">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12192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1655967515"/>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xmlns="">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Пользовательский макет">
    <p:spTree>
      <p:nvGrpSpPr>
        <p:cNvPr id="1" name=""/>
        <p:cNvGrpSpPr/>
        <p:nvPr/>
      </p:nvGrpSpPr>
      <p:grpSpPr>
        <a:xfrm>
          <a:off x="0" y="0"/>
          <a:ext cx="0" cy="0"/>
          <a:chOff x="0" y="0"/>
          <a:chExt cx="0" cy="0"/>
        </a:xfrm>
      </p:grpSpPr>
      <p:sp>
        <p:nvSpPr>
          <p:cNvPr id="63" name="Рисунок 61"/>
          <p:cNvSpPr>
            <a:spLocks noGrp="1"/>
          </p:cNvSpPr>
          <p:nvPr>
            <p:ph type="pic" sz="quarter" idx="10"/>
          </p:nvPr>
        </p:nvSpPr>
        <p:spPr>
          <a:xfrm>
            <a:off x="0" y="0"/>
            <a:ext cx="24384000" cy="13716000"/>
          </a:xfrm>
          <a:prstGeom prst="rect">
            <a:avLst/>
          </a:prstGeom>
          <a:noFill/>
        </p:spPr>
        <p:txBody>
          <a:bodyPr/>
          <a:lstStyle>
            <a:lvl1pPr>
              <a:defRPr>
                <a:noFill/>
              </a:defRPr>
            </a:lvl1pPr>
          </a:lstStyle>
          <a:p>
            <a:endParaRPr lang="ru-RU"/>
          </a:p>
        </p:txBody>
      </p:sp>
    </p:spTree>
    <p:extLst>
      <p:ext uri="{BB962C8B-B14F-4D97-AF65-F5344CB8AC3E}">
        <p14:creationId xmlns:p14="http://schemas.microsoft.com/office/powerpoint/2010/main" val="77196257"/>
      </p:ext>
    </p:extLst>
  </p:cSld>
  <p:clrMapOvr>
    <a:masterClrMapping/>
  </p:clrMapOvr>
  <p:transition spd="slow">
    <p:push dir="d"/>
  </p:transition>
  <p:timing>
    <p:tnLst>
      <p:par>
        <p:cTn id="1" dur="indefinite" restart="never" nodeType="tmRoot"/>
      </p:par>
    </p:tnLst>
  </p:timing>
  <p:extLst mod="1">
    <p:ext uri="{DCECCB84-F9BA-43D5-87BE-67443E8EF086}">
      <p15:sldGuideLst xmlns:p15="http://schemas.microsoft.com/office/powerpoint/2012/main" xmlns="">
        <p15:guide id="1" pos="7680" userDrawn="1">
          <p15:clr>
            <a:srgbClr val="FBAE40"/>
          </p15:clr>
        </p15:guide>
        <p15:guide id="2" orient="horz" pos="4320" userDrawn="1">
          <p15:clr>
            <a:srgbClr val="FBAE40"/>
          </p15:clr>
        </p15:guide>
        <p15:guide id="3" pos="14484" userDrawn="1">
          <p15:clr>
            <a:srgbClr val="FBAE40"/>
          </p15:clr>
        </p15:guide>
        <p15:guide id="4" pos="87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B304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753502"/>
      </p:ext>
    </p:extLst>
  </p:cSld>
  <p:clrMap bg1="lt1" tx1="dk1" bg2="lt2" tx2="dk2" accent1="accent1" accent2="accent2" accent3="accent3" accent4="accent4" accent5="accent5" accent6="accent6" hlink="hlink" folHlink="folHlink"/>
  <p:sldLayoutIdLst>
    <p:sldLayoutId id="2147483843" r:id="rId1"/>
    <p:sldLayoutId id="2147483839" r:id="rId2"/>
    <p:sldLayoutId id="2147483840" r:id="rId3"/>
    <p:sldLayoutId id="2147483841" r:id="rId4"/>
    <p:sldLayoutId id="2147483842" r:id="rId5"/>
  </p:sldLayoutIdLst>
  <p:transition spd="slow">
    <p:push dir="d"/>
  </p:transition>
  <p:timing>
    <p:tnLst>
      <p:par>
        <p:cTn id="1" dur="indefinite" restart="never" nodeType="tmRoot"/>
      </p:par>
    </p:tnLst>
  </p:timing>
  <p:txStyles>
    <p:titleStyle>
      <a:lvl1pPr algn="l" defTabSz="1828754"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89" indent="-457189" algn="l" defTabSz="1828754"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66" indent="-457189" algn="l" defTabSz="1828754"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943" indent="-457189" algn="l" defTabSz="1828754"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320"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697"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074"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451"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829"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206" indent="-457189" algn="l" defTabSz="182875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54" rtl="0" eaLnBrk="1" latinLnBrk="0" hangingPunct="1">
        <a:defRPr sz="3600" kern="1200">
          <a:solidFill>
            <a:schemeClr val="tx1"/>
          </a:solidFill>
          <a:latin typeface="+mn-lt"/>
          <a:ea typeface="+mn-ea"/>
          <a:cs typeface="+mn-cs"/>
        </a:defRPr>
      </a:lvl1pPr>
      <a:lvl2pPr marL="914377" algn="l" defTabSz="1828754" rtl="0" eaLnBrk="1" latinLnBrk="0" hangingPunct="1">
        <a:defRPr sz="3600" kern="1200">
          <a:solidFill>
            <a:schemeClr val="tx1"/>
          </a:solidFill>
          <a:latin typeface="+mn-lt"/>
          <a:ea typeface="+mn-ea"/>
          <a:cs typeface="+mn-cs"/>
        </a:defRPr>
      </a:lvl2pPr>
      <a:lvl3pPr marL="1828754" algn="l" defTabSz="1828754" rtl="0" eaLnBrk="1" latinLnBrk="0" hangingPunct="1">
        <a:defRPr sz="3600" kern="1200">
          <a:solidFill>
            <a:schemeClr val="tx1"/>
          </a:solidFill>
          <a:latin typeface="+mn-lt"/>
          <a:ea typeface="+mn-ea"/>
          <a:cs typeface="+mn-cs"/>
        </a:defRPr>
      </a:lvl3pPr>
      <a:lvl4pPr marL="2743131" algn="l" defTabSz="1828754" rtl="0" eaLnBrk="1" latinLnBrk="0" hangingPunct="1">
        <a:defRPr sz="3600" kern="1200">
          <a:solidFill>
            <a:schemeClr val="tx1"/>
          </a:solidFill>
          <a:latin typeface="+mn-lt"/>
          <a:ea typeface="+mn-ea"/>
          <a:cs typeface="+mn-cs"/>
        </a:defRPr>
      </a:lvl4pPr>
      <a:lvl5pPr marL="3657509" algn="l" defTabSz="1828754" rtl="0" eaLnBrk="1" latinLnBrk="0" hangingPunct="1">
        <a:defRPr sz="3600" kern="1200">
          <a:solidFill>
            <a:schemeClr val="tx1"/>
          </a:solidFill>
          <a:latin typeface="+mn-lt"/>
          <a:ea typeface="+mn-ea"/>
          <a:cs typeface="+mn-cs"/>
        </a:defRPr>
      </a:lvl5pPr>
      <a:lvl6pPr marL="4571886" algn="l" defTabSz="1828754" rtl="0" eaLnBrk="1" latinLnBrk="0" hangingPunct="1">
        <a:defRPr sz="3600" kern="1200">
          <a:solidFill>
            <a:schemeClr val="tx1"/>
          </a:solidFill>
          <a:latin typeface="+mn-lt"/>
          <a:ea typeface="+mn-ea"/>
          <a:cs typeface="+mn-cs"/>
        </a:defRPr>
      </a:lvl6pPr>
      <a:lvl7pPr marL="5486263" algn="l" defTabSz="1828754" rtl="0" eaLnBrk="1" latinLnBrk="0" hangingPunct="1">
        <a:defRPr sz="3600" kern="1200">
          <a:solidFill>
            <a:schemeClr val="tx1"/>
          </a:solidFill>
          <a:latin typeface="+mn-lt"/>
          <a:ea typeface="+mn-ea"/>
          <a:cs typeface="+mn-cs"/>
        </a:defRPr>
      </a:lvl7pPr>
      <a:lvl8pPr marL="6400640" algn="l" defTabSz="1828754" rtl="0" eaLnBrk="1" latinLnBrk="0" hangingPunct="1">
        <a:defRPr sz="3600" kern="1200">
          <a:solidFill>
            <a:schemeClr val="tx1"/>
          </a:solidFill>
          <a:latin typeface="+mn-lt"/>
          <a:ea typeface="+mn-ea"/>
          <a:cs typeface="+mn-cs"/>
        </a:defRPr>
      </a:lvl8pPr>
      <a:lvl9pPr marL="7315017" algn="l" defTabSz="182875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SHA-2#cite_note-40" TargetMode="External"/><Relationship Id="rId13" Type="http://schemas.openxmlformats.org/officeDocument/2006/relationships/hyperlink" Target="https://en.wikipedia.org/wiki/SHA-2#cite_note-42" TargetMode="External"/><Relationship Id="rId3" Type="http://schemas.openxmlformats.org/officeDocument/2006/relationships/hyperlink" Target="https://en.wikipedia.org/wiki/Length_extension_attack" TargetMode="External"/><Relationship Id="rId7" Type="http://schemas.openxmlformats.org/officeDocument/2006/relationships/hyperlink" Target="https://en.wikipedia.org/wiki/MD5" TargetMode="External"/><Relationship Id="rId12" Type="http://schemas.openxmlformats.org/officeDocument/2006/relationships/hyperlink" Target="https://en.wikipedia.org/wiki/SHA-3" TargetMode="External"/><Relationship Id="rId2" Type="http://schemas.openxmlformats.org/officeDocument/2006/relationships/hyperlink" Target="https://en.wikipedia.org/wiki/Collision_attack" TargetMode="External"/><Relationship Id="rId1" Type="http://schemas.openxmlformats.org/officeDocument/2006/relationships/slideLayout" Target="../slideLayouts/slideLayout5.xml"/><Relationship Id="rId6" Type="http://schemas.openxmlformats.org/officeDocument/2006/relationships/hyperlink" Target="https://en.wikipedia.org/wiki/SHA-2#cite_note--39" TargetMode="External"/><Relationship Id="rId11" Type="http://schemas.openxmlformats.org/officeDocument/2006/relationships/hyperlink" Target="https://en.wikipedia.org/wiki/SHA-2#cite_note-41" TargetMode="External"/><Relationship Id="rId5" Type="http://schemas.openxmlformats.org/officeDocument/2006/relationships/hyperlink" Target="https://en.wikipedia.org/wiki/Cycles_per_byte" TargetMode="External"/><Relationship Id="rId10" Type="http://schemas.openxmlformats.org/officeDocument/2006/relationships/hyperlink" Target="https://en.wikipedia.org/wiki/SHA-1" TargetMode="External"/><Relationship Id="rId4" Type="http://schemas.openxmlformats.org/officeDocument/2006/relationships/hyperlink" Target="https://en.wikipedia.org/wiki/Skylake_(microarchitecture)" TargetMode="External"/><Relationship Id="rId9" Type="http://schemas.openxmlformats.org/officeDocument/2006/relationships/hyperlink" Target="https://en.wikipedia.org/wiki/SHA-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vi.wikipedia.org/wiki/Thu%E1%BA%ADt_to%C3%A1n" TargetMode="External"/><Relationship Id="rId2" Type="http://schemas.openxmlformats.org/officeDocument/2006/relationships/hyperlink" Target="https://vi.wikipedia.org/wiki/H%C3%A0m_b%C4%83m" TargetMode="External"/><Relationship Id="rId1" Type="http://schemas.openxmlformats.org/officeDocument/2006/relationships/slideLayout" Target="../slideLayouts/slideLayout4.xml"/><Relationship Id="rId4" Type="http://schemas.openxmlformats.org/officeDocument/2006/relationships/hyperlink" Target="https://vi.wikipedia.org/w/index.php?title=FIPS&amp;action=edit&amp;redlink=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92002" y="4703566"/>
            <a:ext cx="3633623" cy="2154436"/>
          </a:xfrm>
          <a:prstGeom prst="rect">
            <a:avLst/>
          </a:prstGeom>
          <a:noFill/>
        </p:spPr>
        <p:txBody>
          <a:bodyPr wrap="none" lIns="0" tIns="0" rIns="0" bIns="0" rtlCol="0" anchor="ctr" anchorCtr="0">
            <a:spAutoFit/>
          </a:bodyPr>
          <a:lstStyle/>
          <a:p>
            <a:r>
              <a:rPr lang="en-US" sz="14000" spc="-151" dirty="0" smtClean="0">
                <a:solidFill>
                  <a:srgbClr val="4BC1EB"/>
                </a:solidFill>
                <a:latin typeface="Fira Sans ExtraBold" panose="020B0903050000020004" pitchFamily="34" charset="0"/>
                <a:ea typeface="Fira Sans ExtraBold" panose="020B0903050000020004" pitchFamily="34" charset="0"/>
              </a:rPr>
              <a:t>SHA</a:t>
            </a:r>
            <a:endParaRPr lang="ru-RU" sz="14000" spc="-151" dirty="0">
              <a:solidFill>
                <a:srgbClr val="4BC1EB"/>
              </a:solidFill>
              <a:latin typeface="Fira Sans ExtraBold" panose="020B0903050000020004" pitchFamily="34" charset="0"/>
              <a:ea typeface="Fira Sans ExtraBold" panose="020B0903050000020004" pitchFamily="34" charset="0"/>
            </a:endParaRPr>
          </a:p>
        </p:txBody>
      </p:sp>
      <p:sp>
        <p:nvSpPr>
          <p:cNvPr id="6" name="TextBox 5"/>
          <p:cNvSpPr txBox="1"/>
          <p:nvPr/>
        </p:nvSpPr>
        <p:spPr>
          <a:xfrm>
            <a:off x="12191999" y="7032632"/>
            <a:ext cx="11751615" cy="2215991"/>
          </a:xfrm>
          <a:prstGeom prst="rect">
            <a:avLst/>
          </a:prstGeom>
          <a:noFill/>
        </p:spPr>
        <p:txBody>
          <a:bodyPr wrap="none" lIns="0" tIns="0" rIns="0" bIns="0" rtlCol="0" anchor="ctr" anchorCtr="0">
            <a:spAutoFit/>
          </a:bodyPr>
          <a:lstStyle/>
          <a:p>
            <a:r>
              <a:rPr lang="en-US" sz="4800" dirty="0" err="1" smtClean="0">
                <a:solidFill>
                  <a:srgbClr val="D5E2E7"/>
                </a:solidFill>
                <a:latin typeface="Fira Sans SemiBold" panose="020B0703050000020004" pitchFamily="34" charset="0"/>
                <a:ea typeface="Fira Sans SemiBold" panose="020B0703050000020004" pitchFamily="34" charset="0"/>
              </a:rPr>
              <a:t>Tìm</a:t>
            </a:r>
            <a:r>
              <a:rPr lang="en-US" sz="4800" dirty="0" smtClean="0">
                <a:solidFill>
                  <a:srgbClr val="D5E2E7"/>
                </a:solidFill>
                <a:latin typeface="Fira Sans SemiBold" panose="020B0703050000020004" pitchFamily="34" charset="0"/>
                <a:ea typeface="Fira Sans SemiBold" panose="020B0703050000020004" pitchFamily="34" charset="0"/>
              </a:rPr>
              <a:t> </a:t>
            </a:r>
            <a:r>
              <a:rPr lang="en-US" sz="4800" dirty="0" err="1" smtClean="0">
                <a:solidFill>
                  <a:srgbClr val="D5E2E7"/>
                </a:solidFill>
                <a:latin typeface="Fira Sans SemiBold" panose="020B0703050000020004" pitchFamily="34" charset="0"/>
                <a:ea typeface="Fira Sans SemiBold" panose="020B0703050000020004" pitchFamily="34" charset="0"/>
              </a:rPr>
              <a:t>hiểu</a:t>
            </a:r>
            <a:r>
              <a:rPr lang="en-US" sz="4800" dirty="0" smtClean="0">
                <a:solidFill>
                  <a:srgbClr val="D5E2E7"/>
                </a:solidFill>
                <a:latin typeface="Fira Sans SemiBold" panose="020B0703050000020004" pitchFamily="34" charset="0"/>
                <a:ea typeface="Fira Sans SemiBold" panose="020B0703050000020004" pitchFamily="34" charset="0"/>
              </a:rPr>
              <a:t> </a:t>
            </a:r>
            <a:r>
              <a:rPr lang="en-US" sz="4800" dirty="0" err="1" smtClean="0">
                <a:solidFill>
                  <a:srgbClr val="D5E2E7"/>
                </a:solidFill>
                <a:latin typeface="Fira Sans SemiBold" panose="020B0703050000020004" pitchFamily="34" charset="0"/>
                <a:ea typeface="Fira Sans SemiBold" panose="020B0703050000020004" pitchFamily="34" charset="0"/>
              </a:rPr>
              <a:t>về</a:t>
            </a:r>
            <a:r>
              <a:rPr lang="en-US" sz="4800" dirty="0" smtClean="0">
                <a:solidFill>
                  <a:srgbClr val="D5E2E7"/>
                </a:solidFill>
                <a:latin typeface="Fira Sans SemiBold" panose="020B0703050000020004" pitchFamily="34" charset="0"/>
                <a:ea typeface="Fira Sans SemiBold" panose="020B0703050000020004" pitchFamily="34" charset="0"/>
              </a:rPr>
              <a:t> </a:t>
            </a:r>
            <a:r>
              <a:rPr lang="en-US" sz="4800" dirty="0" err="1" smtClean="0">
                <a:solidFill>
                  <a:srgbClr val="D5E2E7"/>
                </a:solidFill>
                <a:latin typeface="Fira Sans SemiBold" panose="020B0703050000020004" pitchFamily="34" charset="0"/>
                <a:ea typeface="Fira Sans SemiBold" panose="020B0703050000020004" pitchFamily="34" charset="0"/>
              </a:rPr>
              <a:t>giải</a:t>
            </a:r>
            <a:r>
              <a:rPr lang="en-US" sz="4800" dirty="0" smtClean="0">
                <a:solidFill>
                  <a:srgbClr val="D5E2E7"/>
                </a:solidFill>
                <a:latin typeface="Fira Sans SemiBold" panose="020B0703050000020004" pitchFamily="34" charset="0"/>
                <a:ea typeface="Fira Sans SemiBold" panose="020B0703050000020004" pitchFamily="34" charset="0"/>
              </a:rPr>
              <a:t> </a:t>
            </a:r>
            <a:r>
              <a:rPr lang="en-US" sz="4800" dirty="0" err="1" smtClean="0">
                <a:solidFill>
                  <a:srgbClr val="D5E2E7"/>
                </a:solidFill>
                <a:latin typeface="Fira Sans SemiBold" panose="020B0703050000020004" pitchFamily="34" charset="0"/>
                <a:ea typeface="Fira Sans SemiBold" panose="020B0703050000020004" pitchFamily="34" charset="0"/>
              </a:rPr>
              <a:t>thuật</a:t>
            </a:r>
            <a:r>
              <a:rPr lang="en-US" sz="4800" dirty="0" smtClean="0">
                <a:solidFill>
                  <a:srgbClr val="D5E2E7"/>
                </a:solidFill>
                <a:latin typeface="Fira Sans SemiBold" panose="020B0703050000020004" pitchFamily="34" charset="0"/>
                <a:ea typeface="Fira Sans SemiBold" panose="020B0703050000020004" pitchFamily="34" charset="0"/>
              </a:rPr>
              <a:t> </a:t>
            </a:r>
            <a:r>
              <a:rPr lang="en-US" sz="4800" dirty="0" err="1" smtClean="0">
                <a:solidFill>
                  <a:srgbClr val="D5E2E7"/>
                </a:solidFill>
                <a:latin typeface="Fira Sans SemiBold" panose="020B0703050000020004" pitchFamily="34" charset="0"/>
                <a:ea typeface="Fira Sans SemiBold" panose="020B0703050000020004" pitchFamily="34" charset="0"/>
              </a:rPr>
              <a:t>băm</a:t>
            </a:r>
            <a:r>
              <a:rPr lang="en-US" sz="4800" dirty="0" smtClean="0">
                <a:solidFill>
                  <a:srgbClr val="D5E2E7"/>
                </a:solidFill>
                <a:latin typeface="Fira Sans SemiBold" panose="020B0703050000020004" pitchFamily="34" charset="0"/>
                <a:ea typeface="Fira Sans SemiBold" panose="020B0703050000020004" pitchFamily="34" charset="0"/>
              </a:rPr>
              <a:t> SHA1,2,</a:t>
            </a:r>
            <a:r>
              <a:rPr lang="vi-VN" sz="4800" dirty="0" smtClean="0">
                <a:solidFill>
                  <a:srgbClr val="D5E2E7"/>
                </a:solidFill>
                <a:latin typeface="Fira Sans SemiBold" panose="020B0703050000020004" pitchFamily="34" charset="0"/>
                <a:ea typeface="Fira Sans SemiBold" panose="020B0703050000020004" pitchFamily="34" charset="0"/>
              </a:rPr>
              <a:t>3</a:t>
            </a:r>
          </a:p>
          <a:p>
            <a:r>
              <a:rPr lang="vi-VN" sz="4800" dirty="0" smtClean="0">
                <a:solidFill>
                  <a:srgbClr val="D5E2E7"/>
                </a:solidFill>
                <a:latin typeface="Fira Sans SemiBold" panose="020B0703050000020004" pitchFamily="34" charset="0"/>
                <a:ea typeface="Fira Sans SemiBold" panose="020B0703050000020004" pitchFamily="34" charset="0"/>
              </a:rPr>
              <a:t>Các điểm yếu, các dạng tấn công vào SHA</a:t>
            </a:r>
          </a:p>
          <a:p>
            <a:r>
              <a:rPr lang="vi-VN" sz="4800" dirty="0" smtClean="0">
                <a:solidFill>
                  <a:srgbClr val="D5E2E7"/>
                </a:solidFill>
                <a:latin typeface="Fira Sans SemiBold" panose="020B0703050000020004" pitchFamily="34" charset="0"/>
                <a:ea typeface="Fira Sans SemiBold" panose="020B0703050000020004" pitchFamily="34" charset="0"/>
              </a:rPr>
              <a:t>và cài đặt thử nghiệm</a:t>
            </a:r>
            <a:r>
              <a:rPr lang="vi-VN" sz="4800" dirty="0">
                <a:solidFill>
                  <a:srgbClr val="D5E2E7"/>
                </a:solidFill>
                <a:latin typeface="Fira Sans SemiBold" panose="020B0703050000020004" pitchFamily="34" charset="0"/>
                <a:ea typeface="Fira Sans SemiBold" panose="020B0703050000020004" pitchFamily="34" charset="0"/>
              </a:rPr>
              <a:t>.</a:t>
            </a:r>
            <a:endParaRPr lang="vi-VN" sz="4800" dirty="0" smtClean="0">
              <a:solidFill>
                <a:srgbClr val="D5E2E7"/>
              </a:solidFill>
              <a:latin typeface="Fira Sans SemiBold" panose="020B0703050000020004" pitchFamily="34" charset="0"/>
              <a:ea typeface="Fira Sans SemiBold" panose="020B0703050000020004" pitchFamily="34" charset="0"/>
            </a:endParaRPr>
          </a:p>
        </p:txBody>
      </p:sp>
    </p:spTree>
    <p:extLst>
      <p:ext uri="{BB962C8B-B14F-4D97-AF65-F5344CB8AC3E}">
        <p14:creationId xmlns:p14="http://schemas.microsoft.com/office/powerpoint/2010/main" val="210965635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86198" y="734581"/>
            <a:ext cx="6724918" cy="646331"/>
          </a:xfrm>
          <a:prstGeom prst="rect">
            <a:avLst/>
          </a:prstGeom>
        </p:spPr>
        <p:txBody>
          <a:bodyPr wrap="none" anchor="ctr" anchorCtr="0">
            <a:spAutoFit/>
          </a:bodyPr>
          <a:lstStyle/>
          <a:p>
            <a:r>
              <a:rPr lang="vi-VN" sz="3600" dirty="0" smtClean="0">
                <a:solidFill>
                  <a:schemeClr val="bg1"/>
                </a:solidFill>
              </a:rPr>
              <a:t>1.Giải </a:t>
            </a:r>
            <a:r>
              <a:rPr lang="vi-VN" sz="3600" dirty="0">
                <a:solidFill>
                  <a:schemeClr val="bg1"/>
                </a:solidFill>
              </a:rPr>
              <a:t>thuật SHA-1 – Nguyên lý </a:t>
            </a:r>
            <a:endParaRPr lang="en-US" sz="3600" dirty="0">
              <a:solidFill>
                <a:schemeClr val="bg1"/>
              </a:solidFill>
            </a:endParaRPr>
          </a:p>
        </p:txBody>
      </p:sp>
      <p:cxnSp>
        <p:nvCxnSpPr>
          <p:cNvPr id="29" name="Прямая соединительная линия 28"/>
          <p:cNvCxnSpPr/>
          <p:nvPr/>
        </p:nvCxnSpPr>
        <p:spPr>
          <a:xfrm>
            <a:off x="7010755" y="569326"/>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85498" y="2579310"/>
            <a:ext cx="11201400" cy="11172289"/>
          </a:xfrm>
          <a:prstGeom prst="rect">
            <a:avLst/>
          </a:prstGeom>
        </p:spPr>
        <p:txBody>
          <a:bodyPr wrap="square">
            <a:spAutoFit/>
          </a:bodyPr>
          <a:lstStyle/>
          <a:p>
            <a:r>
              <a:rPr lang="vi-VN" sz="4000" dirty="0" smtClean="0">
                <a:solidFill>
                  <a:schemeClr val="bg1"/>
                </a:solidFill>
              </a:rPr>
              <a:t>Trọng </a:t>
            </a:r>
            <a:r>
              <a:rPr lang="vi-VN" sz="4000" dirty="0">
                <a:solidFill>
                  <a:schemeClr val="bg1"/>
                </a:solidFill>
              </a:rPr>
              <a:t>tâm của giải thuật bao gồm 4 vòng lặp thực hiện tất cả 80 bước. </a:t>
            </a:r>
            <a:endParaRPr lang="vi-VN" sz="4000" dirty="0" smtClean="0">
              <a:solidFill>
                <a:schemeClr val="bg1"/>
              </a:solidFill>
            </a:endParaRPr>
          </a:p>
          <a:p>
            <a:endParaRPr lang="en-US" sz="4000" dirty="0">
              <a:solidFill>
                <a:schemeClr val="bg1"/>
              </a:solidFill>
            </a:endParaRPr>
          </a:p>
          <a:p>
            <a:r>
              <a:rPr lang="vi-VN" sz="4000" dirty="0" smtClean="0">
                <a:solidFill>
                  <a:schemeClr val="bg1"/>
                </a:solidFill>
              </a:rPr>
              <a:t>4 </a:t>
            </a:r>
            <a:r>
              <a:rPr lang="vi-VN" sz="4000" dirty="0">
                <a:solidFill>
                  <a:schemeClr val="bg1"/>
                </a:solidFill>
              </a:rPr>
              <a:t>vòng lặp có cấu trúc như nhau, chỉ khác nhau ở các hàm logic f</a:t>
            </a:r>
            <a:r>
              <a:rPr lang="vi-VN" sz="4000" baseline="-25000" dirty="0">
                <a:solidFill>
                  <a:schemeClr val="bg1"/>
                </a:solidFill>
              </a:rPr>
              <a:t>1</a:t>
            </a:r>
            <a:r>
              <a:rPr lang="vi-VN" sz="4000" dirty="0">
                <a:solidFill>
                  <a:schemeClr val="bg1"/>
                </a:solidFill>
              </a:rPr>
              <a:t>, f</a:t>
            </a:r>
            <a:r>
              <a:rPr lang="vi-VN" sz="4000" baseline="-25000" dirty="0">
                <a:solidFill>
                  <a:schemeClr val="bg1"/>
                </a:solidFill>
              </a:rPr>
              <a:t>2</a:t>
            </a:r>
            <a:r>
              <a:rPr lang="vi-VN" sz="4000" dirty="0">
                <a:solidFill>
                  <a:schemeClr val="bg1"/>
                </a:solidFill>
              </a:rPr>
              <a:t>, f</a:t>
            </a:r>
            <a:r>
              <a:rPr lang="vi-VN" sz="4000" baseline="-25000" dirty="0">
                <a:solidFill>
                  <a:schemeClr val="bg1"/>
                </a:solidFill>
              </a:rPr>
              <a:t>3</a:t>
            </a:r>
            <a:r>
              <a:rPr lang="vi-VN" sz="4000" dirty="0">
                <a:solidFill>
                  <a:schemeClr val="bg1"/>
                </a:solidFill>
              </a:rPr>
              <a:t>, f</a:t>
            </a:r>
            <a:r>
              <a:rPr lang="vi-VN" sz="4000" baseline="-25000" dirty="0">
                <a:solidFill>
                  <a:schemeClr val="bg1"/>
                </a:solidFill>
              </a:rPr>
              <a:t>4</a:t>
            </a:r>
            <a:r>
              <a:rPr lang="vi-VN" sz="4000" dirty="0">
                <a:solidFill>
                  <a:schemeClr val="bg1"/>
                </a:solidFill>
              </a:rPr>
              <a:t> </a:t>
            </a:r>
            <a:endParaRPr lang="vi-VN" sz="4000" dirty="0" smtClean="0">
              <a:solidFill>
                <a:schemeClr val="bg1"/>
              </a:solidFill>
            </a:endParaRPr>
          </a:p>
          <a:p>
            <a:endParaRPr lang="en-US" sz="4000" dirty="0">
              <a:solidFill>
                <a:schemeClr val="bg1"/>
              </a:solidFill>
            </a:endParaRPr>
          </a:p>
          <a:p>
            <a:r>
              <a:rPr lang="vi-VN" sz="4000" dirty="0" smtClean="0">
                <a:solidFill>
                  <a:schemeClr val="bg1"/>
                </a:solidFill>
              </a:rPr>
              <a:t>Mỗi </a:t>
            </a:r>
            <a:r>
              <a:rPr lang="vi-VN" sz="4000" dirty="0">
                <a:solidFill>
                  <a:schemeClr val="bg1"/>
                </a:solidFill>
              </a:rPr>
              <a:t>vòng có đầu vào gồm khối 512-bit hiện thời và một bộ đệm 160-bit ABCDE. Các thao tác sẽ cập nhật giá trị bộ </a:t>
            </a:r>
            <a:r>
              <a:rPr lang="vi-VN" sz="4000" dirty="0" smtClean="0">
                <a:solidFill>
                  <a:schemeClr val="bg1"/>
                </a:solidFill>
              </a:rPr>
              <a:t>đệm</a:t>
            </a:r>
          </a:p>
          <a:p>
            <a:r>
              <a:rPr lang="vi-VN" sz="4000" dirty="0" smtClean="0">
                <a:solidFill>
                  <a:schemeClr val="bg1"/>
                </a:solidFill>
              </a:rPr>
              <a:t> </a:t>
            </a:r>
            <a:endParaRPr lang="en-US" sz="4000" dirty="0">
              <a:solidFill>
                <a:schemeClr val="bg1"/>
              </a:solidFill>
            </a:endParaRPr>
          </a:p>
          <a:p>
            <a:r>
              <a:rPr lang="vi-VN" sz="4000" dirty="0" smtClean="0">
                <a:solidFill>
                  <a:schemeClr val="bg1"/>
                </a:solidFill>
              </a:rPr>
              <a:t>Mỗi </a:t>
            </a:r>
            <a:r>
              <a:rPr lang="vi-VN" sz="4000" dirty="0">
                <a:solidFill>
                  <a:schemeClr val="bg1"/>
                </a:solidFill>
              </a:rPr>
              <a:t>bước sử dụng một hằng số K</a:t>
            </a:r>
            <a:r>
              <a:rPr lang="vi-VN" sz="4000" baseline="-25000" dirty="0">
                <a:solidFill>
                  <a:schemeClr val="bg1"/>
                </a:solidFill>
              </a:rPr>
              <a:t>t</a:t>
            </a:r>
            <a:r>
              <a:rPr lang="vi-VN" sz="4000" dirty="0">
                <a:solidFill>
                  <a:schemeClr val="bg1"/>
                </a:solidFill>
              </a:rPr>
              <a:t> (0 ≤ t ≤ 79)  </a:t>
            </a:r>
            <a:endParaRPr lang="en-US" sz="4000" dirty="0">
              <a:solidFill>
                <a:schemeClr val="bg1"/>
              </a:solidFill>
            </a:endParaRPr>
          </a:p>
          <a:p>
            <a:pPr marL="571500" indent="-571500">
              <a:buFont typeface="Arial" pitchFamily="34" charset="0"/>
              <a:buChar char="•"/>
            </a:pPr>
            <a:r>
              <a:rPr lang="vi-VN" sz="4000" dirty="0">
                <a:solidFill>
                  <a:schemeClr val="bg1"/>
                </a:solidFill>
              </a:rPr>
              <a:t>K</a:t>
            </a:r>
            <a:r>
              <a:rPr lang="fr-FR" sz="4000" baseline="-25000" dirty="0">
                <a:solidFill>
                  <a:schemeClr val="bg1"/>
                </a:solidFill>
              </a:rPr>
              <a:t>t</a:t>
            </a:r>
            <a:r>
              <a:rPr lang="vi-VN" sz="4000" dirty="0">
                <a:solidFill>
                  <a:schemeClr val="bg1"/>
                </a:solidFill>
              </a:rPr>
              <a:t> = 5A827999 (0 ≤ t ≤ 19)  </a:t>
            </a:r>
            <a:endParaRPr lang="en-US" sz="4000" dirty="0">
              <a:solidFill>
                <a:schemeClr val="bg1"/>
              </a:solidFill>
            </a:endParaRPr>
          </a:p>
          <a:p>
            <a:pPr marL="571500" indent="-571500">
              <a:buFont typeface="Arial" pitchFamily="34" charset="0"/>
              <a:buChar char="•"/>
            </a:pPr>
            <a:r>
              <a:rPr lang="vi-VN" sz="4000" dirty="0">
                <a:solidFill>
                  <a:schemeClr val="bg1"/>
                </a:solidFill>
              </a:rPr>
              <a:t>K</a:t>
            </a:r>
            <a:r>
              <a:rPr lang="fr-FR" sz="4000" baseline="-25000" dirty="0">
                <a:solidFill>
                  <a:schemeClr val="bg1"/>
                </a:solidFill>
              </a:rPr>
              <a:t>t</a:t>
            </a:r>
            <a:r>
              <a:rPr lang="fr-FR" sz="4000" dirty="0">
                <a:solidFill>
                  <a:schemeClr val="bg1"/>
                </a:solidFill>
              </a:rPr>
              <a:t> </a:t>
            </a:r>
            <a:r>
              <a:rPr lang="vi-VN" sz="4000" dirty="0">
                <a:solidFill>
                  <a:schemeClr val="bg1"/>
                </a:solidFill>
              </a:rPr>
              <a:t>= 6ED9EBA1 (20 ≤ t ≤ 39)  </a:t>
            </a:r>
            <a:endParaRPr lang="en-US" sz="4000" dirty="0">
              <a:solidFill>
                <a:schemeClr val="bg1"/>
              </a:solidFill>
            </a:endParaRPr>
          </a:p>
          <a:p>
            <a:pPr marL="571500" indent="-571500">
              <a:buFont typeface="Arial" pitchFamily="34" charset="0"/>
              <a:buChar char="•"/>
            </a:pPr>
            <a:r>
              <a:rPr lang="vi-VN" sz="4000" dirty="0">
                <a:solidFill>
                  <a:schemeClr val="bg1"/>
                </a:solidFill>
              </a:rPr>
              <a:t>K</a:t>
            </a:r>
            <a:r>
              <a:rPr lang="vi-VN" sz="4000" baseline="-25000" dirty="0">
                <a:solidFill>
                  <a:schemeClr val="bg1"/>
                </a:solidFill>
              </a:rPr>
              <a:t>t</a:t>
            </a:r>
            <a:r>
              <a:rPr lang="vi-VN" sz="4000" dirty="0">
                <a:solidFill>
                  <a:schemeClr val="bg1"/>
                </a:solidFill>
              </a:rPr>
              <a:t> = 8F1BBCDC (40 ≤ t ≤ 59)  </a:t>
            </a:r>
            <a:endParaRPr lang="en-US" sz="4000" dirty="0">
              <a:solidFill>
                <a:schemeClr val="bg1"/>
              </a:solidFill>
            </a:endParaRPr>
          </a:p>
          <a:p>
            <a:pPr marL="571500" indent="-571500">
              <a:buFont typeface="Arial" pitchFamily="34" charset="0"/>
              <a:buChar char="•"/>
            </a:pPr>
            <a:r>
              <a:rPr lang="vi-VN" sz="4000" dirty="0">
                <a:solidFill>
                  <a:schemeClr val="bg1"/>
                </a:solidFill>
              </a:rPr>
              <a:t>K</a:t>
            </a:r>
            <a:r>
              <a:rPr lang="vi-VN" sz="4000" baseline="-25000" dirty="0">
                <a:solidFill>
                  <a:schemeClr val="bg1"/>
                </a:solidFill>
              </a:rPr>
              <a:t>t</a:t>
            </a:r>
            <a:r>
              <a:rPr lang="vi-VN" sz="4000" dirty="0">
                <a:solidFill>
                  <a:schemeClr val="bg1"/>
                </a:solidFill>
              </a:rPr>
              <a:t> = CA62C1D6 (60 ≤ t ≤ 79) </a:t>
            </a:r>
            <a:endParaRPr lang="en-US" sz="4000" dirty="0">
              <a:solidFill>
                <a:schemeClr val="bg1"/>
              </a:solidFill>
            </a:endParaRPr>
          </a:p>
          <a:p>
            <a:r>
              <a:rPr lang="vi-VN" sz="4000" dirty="0">
                <a:solidFill>
                  <a:schemeClr val="bg1"/>
                </a:solidFill>
              </a:rPr>
              <a:t>Đầu ra của 4 vòng (bước 80) được cộng với đầu ra của bước CV</a:t>
            </a:r>
            <a:r>
              <a:rPr lang="vi-VN" sz="4000" baseline="-25000" dirty="0">
                <a:solidFill>
                  <a:schemeClr val="bg1"/>
                </a:solidFill>
              </a:rPr>
              <a:t>q</a:t>
            </a:r>
            <a:r>
              <a:rPr lang="vi-VN" sz="4000" dirty="0">
                <a:solidFill>
                  <a:schemeClr val="bg1"/>
                </a:solidFill>
              </a:rPr>
              <a:t> để tạo ra CV</a:t>
            </a:r>
            <a:r>
              <a:rPr lang="vi-VN" sz="4000" baseline="-25000" dirty="0">
                <a:solidFill>
                  <a:schemeClr val="bg1"/>
                </a:solidFill>
              </a:rPr>
              <a:t>q+1</a:t>
            </a:r>
            <a:endParaRPr lang="en-US" sz="4000" dirty="0">
              <a:solidFill>
                <a:schemeClr val="bg1"/>
              </a:solidFill>
            </a:endParaRPr>
          </a:p>
          <a:p>
            <a:pPr marL="685800" indent="-685800">
              <a:buFont typeface="Arial" pitchFamily="34" charset="0"/>
              <a:buChar char="•"/>
            </a:pPr>
            <a:endParaRPr lang="en-US" sz="4000" dirty="0">
              <a:solidFill>
                <a:schemeClr val="bg1"/>
              </a:solidFill>
            </a:endParaRPr>
          </a:p>
        </p:txBody>
      </p:sp>
      <p:sp>
        <p:nvSpPr>
          <p:cNvPr id="6" name="TextBox 5"/>
          <p:cNvSpPr txBox="1"/>
          <p:nvPr/>
        </p:nvSpPr>
        <p:spPr>
          <a:xfrm>
            <a:off x="1752600" y="1794480"/>
            <a:ext cx="16554450" cy="784830"/>
          </a:xfrm>
          <a:prstGeom prst="rect">
            <a:avLst/>
          </a:prstGeom>
          <a:noFill/>
        </p:spPr>
        <p:txBody>
          <a:bodyPr wrap="square" rtlCol="0">
            <a:spAutoFit/>
          </a:bodyPr>
          <a:lstStyle/>
          <a:p>
            <a:r>
              <a:rPr lang="vi-VN" sz="4500" dirty="0" smtClean="0">
                <a:solidFill>
                  <a:srgbClr val="FFC000"/>
                </a:solidFill>
              </a:rPr>
              <a:t>1.4 Bước 4 - Thêm vào độ dài</a:t>
            </a:r>
            <a:endParaRPr lang="en-US" sz="4500" dirty="0">
              <a:solidFill>
                <a:srgbClr val="FFC000"/>
              </a:solidFill>
            </a:endParaRPr>
          </a:p>
        </p:txBody>
      </p:sp>
      <p:pic>
        <p:nvPicPr>
          <p:cNvPr id="7" name="Picture 6" descr="Káº¿t quáº£ hÃ¬nh áº£nh cho sha-1 prossecing of sing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3150" y="2579310"/>
            <a:ext cx="9753600" cy="10184190"/>
          </a:xfrm>
          <a:prstGeom prst="rect">
            <a:avLst/>
          </a:prstGeom>
          <a:noFill/>
          <a:ln>
            <a:noFill/>
          </a:ln>
        </p:spPr>
      </p:pic>
    </p:spTree>
    <p:extLst>
      <p:ext uri="{BB962C8B-B14F-4D97-AF65-F5344CB8AC3E}">
        <p14:creationId xmlns:p14="http://schemas.microsoft.com/office/powerpoint/2010/main" val="121733047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86198" y="734581"/>
            <a:ext cx="6724918" cy="646331"/>
          </a:xfrm>
          <a:prstGeom prst="rect">
            <a:avLst/>
          </a:prstGeom>
        </p:spPr>
        <p:txBody>
          <a:bodyPr wrap="none" anchor="ctr" anchorCtr="0">
            <a:spAutoFit/>
          </a:bodyPr>
          <a:lstStyle/>
          <a:p>
            <a:r>
              <a:rPr lang="vi-VN" sz="3600" dirty="0" smtClean="0">
                <a:solidFill>
                  <a:schemeClr val="bg1"/>
                </a:solidFill>
              </a:rPr>
              <a:t>1.Giải </a:t>
            </a:r>
            <a:r>
              <a:rPr lang="vi-VN" sz="3600" dirty="0">
                <a:solidFill>
                  <a:schemeClr val="bg1"/>
                </a:solidFill>
              </a:rPr>
              <a:t>thuật SHA-1 – Nguyên lý </a:t>
            </a:r>
            <a:endParaRPr lang="en-US" sz="3600" dirty="0">
              <a:solidFill>
                <a:schemeClr val="bg1"/>
              </a:solidFill>
            </a:endParaRPr>
          </a:p>
        </p:txBody>
      </p:sp>
      <p:cxnSp>
        <p:nvCxnSpPr>
          <p:cNvPr id="29" name="Прямая соединительная линия 28"/>
          <p:cNvCxnSpPr/>
          <p:nvPr/>
        </p:nvCxnSpPr>
        <p:spPr>
          <a:xfrm>
            <a:off x="7010755" y="569326"/>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2600" y="4419600"/>
            <a:ext cx="20345400" cy="8402300"/>
          </a:xfrm>
          <a:prstGeom prst="rect">
            <a:avLst/>
          </a:prstGeom>
        </p:spPr>
        <p:txBody>
          <a:bodyPr wrap="square">
            <a:spAutoFit/>
          </a:bodyPr>
          <a:lstStyle/>
          <a:p>
            <a:r>
              <a:rPr lang="vi-VN" sz="4500" dirty="0">
                <a:solidFill>
                  <a:schemeClr val="bg1"/>
                </a:solidFill>
              </a:rPr>
              <a:t>Sau khi thao tác trên toàn bộ L blocks. Kết quả của khối thứ L là bảng băm 160-bit </a:t>
            </a:r>
            <a:endParaRPr lang="en-US" sz="4500" dirty="0">
              <a:solidFill>
                <a:schemeClr val="bg1"/>
              </a:solidFill>
            </a:endParaRPr>
          </a:p>
          <a:p>
            <a:r>
              <a:rPr lang="vi-VN" sz="4500" dirty="0">
                <a:solidFill>
                  <a:schemeClr val="bg1"/>
                </a:solidFill>
              </a:rPr>
              <a:t>Giải thuật được tóm tắt như sau: </a:t>
            </a:r>
            <a:endParaRPr lang="en-US" sz="4500" dirty="0">
              <a:solidFill>
                <a:schemeClr val="bg1"/>
              </a:solidFill>
            </a:endParaRPr>
          </a:p>
          <a:p>
            <a:r>
              <a:rPr lang="vi-VN" sz="4500" dirty="0" smtClean="0">
                <a:solidFill>
                  <a:schemeClr val="bg1"/>
                </a:solidFill>
              </a:rPr>
              <a:t>	CV</a:t>
            </a:r>
            <a:r>
              <a:rPr lang="vi-VN" sz="4500" baseline="-25000" dirty="0" smtClean="0">
                <a:solidFill>
                  <a:schemeClr val="bg1"/>
                </a:solidFill>
              </a:rPr>
              <a:t> </a:t>
            </a:r>
            <a:r>
              <a:rPr lang="vi-VN" sz="4500" baseline="-25000" dirty="0">
                <a:solidFill>
                  <a:schemeClr val="bg1"/>
                </a:solidFill>
              </a:rPr>
              <a:t>0</a:t>
            </a:r>
            <a:r>
              <a:rPr lang="vi-VN" sz="4500" dirty="0">
                <a:solidFill>
                  <a:schemeClr val="bg1"/>
                </a:solidFill>
              </a:rPr>
              <a:t> = IV </a:t>
            </a:r>
            <a:endParaRPr lang="en-US" sz="4500" dirty="0">
              <a:solidFill>
                <a:schemeClr val="bg1"/>
              </a:solidFill>
            </a:endParaRPr>
          </a:p>
          <a:p>
            <a:r>
              <a:rPr lang="vi-VN" sz="4500" dirty="0" smtClean="0">
                <a:solidFill>
                  <a:schemeClr val="bg1"/>
                </a:solidFill>
              </a:rPr>
              <a:t>	CV</a:t>
            </a:r>
            <a:r>
              <a:rPr lang="vi-VN" sz="4500" baseline="-25000" dirty="0" smtClean="0">
                <a:solidFill>
                  <a:schemeClr val="bg1"/>
                </a:solidFill>
              </a:rPr>
              <a:t>q+1</a:t>
            </a:r>
            <a:r>
              <a:rPr lang="vi-VN" sz="4500" dirty="0" smtClean="0">
                <a:solidFill>
                  <a:schemeClr val="bg1"/>
                </a:solidFill>
              </a:rPr>
              <a:t> </a:t>
            </a:r>
            <a:r>
              <a:rPr lang="vi-VN" sz="4500" dirty="0">
                <a:solidFill>
                  <a:schemeClr val="bg1"/>
                </a:solidFill>
              </a:rPr>
              <a:t>= SUM</a:t>
            </a:r>
            <a:r>
              <a:rPr lang="vi-VN" sz="4500" baseline="-25000" dirty="0">
                <a:solidFill>
                  <a:schemeClr val="bg1"/>
                </a:solidFill>
              </a:rPr>
              <a:t>32</a:t>
            </a:r>
            <a:r>
              <a:rPr lang="vi-VN" sz="4500" dirty="0">
                <a:solidFill>
                  <a:schemeClr val="bg1"/>
                </a:solidFill>
              </a:rPr>
              <a:t>(CV </a:t>
            </a:r>
            <a:r>
              <a:rPr lang="vi-VN" sz="4500" baseline="-25000" dirty="0">
                <a:solidFill>
                  <a:schemeClr val="bg1"/>
                </a:solidFill>
              </a:rPr>
              <a:t>q </a:t>
            </a:r>
            <a:r>
              <a:rPr lang="vi-VN" sz="4500" dirty="0">
                <a:solidFill>
                  <a:schemeClr val="bg1"/>
                </a:solidFill>
              </a:rPr>
              <a:t>,ABCDE </a:t>
            </a:r>
            <a:r>
              <a:rPr lang="vi-VN" sz="4500" baseline="-25000" dirty="0">
                <a:solidFill>
                  <a:schemeClr val="bg1"/>
                </a:solidFill>
              </a:rPr>
              <a:t>q</a:t>
            </a:r>
            <a:r>
              <a:rPr lang="vi-VN" sz="4500" dirty="0">
                <a:solidFill>
                  <a:schemeClr val="bg1"/>
                </a:solidFill>
              </a:rPr>
              <a:t> ) </a:t>
            </a:r>
            <a:endParaRPr lang="en-US" sz="4500" dirty="0">
              <a:solidFill>
                <a:schemeClr val="bg1"/>
              </a:solidFill>
            </a:endParaRPr>
          </a:p>
          <a:p>
            <a:r>
              <a:rPr lang="vi-VN" sz="4500" dirty="0" smtClean="0">
                <a:solidFill>
                  <a:schemeClr val="bg1"/>
                </a:solidFill>
              </a:rPr>
              <a:t>	MD </a:t>
            </a:r>
            <a:r>
              <a:rPr lang="vi-VN" sz="4500" dirty="0">
                <a:solidFill>
                  <a:schemeClr val="bg1"/>
                </a:solidFill>
              </a:rPr>
              <a:t>= CV</a:t>
            </a:r>
            <a:r>
              <a:rPr lang="vi-VN" sz="4500" baseline="-25000" dirty="0">
                <a:solidFill>
                  <a:schemeClr val="bg1"/>
                </a:solidFill>
              </a:rPr>
              <a:t> L</a:t>
            </a:r>
            <a:r>
              <a:rPr lang="vi-VN" sz="4500" dirty="0">
                <a:solidFill>
                  <a:schemeClr val="bg1"/>
                </a:solidFill>
              </a:rPr>
              <a:t> </a:t>
            </a:r>
            <a:endParaRPr lang="en-US" sz="4500" dirty="0">
              <a:solidFill>
                <a:schemeClr val="bg1"/>
              </a:solidFill>
            </a:endParaRPr>
          </a:p>
          <a:p>
            <a:r>
              <a:rPr lang="vi-VN" sz="4500" dirty="0">
                <a:solidFill>
                  <a:schemeClr val="bg1"/>
                </a:solidFill>
              </a:rPr>
              <a:t>Với</a:t>
            </a:r>
            <a:r>
              <a:rPr lang="en-US" sz="4500" dirty="0">
                <a:solidFill>
                  <a:schemeClr val="bg1"/>
                </a:solidFill>
              </a:rPr>
              <a:t>: </a:t>
            </a:r>
          </a:p>
          <a:p>
            <a:r>
              <a:rPr lang="vi-VN" sz="4500" dirty="0" smtClean="0">
                <a:solidFill>
                  <a:schemeClr val="bg1"/>
                </a:solidFill>
              </a:rPr>
              <a:t>	IV </a:t>
            </a:r>
            <a:r>
              <a:rPr lang="vi-VN" sz="4500" dirty="0">
                <a:solidFill>
                  <a:schemeClr val="bg1"/>
                </a:solidFill>
              </a:rPr>
              <a:t>= giá trị khởi tạo của bộ đệm ABCDE </a:t>
            </a:r>
            <a:endParaRPr lang="en-US" sz="4500" dirty="0">
              <a:solidFill>
                <a:schemeClr val="bg1"/>
              </a:solidFill>
            </a:endParaRPr>
          </a:p>
          <a:p>
            <a:r>
              <a:rPr lang="vi-VN" sz="4500" dirty="0" smtClean="0">
                <a:solidFill>
                  <a:schemeClr val="bg1"/>
                </a:solidFill>
              </a:rPr>
              <a:t>	ABCDE</a:t>
            </a:r>
            <a:r>
              <a:rPr lang="vi-VN" sz="4500" baseline="-25000" dirty="0" smtClean="0">
                <a:solidFill>
                  <a:schemeClr val="bg1"/>
                </a:solidFill>
              </a:rPr>
              <a:t>q</a:t>
            </a:r>
            <a:r>
              <a:rPr lang="vi-VN" sz="4500" dirty="0" smtClean="0">
                <a:solidFill>
                  <a:schemeClr val="bg1"/>
                </a:solidFill>
              </a:rPr>
              <a:t> </a:t>
            </a:r>
            <a:r>
              <a:rPr lang="vi-VN" sz="4500" dirty="0">
                <a:solidFill>
                  <a:schemeClr val="bg1"/>
                </a:solidFill>
              </a:rPr>
              <a:t>= đầu ra của hàm nén trên khối thứ q </a:t>
            </a:r>
            <a:endParaRPr lang="en-US" sz="4500" dirty="0">
              <a:solidFill>
                <a:schemeClr val="bg1"/>
              </a:solidFill>
            </a:endParaRPr>
          </a:p>
          <a:p>
            <a:r>
              <a:rPr lang="vi-VN" sz="4500" dirty="0" smtClean="0">
                <a:solidFill>
                  <a:schemeClr val="bg1"/>
                </a:solidFill>
              </a:rPr>
              <a:t>	L </a:t>
            </a:r>
            <a:r>
              <a:rPr lang="vi-VN" sz="4500" dirty="0">
                <a:solidFill>
                  <a:schemeClr val="bg1"/>
                </a:solidFill>
              </a:rPr>
              <a:t>= số khối 512-bit của thông điệp </a:t>
            </a:r>
            <a:endParaRPr lang="en-US" sz="4500" dirty="0">
              <a:solidFill>
                <a:schemeClr val="bg1"/>
              </a:solidFill>
            </a:endParaRPr>
          </a:p>
          <a:p>
            <a:r>
              <a:rPr lang="vi-VN" sz="4500" dirty="0" smtClean="0">
                <a:solidFill>
                  <a:schemeClr val="bg1"/>
                </a:solidFill>
              </a:rPr>
              <a:t>	SUM</a:t>
            </a:r>
            <a:r>
              <a:rPr lang="vi-VN" sz="4500" baseline="-25000" dirty="0" smtClean="0">
                <a:solidFill>
                  <a:schemeClr val="bg1"/>
                </a:solidFill>
              </a:rPr>
              <a:t>32</a:t>
            </a:r>
            <a:r>
              <a:rPr lang="vi-VN" sz="4500" dirty="0" smtClean="0">
                <a:solidFill>
                  <a:schemeClr val="bg1"/>
                </a:solidFill>
              </a:rPr>
              <a:t> </a:t>
            </a:r>
            <a:r>
              <a:rPr lang="vi-VN" sz="4500" dirty="0">
                <a:solidFill>
                  <a:schemeClr val="bg1"/>
                </a:solidFill>
              </a:rPr>
              <a:t>= phép cộng modulo 232 trên từng từ (32 bits) của đầu vào </a:t>
            </a:r>
            <a:endParaRPr lang="en-US" sz="4500" dirty="0">
              <a:solidFill>
                <a:schemeClr val="bg1"/>
              </a:solidFill>
            </a:endParaRPr>
          </a:p>
          <a:p>
            <a:r>
              <a:rPr lang="vi-VN" sz="4500" dirty="0" smtClean="0">
                <a:solidFill>
                  <a:schemeClr val="bg1"/>
                </a:solidFill>
              </a:rPr>
              <a:t>	MD </a:t>
            </a:r>
            <a:r>
              <a:rPr lang="vi-VN" sz="4500" dirty="0">
                <a:solidFill>
                  <a:schemeClr val="bg1"/>
                </a:solidFill>
              </a:rPr>
              <a:t>= giá trị băm</a:t>
            </a:r>
            <a:endParaRPr lang="en-US" sz="4500" dirty="0">
              <a:solidFill>
                <a:schemeClr val="bg1"/>
              </a:solidFill>
            </a:endParaRPr>
          </a:p>
        </p:txBody>
      </p:sp>
      <p:sp>
        <p:nvSpPr>
          <p:cNvPr id="6" name="TextBox 5"/>
          <p:cNvSpPr txBox="1"/>
          <p:nvPr/>
        </p:nvSpPr>
        <p:spPr>
          <a:xfrm>
            <a:off x="1752600" y="2956530"/>
            <a:ext cx="16554450" cy="784830"/>
          </a:xfrm>
          <a:prstGeom prst="rect">
            <a:avLst/>
          </a:prstGeom>
          <a:noFill/>
        </p:spPr>
        <p:txBody>
          <a:bodyPr wrap="square" rtlCol="0">
            <a:spAutoFit/>
          </a:bodyPr>
          <a:lstStyle/>
          <a:p>
            <a:r>
              <a:rPr lang="vi-VN" sz="4500" dirty="0" smtClean="0">
                <a:solidFill>
                  <a:srgbClr val="FFC000"/>
                </a:solidFill>
              </a:rPr>
              <a:t>1.5 Bước 5 – Xuất kết quả</a:t>
            </a:r>
            <a:endParaRPr lang="en-US" sz="4500" dirty="0">
              <a:solidFill>
                <a:srgbClr val="FFC000"/>
              </a:solidFill>
            </a:endParaRPr>
          </a:p>
        </p:txBody>
      </p:sp>
    </p:spTree>
    <p:extLst>
      <p:ext uri="{BB962C8B-B14F-4D97-AF65-F5344CB8AC3E}">
        <p14:creationId xmlns:p14="http://schemas.microsoft.com/office/powerpoint/2010/main" val="341737317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04677" y="826752"/>
            <a:ext cx="6673622"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2. Giải thuật SHA-1 – Hàm nén.</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 name="Picture 56" descr="Káº¿t quáº£ hÃ¬nh áº£nh cho sha-1 prossecing of single"/>
          <p:cNvPicPr/>
          <p:nvPr/>
        </p:nvPicPr>
        <p:blipFill>
          <a:blip r:embed="rId2">
            <a:extLst>
              <a:ext uri="{28A0092B-C50C-407E-A947-70E740481C1C}">
                <a14:useLocalDpi xmlns:a14="http://schemas.microsoft.com/office/drawing/2010/main" val="0"/>
              </a:ext>
            </a:extLst>
          </a:blip>
          <a:srcRect/>
          <a:stretch>
            <a:fillRect/>
          </a:stretch>
        </p:blipFill>
        <p:spPr bwMode="auto">
          <a:xfrm>
            <a:off x="14103350" y="2865697"/>
            <a:ext cx="9309100" cy="8678603"/>
          </a:xfrm>
          <a:prstGeom prst="rect">
            <a:avLst/>
          </a:prstGeom>
          <a:noFill/>
          <a:ln>
            <a:noFill/>
          </a:ln>
        </p:spPr>
      </p:pic>
      <p:sp>
        <p:nvSpPr>
          <p:cNvPr id="3" name="Rectangle 2"/>
          <p:cNvSpPr/>
          <p:nvPr/>
        </p:nvSpPr>
        <p:spPr>
          <a:xfrm>
            <a:off x="1390651" y="2542183"/>
            <a:ext cx="12192000" cy="9325630"/>
          </a:xfrm>
          <a:prstGeom prst="rect">
            <a:avLst/>
          </a:prstGeom>
        </p:spPr>
        <p:txBody>
          <a:bodyPr>
            <a:spAutoFit/>
          </a:bodyPr>
          <a:lstStyle/>
          <a:p>
            <a:r>
              <a:rPr lang="vi-VN" sz="4000" dirty="0">
                <a:solidFill>
                  <a:schemeClr val="bg1"/>
                </a:solidFill>
              </a:rPr>
              <a:t>Giải thuật thực hiện tất cả 80 bước, mỗi bước được mô tả như sau: </a:t>
            </a:r>
            <a:endParaRPr lang="en-US" sz="4000" dirty="0">
              <a:solidFill>
                <a:schemeClr val="bg1"/>
              </a:solidFill>
            </a:endParaRPr>
          </a:p>
          <a:p>
            <a:r>
              <a:rPr lang="vi-VN" sz="4000" dirty="0">
                <a:solidFill>
                  <a:schemeClr val="bg1"/>
                </a:solidFill>
              </a:rPr>
              <a:t> 	A ← E + f(t, B, C, D) + S </a:t>
            </a:r>
            <a:r>
              <a:rPr lang="vi-VN" sz="4000" baseline="30000" dirty="0">
                <a:solidFill>
                  <a:schemeClr val="bg1"/>
                </a:solidFill>
              </a:rPr>
              <a:t>5</a:t>
            </a:r>
            <a:r>
              <a:rPr lang="vi-VN" sz="4000" dirty="0">
                <a:solidFill>
                  <a:schemeClr val="bg1"/>
                </a:solidFill>
              </a:rPr>
              <a:t>(A) + W</a:t>
            </a:r>
            <a:r>
              <a:rPr lang="vi-VN" sz="4000" baseline="-25000" dirty="0">
                <a:solidFill>
                  <a:schemeClr val="bg1"/>
                </a:solidFill>
              </a:rPr>
              <a:t>t</a:t>
            </a:r>
            <a:r>
              <a:rPr lang="vi-VN" sz="4000" dirty="0">
                <a:solidFill>
                  <a:schemeClr val="bg1"/>
                </a:solidFill>
              </a:rPr>
              <a:t> + K</a:t>
            </a:r>
            <a:r>
              <a:rPr lang="vi-VN" sz="4000" baseline="-25000" dirty="0">
                <a:solidFill>
                  <a:schemeClr val="bg1"/>
                </a:solidFill>
              </a:rPr>
              <a:t>t </a:t>
            </a:r>
            <a:endParaRPr lang="en-US" sz="4000" dirty="0">
              <a:solidFill>
                <a:schemeClr val="bg1"/>
              </a:solidFill>
            </a:endParaRPr>
          </a:p>
          <a:p>
            <a:r>
              <a:rPr lang="vi-VN" sz="4000" dirty="0" smtClean="0">
                <a:solidFill>
                  <a:schemeClr val="bg1"/>
                </a:solidFill>
              </a:rPr>
              <a:t>	B </a:t>
            </a:r>
            <a:r>
              <a:rPr lang="vi-VN" sz="4000" dirty="0">
                <a:solidFill>
                  <a:schemeClr val="bg1"/>
                </a:solidFill>
              </a:rPr>
              <a:t>← A </a:t>
            </a:r>
            <a:endParaRPr lang="en-US" sz="4000" dirty="0">
              <a:solidFill>
                <a:schemeClr val="bg1"/>
              </a:solidFill>
            </a:endParaRPr>
          </a:p>
          <a:p>
            <a:r>
              <a:rPr lang="vi-VN" sz="4000" dirty="0">
                <a:solidFill>
                  <a:schemeClr val="bg1"/>
                </a:solidFill>
              </a:rPr>
              <a:t> 	C ← S</a:t>
            </a:r>
            <a:r>
              <a:rPr lang="vi-VN" sz="4000" baseline="30000" dirty="0">
                <a:solidFill>
                  <a:schemeClr val="bg1"/>
                </a:solidFill>
              </a:rPr>
              <a:t>30</a:t>
            </a:r>
            <a:r>
              <a:rPr lang="vi-VN" sz="4000" dirty="0">
                <a:solidFill>
                  <a:schemeClr val="bg1"/>
                </a:solidFill>
              </a:rPr>
              <a:t>(B) </a:t>
            </a:r>
            <a:endParaRPr lang="en-US" sz="4000" dirty="0">
              <a:solidFill>
                <a:schemeClr val="bg1"/>
              </a:solidFill>
            </a:endParaRPr>
          </a:p>
          <a:p>
            <a:r>
              <a:rPr lang="vi-VN" sz="4000" dirty="0" smtClean="0">
                <a:solidFill>
                  <a:schemeClr val="bg1"/>
                </a:solidFill>
              </a:rPr>
              <a:t>	D </a:t>
            </a:r>
            <a:r>
              <a:rPr lang="vi-VN" sz="4000" dirty="0">
                <a:solidFill>
                  <a:schemeClr val="bg1"/>
                </a:solidFill>
              </a:rPr>
              <a:t>← C </a:t>
            </a:r>
            <a:endParaRPr lang="en-US" sz="4000" dirty="0">
              <a:solidFill>
                <a:schemeClr val="bg1"/>
              </a:solidFill>
            </a:endParaRPr>
          </a:p>
          <a:p>
            <a:r>
              <a:rPr lang="vi-VN" sz="4000" dirty="0" smtClean="0">
                <a:solidFill>
                  <a:schemeClr val="bg1"/>
                </a:solidFill>
              </a:rPr>
              <a:t>	E </a:t>
            </a:r>
            <a:r>
              <a:rPr lang="vi-VN" sz="4000" dirty="0">
                <a:solidFill>
                  <a:schemeClr val="bg1"/>
                </a:solidFill>
              </a:rPr>
              <a:t>← D </a:t>
            </a:r>
            <a:endParaRPr lang="en-US" sz="4000" dirty="0">
              <a:solidFill>
                <a:schemeClr val="bg1"/>
              </a:solidFill>
            </a:endParaRPr>
          </a:p>
          <a:p>
            <a:r>
              <a:rPr lang="vi-VN" sz="4000" dirty="0">
                <a:solidFill>
                  <a:schemeClr val="bg1"/>
                </a:solidFill>
              </a:rPr>
              <a:t>Trong đó </a:t>
            </a:r>
            <a:endParaRPr lang="en-US" sz="4000" dirty="0">
              <a:solidFill>
                <a:schemeClr val="bg1"/>
              </a:solidFill>
            </a:endParaRPr>
          </a:p>
          <a:p>
            <a:r>
              <a:rPr lang="vi-VN" sz="4000" dirty="0">
                <a:solidFill>
                  <a:schemeClr val="bg1"/>
                </a:solidFill>
              </a:rPr>
              <a:t> </a:t>
            </a:r>
            <a:r>
              <a:rPr lang="vi-VN" sz="4000" dirty="0" smtClean="0">
                <a:solidFill>
                  <a:schemeClr val="bg1"/>
                </a:solidFill>
              </a:rPr>
              <a:t>	A,B,C,D,E </a:t>
            </a:r>
            <a:r>
              <a:rPr lang="vi-VN" sz="4000" dirty="0">
                <a:solidFill>
                  <a:schemeClr val="bg1"/>
                </a:solidFill>
              </a:rPr>
              <a:t>= các từ trong bộ đệm </a:t>
            </a:r>
            <a:endParaRPr lang="en-US" sz="4000" dirty="0">
              <a:solidFill>
                <a:schemeClr val="bg1"/>
              </a:solidFill>
            </a:endParaRPr>
          </a:p>
          <a:p>
            <a:r>
              <a:rPr lang="vi-VN" sz="4000" dirty="0" smtClean="0">
                <a:solidFill>
                  <a:schemeClr val="bg1"/>
                </a:solidFill>
              </a:rPr>
              <a:t>	t </a:t>
            </a:r>
            <a:r>
              <a:rPr lang="vi-VN" sz="4000" dirty="0">
                <a:solidFill>
                  <a:schemeClr val="bg1"/>
                </a:solidFill>
              </a:rPr>
              <a:t>= số thứ tự của bước </a:t>
            </a:r>
            <a:endParaRPr lang="en-US" sz="4000" dirty="0">
              <a:solidFill>
                <a:schemeClr val="bg1"/>
              </a:solidFill>
            </a:endParaRPr>
          </a:p>
          <a:p>
            <a:r>
              <a:rPr lang="vi-VN" sz="4000" dirty="0" smtClean="0">
                <a:solidFill>
                  <a:schemeClr val="bg1"/>
                </a:solidFill>
              </a:rPr>
              <a:t>	F(t,B,C,D</a:t>
            </a:r>
            <a:r>
              <a:rPr lang="vi-VN" sz="4000" dirty="0">
                <a:solidFill>
                  <a:schemeClr val="bg1"/>
                </a:solidFill>
              </a:rPr>
              <a:t>) = làm logic tại bước t </a:t>
            </a:r>
            <a:endParaRPr lang="en-US" sz="4000" dirty="0">
              <a:solidFill>
                <a:schemeClr val="bg1"/>
              </a:solidFill>
            </a:endParaRPr>
          </a:p>
          <a:p>
            <a:r>
              <a:rPr lang="vi-VN" sz="4000" dirty="0" smtClean="0">
                <a:solidFill>
                  <a:schemeClr val="bg1"/>
                </a:solidFill>
              </a:rPr>
              <a:t>	S</a:t>
            </a:r>
            <a:r>
              <a:rPr lang="vi-VN" sz="4000" baseline="30000" dirty="0" smtClean="0">
                <a:solidFill>
                  <a:schemeClr val="bg1"/>
                </a:solidFill>
              </a:rPr>
              <a:t>k</a:t>
            </a:r>
            <a:r>
              <a:rPr lang="vi-VN" sz="4000" dirty="0" smtClean="0">
                <a:solidFill>
                  <a:schemeClr val="bg1"/>
                </a:solidFill>
              </a:rPr>
              <a:t> </a:t>
            </a:r>
            <a:r>
              <a:rPr lang="vi-VN" sz="4000" dirty="0">
                <a:solidFill>
                  <a:schemeClr val="bg1"/>
                </a:solidFill>
              </a:rPr>
              <a:t>= dịch vòng trái k bits  </a:t>
            </a:r>
            <a:endParaRPr lang="en-US" sz="4000" dirty="0">
              <a:solidFill>
                <a:schemeClr val="bg1"/>
              </a:solidFill>
            </a:endParaRPr>
          </a:p>
          <a:p>
            <a:r>
              <a:rPr lang="vi-VN" sz="4000" dirty="0" smtClean="0">
                <a:solidFill>
                  <a:schemeClr val="bg1"/>
                </a:solidFill>
              </a:rPr>
              <a:t>	W</a:t>
            </a:r>
            <a:r>
              <a:rPr lang="vi-VN" sz="4000" baseline="-25000" dirty="0" smtClean="0">
                <a:solidFill>
                  <a:schemeClr val="bg1"/>
                </a:solidFill>
              </a:rPr>
              <a:t>t </a:t>
            </a:r>
            <a:r>
              <a:rPr lang="vi-VN" sz="4000" dirty="0">
                <a:solidFill>
                  <a:schemeClr val="bg1"/>
                </a:solidFill>
              </a:rPr>
              <a:t>= từ thứ t của khối dữ liệu </a:t>
            </a:r>
            <a:endParaRPr lang="en-US" sz="4000" dirty="0">
              <a:solidFill>
                <a:schemeClr val="bg1"/>
              </a:solidFill>
            </a:endParaRPr>
          </a:p>
          <a:p>
            <a:r>
              <a:rPr lang="vi-VN" sz="4000" dirty="0" smtClean="0">
                <a:solidFill>
                  <a:schemeClr val="bg1"/>
                </a:solidFill>
              </a:rPr>
              <a:t>	K</a:t>
            </a:r>
            <a:r>
              <a:rPr lang="vi-VN" sz="4000" baseline="-25000" dirty="0" smtClean="0">
                <a:solidFill>
                  <a:schemeClr val="bg1"/>
                </a:solidFill>
              </a:rPr>
              <a:t>t</a:t>
            </a:r>
            <a:r>
              <a:rPr lang="vi-VN" sz="4000" dirty="0" smtClean="0">
                <a:solidFill>
                  <a:schemeClr val="bg1"/>
                </a:solidFill>
              </a:rPr>
              <a:t> </a:t>
            </a:r>
            <a:r>
              <a:rPr lang="vi-VN" sz="4000" dirty="0">
                <a:solidFill>
                  <a:schemeClr val="bg1"/>
                </a:solidFill>
              </a:rPr>
              <a:t>= hằng số </a:t>
            </a:r>
            <a:endParaRPr lang="en-US" sz="4000" dirty="0">
              <a:solidFill>
                <a:schemeClr val="bg1"/>
              </a:solidFill>
            </a:endParaRPr>
          </a:p>
          <a:p>
            <a:r>
              <a:rPr lang="vi-VN" sz="4000" dirty="0" smtClean="0">
                <a:solidFill>
                  <a:schemeClr val="bg1"/>
                </a:solidFill>
              </a:rPr>
              <a:t>	+ </a:t>
            </a:r>
            <a:r>
              <a:rPr lang="vi-VN" sz="4000" dirty="0">
                <a:solidFill>
                  <a:schemeClr val="bg1"/>
                </a:solidFill>
              </a:rPr>
              <a:t>= phép cộng modulo 2</a:t>
            </a:r>
            <a:r>
              <a:rPr lang="vi-VN" sz="4000" baseline="30000" dirty="0">
                <a:solidFill>
                  <a:schemeClr val="bg1"/>
                </a:solidFill>
              </a:rPr>
              <a:t>32</a:t>
            </a:r>
            <a:endParaRPr lang="en-US" sz="4000" dirty="0">
              <a:solidFill>
                <a:schemeClr val="bg1"/>
              </a:solidFill>
            </a:endParaRPr>
          </a:p>
        </p:txBody>
      </p:sp>
    </p:spTree>
    <p:extLst>
      <p:ext uri="{BB962C8B-B14F-4D97-AF65-F5344CB8AC3E}">
        <p14:creationId xmlns:p14="http://schemas.microsoft.com/office/powerpoint/2010/main" val="411887287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04677" y="826752"/>
            <a:ext cx="6673622"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2. Giải thuật SHA-1 – Hàm nén.</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114295529"/>
              </p:ext>
            </p:extLst>
          </p:nvPr>
        </p:nvGraphicFramePr>
        <p:xfrm>
          <a:off x="2747095" y="4681377"/>
          <a:ext cx="16612785" cy="2609215"/>
        </p:xfrm>
        <a:graphic>
          <a:graphicData uri="http://schemas.openxmlformats.org/drawingml/2006/table">
            <a:tbl>
              <a:tblPr firstRow="1" firstCol="1" bandRow="1">
                <a:tableStyleId>{5C22544A-7EE6-4342-B048-85BDC9FD1C3A}</a:tableStyleId>
              </a:tblPr>
              <a:tblGrid>
                <a:gridCol w="5536981"/>
                <a:gridCol w="5536981"/>
                <a:gridCol w="5538823"/>
              </a:tblGrid>
              <a:tr h="482758">
                <a:tc>
                  <a:txBody>
                    <a:bodyPr/>
                    <a:lstStyle/>
                    <a:p>
                      <a:pPr>
                        <a:lnSpc>
                          <a:spcPct val="107000"/>
                        </a:lnSpc>
                        <a:spcAft>
                          <a:spcPts val="0"/>
                        </a:spcAft>
                      </a:pPr>
                      <a:r>
                        <a:rPr lang="vi-VN" sz="3200" dirty="0">
                          <a:effectLst/>
                        </a:rPr>
                        <a:t>Bước</a:t>
                      </a:r>
                      <a:endParaRPr lang="en-US" sz="3200" dirty="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Hàm</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Giá trị</a:t>
                      </a:r>
                      <a:endParaRPr lang="en-US" sz="3200">
                        <a:effectLst/>
                        <a:latin typeface="Arial"/>
                        <a:ea typeface="Arial"/>
                        <a:cs typeface="Times New Roman"/>
                      </a:endParaRPr>
                    </a:p>
                  </a:txBody>
                  <a:tcPr marL="199000" marR="199000" marT="0" marB="0"/>
                </a:tc>
              </a:tr>
              <a:tr h="482758">
                <a:tc>
                  <a:txBody>
                    <a:bodyPr/>
                    <a:lstStyle/>
                    <a:p>
                      <a:pPr>
                        <a:lnSpc>
                          <a:spcPct val="107000"/>
                        </a:lnSpc>
                        <a:spcAft>
                          <a:spcPts val="0"/>
                        </a:spcAft>
                      </a:pPr>
                      <a:r>
                        <a:rPr lang="vi-VN" sz="3200">
                          <a:effectLst/>
                        </a:rPr>
                        <a:t>(0 ≤ t ≤ 19)</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f</a:t>
                      </a:r>
                      <a:r>
                        <a:rPr lang="vi-VN" sz="3200" baseline="-25000">
                          <a:effectLst/>
                        </a:rPr>
                        <a:t>1</a:t>
                      </a:r>
                      <a:r>
                        <a:rPr lang="vi-VN" sz="3200">
                          <a:effectLst/>
                        </a:rPr>
                        <a:t> = f(t,B,C,D)</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(B ˄ C) ˅ ( ̚ B ˄ D)</a:t>
                      </a:r>
                      <a:endParaRPr lang="en-US" sz="3200">
                        <a:effectLst/>
                        <a:latin typeface="Arial"/>
                        <a:ea typeface="Arial"/>
                        <a:cs typeface="Times New Roman"/>
                      </a:endParaRPr>
                    </a:p>
                  </a:txBody>
                  <a:tcPr marL="199000" marR="199000" marT="0" marB="0"/>
                </a:tc>
              </a:tr>
              <a:tr h="482758">
                <a:tc>
                  <a:txBody>
                    <a:bodyPr/>
                    <a:lstStyle/>
                    <a:p>
                      <a:pPr>
                        <a:lnSpc>
                          <a:spcPct val="107000"/>
                        </a:lnSpc>
                        <a:spcAft>
                          <a:spcPts val="0"/>
                        </a:spcAft>
                      </a:pPr>
                      <a:r>
                        <a:rPr lang="vi-VN" sz="3200">
                          <a:effectLst/>
                        </a:rPr>
                        <a:t>(20 ≤ t ≤ 39)</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f</a:t>
                      </a:r>
                      <a:r>
                        <a:rPr lang="vi-VN" sz="3200" baseline="-25000">
                          <a:effectLst/>
                        </a:rPr>
                        <a:t>2</a:t>
                      </a:r>
                      <a:r>
                        <a:rPr lang="vi-VN" sz="3200">
                          <a:effectLst/>
                        </a:rPr>
                        <a:t> = f(t,B,C,D)</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B xor C xor D</a:t>
                      </a:r>
                      <a:endParaRPr lang="en-US" sz="3200">
                        <a:effectLst/>
                        <a:latin typeface="Arial"/>
                        <a:ea typeface="Arial"/>
                        <a:cs typeface="Times New Roman"/>
                      </a:endParaRPr>
                    </a:p>
                  </a:txBody>
                  <a:tcPr marL="199000" marR="199000" marT="0" marB="0"/>
                </a:tc>
              </a:tr>
              <a:tr h="482758">
                <a:tc>
                  <a:txBody>
                    <a:bodyPr/>
                    <a:lstStyle/>
                    <a:p>
                      <a:pPr>
                        <a:lnSpc>
                          <a:spcPct val="107000"/>
                        </a:lnSpc>
                        <a:spcAft>
                          <a:spcPts val="0"/>
                        </a:spcAft>
                      </a:pPr>
                      <a:r>
                        <a:rPr lang="vi-VN" sz="3200">
                          <a:effectLst/>
                        </a:rPr>
                        <a:t>(40 ≤ t ≤ 59)</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f</a:t>
                      </a:r>
                      <a:r>
                        <a:rPr lang="vi-VN" sz="3200" baseline="-25000">
                          <a:effectLst/>
                        </a:rPr>
                        <a:t>3</a:t>
                      </a:r>
                      <a:r>
                        <a:rPr lang="vi-VN" sz="3200">
                          <a:effectLst/>
                        </a:rPr>
                        <a:t> = f(t,B,C,D)</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a:effectLst/>
                        </a:rPr>
                        <a:t>(B ˄ C) ˅ (B ˄ D) ˅ (C ˄ D)</a:t>
                      </a:r>
                      <a:endParaRPr lang="en-US" sz="3200">
                        <a:effectLst/>
                        <a:latin typeface="Arial"/>
                        <a:ea typeface="Arial"/>
                        <a:cs typeface="Times New Roman"/>
                      </a:endParaRPr>
                    </a:p>
                  </a:txBody>
                  <a:tcPr marL="199000" marR="199000" marT="0" marB="0"/>
                </a:tc>
              </a:tr>
              <a:tr h="482758">
                <a:tc>
                  <a:txBody>
                    <a:bodyPr/>
                    <a:lstStyle/>
                    <a:p>
                      <a:pPr>
                        <a:lnSpc>
                          <a:spcPct val="107000"/>
                        </a:lnSpc>
                        <a:spcAft>
                          <a:spcPts val="0"/>
                        </a:spcAft>
                      </a:pPr>
                      <a:r>
                        <a:rPr lang="vi-VN" sz="3200">
                          <a:effectLst/>
                        </a:rPr>
                        <a:t>(60 ≤ t ≤ 79)</a:t>
                      </a:r>
                      <a:endParaRPr lang="en-US" sz="3200">
                        <a:effectLst/>
                        <a:latin typeface="Arial"/>
                        <a:ea typeface="Arial"/>
                        <a:cs typeface="Times New Roman"/>
                      </a:endParaRPr>
                    </a:p>
                  </a:txBody>
                  <a:tcPr marL="199000" marR="199000" marT="0" marB="0"/>
                </a:tc>
                <a:tc>
                  <a:txBody>
                    <a:bodyPr/>
                    <a:lstStyle/>
                    <a:p>
                      <a:pPr>
                        <a:lnSpc>
                          <a:spcPct val="107000"/>
                        </a:lnSpc>
                        <a:spcAft>
                          <a:spcPts val="0"/>
                        </a:spcAft>
                      </a:pPr>
                      <a:r>
                        <a:rPr lang="vi-VN" sz="3200" dirty="0">
                          <a:effectLst/>
                        </a:rPr>
                        <a:t>f</a:t>
                      </a:r>
                      <a:r>
                        <a:rPr lang="vi-VN" sz="3200" baseline="-25000" dirty="0">
                          <a:effectLst/>
                        </a:rPr>
                        <a:t>4</a:t>
                      </a:r>
                      <a:r>
                        <a:rPr lang="vi-VN" sz="3200" dirty="0">
                          <a:effectLst/>
                        </a:rPr>
                        <a:t> = f(t,B,C,D)</a:t>
                      </a:r>
                      <a:endParaRPr lang="en-US" sz="3200" dirty="0">
                        <a:effectLst/>
                        <a:latin typeface="Arial"/>
                        <a:ea typeface="Arial"/>
                        <a:cs typeface="Times New Roman"/>
                      </a:endParaRPr>
                    </a:p>
                  </a:txBody>
                  <a:tcPr marL="199000" marR="199000" marT="0" marB="0"/>
                </a:tc>
                <a:tc>
                  <a:txBody>
                    <a:bodyPr/>
                    <a:lstStyle/>
                    <a:p>
                      <a:pPr>
                        <a:lnSpc>
                          <a:spcPct val="107000"/>
                        </a:lnSpc>
                        <a:spcAft>
                          <a:spcPts val="0"/>
                        </a:spcAft>
                      </a:pPr>
                      <a:r>
                        <a:rPr lang="vi-VN" sz="3200" dirty="0">
                          <a:effectLst/>
                        </a:rPr>
                        <a:t>B xor C xor D</a:t>
                      </a:r>
                      <a:endParaRPr lang="en-US" sz="3200" dirty="0">
                        <a:effectLst/>
                        <a:latin typeface="Arial"/>
                        <a:ea typeface="Arial"/>
                        <a:cs typeface="Times New Roman"/>
                      </a:endParaRPr>
                    </a:p>
                  </a:txBody>
                  <a:tcPr marL="199000" marR="199000" marT="0" marB="0"/>
                </a:tc>
              </a:tr>
            </a:tbl>
          </a:graphicData>
        </a:graphic>
      </p:graphicFrame>
      <p:sp>
        <p:nvSpPr>
          <p:cNvPr id="8" name="TextBox 7"/>
          <p:cNvSpPr txBox="1"/>
          <p:nvPr/>
        </p:nvSpPr>
        <p:spPr>
          <a:xfrm>
            <a:off x="2838450" y="3238500"/>
            <a:ext cx="18916650" cy="707886"/>
          </a:xfrm>
          <a:prstGeom prst="rect">
            <a:avLst/>
          </a:prstGeom>
          <a:noFill/>
        </p:spPr>
        <p:txBody>
          <a:bodyPr wrap="square" rtlCol="0">
            <a:spAutoFit/>
          </a:bodyPr>
          <a:lstStyle/>
          <a:p>
            <a:r>
              <a:rPr lang="vi-VN" sz="4000" dirty="0">
                <a:solidFill>
                  <a:schemeClr val="bg1"/>
                </a:solidFill>
              </a:rPr>
              <a:t>Các hàm </a:t>
            </a:r>
            <a:r>
              <a:rPr lang="vi-VN" sz="4000" dirty="0" smtClean="0">
                <a:solidFill>
                  <a:schemeClr val="bg1"/>
                </a:solidFill>
              </a:rPr>
              <a:t>f</a:t>
            </a:r>
            <a:endParaRPr lang="en-US" sz="4000" dirty="0">
              <a:solidFill>
                <a:schemeClr val="bg1"/>
              </a:solidFill>
            </a:endParaRPr>
          </a:p>
        </p:txBody>
      </p:sp>
      <p:sp>
        <p:nvSpPr>
          <p:cNvPr id="9" name="Rectangle 8"/>
          <p:cNvSpPr/>
          <p:nvPr/>
        </p:nvSpPr>
        <p:spPr>
          <a:xfrm>
            <a:off x="2838450" y="8965465"/>
            <a:ext cx="12192000" cy="2554545"/>
          </a:xfrm>
          <a:prstGeom prst="rect">
            <a:avLst/>
          </a:prstGeom>
        </p:spPr>
        <p:txBody>
          <a:bodyPr>
            <a:spAutoFit/>
          </a:bodyPr>
          <a:lstStyle/>
          <a:p>
            <a:r>
              <a:rPr lang="vi-VN" sz="4000" dirty="0">
                <a:solidFill>
                  <a:schemeClr val="bg1"/>
                </a:solidFill>
              </a:rPr>
              <a:t>• Từ 16 từ 32-bit từ khối dữ liệu đầu vào, mở rộng thành 80 từ W</a:t>
            </a:r>
            <a:r>
              <a:rPr lang="vi-VN" sz="4000" baseline="-25000" dirty="0">
                <a:solidFill>
                  <a:schemeClr val="bg1"/>
                </a:solidFill>
              </a:rPr>
              <a:t>t</a:t>
            </a:r>
            <a:r>
              <a:rPr lang="vi-VN" sz="4000" dirty="0">
                <a:solidFill>
                  <a:schemeClr val="bg1"/>
                </a:solidFill>
              </a:rPr>
              <a:t> </a:t>
            </a:r>
            <a:endParaRPr lang="en-US" sz="4000" dirty="0">
              <a:solidFill>
                <a:schemeClr val="bg1"/>
              </a:solidFill>
            </a:endParaRPr>
          </a:p>
          <a:p>
            <a:r>
              <a:rPr lang="vi-VN" sz="4000" dirty="0">
                <a:solidFill>
                  <a:schemeClr val="bg1"/>
                </a:solidFill>
              </a:rPr>
              <a:t>– Với 0 ≤ t ≤ 15, giá trị W</a:t>
            </a:r>
            <a:r>
              <a:rPr lang="vi-VN" sz="4000" baseline="-25000" dirty="0">
                <a:solidFill>
                  <a:schemeClr val="bg1"/>
                </a:solidFill>
              </a:rPr>
              <a:t>t</a:t>
            </a:r>
            <a:r>
              <a:rPr lang="vi-VN" sz="4000" dirty="0">
                <a:solidFill>
                  <a:schemeClr val="bg1"/>
                </a:solidFill>
              </a:rPr>
              <a:t> lấy trực tiếp từ khối dữ liệu </a:t>
            </a:r>
            <a:endParaRPr lang="en-US" sz="4000" dirty="0">
              <a:solidFill>
                <a:schemeClr val="bg1"/>
              </a:solidFill>
            </a:endParaRPr>
          </a:p>
          <a:p>
            <a:r>
              <a:rPr lang="vi-VN" sz="4000" dirty="0">
                <a:solidFill>
                  <a:schemeClr val="bg1"/>
                </a:solidFill>
              </a:rPr>
              <a:t>– Với t &gt; 15 : Wt = S</a:t>
            </a:r>
            <a:r>
              <a:rPr lang="vi-VN" sz="4000" baseline="30000" dirty="0">
                <a:solidFill>
                  <a:schemeClr val="bg1"/>
                </a:solidFill>
              </a:rPr>
              <a:t> 1</a:t>
            </a:r>
            <a:r>
              <a:rPr lang="vi-VN" sz="4000" dirty="0">
                <a:solidFill>
                  <a:schemeClr val="bg1"/>
                </a:solidFill>
              </a:rPr>
              <a:t>(W</a:t>
            </a:r>
            <a:r>
              <a:rPr lang="vi-VN" sz="4000" baseline="-25000" dirty="0">
                <a:solidFill>
                  <a:schemeClr val="bg1"/>
                </a:solidFill>
              </a:rPr>
              <a:t>t-16 </a:t>
            </a:r>
            <a:r>
              <a:rPr lang="vi-VN" sz="4000" dirty="0">
                <a:solidFill>
                  <a:schemeClr val="bg1"/>
                </a:solidFill>
              </a:rPr>
              <a:t>xor W</a:t>
            </a:r>
            <a:r>
              <a:rPr lang="vi-VN" sz="4000" baseline="-25000" dirty="0">
                <a:solidFill>
                  <a:schemeClr val="bg1"/>
                </a:solidFill>
              </a:rPr>
              <a:t>t-14 </a:t>
            </a:r>
            <a:r>
              <a:rPr lang="vi-VN" sz="4000" dirty="0">
                <a:solidFill>
                  <a:schemeClr val="bg1"/>
                </a:solidFill>
              </a:rPr>
              <a:t>xor W</a:t>
            </a:r>
            <a:r>
              <a:rPr lang="vi-VN" sz="4000" baseline="-25000" dirty="0">
                <a:solidFill>
                  <a:schemeClr val="bg1"/>
                </a:solidFill>
              </a:rPr>
              <a:t>t-8 </a:t>
            </a:r>
            <a:r>
              <a:rPr lang="vi-VN" sz="4000" dirty="0">
                <a:solidFill>
                  <a:schemeClr val="bg1"/>
                </a:solidFill>
              </a:rPr>
              <a:t>xor W</a:t>
            </a:r>
            <a:r>
              <a:rPr lang="vi-VN" sz="4000" baseline="-25000" dirty="0">
                <a:solidFill>
                  <a:schemeClr val="bg1"/>
                </a:solidFill>
              </a:rPr>
              <a:t>t-3</a:t>
            </a:r>
            <a:r>
              <a:rPr lang="en-US" sz="4000" dirty="0">
                <a:solidFill>
                  <a:schemeClr val="bg1"/>
                </a:solidFill>
              </a:rPr>
              <a:t>)</a:t>
            </a:r>
          </a:p>
        </p:txBody>
      </p:sp>
    </p:spTree>
    <p:extLst>
      <p:ext uri="{BB962C8B-B14F-4D97-AF65-F5344CB8AC3E}">
        <p14:creationId xmlns:p14="http://schemas.microsoft.com/office/powerpoint/2010/main" val="102620769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1931" y="5630626"/>
            <a:ext cx="14600152" cy="2462213"/>
          </a:xfrm>
          <a:prstGeom prst="rect">
            <a:avLst/>
          </a:prstGeom>
          <a:noFill/>
          <a:ln>
            <a:noFill/>
          </a:ln>
        </p:spPr>
        <p:txBody>
          <a:bodyPr wrap="none" lIns="0" tIns="0" rIns="0" bIns="0" rtlCol="0" anchor="ctr" anchorCtr="0">
            <a:spAutoFit/>
          </a:bodyPr>
          <a:lstStyle/>
          <a:p>
            <a:pPr algn="ctr"/>
            <a:r>
              <a:rPr lang="vi-VN" sz="16000" dirty="0" smtClean="0">
                <a:solidFill>
                  <a:srgbClr val="4BC1EB"/>
                </a:solidFill>
                <a:latin typeface="Fira Sans ExtraBold" panose="020B0903050000020004" pitchFamily="34" charset="0"/>
                <a:ea typeface="Fira Sans ExtraBold" panose="020B0903050000020004" pitchFamily="34" charset="0"/>
              </a:rPr>
              <a:t>SHA2 VÀ SHA3</a:t>
            </a:r>
            <a:endParaRPr lang="ru-RU" sz="16000" spc="-600" dirty="0">
              <a:solidFill>
                <a:srgbClr val="4BC1EB"/>
              </a:solidFill>
              <a:latin typeface="Fira Sans ExtraBold" panose="020B0903050000020004" pitchFamily="34" charset="0"/>
              <a:ea typeface="Fira Sans ExtraBold" panose="020B0903050000020004" pitchFamily="34" charset="0"/>
            </a:endParaRPr>
          </a:p>
        </p:txBody>
      </p:sp>
    </p:spTree>
    <p:extLst>
      <p:ext uri="{BB962C8B-B14F-4D97-AF65-F5344CB8AC3E}">
        <p14:creationId xmlns:p14="http://schemas.microsoft.com/office/powerpoint/2010/main" val="175349352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
                                        <p:tgtEl>
                                          <p:spTgt spid="3"/>
                                        </p:tgtEl>
                                      </p:cBhvr>
                                    </p:animEffect>
                                  </p:childTnLst>
                                </p:cTn>
                              </p:par>
                            </p:childTnLst>
                          </p:cTn>
                        </p:par>
                        <p:par>
                          <p:cTn id="8" fill="hold">
                            <p:stCondLst>
                              <p:cond delay="250"/>
                            </p:stCondLst>
                            <p:childTnLst>
                              <p:par>
                                <p:cTn id="9" presetID="26" presetClass="emph" presetSubtype="0" fill="hold" grpId="1" nodeType="afterEffect">
                                  <p:stCondLst>
                                    <p:cond delay="0"/>
                                  </p:stCondLst>
                                  <p:childTnLst>
                                    <p:animEffect transition="out" filter="fade">
                                      <p:cBhvr>
                                        <p:cTn id="10" dur="100" tmFilter="0, 0; .2, .5; .8, .5; 1, 0"/>
                                        <p:tgtEl>
                                          <p:spTgt spid="3"/>
                                        </p:tgtEl>
                                      </p:cBhvr>
                                    </p:animEffect>
                                    <p:animScale>
                                      <p:cBhvr>
                                        <p:cTn id="11" dur="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130"/>
          <p:cNvSpPr txBox="1"/>
          <p:nvPr/>
        </p:nvSpPr>
        <p:spPr>
          <a:xfrm>
            <a:off x="15814552" y="4656441"/>
            <a:ext cx="7585410" cy="1231106"/>
          </a:xfrm>
          <a:prstGeom prst="rect">
            <a:avLst/>
          </a:prstGeom>
          <a:noFill/>
        </p:spPr>
        <p:txBody>
          <a:bodyPr wrap="none" lIns="0" tIns="0" rIns="0" bIns="0" rtlCol="0" anchor="ctr" anchorCtr="0">
            <a:spAutoFit/>
          </a:bodyPr>
          <a:lstStyle/>
          <a:p>
            <a:r>
              <a:rPr lang="vi-VN" sz="8000" dirty="0" smtClean="0">
                <a:solidFill>
                  <a:srgbClr val="4BC1EB"/>
                </a:solidFill>
                <a:latin typeface="Fira Sans ExtraBold" panose="020B0903050000020004" pitchFamily="34" charset="0"/>
                <a:ea typeface="Fira Sans ExtraBold" panose="020B0903050000020004" pitchFamily="34" charset="0"/>
              </a:rPr>
              <a:t>SHA2  VÀ SHA3</a:t>
            </a:r>
            <a:endParaRPr lang="ru-RU" sz="8000" spc="-151" dirty="0">
              <a:solidFill>
                <a:srgbClr val="4BC1EB"/>
              </a:solidFill>
              <a:latin typeface="Fira Sans ExtraBold" panose="020B0903050000020004" pitchFamily="34" charset="0"/>
              <a:ea typeface="Fira Sans ExtraBold" panose="020B0903050000020004" pitchFamily="34" charset="0"/>
            </a:endParaRPr>
          </a:p>
        </p:txBody>
      </p:sp>
      <p:sp>
        <p:nvSpPr>
          <p:cNvPr id="25" name="TextBox 24"/>
          <p:cNvSpPr txBox="1"/>
          <p:nvPr/>
        </p:nvSpPr>
        <p:spPr>
          <a:xfrm>
            <a:off x="15814552" y="9066708"/>
            <a:ext cx="8185959" cy="692497"/>
          </a:xfrm>
          <a:prstGeom prst="rect">
            <a:avLst/>
          </a:prstGeom>
          <a:noFill/>
        </p:spPr>
        <p:txBody>
          <a:bodyPr wrap="none" lIns="0" tIns="0" rIns="0" bIns="0" rtlCol="0" anchor="ctr" anchorCtr="0">
            <a:spAutoFit/>
          </a:bodyPr>
          <a:lstStyle/>
          <a:p>
            <a:r>
              <a:rPr lang="en-US" sz="4500" b="1" dirty="0">
                <a:solidFill>
                  <a:srgbClr val="FFC000"/>
                </a:solidFill>
              </a:rPr>
              <a:t>Comparison of SHA functions</a:t>
            </a:r>
            <a:endParaRPr lang="en-US" sz="4500" dirty="0">
              <a:solidFill>
                <a:srgbClr val="FFC000"/>
              </a:solidFill>
            </a:endParaRPr>
          </a:p>
        </p:txBody>
      </p:sp>
      <p:sp>
        <p:nvSpPr>
          <p:cNvPr id="26" name="TextBox 25"/>
          <p:cNvSpPr txBox="1"/>
          <p:nvPr/>
        </p:nvSpPr>
        <p:spPr>
          <a:xfrm>
            <a:off x="15814553" y="6191956"/>
            <a:ext cx="7453313" cy="1477328"/>
          </a:xfrm>
          <a:prstGeom prst="rect">
            <a:avLst/>
          </a:prstGeom>
          <a:noFill/>
        </p:spPr>
        <p:txBody>
          <a:bodyPr wrap="square" lIns="0" tIns="0" rIns="0" bIns="0" rtlCol="0">
            <a:spAutoFit/>
          </a:bodyPr>
          <a:lstStyle/>
          <a:p>
            <a:r>
              <a:rPr lang="en-US" sz="3200" dirty="0">
                <a:solidFill>
                  <a:schemeClr val="bg1"/>
                </a:solidFill>
              </a:rPr>
              <a:t>NIST </a:t>
            </a:r>
            <a:r>
              <a:rPr lang="en-US" sz="3200" dirty="0" err="1">
                <a:solidFill>
                  <a:schemeClr val="bg1"/>
                </a:solidFill>
              </a:rPr>
              <a:t>đã</a:t>
            </a:r>
            <a:r>
              <a:rPr lang="en-US" sz="3200" dirty="0">
                <a:solidFill>
                  <a:schemeClr val="bg1"/>
                </a:solidFill>
              </a:rPr>
              <a:t> </a:t>
            </a:r>
            <a:r>
              <a:rPr lang="en-US" sz="3200" dirty="0" err="1">
                <a:solidFill>
                  <a:schemeClr val="bg1"/>
                </a:solidFill>
              </a:rPr>
              <a:t>phát</a:t>
            </a:r>
            <a:r>
              <a:rPr lang="en-US" sz="3200" dirty="0">
                <a:solidFill>
                  <a:schemeClr val="bg1"/>
                </a:solidFill>
              </a:rPr>
              <a:t> </a:t>
            </a:r>
            <a:r>
              <a:rPr lang="en-US" sz="3200" dirty="0" err="1">
                <a:solidFill>
                  <a:schemeClr val="bg1"/>
                </a:solidFill>
              </a:rPr>
              <a:t>triển</a:t>
            </a:r>
            <a:r>
              <a:rPr lang="en-US" sz="3200" dirty="0">
                <a:solidFill>
                  <a:schemeClr val="bg1"/>
                </a:solidFill>
              </a:rPr>
              <a:t> </a:t>
            </a:r>
            <a:r>
              <a:rPr lang="en-US" sz="3200" dirty="0" err="1">
                <a:solidFill>
                  <a:schemeClr val="bg1"/>
                </a:solidFill>
              </a:rPr>
              <a:t>thuật</a:t>
            </a:r>
            <a:r>
              <a:rPr lang="en-US" sz="3200" dirty="0">
                <a:solidFill>
                  <a:schemeClr val="bg1"/>
                </a:solidFill>
              </a:rPr>
              <a:t> </a:t>
            </a:r>
            <a:r>
              <a:rPr lang="en-US" sz="3200" dirty="0" err="1">
                <a:solidFill>
                  <a:schemeClr val="bg1"/>
                </a:solidFill>
              </a:rPr>
              <a:t>toán</a:t>
            </a:r>
            <a:r>
              <a:rPr lang="en-US" sz="3200" dirty="0">
                <a:solidFill>
                  <a:schemeClr val="bg1"/>
                </a:solidFill>
              </a:rPr>
              <a:t> SHA-3 </a:t>
            </a:r>
            <a:r>
              <a:rPr lang="en-US" sz="3200" dirty="0" err="1">
                <a:solidFill>
                  <a:schemeClr val="bg1"/>
                </a:solidFill>
              </a:rPr>
              <a:t>có</a:t>
            </a:r>
            <a:r>
              <a:rPr lang="en-US" sz="3200" dirty="0">
                <a:solidFill>
                  <a:schemeClr val="bg1"/>
                </a:solidFill>
              </a:rPr>
              <a:t> </a:t>
            </a:r>
            <a:r>
              <a:rPr lang="en-US" sz="3200" dirty="0" err="1">
                <a:solidFill>
                  <a:schemeClr val="bg1"/>
                </a:solidFill>
              </a:rPr>
              <a:t>tính</a:t>
            </a:r>
            <a:r>
              <a:rPr lang="en-US" sz="3200" dirty="0">
                <a:solidFill>
                  <a:schemeClr val="bg1"/>
                </a:solidFill>
              </a:rPr>
              <a:t> </a:t>
            </a:r>
            <a:r>
              <a:rPr lang="en-US" sz="3200" dirty="0" err="1">
                <a:solidFill>
                  <a:schemeClr val="bg1"/>
                </a:solidFill>
              </a:rPr>
              <a:t>bảo</a:t>
            </a:r>
            <a:r>
              <a:rPr lang="en-US" sz="3200" dirty="0">
                <a:solidFill>
                  <a:schemeClr val="bg1"/>
                </a:solidFill>
              </a:rPr>
              <a:t> </a:t>
            </a:r>
            <a:r>
              <a:rPr lang="en-US" sz="3200" dirty="0" err="1">
                <a:solidFill>
                  <a:schemeClr val="bg1"/>
                </a:solidFill>
              </a:rPr>
              <a:t>mật</a:t>
            </a:r>
            <a:r>
              <a:rPr lang="en-US" sz="3200" dirty="0">
                <a:solidFill>
                  <a:schemeClr val="bg1"/>
                </a:solidFill>
              </a:rPr>
              <a:t> </a:t>
            </a:r>
            <a:r>
              <a:rPr lang="en-US" sz="3200" dirty="0" err="1">
                <a:solidFill>
                  <a:schemeClr val="bg1"/>
                </a:solidFill>
              </a:rPr>
              <a:t>cao</a:t>
            </a:r>
            <a:r>
              <a:rPr lang="en-US" sz="3200" dirty="0">
                <a:solidFill>
                  <a:schemeClr val="bg1"/>
                </a:solidFill>
              </a:rPr>
              <a:t> </a:t>
            </a:r>
            <a:r>
              <a:rPr lang="en-US" sz="3200" dirty="0" err="1">
                <a:solidFill>
                  <a:schemeClr val="bg1"/>
                </a:solidFill>
              </a:rPr>
              <a:t>hơn</a:t>
            </a:r>
            <a:r>
              <a:rPr lang="en-US" sz="3200" dirty="0">
                <a:solidFill>
                  <a:schemeClr val="bg1"/>
                </a:solidFill>
              </a:rPr>
              <a:t> </a:t>
            </a:r>
            <a:r>
              <a:rPr lang="en-US" sz="3200" dirty="0" err="1">
                <a:solidFill>
                  <a:schemeClr val="bg1"/>
                </a:solidFill>
              </a:rPr>
              <a:t>và</a:t>
            </a:r>
            <a:r>
              <a:rPr lang="en-US" sz="3200" dirty="0">
                <a:solidFill>
                  <a:schemeClr val="bg1"/>
                </a:solidFill>
              </a:rPr>
              <a:t> </a:t>
            </a:r>
            <a:r>
              <a:rPr lang="en-US" sz="3200" dirty="0" err="1">
                <a:solidFill>
                  <a:schemeClr val="bg1"/>
                </a:solidFill>
              </a:rPr>
              <a:t>thay</a:t>
            </a:r>
            <a:r>
              <a:rPr lang="en-US" sz="3200" dirty="0">
                <a:solidFill>
                  <a:schemeClr val="bg1"/>
                </a:solidFill>
              </a:rPr>
              <a:t> </a:t>
            </a:r>
            <a:r>
              <a:rPr lang="en-US" sz="3200" dirty="0" err="1">
                <a:solidFill>
                  <a:schemeClr val="bg1"/>
                </a:solidFill>
              </a:rPr>
              <a:t>thế</a:t>
            </a:r>
            <a:r>
              <a:rPr lang="en-US" sz="3200" dirty="0">
                <a:solidFill>
                  <a:schemeClr val="bg1"/>
                </a:solidFill>
              </a:rPr>
              <a:t> </a:t>
            </a:r>
            <a:r>
              <a:rPr lang="en-US" sz="3200" dirty="0" err="1">
                <a:solidFill>
                  <a:schemeClr val="bg1"/>
                </a:solidFill>
              </a:rPr>
              <a:t>cho</a:t>
            </a:r>
            <a:r>
              <a:rPr lang="en-US" sz="3200" dirty="0">
                <a:solidFill>
                  <a:schemeClr val="bg1"/>
                </a:solidFill>
              </a:rPr>
              <a:t> SHA-1, SHA-2.</a:t>
            </a:r>
          </a:p>
        </p:txBody>
      </p:sp>
      <p:graphicFrame>
        <p:nvGraphicFramePr>
          <p:cNvPr id="2" name="Table 1"/>
          <p:cNvGraphicFramePr>
            <a:graphicFrameLocks noGrp="1"/>
          </p:cNvGraphicFramePr>
          <p:nvPr>
            <p:extLst>
              <p:ext uri="{D42A27DB-BD31-4B8C-83A1-F6EECF244321}">
                <p14:modId xmlns:p14="http://schemas.microsoft.com/office/powerpoint/2010/main" val="647563512"/>
              </p:ext>
            </p:extLst>
          </p:nvPr>
        </p:nvGraphicFramePr>
        <p:xfrm>
          <a:off x="455682" y="1546171"/>
          <a:ext cx="14786904" cy="11437259"/>
        </p:xfrm>
        <a:graphic>
          <a:graphicData uri="http://schemas.openxmlformats.org/drawingml/2006/table">
            <a:tbl>
              <a:tblPr firstRow="1" firstCol="1" bandRow="1">
                <a:tableStyleId>{5C22544A-7EE6-4342-B048-85BDC9FD1C3A}</a:tableStyleId>
              </a:tblPr>
              <a:tblGrid>
                <a:gridCol w="1232242"/>
                <a:gridCol w="1232242"/>
                <a:gridCol w="1232242"/>
                <a:gridCol w="1232242"/>
                <a:gridCol w="1232242"/>
                <a:gridCol w="1232242"/>
                <a:gridCol w="1232242"/>
                <a:gridCol w="1232242"/>
                <a:gridCol w="1232242"/>
                <a:gridCol w="1232242"/>
                <a:gridCol w="1232242"/>
                <a:gridCol w="1232242"/>
              </a:tblGrid>
              <a:tr h="558835">
                <a:tc gridSpan="12">
                  <a:txBody>
                    <a:bodyPr/>
                    <a:lstStyle/>
                    <a:p>
                      <a:pPr>
                        <a:lnSpc>
                          <a:spcPct val="115000"/>
                        </a:lnSpc>
                      </a:pPr>
                      <a:endParaRPr lang="en-US" sz="2400" dirty="0">
                        <a:effectLst/>
                        <a:latin typeface="Calibri"/>
                        <a:cs typeface="Times New Roman"/>
                      </a:endParaRPr>
                    </a:p>
                  </a:txBody>
                  <a:tcPr marL="134426" marR="134426" marT="67214" marB="67214"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962022">
                <a:tc rowSpan="2" gridSpan="2">
                  <a:txBody>
                    <a:bodyPr/>
                    <a:lstStyle/>
                    <a:p>
                      <a:pPr algn="ctr">
                        <a:lnSpc>
                          <a:spcPct val="115000"/>
                        </a:lnSpc>
                        <a:spcAft>
                          <a:spcPts val="0"/>
                        </a:spcAft>
                      </a:pPr>
                      <a:r>
                        <a:rPr lang="en-US" sz="1600">
                          <a:effectLst/>
                        </a:rPr>
                        <a:t>Algorithm and variant</a:t>
                      </a:r>
                      <a:endParaRPr lang="en-US" sz="2400">
                        <a:effectLst/>
                        <a:latin typeface="Calibri"/>
                        <a:ea typeface="Calibri"/>
                        <a:cs typeface="Times New Roman"/>
                      </a:endParaRPr>
                    </a:p>
                  </a:txBody>
                  <a:tcPr marL="134426" marR="134426" marT="67214" marB="67214" anchor="b"/>
                </a:tc>
                <a:tc rowSpan="2" hMerge="1">
                  <a:txBody>
                    <a:bodyPr/>
                    <a:lstStyle/>
                    <a:p>
                      <a:endParaRPr lang="en-US"/>
                    </a:p>
                  </a:txBody>
                  <a:tcPr/>
                </a:tc>
                <a:tc rowSpan="2">
                  <a:txBody>
                    <a:bodyPr/>
                    <a:lstStyle/>
                    <a:p>
                      <a:pPr algn="ctr">
                        <a:lnSpc>
                          <a:spcPct val="115000"/>
                        </a:lnSpc>
                        <a:spcAft>
                          <a:spcPts val="0"/>
                        </a:spcAft>
                      </a:pPr>
                      <a:r>
                        <a:rPr lang="en-US" sz="1600">
                          <a:effectLst/>
                        </a:rPr>
                        <a:t>Output size</a:t>
                      </a:r>
                      <a:br>
                        <a:rPr lang="en-US" sz="1600">
                          <a:effectLst/>
                        </a:rPr>
                      </a:br>
                      <a:r>
                        <a:rPr lang="en-US" sz="1600">
                          <a:effectLst/>
                        </a:rPr>
                        <a:t>(bits)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Internal state size</a:t>
                      </a:r>
                      <a:br>
                        <a:rPr lang="en-US" sz="1600">
                          <a:effectLst/>
                        </a:rPr>
                      </a:br>
                      <a:r>
                        <a:rPr lang="en-US" sz="1600">
                          <a:effectLst/>
                        </a:rPr>
                        <a:t>(bits)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Block size</a:t>
                      </a:r>
                      <a:br>
                        <a:rPr lang="en-US" sz="1600">
                          <a:effectLst/>
                        </a:rPr>
                      </a:br>
                      <a:r>
                        <a:rPr lang="en-US" sz="1600">
                          <a:effectLst/>
                        </a:rPr>
                        <a:t>(bits)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Rounds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Operations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Security (in bits) against </a:t>
                      </a:r>
                      <a:r>
                        <a:rPr lang="en-US" sz="1600" u="none" strike="noStrike">
                          <a:effectLst/>
                          <a:hlinkClick r:id="rId2" tooltip="Collision attack"/>
                        </a:rPr>
                        <a:t>collision attacks</a:t>
                      </a:r>
                      <a:endParaRPr lang="en-US" sz="2400">
                        <a:effectLst/>
                        <a:latin typeface="Calibri"/>
                        <a:ea typeface="Calibri"/>
                        <a:cs typeface="Times New Roman"/>
                      </a:endParaRPr>
                    </a:p>
                  </a:txBody>
                  <a:tcPr marL="134426" marR="134426" marT="67214" marB="67214" anchor="b"/>
                </a:tc>
                <a:tc rowSpan="2">
                  <a:txBody>
                    <a:bodyPr/>
                    <a:lstStyle/>
                    <a:p>
                      <a:pPr algn="ctr">
                        <a:lnSpc>
                          <a:spcPct val="115000"/>
                        </a:lnSpc>
                        <a:spcAft>
                          <a:spcPts val="0"/>
                        </a:spcAft>
                      </a:pPr>
                      <a:r>
                        <a:rPr lang="en-US" sz="1600">
                          <a:effectLst/>
                        </a:rPr>
                        <a:t>Capacity</a:t>
                      </a:r>
                      <a:br>
                        <a:rPr lang="en-US" sz="1600">
                          <a:effectLst/>
                        </a:rPr>
                      </a:br>
                      <a:r>
                        <a:rPr lang="en-US" sz="1600">
                          <a:effectLst/>
                        </a:rPr>
                        <a:t>against </a:t>
                      </a:r>
                      <a:r>
                        <a:rPr lang="en-US" sz="1600" u="none" strike="noStrike">
                          <a:effectLst/>
                          <a:hlinkClick r:id="rId3" tooltip="Length extension attack"/>
                        </a:rPr>
                        <a:t>length extension attacks</a:t>
                      </a:r>
                      <a:endParaRPr lang="en-US" sz="2400">
                        <a:effectLst/>
                        <a:latin typeface="Calibri"/>
                        <a:ea typeface="Calibri"/>
                        <a:cs typeface="Times New Roman"/>
                      </a:endParaRPr>
                    </a:p>
                  </a:txBody>
                  <a:tcPr marL="134426" marR="134426" marT="67214" marB="67214" anchor="b"/>
                </a:tc>
                <a:tc gridSpan="2">
                  <a:txBody>
                    <a:bodyPr/>
                    <a:lstStyle/>
                    <a:p>
                      <a:pPr algn="ctr">
                        <a:lnSpc>
                          <a:spcPct val="115000"/>
                        </a:lnSpc>
                        <a:spcAft>
                          <a:spcPts val="0"/>
                        </a:spcAft>
                      </a:pPr>
                      <a:r>
                        <a:rPr lang="en-US" sz="1600">
                          <a:effectLst/>
                        </a:rPr>
                        <a:t>Performance on </a:t>
                      </a:r>
                      <a:r>
                        <a:rPr lang="en-US" sz="1600" u="none" strike="noStrike">
                          <a:effectLst/>
                          <a:hlinkClick r:id="rId4" tooltip="Skylake (microarchitecture)"/>
                        </a:rPr>
                        <a:t>Skylake</a:t>
                      </a:r>
                      <a:r>
                        <a:rPr lang="en-US" sz="1600">
                          <a:effectLst/>
                        </a:rPr>
                        <a:t> (median </a:t>
                      </a:r>
                      <a:r>
                        <a:rPr lang="en-US" sz="1600" u="none" strike="noStrike">
                          <a:effectLst/>
                          <a:hlinkClick r:id="rId5" tooltip="Cycles per byte"/>
                        </a:rPr>
                        <a:t>cpb</a:t>
                      </a:r>
                      <a:r>
                        <a:rPr lang="en-US" sz="1600">
                          <a:effectLst/>
                        </a:rPr>
                        <a:t>)</a:t>
                      </a:r>
                      <a:r>
                        <a:rPr lang="en-US" sz="1200" u="none" strike="noStrike" baseline="30000">
                          <a:effectLst/>
                          <a:hlinkClick r:id="rId6"/>
                        </a:rPr>
                        <a:t>[39]</a:t>
                      </a:r>
                      <a:endParaRPr lang="en-US" sz="2400">
                        <a:effectLst/>
                        <a:latin typeface="Calibri"/>
                        <a:ea typeface="Calibri"/>
                        <a:cs typeface="Times New Roman"/>
                      </a:endParaRPr>
                    </a:p>
                  </a:txBody>
                  <a:tcPr marL="134426" marR="134426" marT="67214" marB="67214" anchor="b"/>
                </a:tc>
                <a:tc hMerge="1">
                  <a:txBody>
                    <a:bodyPr/>
                    <a:lstStyle/>
                    <a:p>
                      <a:endParaRPr lang="en-US"/>
                    </a:p>
                  </a:txBody>
                  <a:tcPr/>
                </a:tc>
                <a:tc rowSpan="2">
                  <a:txBody>
                    <a:bodyPr/>
                    <a:lstStyle/>
                    <a:p>
                      <a:pPr algn="ctr">
                        <a:lnSpc>
                          <a:spcPct val="115000"/>
                        </a:lnSpc>
                        <a:spcAft>
                          <a:spcPts val="0"/>
                        </a:spcAft>
                      </a:pPr>
                      <a:r>
                        <a:rPr lang="en-US" sz="1600">
                          <a:effectLst/>
                        </a:rPr>
                        <a:t>First published</a:t>
                      </a:r>
                      <a:endParaRPr lang="en-US" sz="2400">
                        <a:effectLst/>
                        <a:latin typeface="Calibri"/>
                        <a:ea typeface="Calibri"/>
                        <a:cs typeface="Times New Roman"/>
                      </a:endParaRPr>
                    </a:p>
                  </a:txBody>
                  <a:tcPr marL="134426" marR="134426" marT="67214" marB="67214" anchor="b"/>
                </a:tc>
              </a:tr>
              <a:tr h="686157">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Aft>
                          <a:spcPts val="0"/>
                        </a:spcAft>
                      </a:pPr>
                      <a:r>
                        <a:rPr lang="en-US" sz="1600">
                          <a:effectLst/>
                        </a:rPr>
                        <a:t>long messages</a:t>
                      </a:r>
                      <a:endParaRPr lang="en-US" sz="2400">
                        <a:effectLst/>
                        <a:latin typeface="Calibri"/>
                        <a:ea typeface="Calibri"/>
                        <a:cs typeface="Times New Roman"/>
                      </a:endParaRPr>
                    </a:p>
                  </a:txBody>
                  <a:tcPr marL="134426" marR="134426" marT="67214" marB="67214" anchor="b"/>
                </a:tc>
                <a:tc>
                  <a:txBody>
                    <a:bodyPr/>
                    <a:lstStyle/>
                    <a:p>
                      <a:pPr algn="ctr">
                        <a:lnSpc>
                          <a:spcPct val="115000"/>
                        </a:lnSpc>
                        <a:spcAft>
                          <a:spcPts val="0"/>
                        </a:spcAft>
                      </a:pPr>
                      <a:r>
                        <a:rPr lang="en-US" sz="1600">
                          <a:effectLst/>
                        </a:rPr>
                        <a:t>8 bytes</a:t>
                      </a:r>
                      <a:endParaRPr lang="en-US" sz="2400">
                        <a:effectLst/>
                        <a:latin typeface="Calibri"/>
                        <a:ea typeface="Calibri"/>
                        <a:cs typeface="Times New Roman"/>
                      </a:endParaRPr>
                    </a:p>
                  </a:txBody>
                  <a:tcPr marL="134426" marR="134426" marT="67214" marB="67214" anchor="b"/>
                </a:tc>
                <a:tc vMerge="1">
                  <a:txBody>
                    <a:bodyPr/>
                    <a:lstStyle/>
                    <a:p>
                      <a:endParaRPr lang="en-US"/>
                    </a:p>
                  </a:txBody>
                  <a:tcPr/>
                </a:tc>
              </a:tr>
              <a:tr h="1237887">
                <a:tc gridSpan="2">
                  <a:txBody>
                    <a:bodyPr/>
                    <a:lstStyle/>
                    <a:p>
                      <a:pPr algn="ctr">
                        <a:lnSpc>
                          <a:spcPct val="115000"/>
                        </a:lnSpc>
                        <a:spcAft>
                          <a:spcPts val="0"/>
                        </a:spcAft>
                      </a:pPr>
                      <a:r>
                        <a:rPr lang="en-US" sz="1600" u="none" strike="noStrike">
                          <a:effectLst/>
                          <a:hlinkClick r:id="rId7" tooltip="MD5"/>
                        </a:rPr>
                        <a:t>MD5</a:t>
                      </a:r>
                      <a:r>
                        <a:rPr lang="en-US" sz="1600">
                          <a:effectLst/>
                        </a:rPr>
                        <a:t> (as reference)</a:t>
                      </a:r>
                      <a:endParaRPr lang="en-US" sz="2400">
                        <a:effectLst/>
                        <a:latin typeface="Calibri"/>
                        <a:ea typeface="Calibri"/>
                        <a:cs typeface="Times New Roman"/>
                      </a:endParaRPr>
                    </a:p>
                  </a:txBody>
                  <a:tcPr marL="134426" marR="134426" marT="67214" marB="67214"/>
                </a:tc>
                <a:tc hMerge="1">
                  <a:txBody>
                    <a:bodyPr/>
                    <a:lstStyle/>
                    <a:p>
                      <a:endParaRPr lang="en-US"/>
                    </a:p>
                  </a:txBody>
                  <a:tcPr/>
                </a:tc>
                <a:tc>
                  <a:txBody>
                    <a:bodyPr/>
                    <a:lstStyle/>
                    <a:p>
                      <a:pPr algn="ctr">
                        <a:lnSpc>
                          <a:spcPct val="115000"/>
                        </a:lnSpc>
                        <a:spcAft>
                          <a:spcPts val="0"/>
                        </a:spcAft>
                      </a:pPr>
                      <a:r>
                        <a:rPr lang="en-US" sz="1600">
                          <a:effectLst/>
                        </a:rPr>
                        <a:t>128</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128</a:t>
                      </a:r>
                      <a:br>
                        <a:rPr lang="en-US" sz="1600">
                          <a:effectLst/>
                        </a:rPr>
                      </a:br>
                      <a:r>
                        <a:rPr lang="en-US" sz="1600">
                          <a:effectLst/>
                        </a:rPr>
                        <a:t>(4 × 32)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512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64</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And, Xor, Rot, Add (mod 2</a:t>
                      </a:r>
                      <a:r>
                        <a:rPr lang="en-US" sz="1200" baseline="30000">
                          <a:effectLst/>
                        </a:rPr>
                        <a:t>32</a:t>
                      </a:r>
                      <a:r>
                        <a:rPr lang="en-US" sz="1600">
                          <a:effectLst/>
                        </a:rPr>
                        <a:t>),Or</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≤18</a:t>
                      </a:r>
                      <a:br>
                        <a:rPr lang="en-US" sz="1600">
                          <a:effectLst/>
                        </a:rPr>
                      </a:br>
                      <a:r>
                        <a:rPr lang="en-US" sz="1600">
                          <a:effectLst/>
                        </a:rPr>
                        <a:t>(collisions found)</a:t>
                      </a:r>
                      <a:r>
                        <a:rPr lang="en-US" sz="1200" u="none" strike="noStrike" baseline="30000">
                          <a:effectLst/>
                          <a:hlinkClick r:id="rId8"/>
                        </a:rPr>
                        <a:t>[40]</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0</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4.99</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55.00</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1992</a:t>
                      </a:r>
                      <a:endParaRPr lang="en-US" sz="2400">
                        <a:effectLst/>
                        <a:latin typeface="Calibri"/>
                        <a:ea typeface="Calibri"/>
                        <a:cs typeface="Times New Roman"/>
                      </a:endParaRPr>
                    </a:p>
                  </a:txBody>
                  <a:tcPr marL="134426" marR="134426" marT="67214" marB="67214"/>
                </a:tc>
              </a:tr>
              <a:tr h="962022">
                <a:tc gridSpan="2">
                  <a:txBody>
                    <a:bodyPr/>
                    <a:lstStyle/>
                    <a:p>
                      <a:pPr algn="ctr">
                        <a:lnSpc>
                          <a:spcPct val="115000"/>
                        </a:lnSpc>
                        <a:spcAft>
                          <a:spcPts val="0"/>
                        </a:spcAft>
                      </a:pPr>
                      <a:r>
                        <a:rPr lang="en-US" sz="1600" u="none" strike="noStrike">
                          <a:effectLst/>
                          <a:hlinkClick r:id="rId9" tooltip="SHA-0"/>
                        </a:rPr>
                        <a:t>SHA-0</a:t>
                      </a:r>
                      <a:endParaRPr lang="en-US" sz="2400">
                        <a:effectLst/>
                        <a:latin typeface="Calibri"/>
                        <a:ea typeface="Calibri"/>
                        <a:cs typeface="Times New Roman"/>
                      </a:endParaRPr>
                    </a:p>
                  </a:txBody>
                  <a:tcPr marL="134426" marR="134426" marT="67214" marB="67214"/>
                </a:tc>
                <a:tc hMerge="1">
                  <a:txBody>
                    <a:bodyPr/>
                    <a:lstStyle/>
                    <a:p>
                      <a:endParaRPr lang="en-US"/>
                    </a:p>
                  </a:txBody>
                  <a:tcPr/>
                </a:tc>
                <a:tc rowSpan="2">
                  <a:txBody>
                    <a:bodyPr/>
                    <a:lstStyle/>
                    <a:p>
                      <a:pPr algn="ctr">
                        <a:lnSpc>
                          <a:spcPct val="115000"/>
                        </a:lnSpc>
                        <a:spcAft>
                          <a:spcPts val="0"/>
                        </a:spcAft>
                      </a:pPr>
                      <a:r>
                        <a:rPr lang="en-US" sz="1600">
                          <a:effectLst/>
                        </a:rPr>
                        <a:t>160</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160</a:t>
                      </a:r>
                      <a:br>
                        <a:rPr lang="en-US" sz="1600">
                          <a:effectLst/>
                        </a:rPr>
                      </a:br>
                      <a:r>
                        <a:rPr lang="en-US" sz="1600">
                          <a:effectLst/>
                        </a:rPr>
                        <a:t>(5 × 32)</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512</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80</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dirty="0">
                          <a:effectLst/>
                        </a:rPr>
                        <a:t>And, </a:t>
                      </a:r>
                      <a:r>
                        <a:rPr lang="en-US" sz="1600" dirty="0" err="1">
                          <a:effectLst/>
                        </a:rPr>
                        <a:t>Xor</a:t>
                      </a:r>
                      <a:r>
                        <a:rPr lang="en-US" sz="1600" dirty="0">
                          <a:effectLst/>
                        </a:rPr>
                        <a:t>, Rot, Add (mod 2</a:t>
                      </a:r>
                      <a:r>
                        <a:rPr lang="en-US" sz="1200" baseline="30000" dirty="0">
                          <a:effectLst/>
                        </a:rPr>
                        <a:t>32</a:t>
                      </a:r>
                      <a:r>
                        <a:rPr lang="en-US" sz="1600" dirty="0">
                          <a:effectLst/>
                        </a:rPr>
                        <a:t>),Or</a:t>
                      </a:r>
                      <a:endParaRPr lang="en-US" sz="2400" dirty="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&lt;34</a:t>
                      </a:r>
                      <a:br>
                        <a:rPr lang="en-US" sz="1600">
                          <a:effectLst/>
                        </a:rPr>
                      </a:br>
                      <a:r>
                        <a:rPr lang="en-US" sz="1600">
                          <a:effectLst/>
                        </a:rPr>
                        <a:t>(collisions found)</a:t>
                      </a:r>
                      <a:endParaRPr lang="en-US" sz="2400">
                        <a:effectLst/>
                        <a:latin typeface="Calibri"/>
                        <a:ea typeface="Calibri"/>
                        <a:cs typeface="Times New Roman"/>
                      </a:endParaRPr>
                    </a:p>
                  </a:txBody>
                  <a:tcPr marL="134426" marR="134426" marT="67214" marB="67214" anchor="ctr"/>
                </a:tc>
                <a:tc rowSpan="2">
                  <a:txBody>
                    <a:bodyPr/>
                    <a:lstStyle/>
                    <a:p>
                      <a:pPr algn="ctr">
                        <a:lnSpc>
                          <a:spcPct val="115000"/>
                        </a:lnSpc>
                        <a:spcAft>
                          <a:spcPts val="0"/>
                        </a:spcAft>
                      </a:pPr>
                      <a:r>
                        <a:rPr lang="en-US" sz="1600">
                          <a:effectLst/>
                        </a:rPr>
                        <a:t>0</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 SHA-1</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 SHA-1</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1993</a:t>
                      </a:r>
                      <a:endParaRPr lang="en-US" sz="2400">
                        <a:effectLst/>
                        <a:latin typeface="Calibri"/>
                        <a:ea typeface="Calibri"/>
                        <a:cs typeface="Times New Roman"/>
                      </a:endParaRPr>
                    </a:p>
                  </a:txBody>
                  <a:tcPr marL="134426" marR="134426" marT="67214" marB="67214"/>
                </a:tc>
              </a:tr>
              <a:tr h="962022">
                <a:tc gridSpan="2">
                  <a:txBody>
                    <a:bodyPr/>
                    <a:lstStyle/>
                    <a:p>
                      <a:pPr algn="ctr">
                        <a:lnSpc>
                          <a:spcPct val="115000"/>
                        </a:lnSpc>
                        <a:spcAft>
                          <a:spcPts val="0"/>
                        </a:spcAft>
                      </a:pPr>
                      <a:r>
                        <a:rPr lang="en-US" sz="1600" u="none" strike="noStrike">
                          <a:effectLst/>
                          <a:hlinkClick r:id="rId10" tooltip="SHA-1"/>
                        </a:rPr>
                        <a:t>SHA-1</a:t>
                      </a:r>
                      <a:endParaRPr lang="en-US" sz="2400">
                        <a:effectLst/>
                        <a:latin typeface="Calibri"/>
                        <a:ea typeface="Calibri"/>
                        <a:cs typeface="Times New Roman"/>
                      </a:endParaRPr>
                    </a:p>
                  </a:txBody>
                  <a:tcPr marL="134426" marR="134426" marT="67214" marB="67214"/>
                </a:tc>
                <a:tc h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Aft>
                          <a:spcPts val="0"/>
                        </a:spcAft>
                      </a:pPr>
                      <a:r>
                        <a:rPr lang="en-US" sz="1600">
                          <a:effectLst/>
                        </a:rPr>
                        <a:t>&lt;63</a:t>
                      </a:r>
                      <a:br>
                        <a:rPr lang="en-US" sz="1600">
                          <a:effectLst/>
                        </a:rPr>
                      </a:br>
                      <a:r>
                        <a:rPr lang="en-US" sz="1600">
                          <a:effectLst/>
                        </a:rPr>
                        <a:t>(collisions found</a:t>
                      </a:r>
                      <a:r>
                        <a:rPr lang="en-US" sz="1200" u="none" strike="noStrike" baseline="30000">
                          <a:effectLst/>
                          <a:hlinkClick r:id="rId11"/>
                        </a:rPr>
                        <a:t>[41]</a:t>
                      </a:r>
                      <a:r>
                        <a:rPr lang="en-US" sz="1600">
                          <a:effectLst/>
                        </a:rPr>
                        <a:t>)</a:t>
                      </a:r>
                      <a:endParaRPr lang="en-US" sz="2400">
                        <a:effectLst/>
                        <a:latin typeface="Calibri"/>
                        <a:ea typeface="Calibri"/>
                        <a:cs typeface="Times New Roman"/>
                      </a:endParaRPr>
                    </a:p>
                  </a:txBody>
                  <a:tcPr marL="134426" marR="134426" marT="67214" marB="67214" anchor="ctr"/>
                </a:tc>
                <a:tc vMerge="1">
                  <a:txBody>
                    <a:bodyPr/>
                    <a:lstStyle/>
                    <a:p>
                      <a:endParaRPr lang="en-US"/>
                    </a:p>
                  </a:txBody>
                  <a:tcPr/>
                </a:tc>
                <a:tc>
                  <a:txBody>
                    <a:bodyPr/>
                    <a:lstStyle/>
                    <a:p>
                      <a:pPr algn="ctr">
                        <a:lnSpc>
                          <a:spcPct val="115000"/>
                        </a:lnSpc>
                        <a:spcAft>
                          <a:spcPts val="0"/>
                        </a:spcAft>
                      </a:pPr>
                      <a:r>
                        <a:rPr lang="en-US" sz="1600">
                          <a:effectLst/>
                        </a:rPr>
                        <a:t>3.47</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52.00</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1995</a:t>
                      </a:r>
                      <a:endParaRPr lang="en-US" sz="2400">
                        <a:effectLst/>
                        <a:latin typeface="Calibri"/>
                        <a:ea typeface="Calibri"/>
                        <a:cs typeface="Times New Roman"/>
                      </a:endParaRPr>
                    </a:p>
                  </a:txBody>
                  <a:tcPr marL="134426" marR="134426" marT="67214" marB="67214"/>
                </a:tc>
              </a:tr>
              <a:tr h="1237887">
                <a:tc rowSpan="3">
                  <a:txBody>
                    <a:bodyPr/>
                    <a:lstStyle/>
                    <a:p>
                      <a:pPr algn="ctr">
                        <a:lnSpc>
                          <a:spcPct val="115000"/>
                        </a:lnSpc>
                        <a:spcAft>
                          <a:spcPts val="0"/>
                        </a:spcAft>
                      </a:pPr>
                      <a:r>
                        <a:rPr lang="en-US" sz="1600">
                          <a:effectLst/>
                        </a:rPr>
                        <a:t>SHA-2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SHA-224</a:t>
                      </a:r>
                      <a:br>
                        <a:rPr lang="en-US" sz="1600">
                          <a:effectLst/>
                        </a:rPr>
                      </a:br>
                      <a:r>
                        <a:rPr lang="en-US" sz="1600">
                          <a:effectLst/>
                        </a:rPr>
                        <a:t>SHA-256</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224</a:t>
                      </a:r>
                      <a:br>
                        <a:rPr lang="en-US" sz="1600">
                          <a:effectLst/>
                        </a:rPr>
                      </a:br>
                      <a:r>
                        <a:rPr lang="en-US" sz="1600">
                          <a:effectLst/>
                        </a:rPr>
                        <a:t>256</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256</a:t>
                      </a:r>
                      <a:br>
                        <a:rPr lang="en-US" sz="1600">
                          <a:effectLst/>
                        </a:rPr>
                      </a:br>
                      <a:r>
                        <a:rPr lang="en-US" sz="1600">
                          <a:effectLst/>
                        </a:rPr>
                        <a:t>(8 × 32)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512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64</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And, Xor, Rot, Add (mod 2</a:t>
                      </a:r>
                      <a:r>
                        <a:rPr lang="en-US" sz="1200" baseline="30000">
                          <a:effectLst/>
                        </a:rPr>
                        <a:t>32</a:t>
                      </a:r>
                      <a:r>
                        <a:rPr lang="en-US" sz="1600">
                          <a:effectLst/>
                        </a:rPr>
                        <a:t>),Or, Shr</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112 </a:t>
                      </a:r>
                      <a:br>
                        <a:rPr lang="en-US" sz="1600">
                          <a:effectLst/>
                        </a:rPr>
                      </a:br>
                      <a:r>
                        <a:rPr lang="en-US" sz="1600">
                          <a:effectLst/>
                        </a:rPr>
                        <a:t>128</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32</a:t>
                      </a:r>
                      <a:br>
                        <a:rPr lang="en-US" sz="1600">
                          <a:effectLst/>
                        </a:rPr>
                      </a:br>
                      <a:r>
                        <a:rPr lang="en-US" sz="1600">
                          <a:effectLst/>
                        </a:rPr>
                        <a:t>0</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7.62</a:t>
                      </a:r>
                      <a:br>
                        <a:rPr lang="en-US" sz="1600">
                          <a:effectLst/>
                        </a:rPr>
                      </a:br>
                      <a:r>
                        <a:rPr lang="en-US" sz="1600">
                          <a:effectLst/>
                        </a:rPr>
                        <a:t>7.63</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84.50</a:t>
                      </a:r>
                      <a:br>
                        <a:rPr lang="en-US" sz="1600">
                          <a:effectLst/>
                        </a:rPr>
                      </a:br>
                      <a:r>
                        <a:rPr lang="en-US" sz="1600">
                          <a:effectLst/>
                        </a:rPr>
                        <a:t>85.25</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2004</a:t>
                      </a:r>
                      <a:br>
                        <a:rPr lang="en-US" sz="1600">
                          <a:effectLst/>
                        </a:rPr>
                      </a:br>
                      <a:r>
                        <a:rPr lang="en-US" sz="1600">
                          <a:effectLst/>
                        </a:rPr>
                        <a:t>2001</a:t>
                      </a:r>
                      <a:endParaRPr lang="en-US" sz="2400">
                        <a:effectLst/>
                        <a:latin typeface="Calibri"/>
                        <a:ea typeface="Calibri"/>
                        <a:cs typeface="Times New Roman"/>
                      </a:endParaRPr>
                    </a:p>
                  </a:txBody>
                  <a:tcPr marL="134426" marR="134426" marT="67214" marB="67214"/>
                </a:tc>
              </a:tr>
              <a:tr h="962022">
                <a:tc vMerge="1">
                  <a:txBody>
                    <a:bodyPr/>
                    <a:lstStyle/>
                    <a:p>
                      <a:endParaRPr lang="en-US"/>
                    </a:p>
                  </a:txBody>
                  <a:tcPr/>
                </a:tc>
                <a:tc>
                  <a:txBody>
                    <a:bodyPr/>
                    <a:lstStyle/>
                    <a:p>
                      <a:pPr algn="ctr">
                        <a:lnSpc>
                          <a:spcPct val="115000"/>
                        </a:lnSpc>
                        <a:spcAft>
                          <a:spcPts val="0"/>
                        </a:spcAft>
                      </a:pPr>
                      <a:r>
                        <a:rPr lang="en-US" sz="1600">
                          <a:effectLst/>
                        </a:rPr>
                        <a:t>SHA-384</a:t>
                      </a:r>
                      <a:br>
                        <a:rPr lang="en-US" sz="1600">
                          <a:effectLst/>
                        </a:rPr>
                      </a:br>
                      <a:r>
                        <a:rPr lang="en-US" sz="1600">
                          <a:effectLst/>
                        </a:rPr>
                        <a:t>SHA-512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384</a:t>
                      </a:r>
                      <a:br>
                        <a:rPr lang="en-US" sz="1600">
                          <a:effectLst/>
                        </a:rPr>
                      </a:br>
                      <a:r>
                        <a:rPr lang="en-US" sz="1600">
                          <a:effectLst/>
                        </a:rPr>
                        <a:t>512</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512</a:t>
                      </a:r>
                      <a:br>
                        <a:rPr lang="en-US" sz="1600">
                          <a:effectLst/>
                        </a:rPr>
                      </a:br>
                      <a:r>
                        <a:rPr lang="en-US" sz="1600">
                          <a:effectLst/>
                        </a:rPr>
                        <a:t>(8 × 64)</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1024</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80</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And, Xor, Rot, Add (mod 2</a:t>
                      </a:r>
                      <a:r>
                        <a:rPr lang="en-US" sz="1200" baseline="30000">
                          <a:effectLst/>
                        </a:rPr>
                        <a:t>64</a:t>
                      </a:r>
                      <a:r>
                        <a:rPr lang="en-US" sz="1600">
                          <a:effectLst/>
                        </a:rPr>
                        <a:t>),Or, Shr</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192</a:t>
                      </a:r>
                      <a:br>
                        <a:rPr lang="en-US" sz="1600">
                          <a:effectLst/>
                        </a:rPr>
                      </a:br>
                      <a:r>
                        <a:rPr lang="en-US" sz="1600">
                          <a:effectLst/>
                        </a:rPr>
                        <a:t>256</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128 (≤ 384)</a:t>
                      </a:r>
                      <a:br>
                        <a:rPr lang="en-US" sz="1600">
                          <a:effectLst/>
                        </a:rPr>
                      </a:br>
                      <a:r>
                        <a:rPr lang="en-US" sz="1600">
                          <a:effectLst/>
                        </a:rPr>
                        <a:t>0</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5.12</a:t>
                      </a:r>
                      <a:br>
                        <a:rPr lang="en-US" sz="1600">
                          <a:effectLst/>
                        </a:rPr>
                      </a:br>
                      <a:r>
                        <a:rPr lang="en-US" sz="1600">
                          <a:effectLst/>
                        </a:rPr>
                        <a:t>5.06</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135.75</a:t>
                      </a:r>
                      <a:br>
                        <a:rPr lang="en-US" sz="1600">
                          <a:effectLst/>
                        </a:rPr>
                      </a:br>
                      <a:r>
                        <a:rPr lang="en-US" sz="1600">
                          <a:effectLst/>
                        </a:rPr>
                        <a:t>135.50</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2001</a:t>
                      </a:r>
                      <a:endParaRPr lang="en-US" sz="2400">
                        <a:effectLst/>
                        <a:latin typeface="Calibri"/>
                        <a:ea typeface="Calibri"/>
                        <a:cs typeface="Times New Roman"/>
                      </a:endParaRPr>
                    </a:p>
                  </a:txBody>
                  <a:tcPr marL="134426" marR="134426" marT="67214" marB="67214"/>
                </a:tc>
              </a:tr>
              <a:tr h="1237887">
                <a:tc vMerge="1">
                  <a:txBody>
                    <a:bodyPr/>
                    <a:lstStyle/>
                    <a:p>
                      <a:endParaRPr lang="en-US"/>
                    </a:p>
                  </a:txBody>
                  <a:tcPr/>
                </a:tc>
                <a:tc>
                  <a:txBody>
                    <a:bodyPr/>
                    <a:lstStyle/>
                    <a:p>
                      <a:pPr algn="ctr">
                        <a:lnSpc>
                          <a:spcPct val="115000"/>
                        </a:lnSpc>
                        <a:spcAft>
                          <a:spcPts val="0"/>
                        </a:spcAft>
                      </a:pPr>
                      <a:r>
                        <a:rPr lang="en-US" sz="1600">
                          <a:effectLst/>
                        </a:rPr>
                        <a:t>SHA-512/224</a:t>
                      </a:r>
                      <a:br>
                        <a:rPr lang="en-US" sz="1600">
                          <a:effectLst/>
                        </a:rPr>
                      </a:br>
                      <a:r>
                        <a:rPr lang="en-US" sz="1600">
                          <a:effectLst/>
                        </a:rPr>
                        <a:t>SHA-512/256</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224</a:t>
                      </a:r>
                      <a:br>
                        <a:rPr lang="en-US" sz="1600">
                          <a:effectLst/>
                        </a:rPr>
                      </a:br>
                      <a:r>
                        <a:rPr lang="en-US" sz="1600">
                          <a:effectLst/>
                        </a:rPr>
                        <a:t>256</a:t>
                      </a:r>
                      <a:endParaRPr lang="en-US" sz="2400">
                        <a:effectLst/>
                        <a:latin typeface="Calibri"/>
                        <a:ea typeface="Calibri"/>
                        <a:cs typeface="Times New Roman"/>
                      </a:endParaRPr>
                    </a:p>
                  </a:txBody>
                  <a:tcPr marL="134426" marR="134426" marT="67214" marB="67214"/>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lnSpc>
                          <a:spcPct val="115000"/>
                        </a:lnSpc>
                        <a:spcAft>
                          <a:spcPts val="0"/>
                        </a:spcAft>
                      </a:pPr>
                      <a:r>
                        <a:rPr lang="en-US" sz="1600">
                          <a:effectLst/>
                        </a:rPr>
                        <a:t>112</a:t>
                      </a:r>
                      <a:br>
                        <a:rPr lang="en-US" sz="1600">
                          <a:effectLst/>
                        </a:rPr>
                      </a:br>
                      <a:r>
                        <a:rPr lang="en-US" sz="1600">
                          <a:effectLst/>
                        </a:rPr>
                        <a:t>128</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288</a:t>
                      </a:r>
                      <a:br>
                        <a:rPr lang="en-US" sz="1600">
                          <a:effectLst/>
                        </a:rPr>
                      </a:br>
                      <a:r>
                        <a:rPr lang="en-US" sz="1600">
                          <a:effectLst/>
                        </a:rPr>
                        <a:t>256</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 SHA-384</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 SHA-384</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2012</a:t>
                      </a:r>
                      <a:endParaRPr lang="en-US" sz="2400">
                        <a:effectLst/>
                        <a:latin typeface="Calibri"/>
                        <a:ea typeface="Calibri"/>
                        <a:cs typeface="Times New Roman"/>
                      </a:endParaRPr>
                    </a:p>
                  </a:txBody>
                  <a:tcPr marL="134426" marR="134426" marT="67214" marB="67214"/>
                </a:tc>
              </a:tr>
              <a:tr h="1237887">
                <a:tc rowSpan="2">
                  <a:txBody>
                    <a:bodyPr/>
                    <a:lstStyle/>
                    <a:p>
                      <a:pPr algn="ctr">
                        <a:lnSpc>
                          <a:spcPct val="115000"/>
                        </a:lnSpc>
                        <a:spcAft>
                          <a:spcPts val="0"/>
                        </a:spcAft>
                      </a:pPr>
                      <a:r>
                        <a:rPr lang="en-US" sz="1600" u="none" strike="noStrike">
                          <a:effectLst/>
                          <a:hlinkClick r:id="rId12" tooltip="SHA-3"/>
                        </a:rPr>
                        <a:t>SHA-3</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SHA3-224</a:t>
                      </a:r>
                      <a:br>
                        <a:rPr lang="en-US" sz="1600">
                          <a:effectLst/>
                        </a:rPr>
                      </a:br>
                      <a:r>
                        <a:rPr lang="en-US" sz="1600">
                          <a:effectLst/>
                        </a:rPr>
                        <a:t>SHA3-256</a:t>
                      </a:r>
                      <a:br>
                        <a:rPr lang="en-US" sz="1600">
                          <a:effectLst/>
                        </a:rPr>
                      </a:br>
                      <a:r>
                        <a:rPr lang="en-US" sz="1600">
                          <a:effectLst/>
                        </a:rPr>
                        <a:t>SHA3-384</a:t>
                      </a:r>
                      <a:br>
                        <a:rPr lang="en-US" sz="1600">
                          <a:effectLst/>
                        </a:rPr>
                      </a:br>
                      <a:r>
                        <a:rPr lang="en-US" sz="1600">
                          <a:effectLst/>
                        </a:rPr>
                        <a:t>SHA3-512</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224</a:t>
                      </a:r>
                      <a:br>
                        <a:rPr lang="en-US" sz="1600">
                          <a:effectLst/>
                        </a:rPr>
                      </a:br>
                      <a:r>
                        <a:rPr lang="en-US" sz="1600">
                          <a:effectLst/>
                        </a:rPr>
                        <a:t>256</a:t>
                      </a:r>
                      <a:br>
                        <a:rPr lang="en-US" sz="1600">
                          <a:effectLst/>
                        </a:rPr>
                      </a:br>
                      <a:r>
                        <a:rPr lang="en-US" sz="1600">
                          <a:effectLst/>
                        </a:rPr>
                        <a:t>384</a:t>
                      </a:r>
                      <a:br>
                        <a:rPr lang="en-US" sz="1600">
                          <a:effectLst/>
                        </a:rPr>
                      </a:br>
                      <a:r>
                        <a:rPr lang="en-US" sz="1600">
                          <a:effectLst/>
                        </a:rPr>
                        <a:t>512</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1600</a:t>
                      </a:r>
                      <a:br>
                        <a:rPr lang="en-US" sz="1600">
                          <a:effectLst/>
                        </a:rPr>
                      </a:br>
                      <a:r>
                        <a:rPr lang="en-US" sz="1600">
                          <a:effectLst/>
                        </a:rPr>
                        <a:t>(5 × 5 × 64)</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1152</a:t>
                      </a:r>
                      <a:br>
                        <a:rPr lang="en-US" sz="1600">
                          <a:effectLst/>
                        </a:rPr>
                      </a:br>
                      <a:r>
                        <a:rPr lang="en-US" sz="1600">
                          <a:effectLst/>
                        </a:rPr>
                        <a:t>1088</a:t>
                      </a:r>
                      <a:br>
                        <a:rPr lang="en-US" sz="1600">
                          <a:effectLst/>
                        </a:rPr>
                      </a:br>
                      <a:r>
                        <a:rPr lang="en-US" sz="1600">
                          <a:effectLst/>
                        </a:rPr>
                        <a:t>832</a:t>
                      </a:r>
                      <a:br>
                        <a:rPr lang="en-US" sz="1600">
                          <a:effectLst/>
                        </a:rPr>
                      </a:br>
                      <a:r>
                        <a:rPr lang="en-US" sz="1600">
                          <a:effectLst/>
                        </a:rPr>
                        <a:t>576</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24</a:t>
                      </a:r>
                      <a:r>
                        <a:rPr lang="en-US" sz="1200" u="none" strike="noStrike" baseline="30000">
                          <a:effectLst/>
                          <a:hlinkClick r:id="rId13"/>
                        </a:rPr>
                        <a:t>[42]</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And, Xor, Rot, Not</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112</a:t>
                      </a:r>
                      <a:br>
                        <a:rPr lang="en-US" sz="1600">
                          <a:effectLst/>
                        </a:rPr>
                      </a:br>
                      <a:r>
                        <a:rPr lang="en-US" sz="1600">
                          <a:effectLst/>
                        </a:rPr>
                        <a:t>128</a:t>
                      </a:r>
                      <a:br>
                        <a:rPr lang="en-US" sz="1600">
                          <a:effectLst/>
                        </a:rPr>
                      </a:br>
                      <a:r>
                        <a:rPr lang="en-US" sz="1600">
                          <a:effectLst/>
                        </a:rPr>
                        <a:t>192</a:t>
                      </a:r>
                      <a:br>
                        <a:rPr lang="en-US" sz="1600">
                          <a:effectLst/>
                        </a:rPr>
                      </a:br>
                      <a:r>
                        <a:rPr lang="en-US" sz="1600">
                          <a:effectLst/>
                        </a:rPr>
                        <a:t>256</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448</a:t>
                      </a:r>
                      <a:br>
                        <a:rPr lang="en-US" sz="1600">
                          <a:effectLst/>
                        </a:rPr>
                      </a:br>
                      <a:r>
                        <a:rPr lang="en-US" sz="1600">
                          <a:effectLst/>
                        </a:rPr>
                        <a:t>512</a:t>
                      </a:r>
                      <a:br>
                        <a:rPr lang="en-US" sz="1600">
                          <a:effectLst/>
                        </a:rPr>
                      </a:br>
                      <a:r>
                        <a:rPr lang="en-US" sz="1600">
                          <a:effectLst/>
                        </a:rPr>
                        <a:t>768</a:t>
                      </a:r>
                      <a:br>
                        <a:rPr lang="en-US" sz="1600">
                          <a:effectLst/>
                        </a:rPr>
                      </a:br>
                      <a:r>
                        <a:rPr lang="en-US" sz="1600">
                          <a:effectLst/>
                        </a:rPr>
                        <a:t>1024</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8.12</a:t>
                      </a:r>
                      <a:br>
                        <a:rPr lang="en-US" sz="1600">
                          <a:effectLst/>
                        </a:rPr>
                      </a:br>
                      <a:r>
                        <a:rPr lang="en-US" sz="1600">
                          <a:effectLst/>
                        </a:rPr>
                        <a:t>8.59</a:t>
                      </a:r>
                      <a:br>
                        <a:rPr lang="en-US" sz="1600">
                          <a:effectLst/>
                        </a:rPr>
                      </a:br>
                      <a:r>
                        <a:rPr lang="en-US" sz="1600">
                          <a:effectLst/>
                        </a:rPr>
                        <a:t>11.06</a:t>
                      </a:r>
                      <a:br>
                        <a:rPr lang="en-US" sz="1600">
                          <a:effectLst/>
                        </a:rPr>
                      </a:br>
                      <a:r>
                        <a:rPr lang="en-US" sz="1600">
                          <a:effectLst/>
                        </a:rPr>
                        <a:t>15.88</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154.25</a:t>
                      </a:r>
                      <a:br>
                        <a:rPr lang="en-US" sz="1600">
                          <a:effectLst/>
                        </a:rPr>
                      </a:br>
                      <a:r>
                        <a:rPr lang="en-US" sz="1600">
                          <a:effectLst/>
                        </a:rPr>
                        <a:t>155.50</a:t>
                      </a:r>
                      <a:br>
                        <a:rPr lang="en-US" sz="1600">
                          <a:effectLst/>
                        </a:rPr>
                      </a:br>
                      <a:r>
                        <a:rPr lang="en-US" sz="1600">
                          <a:effectLst/>
                        </a:rPr>
                        <a:t>164.00</a:t>
                      </a:r>
                      <a:br>
                        <a:rPr lang="en-US" sz="1600">
                          <a:effectLst/>
                        </a:rPr>
                      </a:br>
                      <a:r>
                        <a:rPr lang="en-US" sz="1600">
                          <a:effectLst/>
                        </a:rPr>
                        <a:t>164.00</a:t>
                      </a:r>
                      <a:endParaRPr lang="en-US" sz="2400">
                        <a:effectLst/>
                        <a:latin typeface="Calibri"/>
                        <a:ea typeface="Calibri"/>
                        <a:cs typeface="Times New Roman"/>
                      </a:endParaRPr>
                    </a:p>
                  </a:txBody>
                  <a:tcPr marL="134426" marR="134426" marT="67214" marB="67214"/>
                </a:tc>
                <a:tc rowSpan="2">
                  <a:txBody>
                    <a:bodyPr/>
                    <a:lstStyle/>
                    <a:p>
                      <a:pPr algn="ctr">
                        <a:lnSpc>
                          <a:spcPct val="115000"/>
                        </a:lnSpc>
                        <a:spcAft>
                          <a:spcPts val="0"/>
                        </a:spcAft>
                      </a:pPr>
                      <a:r>
                        <a:rPr lang="en-US" sz="1600">
                          <a:effectLst/>
                        </a:rPr>
                        <a:t>2015</a:t>
                      </a:r>
                      <a:endParaRPr lang="en-US" sz="2400">
                        <a:effectLst/>
                        <a:latin typeface="Calibri"/>
                        <a:ea typeface="Calibri"/>
                        <a:cs typeface="Times New Roman"/>
                      </a:endParaRPr>
                    </a:p>
                  </a:txBody>
                  <a:tcPr marL="134426" marR="134426" marT="67214" marB="67214"/>
                </a:tc>
              </a:tr>
              <a:tr h="1237887">
                <a:tc vMerge="1">
                  <a:txBody>
                    <a:bodyPr/>
                    <a:lstStyle/>
                    <a:p>
                      <a:endParaRPr lang="en-US"/>
                    </a:p>
                  </a:txBody>
                  <a:tcPr/>
                </a:tc>
                <a:tc>
                  <a:txBody>
                    <a:bodyPr/>
                    <a:lstStyle/>
                    <a:p>
                      <a:pPr algn="ctr">
                        <a:lnSpc>
                          <a:spcPct val="115000"/>
                        </a:lnSpc>
                        <a:spcAft>
                          <a:spcPts val="0"/>
                        </a:spcAft>
                      </a:pPr>
                      <a:r>
                        <a:rPr lang="en-US" sz="1600">
                          <a:effectLst/>
                        </a:rPr>
                        <a:t>SHAKE128</a:t>
                      </a:r>
                      <a:br>
                        <a:rPr lang="en-US" sz="1600">
                          <a:effectLst/>
                        </a:rPr>
                      </a:br>
                      <a:r>
                        <a:rPr lang="en-US" sz="1600">
                          <a:effectLst/>
                        </a:rPr>
                        <a:t>SHAKE256</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a:effectLst/>
                        </a:rPr>
                        <a:t>d (arbitrary)</a:t>
                      </a:r>
                      <a:br>
                        <a:rPr lang="en-US" sz="1600">
                          <a:effectLst/>
                        </a:rPr>
                      </a:br>
                      <a:r>
                        <a:rPr lang="en-US" sz="1600">
                          <a:effectLst/>
                        </a:rPr>
                        <a:t>d (arbitrary)</a:t>
                      </a:r>
                      <a:endParaRPr lang="en-US" sz="2400">
                        <a:effectLst/>
                        <a:latin typeface="Calibri"/>
                        <a:ea typeface="Calibri"/>
                        <a:cs typeface="Times New Roman"/>
                      </a:endParaRPr>
                    </a:p>
                  </a:txBody>
                  <a:tcPr marL="134426" marR="134426" marT="67214" marB="67214"/>
                </a:tc>
                <a:tc vMerge="1">
                  <a:txBody>
                    <a:bodyPr/>
                    <a:lstStyle/>
                    <a:p>
                      <a:endParaRPr lang="en-US"/>
                    </a:p>
                  </a:txBody>
                  <a:tcPr/>
                </a:tc>
                <a:tc>
                  <a:txBody>
                    <a:bodyPr/>
                    <a:lstStyle/>
                    <a:p>
                      <a:pPr algn="ctr">
                        <a:lnSpc>
                          <a:spcPct val="115000"/>
                        </a:lnSpc>
                        <a:spcAft>
                          <a:spcPts val="0"/>
                        </a:spcAft>
                      </a:pPr>
                      <a:r>
                        <a:rPr lang="en-US" sz="1600">
                          <a:effectLst/>
                        </a:rPr>
                        <a:t>1344</a:t>
                      </a:r>
                      <a:br>
                        <a:rPr lang="en-US" sz="1600">
                          <a:effectLst/>
                        </a:rPr>
                      </a:br>
                      <a:r>
                        <a:rPr lang="en-US" sz="1600">
                          <a:effectLst/>
                        </a:rPr>
                        <a:t>1088</a:t>
                      </a:r>
                      <a:endParaRPr lang="en-US" sz="2400">
                        <a:effectLst/>
                        <a:latin typeface="Calibri"/>
                        <a:ea typeface="Calibri"/>
                        <a:cs typeface="Times New Roman"/>
                      </a:endParaRPr>
                    </a:p>
                  </a:txBody>
                  <a:tcPr marL="134426" marR="134426" marT="67214" marB="67214"/>
                </a:tc>
                <a:tc vMerge="1">
                  <a:txBody>
                    <a:bodyPr/>
                    <a:lstStyle/>
                    <a:p>
                      <a:endParaRPr lang="en-US"/>
                    </a:p>
                  </a:txBody>
                  <a:tcPr/>
                </a:tc>
                <a:tc vMerge="1">
                  <a:txBody>
                    <a:bodyPr/>
                    <a:lstStyle/>
                    <a:p>
                      <a:endParaRPr lang="en-US"/>
                    </a:p>
                  </a:txBody>
                  <a:tcPr/>
                </a:tc>
                <a:tc>
                  <a:txBody>
                    <a:bodyPr/>
                    <a:lstStyle/>
                    <a:p>
                      <a:pPr algn="ctr">
                        <a:lnSpc>
                          <a:spcPct val="115000"/>
                        </a:lnSpc>
                        <a:spcAft>
                          <a:spcPts val="0"/>
                        </a:spcAft>
                      </a:pPr>
                      <a:r>
                        <a:rPr lang="en-US" sz="1600">
                          <a:effectLst/>
                        </a:rPr>
                        <a:t>min(d/2, 128)</a:t>
                      </a:r>
                      <a:br>
                        <a:rPr lang="en-US" sz="1600">
                          <a:effectLst/>
                        </a:rPr>
                      </a:br>
                      <a:r>
                        <a:rPr lang="en-US" sz="1600">
                          <a:effectLst/>
                        </a:rPr>
                        <a:t>min(d/2, 256)</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256</a:t>
                      </a:r>
                      <a:br>
                        <a:rPr lang="en-US" sz="1600">
                          <a:effectLst/>
                        </a:rPr>
                      </a:br>
                      <a:r>
                        <a:rPr lang="en-US" sz="1600">
                          <a:effectLst/>
                        </a:rPr>
                        <a:t>512</a:t>
                      </a:r>
                      <a:endParaRPr lang="en-US" sz="2400">
                        <a:effectLst/>
                        <a:latin typeface="Calibri"/>
                        <a:ea typeface="Calibri"/>
                        <a:cs typeface="Times New Roman"/>
                      </a:endParaRPr>
                    </a:p>
                  </a:txBody>
                  <a:tcPr marL="134426" marR="134426" marT="67214" marB="67214" anchor="ctr"/>
                </a:tc>
                <a:tc>
                  <a:txBody>
                    <a:bodyPr/>
                    <a:lstStyle/>
                    <a:p>
                      <a:pPr algn="ctr">
                        <a:lnSpc>
                          <a:spcPct val="115000"/>
                        </a:lnSpc>
                        <a:spcAft>
                          <a:spcPts val="0"/>
                        </a:spcAft>
                      </a:pPr>
                      <a:r>
                        <a:rPr lang="en-US" sz="1600">
                          <a:effectLst/>
                        </a:rPr>
                        <a:t>7.08</a:t>
                      </a:r>
                      <a:br>
                        <a:rPr lang="en-US" sz="1600">
                          <a:effectLst/>
                        </a:rPr>
                      </a:br>
                      <a:r>
                        <a:rPr lang="en-US" sz="1600">
                          <a:effectLst/>
                        </a:rPr>
                        <a:t>8.59</a:t>
                      </a:r>
                      <a:endParaRPr lang="en-US" sz="2400">
                        <a:effectLst/>
                        <a:latin typeface="Calibri"/>
                        <a:ea typeface="Calibri"/>
                        <a:cs typeface="Times New Roman"/>
                      </a:endParaRPr>
                    </a:p>
                  </a:txBody>
                  <a:tcPr marL="134426" marR="134426" marT="67214" marB="67214"/>
                </a:tc>
                <a:tc>
                  <a:txBody>
                    <a:bodyPr/>
                    <a:lstStyle/>
                    <a:p>
                      <a:pPr algn="ctr">
                        <a:lnSpc>
                          <a:spcPct val="115000"/>
                        </a:lnSpc>
                        <a:spcAft>
                          <a:spcPts val="0"/>
                        </a:spcAft>
                      </a:pPr>
                      <a:r>
                        <a:rPr lang="en-US" sz="1600" dirty="0">
                          <a:effectLst/>
                        </a:rPr>
                        <a:t>155.25</a:t>
                      </a:r>
                      <a:br>
                        <a:rPr lang="en-US" sz="1600" dirty="0">
                          <a:effectLst/>
                        </a:rPr>
                      </a:br>
                      <a:r>
                        <a:rPr lang="en-US" sz="1600" dirty="0">
                          <a:effectLst/>
                        </a:rPr>
                        <a:t>155.50</a:t>
                      </a:r>
                      <a:endParaRPr lang="en-US" sz="2400" dirty="0">
                        <a:effectLst/>
                        <a:latin typeface="Calibri"/>
                        <a:ea typeface="Calibri"/>
                        <a:cs typeface="Times New Roman"/>
                      </a:endParaRPr>
                    </a:p>
                  </a:txBody>
                  <a:tcPr marL="134426" marR="134426" marT="67214" marB="67214"/>
                </a:tc>
                <a:tc vMerge="1">
                  <a:txBody>
                    <a:bodyPr/>
                    <a:lstStyle/>
                    <a:p>
                      <a:endParaRPr lang="en-US"/>
                    </a:p>
                  </a:txBody>
                  <a:tcPr/>
                </a:tc>
              </a:tr>
            </a:tbl>
          </a:graphicData>
        </a:graphic>
      </p:graphicFrame>
    </p:spTree>
    <p:extLst>
      <p:ext uri="{BB962C8B-B14F-4D97-AF65-F5344CB8AC3E}">
        <p14:creationId xmlns:p14="http://schemas.microsoft.com/office/powerpoint/2010/main" val="29553960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inVertic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1"/>
                                        </p:tgtEl>
                                        <p:attrNameLst>
                                          <p:attrName>style.visibility</p:attrName>
                                        </p:attrNameLst>
                                      </p:cBhvr>
                                      <p:to>
                                        <p:strVal val="visible"/>
                                      </p:to>
                                    </p:set>
                                    <p:animEffect transition="in" filter="fade">
                                      <p:cBhvr>
                                        <p:cTn id="15" dur="500"/>
                                        <p:tgtEl>
                                          <p:spTgt spid="131"/>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11172289"/>
          </a:xfrm>
          <a:prstGeom prst="rect">
            <a:avLst/>
          </a:prstGeom>
          <a:noFill/>
        </p:spPr>
        <p:txBody>
          <a:bodyPr wrap="square" rtlCol="0">
            <a:spAutoFit/>
          </a:bodyPr>
          <a:lstStyle/>
          <a:p>
            <a:r>
              <a:rPr lang="en-US" sz="4000" dirty="0" smtClean="0">
                <a:solidFill>
                  <a:schemeClr val="bg1"/>
                </a:solidFill>
              </a:rPr>
              <a:t>SHA2 </a:t>
            </a:r>
            <a:r>
              <a:rPr lang="en-US" sz="4000" dirty="0" err="1">
                <a:solidFill>
                  <a:schemeClr val="bg1"/>
                </a:solidFill>
              </a:rPr>
              <a:t>bao</a:t>
            </a:r>
            <a:r>
              <a:rPr lang="en-US" sz="4000" dirty="0">
                <a:solidFill>
                  <a:schemeClr val="bg1"/>
                </a:solidFill>
              </a:rPr>
              <a:t> </a:t>
            </a:r>
            <a:r>
              <a:rPr lang="en-US" sz="4000" dirty="0" err="1">
                <a:solidFill>
                  <a:schemeClr val="bg1"/>
                </a:solidFill>
              </a:rPr>
              <a:t>gồm</a:t>
            </a:r>
            <a:r>
              <a:rPr lang="en-US" sz="4000" dirty="0">
                <a:solidFill>
                  <a:schemeClr val="bg1"/>
                </a:solidFill>
              </a:rPr>
              <a:t> </a:t>
            </a:r>
            <a:r>
              <a:rPr lang="en-US" sz="4000" dirty="0" err="1">
                <a:solidFill>
                  <a:schemeClr val="bg1"/>
                </a:solidFill>
              </a:rPr>
              <a:t>bốn</a:t>
            </a:r>
            <a:r>
              <a:rPr lang="en-US" sz="4000" dirty="0">
                <a:solidFill>
                  <a:schemeClr val="bg1"/>
                </a:solidFill>
              </a:rPr>
              <a:t> </a:t>
            </a:r>
            <a:r>
              <a:rPr lang="en-US" sz="4000" dirty="0" err="1">
                <a:solidFill>
                  <a:schemeClr val="bg1"/>
                </a:solidFill>
              </a:rPr>
              <a:t>giải</a:t>
            </a:r>
            <a:r>
              <a:rPr lang="en-US" sz="4000" dirty="0">
                <a:solidFill>
                  <a:schemeClr val="bg1"/>
                </a:solidFill>
              </a:rPr>
              <a:t> </a:t>
            </a:r>
            <a:r>
              <a:rPr lang="en-US" sz="4000" dirty="0" err="1">
                <a:solidFill>
                  <a:schemeClr val="bg1"/>
                </a:solidFill>
              </a:rPr>
              <a:t>thuật</a:t>
            </a:r>
            <a:r>
              <a:rPr lang="en-US" sz="4000" dirty="0">
                <a:solidFill>
                  <a:schemeClr val="bg1"/>
                </a:solidFill>
              </a:rPr>
              <a:t> SHA-224, SHA-256, SHA-384 </a:t>
            </a:r>
            <a:r>
              <a:rPr lang="en-US" sz="4000" dirty="0" err="1">
                <a:solidFill>
                  <a:schemeClr val="bg1"/>
                </a:solidFill>
              </a:rPr>
              <a:t>và</a:t>
            </a:r>
            <a:r>
              <a:rPr lang="en-US" sz="4000" dirty="0">
                <a:solidFill>
                  <a:schemeClr val="bg1"/>
                </a:solidFill>
              </a:rPr>
              <a:t> SHA-512.</a:t>
            </a:r>
          </a:p>
          <a:p>
            <a:r>
              <a:rPr lang="en-US" sz="4000" dirty="0">
                <a:solidFill>
                  <a:schemeClr val="bg1"/>
                </a:solidFill>
              </a:rPr>
              <a:t>Ba </a:t>
            </a:r>
            <a:r>
              <a:rPr lang="en-US" sz="4000" dirty="0" err="1">
                <a:solidFill>
                  <a:schemeClr val="bg1"/>
                </a:solidFill>
              </a:rPr>
              <a:t>thuật</a:t>
            </a:r>
            <a:r>
              <a:rPr lang="en-US" sz="4000" dirty="0">
                <a:solidFill>
                  <a:schemeClr val="bg1"/>
                </a:solidFill>
              </a:rPr>
              <a:t> </a:t>
            </a:r>
            <a:r>
              <a:rPr lang="en-US" sz="4000" dirty="0" err="1">
                <a:solidFill>
                  <a:schemeClr val="bg1"/>
                </a:solidFill>
              </a:rPr>
              <a:t>giải</a:t>
            </a:r>
            <a:r>
              <a:rPr lang="en-US" sz="4000" dirty="0">
                <a:solidFill>
                  <a:schemeClr val="bg1"/>
                </a:solidFill>
              </a:rPr>
              <a:t> SHA- 256, SHA-384 </a:t>
            </a:r>
            <a:r>
              <a:rPr lang="en-US" sz="4000" dirty="0" err="1">
                <a:solidFill>
                  <a:schemeClr val="bg1"/>
                </a:solidFill>
              </a:rPr>
              <a:t>và</a:t>
            </a:r>
            <a:r>
              <a:rPr lang="en-US" sz="4000" dirty="0">
                <a:solidFill>
                  <a:schemeClr val="bg1"/>
                </a:solidFill>
              </a:rPr>
              <a:t> SHA-512 </a:t>
            </a:r>
            <a:r>
              <a:rPr lang="en-US" sz="4000" dirty="0" err="1">
                <a:solidFill>
                  <a:schemeClr val="bg1"/>
                </a:solidFill>
              </a:rPr>
              <a:t>được</a:t>
            </a:r>
            <a:r>
              <a:rPr lang="en-US" sz="4000" dirty="0">
                <a:solidFill>
                  <a:schemeClr val="bg1"/>
                </a:solidFill>
              </a:rPr>
              <a:t> </a:t>
            </a:r>
            <a:r>
              <a:rPr lang="en-US" sz="4000" dirty="0" err="1">
                <a:solidFill>
                  <a:schemeClr val="bg1"/>
                </a:solidFill>
              </a:rPr>
              <a:t>xuất</a:t>
            </a:r>
            <a:r>
              <a:rPr lang="en-US" sz="4000" dirty="0">
                <a:solidFill>
                  <a:schemeClr val="bg1"/>
                </a:solidFill>
              </a:rPr>
              <a:t> </a:t>
            </a:r>
            <a:r>
              <a:rPr lang="en-US" sz="4000" dirty="0" err="1">
                <a:solidFill>
                  <a:schemeClr val="bg1"/>
                </a:solidFill>
              </a:rPr>
              <a:t>bản</a:t>
            </a:r>
            <a:r>
              <a:rPr lang="en-US" sz="4000" dirty="0">
                <a:solidFill>
                  <a:schemeClr val="bg1"/>
                </a:solidFill>
              </a:rPr>
              <a:t> </a:t>
            </a:r>
            <a:r>
              <a:rPr lang="en-US" sz="4000" dirty="0" err="1">
                <a:solidFill>
                  <a:schemeClr val="bg1"/>
                </a:solidFill>
              </a:rPr>
              <a:t>lần</a:t>
            </a:r>
            <a:r>
              <a:rPr lang="en-US" sz="4000" dirty="0">
                <a:solidFill>
                  <a:schemeClr val="bg1"/>
                </a:solidFill>
              </a:rPr>
              <a:t> </a:t>
            </a:r>
            <a:r>
              <a:rPr lang="en-US" sz="4000" dirty="0" err="1">
                <a:solidFill>
                  <a:schemeClr val="bg1"/>
                </a:solidFill>
              </a:rPr>
              <a:t>đầu</a:t>
            </a:r>
            <a:r>
              <a:rPr lang="en-US" sz="4000" dirty="0">
                <a:solidFill>
                  <a:schemeClr val="bg1"/>
                </a:solidFill>
              </a:rPr>
              <a:t> </a:t>
            </a:r>
            <a:r>
              <a:rPr lang="en-US" sz="4000" dirty="0" err="1">
                <a:solidFill>
                  <a:schemeClr val="bg1"/>
                </a:solidFill>
              </a:rPr>
              <a:t>năm</a:t>
            </a:r>
            <a:r>
              <a:rPr lang="en-US" sz="4000" dirty="0">
                <a:solidFill>
                  <a:schemeClr val="bg1"/>
                </a:solidFill>
              </a:rPr>
              <a:t> 2001 </a:t>
            </a:r>
            <a:r>
              <a:rPr lang="en-US" sz="4000" dirty="0" err="1">
                <a:solidFill>
                  <a:schemeClr val="bg1"/>
                </a:solidFill>
              </a:rPr>
              <a:t>trong</a:t>
            </a:r>
            <a:r>
              <a:rPr lang="en-US" sz="4000" dirty="0">
                <a:solidFill>
                  <a:schemeClr val="bg1"/>
                </a:solidFill>
              </a:rPr>
              <a:t> </a:t>
            </a:r>
            <a:r>
              <a:rPr lang="en-US" sz="4000" dirty="0" err="1">
                <a:solidFill>
                  <a:schemeClr val="bg1"/>
                </a:solidFill>
              </a:rPr>
              <a:t>bản</a:t>
            </a:r>
            <a:r>
              <a:rPr lang="en-US" sz="4000" dirty="0">
                <a:solidFill>
                  <a:schemeClr val="bg1"/>
                </a:solidFill>
              </a:rPr>
              <a:t> </a:t>
            </a:r>
            <a:r>
              <a:rPr lang="en-US" sz="4000" dirty="0" err="1">
                <a:solidFill>
                  <a:schemeClr val="bg1"/>
                </a:solidFill>
              </a:rPr>
              <a:t>phác</a:t>
            </a:r>
            <a:r>
              <a:rPr lang="en-US" sz="4000" dirty="0">
                <a:solidFill>
                  <a:schemeClr val="bg1"/>
                </a:solidFill>
              </a:rPr>
              <a:t> </a:t>
            </a:r>
            <a:r>
              <a:rPr lang="en-US" sz="4000" dirty="0" err="1">
                <a:solidFill>
                  <a:schemeClr val="bg1"/>
                </a:solidFill>
              </a:rPr>
              <a:t>thảo</a:t>
            </a:r>
            <a:r>
              <a:rPr lang="en-US" sz="4000" dirty="0">
                <a:solidFill>
                  <a:schemeClr val="bg1"/>
                </a:solidFill>
              </a:rPr>
              <a:t> FIPS PUB 180-2. </a:t>
            </a:r>
            <a:r>
              <a:rPr lang="en-US" sz="4000" dirty="0" err="1">
                <a:solidFill>
                  <a:schemeClr val="bg1"/>
                </a:solidFill>
              </a:rPr>
              <a:t>Năm</a:t>
            </a:r>
            <a:r>
              <a:rPr lang="en-US" sz="4000" dirty="0">
                <a:solidFill>
                  <a:schemeClr val="bg1"/>
                </a:solidFill>
              </a:rPr>
              <a:t> 2002, FIPS PUB 180-2, FIPS PUB 180-2, </a:t>
            </a:r>
            <a:r>
              <a:rPr lang="en-US" sz="4000" dirty="0" err="1">
                <a:solidFill>
                  <a:schemeClr val="bg1"/>
                </a:solidFill>
              </a:rPr>
              <a:t>bao</a:t>
            </a:r>
            <a:r>
              <a:rPr lang="en-US" sz="4000" dirty="0">
                <a:solidFill>
                  <a:schemeClr val="bg1"/>
                </a:solidFill>
              </a:rPr>
              <a:t> </a:t>
            </a:r>
            <a:r>
              <a:rPr lang="en-US" sz="4000" dirty="0" err="1">
                <a:solidFill>
                  <a:schemeClr val="bg1"/>
                </a:solidFill>
              </a:rPr>
              <a:t>gồm</a:t>
            </a:r>
            <a:r>
              <a:rPr lang="en-US" sz="4000" dirty="0">
                <a:solidFill>
                  <a:schemeClr val="bg1"/>
                </a:solidFill>
              </a:rPr>
              <a:t> </a:t>
            </a:r>
            <a:r>
              <a:rPr lang="en-US" sz="4000" dirty="0" err="1">
                <a:solidFill>
                  <a:schemeClr val="bg1"/>
                </a:solidFill>
              </a:rPr>
              <a:t>cả</a:t>
            </a:r>
            <a:r>
              <a:rPr lang="en-US" sz="4000" dirty="0">
                <a:solidFill>
                  <a:schemeClr val="bg1"/>
                </a:solidFill>
              </a:rPr>
              <a:t> SHA-1 </a:t>
            </a:r>
            <a:r>
              <a:rPr lang="en-US" sz="4000" dirty="0" err="1">
                <a:solidFill>
                  <a:schemeClr val="bg1"/>
                </a:solidFill>
              </a:rPr>
              <a:t>được</a:t>
            </a:r>
            <a:r>
              <a:rPr lang="en-US" sz="4000" dirty="0">
                <a:solidFill>
                  <a:schemeClr val="bg1"/>
                </a:solidFill>
              </a:rPr>
              <a:t> </a:t>
            </a:r>
            <a:r>
              <a:rPr lang="en-US" sz="4000" dirty="0" err="1">
                <a:solidFill>
                  <a:schemeClr val="bg1"/>
                </a:solidFill>
              </a:rPr>
              <a:t>chấp</a:t>
            </a:r>
            <a:r>
              <a:rPr lang="en-US" sz="4000" dirty="0">
                <a:solidFill>
                  <a:schemeClr val="bg1"/>
                </a:solidFill>
              </a:rPr>
              <a:t> </a:t>
            </a:r>
            <a:r>
              <a:rPr lang="en-US" sz="4000" dirty="0" err="1">
                <a:solidFill>
                  <a:schemeClr val="bg1"/>
                </a:solidFill>
              </a:rPr>
              <a:t>nhận</a:t>
            </a:r>
            <a:r>
              <a:rPr lang="en-US" sz="4000" dirty="0">
                <a:solidFill>
                  <a:schemeClr val="bg1"/>
                </a:solidFill>
              </a:rPr>
              <a:t> </a:t>
            </a:r>
            <a:r>
              <a:rPr lang="en-US" sz="4000" dirty="0" err="1">
                <a:solidFill>
                  <a:schemeClr val="bg1"/>
                </a:solidFill>
              </a:rPr>
              <a:t>thành</a:t>
            </a:r>
            <a:r>
              <a:rPr lang="en-US" sz="4000" dirty="0">
                <a:solidFill>
                  <a:schemeClr val="bg1"/>
                </a:solidFill>
              </a:rPr>
              <a:t> </a:t>
            </a:r>
            <a:r>
              <a:rPr lang="en-US" sz="4000" dirty="0" err="1">
                <a:solidFill>
                  <a:schemeClr val="bg1"/>
                </a:solidFill>
              </a:rPr>
              <a:t>chuẩn</a:t>
            </a:r>
            <a:r>
              <a:rPr lang="en-US" sz="4000" dirty="0">
                <a:solidFill>
                  <a:schemeClr val="bg1"/>
                </a:solidFill>
              </a:rPr>
              <a:t> </a:t>
            </a:r>
            <a:r>
              <a:rPr lang="en-US" sz="4000" dirty="0" err="1">
                <a:solidFill>
                  <a:schemeClr val="bg1"/>
                </a:solidFill>
              </a:rPr>
              <a:t>chính</a:t>
            </a:r>
            <a:r>
              <a:rPr lang="en-US" sz="4000" dirty="0">
                <a:solidFill>
                  <a:schemeClr val="bg1"/>
                </a:solidFill>
              </a:rPr>
              <a:t> </a:t>
            </a:r>
            <a:r>
              <a:rPr lang="en-US" sz="4000" dirty="0" err="1">
                <a:solidFill>
                  <a:schemeClr val="bg1"/>
                </a:solidFill>
              </a:rPr>
              <a:t>thức</a:t>
            </a:r>
            <a:r>
              <a:rPr lang="en-US" sz="4000" dirty="0">
                <a:solidFill>
                  <a:schemeClr val="bg1"/>
                </a:solidFill>
              </a:rPr>
              <a:t>. </a:t>
            </a:r>
            <a:r>
              <a:rPr lang="en-US" sz="4000" dirty="0" err="1">
                <a:solidFill>
                  <a:schemeClr val="bg1"/>
                </a:solidFill>
              </a:rPr>
              <a:t>NĂm</a:t>
            </a:r>
            <a:r>
              <a:rPr lang="en-US" sz="4000" dirty="0">
                <a:solidFill>
                  <a:schemeClr val="bg1"/>
                </a:solidFill>
              </a:rPr>
              <a:t> 2004, FIPS PUB 180-2 </a:t>
            </a:r>
            <a:r>
              <a:rPr lang="en-US" sz="4000" dirty="0" err="1">
                <a:solidFill>
                  <a:schemeClr val="bg1"/>
                </a:solidFill>
              </a:rPr>
              <a:t>được</a:t>
            </a:r>
            <a:r>
              <a:rPr lang="en-US" sz="4000" dirty="0">
                <a:solidFill>
                  <a:schemeClr val="bg1"/>
                </a:solidFill>
              </a:rPr>
              <a:t> </a:t>
            </a:r>
            <a:r>
              <a:rPr lang="en-US" sz="4000" dirty="0" err="1">
                <a:solidFill>
                  <a:schemeClr val="bg1"/>
                </a:solidFill>
              </a:rPr>
              <a:t>bổ</a:t>
            </a:r>
            <a:r>
              <a:rPr lang="en-US" sz="4000" dirty="0">
                <a:solidFill>
                  <a:schemeClr val="bg1"/>
                </a:solidFill>
              </a:rPr>
              <a:t> sung </a:t>
            </a:r>
            <a:r>
              <a:rPr lang="en-US" sz="4000" dirty="0" err="1">
                <a:solidFill>
                  <a:schemeClr val="bg1"/>
                </a:solidFill>
              </a:rPr>
              <a:t>thêm</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biến</a:t>
            </a:r>
            <a:r>
              <a:rPr lang="en-US" sz="4000" dirty="0">
                <a:solidFill>
                  <a:schemeClr val="bg1"/>
                </a:solidFill>
              </a:rPr>
              <a:t> thể-SHA-224,với </a:t>
            </a:r>
            <a:r>
              <a:rPr lang="en-US" sz="4000" dirty="0" err="1">
                <a:solidFill>
                  <a:schemeClr val="bg1"/>
                </a:solidFill>
              </a:rPr>
              <a:t>mục</a:t>
            </a:r>
            <a:r>
              <a:rPr lang="en-US" sz="4000" dirty="0">
                <a:solidFill>
                  <a:schemeClr val="bg1"/>
                </a:solidFill>
              </a:rPr>
              <a:t> </a:t>
            </a:r>
            <a:r>
              <a:rPr lang="en-US" sz="4000" dirty="0" err="1">
                <a:solidFill>
                  <a:schemeClr val="bg1"/>
                </a:solidFill>
              </a:rPr>
              <a:t>đích</a:t>
            </a:r>
            <a:r>
              <a:rPr lang="en-US" sz="4000" dirty="0">
                <a:solidFill>
                  <a:schemeClr val="bg1"/>
                </a:solidFill>
              </a:rPr>
              <a:t> </a:t>
            </a:r>
            <a:r>
              <a:rPr lang="en-US" sz="4000" dirty="0" err="1">
                <a:solidFill>
                  <a:schemeClr val="bg1"/>
                </a:solidFill>
              </a:rPr>
              <a:t>tạo</a:t>
            </a:r>
            <a:r>
              <a:rPr lang="en-US" sz="4000" dirty="0">
                <a:solidFill>
                  <a:schemeClr val="bg1"/>
                </a:solidFill>
              </a:rPr>
              <a:t> </a:t>
            </a:r>
            <a:r>
              <a:rPr lang="en-US" sz="4000" dirty="0" err="1">
                <a:solidFill>
                  <a:schemeClr val="bg1"/>
                </a:solidFill>
              </a:rPr>
              <a:t>ra</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biến</a:t>
            </a:r>
            <a:r>
              <a:rPr lang="en-US" sz="4000" dirty="0">
                <a:solidFill>
                  <a:schemeClr val="bg1"/>
                </a:solidFill>
              </a:rPr>
              <a:t> </a:t>
            </a:r>
            <a:r>
              <a:rPr lang="en-US" sz="4000" dirty="0" err="1">
                <a:solidFill>
                  <a:schemeClr val="bg1"/>
                </a:solidFill>
              </a:rPr>
              <a:t>thể</a:t>
            </a:r>
            <a:r>
              <a:rPr lang="en-US" sz="4000" dirty="0">
                <a:solidFill>
                  <a:schemeClr val="bg1"/>
                </a:solidFill>
              </a:rPr>
              <a:t> SHA-2 </a:t>
            </a:r>
            <a:r>
              <a:rPr lang="en-US" sz="4000" dirty="0" err="1">
                <a:solidFill>
                  <a:schemeClr val="bg1"/>
                </a:solidFill>
              </a:rPr>
              <a:t>có</a:t>
            </a:r>
            <a:r>
              <a:rPr lang="en-US" sz="4000" dirty="0">
                <a:solidFill>
                  <a:schemeClr val="bg1"/>
                </a:solidFill>
              </a:rPr>
              <a:t> </a:t>
            </a:r>
            <a:r>
              <a:rPr lang="en-US" sz="4000" dirty="0" err="1">
                <a:solidFill>
                  <a:schemeClr val="bg1"/>
                </a:solidFill>
              </a:rPr>
              <a:t>độ</a:t>
            </a:r>
            <a:r>
              <a:rPr lang="en-US" sz="4000" dirty="0">
                <a:solidFill>
                  <a:schemeClr val="bg1"/>
                </a:solidFill>
              </a:rPr>
              <a:t> </a:t>
            </a:r>
            <a:r>
              <a:rPr lang="en-US" sz="4000" dirty="0" err="1">
                <a:solidFill>
                  <a:schemeClr val="bg1"/>
                </a:solidFill>
              </a:rPr>
              <a:t>dài</a:t>
            </a:r>
            <a:r>
              <a:rPr lang="en-US" sz="4000" dirty="0">
                <a:solidFill>
                  <a:schemeClr val="bg1"/>
                </a:solidFill>
              </a:rPr>
              <a:t> </a:t>
            </a:r>
            <a:r>
              <a:rPr lang="en-US" sz="4000" dirty="0" err="1">
                <a:solidFill>
                  <a:schemeClr val="bg1"/>
                </a:solidFill>
              </a:rPr>
              <a:t>khóa</a:t>
            </a:r>
            <a:r>
              <a:rPr lang="en-US" sz="4000" dirty="0">
                <a:solidFill>
                  <a:schemeClr val="bg1"/>
                </a:solidFill>
              </a:rPr>
              <a:t> </a:t>
            </a:r>
            <a:r>
              <a:rPr lang="en-US" sz="4000" dirty="0" err="1">
                <a:solidFill>
                  <a:schemeClr val="bg1"/>
                </a:solidFill>
              </a:rPr>
              <a:t>trùng</a:t>
            </a:r>
            <a:r>
              <a:rPr lang="en-US" sz="4000" dirty="0">
                <a:solidFill>
                  <a:schemeClr val="bg1"/>
                </a:solidFill>
              </a:rPr>
              <a:t> </a:t>
            </a:r>
            <a:r>
              <a:rPr lang="en-US" sz="4000" err="1">
                <a:solidFill>
                  <a:schemeClr val="bg1"/>
                </a:solidFill>
              </a:rPr>
              <a:t>với</a:t>
            </a:r>
            <a:r>
              <a:rPr lang="en-US" sz="4000">
                <a:solidFill>
                  <a:schemeClr val="bg1"/>
                </a:solidFill>
              </a:rPr>
              <a:t> </a:t>
            </a:r>
            <a:r>
              <a:rPr lang="en-US" sz="4000" smtClean="0">
                <a:solidFill>
                  <a:schemeClr val="bg1"/>
                </a:solidFill>
              </a:rPr>
              <a:t>DES </a:t>
            </a:r>
            <a:r>
              <a:rPr lang="en-US" sz="4000" dirty="0" err="1">
                <a:solidFill>
                  <a:schemeClr val="bg1"/>
                </a:solidFill>
              </a:rPr>
              <a:t>ba</a:t>
            </a:r>
            <a:r>
              <a:rPr lang="en-US" sz="4000" dirty="0">
                <a:solidFill>
                  <a:schemeClr val="bg1"/>
                </a:solidFill>
              </a:rPr>
              <a:t> </a:t>
            </a:r>
            <a:r>
              <a:rPr lang="en-US" sz="4000" dirty="0" err="1">
                <a:solidFill>
                  <a:schemeClr val="bg1"/>
                </a:solidFill>
              </a:rPr>
              <a:t>lần</a:t>
            </a:r>
            <a:r>
              <a:rPr lang="en-US" sz="4000" dirty="0">
                <a:solidFill>
                  <a:schemeClr val="bg1"/>
                </a:solidFill>
              </a:rPr>
              <a:t> </a:t>
            </a:r>
            <a:r>
              <a:rPr lang="en-US" sz="4000" dirty="0" err="1">
                <a:solidFill>
                  <a:schemeClr val="bg1"/>
                </a:solidFill>
              </a:rPr>
              <a:t>với</a:t>
            </a:r>
            <a:r>
              <a:rPr lang="en-US" sz="4000" dirty="0">
                <a:solidFill>
                  <a:schemeClr val="bg1"/>
                </a:solidFill>
              </a:rPr>
              <a:t> 2 </a:t>
            </a:r>
            <a:r>
              <a:rPr lang="en-US" sz="4000" dirty="0" err="1">
                <a:solidFill>
                  <a:schemeClr val="bg1"/>
                </a:solidFill>
              </a:rPr>
              <a:t>khóa</a:t>
            </a:r>
            <a:r>
              <a:rPr lang="en-US" sz="4000" dirty="0">
                <a:solidFill>
                  <a:schemeClr val="bg1"/>
                </a:solidFill>
              </a:rPr>
              <a:t> (2TDES)-112 bit. </a:t>
            </a:r>
            <a:r>
              <a:rPr lang="en-US" sz="4000" dirty="0" err="1">
                <a:solidFill>
                  <a:schemeClr val="bg1"/>
                </a:solidFill>
              </a:rPr>
              <a:t>Những</a:t>
            </a:r>
            <a:r>
              <a:rPr lang="en-US" sz="4000" dirty="0">
                <a:solidFill>
                  <a:schemeClr val="bg1"/>
                </a:solidFill>
              </a:rPr>
              <a:t> </a:t>
            </a:r>
            <a:r>
              <a:rPr lang="en-US" sz="4000" dirty="0" err="1">
                <a:solidFill>
                  <a:schemeClr val="bg1"/>
                </a:solidFill>
              </a:rPr>
              <a:t>biến</a:t>
            </a:r>
            <a:r>
              <a:rPr lang="en-US" sz="4000" dirty="0">
                <a:solidFill>
                  <a:schemeClr val="bg1"/>
                </a:solidFill>
              </a:rPr>
              <a:t> </a:t>
            </a:r>
            <a:r>
              <a:rPr lang="en-US" sz="4000" dirty="0" err="1">
                <a:solidFill>
                  <a:schemeClr val="bg1"/>
                </a:solidFill>
              </a:rPr>
              <a:t>thể</a:t>
            </a:r>
            <a:r>
              <a:rPr lang="en-US" sz="4000" dirty="0">
                <a:solidFill>
                  <a:schemeClr val="bg1"/>
                </a:solidFill>
              </a:rPr>
              <a:t> SHA -2 </a:t>
            </a:r>
            <a:r>
              <a:rPr lang="en-US" sz="4000" dirty="0" err="1">
                <a:solidFill>
                  <a:schemeClr val="bg1"/>
                </a:solidFill>
              </a:rPr>
              <a:t>này</a:t>
            </a:r>
            <a:r>
              <a:rPr lang="en-US" sz="4000" dirty="0">
                <a:solidFill>
                  <a:schemeClr val="bg1"/>
                </a:solidFill>
              </a:rPr>
              <a:t> </a:t>
            </a:r>
            <a:r>
              <a:rPr lang="en-US" sz="4000" dirty="0" err="1">
                <a:solidFill>
                  <a:schemeClr val="bg1"/>
                </a:solidFill>
              </a:rPr>
              <a:t>được</a:t>
            </a:r>
            <a:r>
              <a:rPr lang="en-US" sz="4000" dirty="0">
                <a:solidFill>
                  <a:schemeClr val="bg1"/>
                </a:solidFill>
              </a:rPr>
              <a:t> </a:t>
            </a:r>
            <a:r>
              <a:rPr lang="en-US" sz="4000" dirty="0" err="1">
                <a:solidFill>
                  <a:schemeClr val="bg1"/>
                </a:solidFill>
              </a:rPr>
              <a:t>đăng</a:t>
            </a:r>
            <a:r>
              <a:rPr lang="en-US" sz="4000" dirty="0">
                <a:solidFill>
                  <a:schemeClr val="bg1"/>
                </a:solidFill>
              </a:rPr>
              <a:t> </a:t>
            </a:r>
            <a:r>
              <a:rPr lang="en-US" sz="4000" dirty="0" err="1">
                <a:solidFill>
                  <a:schemeClr val="bg1"/>
                </a:solidFill>
              </a:rPr>
              <a:t>kí</a:t>
            </a:r>
            <a:r>
              <a:rPr lang="en-US" sz="4000" dirty="0">
                <a:solidFill>
                  <a:schemeClr val="bg1"/>
                </a:solidFill>
              </a:rPr>
              <a:t> </a:t>
            </a:r>
            <a:r>
              <a:rPr lang="en-US" sz="4000" err="1">
                <a:solidFill>
                  <a:schemeClr val="bg1"/>
                </a:solidFill>
              </a:rPr>
              <a:t>bằng</a:t>
            </a:r>
            <a:r>
              <a:rPr lang="en-US" sz="4000">
                <a:solidFill>
                  <a:schemeClr val="bg1"/>
                </a:solidFill>
              </a:rPr>
              <a:t> </a:t>
            </a:r>
            <a:r>
              <a:rPr lang="en-US" sz="4000" smtClean="0">
                <a:solidFill>
                  <a:schemeClr val="bg1"/>
                </a:solidFill>
              </a:rPr>
              <a:t>sáng </a:t>
            </a:r>
            <a:r>
              <a:rPr lang="en-US" sz="4000" err="1">
                <a:solidFill>
                  <a:schemeClr val="bg1"/>
                </a:solidFill>
              </a:rPr>
              <a:t>chế</a:t>
            </a:r>
            <a:r>
              <a:rPr lang="en-US" sz="4000">
                <a:solidFill>
                  <a:schemeClr val="bg1"/>
                </a:solidFill>
              </a:rPr>
              <a:t> </a:t>
            </a:r>
            <a:r>
              <a:rPr lang="en-US" sz="4000" smtClean="0">
                <a:solidFill>
                  <a:schemeClr val="bg1"/>
                </a:solidFill>
              </a:rPr>
              <a:t>Hoa Kỳ 6.829.355</a:t>
            </a:r>
            <a:r>
              <a:rPr lang="en-US" sz="4000" dirty="0" smtClean="0">
                <a:solidFill>
                  <a:schemeClr val="bg1"/>
                </a:solidFill>
              </a:rPr>
              <a:t>.</a:t>
            </a:r>
            <a:endParaRPr lang="vi-VN" sz="4000" dirty="0" smtClean="0">
              <a:solidFill>
                <a:schemeClr val="bg1"/>
              </a:solidFill>
            </a:endParaRPr>
          </a:p>
          <a:p>
            <a:endParaRPr lang="en-US" sz="4000" dirty="0">
              <a:solidFill>
                <a:schemeClr val="bg1"/>
              </a:solidFill>
            </a:endParaRPr>
          </a:p>
          <a:p>
            <a:r>
              <a:rPr lang="en-US" sz="4000" dirty="0">
                <a:solidFill>
                  <a:schemeClr val="bg1"/>
                </a:solidFill>
              </a:rPr>
              <a:t> </a:t>
            </a:r>
            <a:r>
              <a:rPr lang="en-US" sz="4000" dirty="0" err="1">
                <a:solidFill>
                  <a:schemeClr val="bg1"/>
                </a:solidFill>
              </a:rPr>
              <a:t>Về</a:t>
            </a:r>
            <a:r>
              <a:rPr lang="en-US" sz="4000" dirty="0">
                <a:solidFill>
                  <a:schemeClr val="bg1"/>
                </a:solidFill>
              </a:rPr>
              <a:t> </a:t>
            </a:r>
            <a:r>
              <a:rPr lang="en-US" sz="4000" dirty="0" err="1">
                <a:solidFill>
                  <a:schemeClr val="bg1"/>
                </a:solidFill>
              </a:rPr>
              <a:t>giải</a:t>
            </a:r>
            <a:r>
              <a:rPr lang="en-US" sz="4000" dirty="0">
                <a:solidFill>
                  <a:schemeClr val="bg1"/>
                </a:solidFill>
              </a:rPr>
              <a:t> </a:t>
            </a:r>
            <a:r>
              <a:rPr lang="en-US" sz="4000" dirty="0" err="1">
                <a:solidFill>
                  <a:schemeClr val="bg1"/>
                </a:solidFill>
              </a:rPr>
              <a:t>thuật</a:t>
            </a:r>
            <a:r>
              <a:rPr lang="en-US" sz="4000" dirty="0">
                <a:solidFill>
                  <a:schemeClr val="bg1"/>
                </a:solidFill>
              </a:rPr>
              <a:t>, </a:t>
            </a:r>
            <a:r>
              <a:rPr lang="en-US" sz="4000" dirty="0" err="1">
                <a:solidFill>
                  <a:schemeClr val="bg1"/>
                </a:solidFill>
              </a:rPr>
              <a:t>các</a:t>
            </a:r>
            <a:r>
              <a:rPr lang="en-US" sz="4000" dirty="0">
                <a:solidFill>
                  <a:schemeClr val="bg1"/>
                </a:solidFill>
              </a:rPr>
              <a:t> </a:t>
            </a:r>
            <a:r>
              <a:rPr lang="en-US" sz="4000" dirty="0" err="1">
                <a:solidFill>
                  <a:schemeClr val="bg1"/>
                </a:solidFill>
              </a:rPr>
              <a:t>biến</a:t>
            </a:r>
            <a:r>
              <a:rPr lang="en-US" sz="4000" dirty="0">
                <a:solidFill>
                  <a:schemeClr val="bg1"/>
                </a:solidFill>
              </a:rPr>
              <a:t> </a:t>
            </a:r>
            <a:r>
              <a:rPr lang="en-US" sz="4000" dirty="0" err="1">
                <a:solidFill>
                  <a:schemeClr val="bg1"/>
                </a:solidFill>
              </a:rPr>
              <a:t>thể</a:t>
            </a:r>
            <a:r>
              <a:rPr lang="en-US" sz="4000" dirty="0">
                <a:solidFill>
                  <a:schemeClr val="bg1"/>
                </a:solidFill>
              </a:rPr>
              <a:t> </a:t>
            </a:r>
            <a:r>
              <a:rPr lang="en-US" sz="4000" dirty="0" err="1">
                <a:solidFill>
                  <a:schemeClr val="bg1"/>
                </a:solidFill>
              </a:rPr>
              <a:t>của</a:t>
            </a:r>
            <a:r>
              <a:rPr lang="en-US" sz="4000" dirty="0">
                <a:solidFill>
                  <a:schemeClr val="bg1"/>
                </a:solidFill>
              </a:rPr>
              <a:t> SHA-2 </a:t>
            </a:r>
            <a:r>
              <a:rPr lang="en-US" sz="4000" dirty="0" err="1">
                <a:solidFill>
                  <a:schemeClr val="bg1"/>
                </a:solidFill>
              </a:rPr>
              <a:t>không</a:t>
            </a:r>
            <a:r>
              <a:rPr lang="en-US" sz="4000" dirty="0">
                <a:solidFill>
                  <a:schemeClr val="bg1"/>
                </a:solidFill>
              </a:rPr>
              <a:t> </a:t>
            </a:r>
            <a:r>
              <a:rPr lang="en-US" sz="4000" dirty="0" err="1">
                <a:solidFill>
                  <a:schemeClr val="bg1"/>
                </a:solidFill>
              </a:rPr>
              <a:t>khác</a:t>
            </a:r>
            <a:r>
              <a:rPr lang="en-US" sz="4000" dirty="0">
                <a:solidFill>
                  <a:schemeClr val="bg1"/>
                </a:solidFill>
              </a:rPr>
              <a:t> </a:t>
            </a:r>
            <a:r>
              <a:rPr lang="en-US" sz="4000" dirty="0" err="1">
                <a:solidFill>
                  <a:schemeClr val="bg1"/>
                </a:solidFill>
              </a:rPr>
              <a:t>nhau</a:t>
            </a:r>
            <a:r>
              <a:rPr lang="en-US" sz="4000" dirty="0">
                <a:solidFill>
                  <a:schemeClr val="bg1"/>
                </a:solidFill>
              </a:rPr>
              <a:t>. </a:t>
            </a:r>
            <a:r>
              <a:rPr lang="en-US" sz="4000" dirty="0" err="1">
                <a:solidFill>
                  <a:schemeClr val="bg1"/>
                </a:solidFill>
              </a:rPr>
              <a:t>Mặc</a:t>
            </a:r>
            <a:r>
              <a:rPr lang="en-US" sz="4000" dirty="0">
                <a:solidFill>
                  <a:schemeClr val="bg1"/>
                </a:solidFill>
              </a:rPr>
              <a:t> </a:t>
            </a:r>
            <a:r>
              <a:rPr lang="en-US" sz="4000" dirty="0" err="1">
                <a:solidFill>
                  <a:schemeClr val="bg1"/>
                </a:solidFill>
              </a:rPr>
              <a:t>dù</a:t>
            </a:r>
            <a:r>
              <a:rPr lang="en-US" sz="4000" dirty="0">
                <a:solidFill>
                  <a:schemeClr val="bg1"/>
                </a:solidFill>
              </a:rPr>
              <a:t> </a:t>
            </a:r>
            <a:r>
              <a:rPr lang="en-US" sz="4000" dirty="0" err="1">
                <a:solidFill>
                  <a:schemeClr val="bg1"/>
                </a:solidFill>
              </a:rPr>
              <a:t>chúng</a:t>
            </a:r>
            <a:r>
              <a:rPr lang="en-US" sz="4000" dirty="0">
                <a:solidFill>
                  <a:schemeClr val="bg1"/>
                </a:solidFill>
              </a:rPr>
              <a:t> </a:t>
            </a:r>
            <a:r>
              <a:rPr lang="en-US" sz="4000" dirty="0" err="1">
                <a:solidFill>
                  <a:schemeClr val="bg1"/>
                </a:solidFill>
              </a:rPr>
              <a:t>sử</a:t>
            </a:r>
            <a:r>
              <a:rPr lang="en-US" sz="4000" dirty="0">
                <a:solidFill>
                  <a:schemeClr val="bg1"/>
                </a:solidFill>
              </a:rPr>
              <a:t> </a:t>
            </a:r>
            <a:r>
              <a:rPr lang="en-US" sz="4000" dirty="0" err="1">
                <a:solidFill>
                  <a:schemeClr val="bg1"/>
                </a:solidFill>
              </a:rPr>
              <a:t>dụng</a:t>
            </a:r>
            <a:r>
              <a:rPr lang="en-US" sz="4000" dirty="0">
                <a:solidFill>
                  <a:schemeClr val="bg1"/>
                </a:solidFill>
              </a:rPr>
              <a:t> </a:t>
            </a:r>
            <a:r>
              <a:rPr lang="en-US" sz="4000" dirty="0" err="1">
                <a:solidFill>
                  <a:schemeClr val="bg1"/>
                </a:solidFill>
              </a:rPr>
              <a:t>giá</a:t>
            </a:r>
            <a:r>
              <a:rPr lang="en-US" sz="4000" dirty="0">
                <a:solidFill>
                  <a:schemeClr val="bg1"/>
                </a:solidFill>
              </a:rPr>
              <a:t> </a:t>
            </a:r>
            <a:r>
              <a:rPr lang="en-US" sz="4000" dirty="0" err="1">
                <a:solidFill>
                  <a:schemeClr val="bg1"/>
                </a:solidFill>
              </a:rPr>
              <a:t>trị</a:t>
            </a:r>
            <a:r>
              <a:rPr lang="en-US" sz="4000" dirty="0">
                <a:solidFill>
                  <a:schemeClr val="bg1"/>
                </a:solidFill>
              </a:rPr>
              <a:t> </a:t>
            </a:r>
            <a:r>
              <a:rPr lang="en-US" sz="4000" dirty="0" err="1">
                <a:solidFill>
                  <a:schemeClr val="bg1"/>
                </a:solidFill>
              </a:rPr>
              <a:t>biến</a:t>
            </a:r>
            <a:r>
              <a:rPr lang="en-US" sz="4000" dirty="0">
                <a:solidFill>
                  <a:schemeClr val="bg1"/>
                </a:solidFill>
              </a:rPr>
              <a:t> </a:t>
            </a:r>
            <a:r>
              <a:rPr lang="en-US" sz="4000" dirty="0" err="1">
                <a:solidFill>
                  <a:schemeClr val="bg1"/>
                </a:solidFill>
              </a:rPr>
              <a:t>và</a:t>
            </a:r>
            <a:r>
              <a:rPr lang="en-US" sz="4000" dirty="0">
                <a:solidFill>
                  <a:schemeClr val="bg1"/>
                </a:solidFill>
              </a:rPr>
              <a:t> </a:t>
            </a:r>
            <a:r>
              <a:rPr lang="en-US" sz="4000" dirty="0" err="1">
                <a:solidFill>
                  <a:schemeClr val="bg1"/>
                </a:solidFill>
              </a:rPr>
              <a:t>hằng</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cũng</a:t>
            </a:r>
            <a:r>
              <a:rPr lang="en-US" sz="4000" dirty="0">
                <a:solidFill>
                  <a:schemeClr val="bg1"/>
                </a:solidFill>
              </a:rPr>
              <a:t> </a:t>
            </a:r>
            <a:r>
              <a:rPr lang="en-US" sz="4000" dirty="0" err="1">
                <a:solidFill>
                  <a:schemeClr val="bg1"/>
                </a:solidFill>
              </a:rPr>
              <a:t>như</a:t>
            </a:r>
            <a:r>
              <a:rPr lang="en-US" sz="4000" dirty="0">
                <a:solidFill>
                  <a:schemeClr val="bg1"/>
                </a:solidFill>
              </a:rPr>
              <a:t> </a:t>
            </a:r>
            <a:r>
              <a:rPr lang="en-US" sz="4000" dirty="0" err="1">
                <a:solidFill>
                  <a:schemeClr val="bg1"/>
                </a:solidFill>
              </a:rPr>
              <a:t>độ</a:t>
            </a:r>
            <a:r>
              <a:rPr lang="en-US" sz="4000" dirty="0">
                <a:solidFill>
                  <a:schemeClr val="bg1"/>
                </a:solidFill>
              </a:rPr>
              <a:t> </a:t>
            </a:r>
            <a:r>
              <a:rPr lang="en-US" sz="4000" dirty="0" err="1">
                <a:solidFill>
                  <a:schemeClr val="bg1"/>
                </a:solidFill>
              </a:rPr>
              <a:t>dài</a:t>
            </a:r>
            <a:r>
              <a:rPr lang="en-US" sz="4000" dirty="0">
                <a:solidFill>
                  <a:schemeClr val="bg1"/>
                </a:solidFill>
              </a:rPr>
              <a:t> </a:t>
            </a:r>
            <a:r>
              <a:rPr lang="en-US" sz="4000" dirty="0" err="1">
                <a:solidFill>
                  <a:schemeClr val="bg1"/>
                </a:solidFill>
              </a:rPr>
              <a:t>từ,v.v</a:t>
            </a:r>
            <a:r>
              <a:rPr lang="en-US" sz="4000" dirty="0">
                <a:solidFill>
                  <a:schemeClr val="bg1"/>
                </a:solidFill>
              </a:rPr>
              <a:t>. </a:t>
            </a:r>
            <a:r>
              <a:rPr lang="en-US" sz="4000" dirty="0" err="1">
                <a:solidFill>
                  <a:schemeClr val="bg1"/>
                </a:solidFill>
              </a:rPr>
              <a:t>khác</a:t>
            </a:r>
            <a:r>
              <a:rPr lang="en-US" sz="4000" dirty="0">
                <a:solidFill>
                  <a:schemeClr val="bg1"/>
                </a:solidFill>
              </a:rPr>
              <a:t> </a:t>
            </a:r>
            <a:r>
              <a:rPr lang="en-US" sz="4000" dirty="0" err="1">
                <a:solidFill>
                  <a:schemeClr val="bg1"/>
                </a:solidFill>
              </a:rPr>
              <a:t>nhau</a:t>
            </a:r>
            <a:r>
              <a:rPr lang="en-US" sz="4000" dirty="0">
                <a:solidFill>
                  <a:schemeClr val="bg1"/>
                </a:solidFill>
              </a:rPr>
              <a:t>:</a:t>
            </a:r>
          </a:p>
          <a:p>
            <a:pPr marL="571500" lvl="0" indent="-571500">
              <a:buFont typeface="Arial" pitchFamily="34" charset="0"/>
              <a:buChar char="•"/>
            </a:pPr>
            <a:r>
              <a:rPr lang="en-US" sz="4000" dirty="0">
                <a:solidFill>
                  <a:schemeClr val="bg1"/>
                </a:solidFill>
              </a:rPr>
              <a:t>SHA- 224: </a:t>
            </a:r>
            <a:r>
              <a:rPr lang="en-US" sz="4000" dirty="0" err="1">
                <a:solidFill>
                  <a:schemeClr val="bg1"/>
                </a:solidFill>
              </a:rPr>
              <a:t>trả</a:t>
            </a:r>
            <a:r>
              <a:rPr lang="en-US" sz="4000" dirty="0">
                <a:solidFill>
                  <a:schemeClr val="bg1"/>
                </a:solidFill>
              </a:rPr>
              <a:t> </a:t>
            </a:r>
            <a:r>
              <a:rPr lang="en-US" sz="4000" dirty="0" err="1">
                <a:solidFill>
                  <a:schemeClr val="bg1"/>
                </a:solidFill>
              </a:rPr>
              <a:t>lại</a:t>
            </a:r>
            <a:r>
              <a:rPr lang="en-US" sz="4000" dirty="0">
                <a:solidFill>
                  <a:schemeClr val="bg1"/>
                </a:solidFill>
              </a:rPr>
              <a:t> </a:t>
            </a:r>
            <a:r>
              <a:rPr lang="en-US" sz="4000" dirty="0" err="1">
                <a:solidFill>
                  <a:schemeClr val="bg1"/>
                </a:solidFill>
              </a:rPr>
              <a:t>kết</a:t>
            </a:r>
            <a:r>
              <a:rPr lang="en-US" sz="4000" dirty="0">
                <a:solidFill>
                  <a:schemeClr val="bg1"/>
                </a:solidFill>
              </a:rPr>
              <a:t> </a:t>
            </a:r>
            <a:r>
              <a:rPr lang="en-US" sz="4000" dirty="0" err="1">
                <a:solidFill>
                  <a:schemeClr val="bg1"/>
                </a:solidFill>
              </a:rPr>
              <a:t>quả</a:t>
            </a:r>
            <a:r>
              <a:rPr lang="en-US" sz="4000" dirty="0">
                <a:solidFill>
                  <a:schemeClr val="bg1"/>
                </a:solidFill>
              </a:rPr>
              <a:t> </a:t>
            </a:r>
            <a:r>
              <a:rPr lang="en-US" sz="4000" dirty="0" err="1">
                <a:solidFill>
                  <a:schemeClr val="bg1"/>
                </a:solidFill>
              </a:rPr>
              <a:t>dài</a:t>
            </a:r>
            <a:r>
              <a:rPr lang="en-US" sz="4000" dirty="0">
                <a:solidFill>
                  <a:schemeClr val="bg1"/>
                </a:solidFill>
              </a:rPr>
              <a:t> 224 bit</a:t>
            </a:r>
          </a:p>
          <a:p>
            <a:pPr marL="571500" lvl="0" indent="-571500">
              <a:buFont typeface="Arial" pitchFamily="34" charset="0"/>
              <a:buChar char="•"/>
            </a:pPr>
            <a:r>
              <a:rPr lang="en-US" sz="4000" dirty="0">
                <a:solidFill>
                  <a:schemeClr val="bg1"/>
                </a:solidFill>
              </a:rPr>
              <a:t>SHA -256: </a:t>
            </a:r>
            <a:r>
              <a:rPr lang="en-US" sz="4000" dirty="0" err="1">
                <a:solidFill>
                  <a:schemeClr val="bg1"/>
                </a:solidFill>
              </a:rPr>
              <a:t>trả</a:t>
            </a:r>
            <a:r>
              <a:rPr lang="en-US" sz="4000" dirty="0">
                <a:solidFill>
                  <a:schemeClr val="bg1"/>
                </a:solidFill>
              </a:rPr>
              <a:t> </a:t>
            </a:r>
            <a:r>
              <a:rPr lang="en-US" sz="4000" dirty="0" err="1">
                <a:solidFill>
                  <a:schemeClr val="bg1"/>
                </a:solidFill>
              </a:rPr>
              <a:t>lại</a:t>
            </a:r>
            <a:r>
              <a:rPr lang="en-US" sz="4000" dirty="0">
                <a:solidFill>
                  <a:schemeClr val="bg1"/>
                </a:solidFill>
              </a:rPr>
              <a:t> </a:t>
            </a:r>
            <a:r>
              <a:rPr lang="en-US" sz="4000" dirty="0" err="1">
                <a:solidFill>
                  <a:schemeClr val="bg1"/>
                </a:solidFill>
              </a:rPr>
              <a:t>kết</a:t>
            </a:r>
            <a:r>
              <a:rPr lang="en-US" sz="4000" dirty="0">
                <a:solidFill>
                  <a:schemeClr val="bg1"/>
                </a:solidFill>
              </a:rPr>
              <a:t> </a:t>
            </a:r>
            <a:r>
              <a:rPr lang="en-US" sz="4000" dirty="0" err="1">
                <a:solidFill>
                  <a:schemeClr val="bg1"/>
                </a:solidFill>
              </a:rPr>
              <a:t>quả</a:t>
            </a:r>
            <a:r>
              <a:rPr lang="en-US" sz="4000" dirty="0">
                <a:solidFill>
                  <a:schemeClr val="bg1"/>
                </a:solidFill>
              </a:rPr>
              <a:t> </a:t>
            </a:r>
            <a:r>
              <a:rPr lang="en-US" sz="4000" dirty="0" err="1">
                <a:solidFill>
                  <a:schemeClr val="bg1"/>
                </a:solidFill>
              </a:rPr>
              <a:t>dài</a:t>
            </a:r>
            <a:r>
              <a:rPr lang="en-US" sz="4000" dirty="0">
                <a:solidFill>
                  <a:schemeClr val="bg1"/>
                </a:solidFill>
              </a:rPr>
              <a:t> 256 bit</a:t>
            </a:r>
          </a:p>
          <a:p>
            <a:pPr marL="571500" lvl="0" indent="-571500">
              <a:buFont typeface="Arial" pitchFamily="34" charset="0"/>
              <a:buChar char="•"/>
            </a:pPr>
            <a:r>
              <a:rPr lang="en-US" sz="4000" dirty="0">
                <a:solidFill>
                  <a:schemeClr val="bg1"/>
                </a:solidFill>
              </a:rPr>
              <a:t>SHA- 384: </a:t>
            </a:r>
            <a:r>
              <a:rPr lang="en-US" sz="4000" dirty="0" err="1">
                <a:solidFill>
                  <a:schemeClr val="bg1"/>
                </a:solidFill>
              </a:rPr>
              <a:t>trả</a:t>
            </a:r>
            <a:r>
              <a:rPr lang="en-US" sz="4000" dirty="0">
                <a:solidFill>
                  <a:schemeClr val="bg1"/>
                </a:solidFill>
              </a:rPr>
              <a:t> </a:t>
            </a:r>
            <a:r>
              <a:rPr lang="en-US" sz="4000" dirty="0" err="1">
                <a:solidFill>
                  <a:schemeClr val="bg1"/>
                </a:solidFill>
              </a:rPr>
              <a:t>lại</a:t>
            </a:r>
            <a:r>
              <a:rPr lang="en-US" sz="4000" dirty="0">
                <a:solidFill>
                  <a:schemeClr val="bg1"/>
                </a:solidFill>
              </a:rPr>
              <a:t> </a:t>
            </a:r>
            <a:r>
              <a:rPr lang="en-US" sz="4000" dirty="0" err="1">
                <a:solidFill>
                  <a:schemeClr val="bg1"/>
                </a:solidFill>
              </a:rPr>
              <a:t>kết</a:t>
            </a:r>
            <a:r>
              <a:rPr lang="en-US" sz="4000" dirty="0">
                <a:solidFill>
                  <a:schemeClr val="bg1"/>
                </a:solidFill>
              </a:rPr>
              <a:t> </a:t>
            </a:r>
            <a:r>
              <a:rPr lang="en-US" sz="4000" dirty="0" err="1">
                <a:solidFill>
                  <a:schemeClr val="bg1"/>
                </a:solidFill>
              </a:rPr>
              <a:t>quả</a:t>
            </a:r>
            <a:r>
              <a:rPr lang="en-US" sz="4000" dirty="0">
                <a:solidFill>
                  <a:schemeClr val="bg1"/>
                </a:solidFill>
              </a:rPr>
              <a:t> </a:t>
            </a:r>
            <a:r>
              <a:rPr lang="en-US" sz="4000" dirty="0" err="1">
                <a:solidFill>
                  <a:schemeClr val="bg1"/>
                </a:solidFill>
              </a:rPr>
              <a:t>dài</a:t>
            </a:r>
            <a:r>
              <a:rPr lang="en-US" sz="4000" dirty="0">
                <a:solidFill>
                  <a:schemeClr val="bg1"/>
                </a:solidFill>
              </a:rPr>
              <a:t> 384 bit</a:t>
            </a:r>
          </a:p>
          <a:p>
            <a:pPr marL="571500" lvl="0" indent="-571500">
              <a:buFont typeface="Arial" pitchFamily="34" charset="0"/>
              <a:buChar char="•"/>
            </a:pPr>
            <a:r>
              <a:rPr lang="en-US" sz="4000" dirty="0">
                <a:solidFill>
                  <a:schemeClr val="bg1"/>
                </a:solidFill>
              </a:rPr>
              <a:t>SHA- 512: </a:t>
            </a:r>
            <a:r>
              <a:rPr lang="en-US" sz="4000" dirty="0" err="1">
                <a:solidFill>
                  <a:schemeClr val="bg1"/>
                </a:solidFill>
              </a:rPr>
              <a:t>trả</a:t>
            </a:r>
            <a:r>
              <a:rPr lang="en-US" sz="4000" dirty="0">
                <a:solidFill>
                  <a:schemeClr val="bg1"/>
                </a:solidFill>
              </a:rPr>
              <a:t> </a:t>
            </a:r>
            <a:r>
              <a:rPr lang="en-US" sz="4000" dirty="0" err="1">
                <a:solidFill>
                  <a:schemeClr val="bg1"/>
                </a:solidFill>
              </a:rPr>
              <a:t>lại</a:t>
            </a:r>
            <a:r>
              <a:rPr lang="en-US" sz="4000" dirty="0">
                <a:solidFill>
                  <a:schemeClr val="bg1"/>
                </a:solidFill>
              </a:rPr>
              <a:t> </a:t>
            </a:r>
            <a:r>
              <a:rPr lang="en-US" sz="4000" dirty="0" err="1">
                <a:solidFill>
                  <a:schemeClr val="bg1"/>
                </a:solidFill>
              </a:rPr>
              <a:t>kết</a:t>
            </a:r>
            <a:r>
              <a:rPr lang="en-US" sz="4000" dirty="0">
                <a:solidFill>
                  <a:schemeClr val="bg1"/>
                </a:solidFill>
              </a:rPr>
              <a:t> </a:t>
            </a:r>
            <a:r>
              <a:rPr lang="en-US" sz="4000" dirty="0" err="1">
                <a:solidFill>
                  <a:schemeClr val="bg1"/>
                </a:solidFill>
              </a:rPr>
              <a:t>quả</a:t>
            </a:r>
            <a:r>
              <a:rPr lang="en-US" sz="4000" dirty="0">
                <a:solidFill>
                  <a:schemeClr val="bg1"/>
                </a:solidFill>
              </a:rPr>
              <a:t> </a:t>
            </a:r>
            <a:r>
              <a:rPr lang="en-US" sz="4000" dirty="0" err="1">
                <a:solidFill>
                  <a:schemeClr val="bg1"/>
                </a:solidFill>
              </a:rPr>
              <a:t>dài</a:t>
            </a:r>
            <a:r>
              <a:rPr lang="en-US" sz="4000" dirty="0">
                <a:solidFill>
                  <a:schemeClr val="bg1"/>
                </a:solidFill>
              </a:rPr>
              <a:t> 512 bit</a:t>
            </a:r>
          </a:p>
          <a:p>
            <a:pPr marL="571500" lvl="0" indent="-571500">
              <a:buFont typeface="Arial" pitchFamily="34" charset="0"/>
              <a:buChar char="•"/>
            </a:pPr>
            <a:r>
              <a:rPr lang="en-US" sz="4000" dirty="0">
                <a:solidFill>
                  <a:schemeClr val="bg1"/>
                </a:solidFill>
              </a:rPr>
              <a:t>SHA-256: </a:t>
            </a:r>
            <a:r>
              <a:rPr lang="en-US" sz="4000" dirty="0" err="1">
                <a:solidFill>
                  <a:schemeClr val="bg1"/>
                </a:solidFill>
              </a:rPr>
              <a:t>được</a:t>
            </a:r>
            <a:r>
              <a:rPr lang="en-US" sz="4000" dirty="0">
                <a:solidFill>
                  <a:schemeClr val="bg1"/>
                </a:solidFill>
              </a:rPr>
              <a:t> </a:t>
            </a:r>
            <a:r>
              <a:rPr lang="en-US" sz="4000" dirty="0" err="1">
                <a:solidFill>
                  <a:schemeClr val="bg1"/>
                </a:solidFill>
              </a:rPr>
              <a:t>tính</a:t>
            </a:r>
            <a:r>
              <a:rPr lang="en-US" sz="4000" dirty="0">
                <a:solidFill>
                  <a:schemeClr val="bg1"/>
                </a:solidFill>
              </a:rPr>
              <a:t> </a:t>
            </a:r>
            <a:r>
              <a:rPr lang="en-US" sz="4000" dirty="0" err="1">
                <a:solidFill>
                  <a:schemeClr val="bg1"/>
                </a:solidFill>
              </a:rPr>
              <a:t>toán</a:t>
            </a:r>
            <a:r>
              <a:rPr lang="en-US" sz="4000" dirty="0">
                <a:solidFill>
                  <a:schemeClr val="bg1"/>
                </a:solidFill>
              </a:rPr>
              <a:t> </a:t>
            </a:r>
            <a:r>
              <a:rPr lang="en-US" sz="4000" dirty="0" err="1">
                <a:solidFill>
                  <a:schemeClr val="bg1"/>
                </a:solidFill>
              </a:rPr>
              <a:t>với</a:t>
            </a:r>
            <a:r>
              <a:rPr lang="en-US" sz="4000" dirty="0">
                <a:solidFill>
                  <a:schemeClr val="bg1"/>
                </a:solidFill>
              </a:rPr>
              <a:t> </a:t>
            </a:r>
            <a:r>
              <a:rPr lang="en-US" sz="4000" dirty="0" err="1">
                <a:solidFill>
                  <a:schemeClr val="bg1"/>
                </a:solidFill>
              </a:rPr>
              <a:t>các</a:t>
            </a:r>
            <a:r>
              <a:rPr lang="en-US" sz="4000" dirty="0">
                <a:solidFill>
                  <a:schemeClr val="bg1"/>
                </a:solidFill>
              </a:rPr>
              <a:t> </a:t>
            </a:r>
            <a:r>
              <a:rPr lang="en-US" sz="4000" dirty="0" err="1">
                <a:solidFill>
                  <a:schemeClr val="bg1"/>
                </a:solidFill>
              </a:rPr>
              <a:t>từ</a:t>
            </a:r>
            <a:r>
              <a:rPr lang="en-US" sz="4000" dirty="0">
                <a:solidFill>
                  <a:schemeClr val="bg1"/>
                </a:solidFill>
              </a:rPr>
              <a:t> 32 bits, 64 </a:t>
            </a:r>
            <a:r>
              <a:rPr lang="en-US" sz="4000" dirty="0" err="1">
                <a:solidFill>
                  <a:schemeClr val="bg1"/>
                </a:solidFill>
              </a:rPr>
              <a:t>vòng</a:t>
            </a:r>
            <a:r>
              <a:rPr lang="en-US" sz="4000" dirty="0">
                <a:solidFill>
                  <a:schemeClr val="bg1"/>
                </a:solidFill>
              </a:rPr>
              <a:t> </a:t>
            </a:r>
            <a:r>
              <a:rPr lang="en-US" sz="4000" dirty="0" err="1">
                <a:solidFill>
                  <a:schemeClr val="bg1"/>
                </a:solidFill>
              </a:rPr>
              <a:t>lặp</a:t>
            </a:r>
            <a:r>
              <a:rPr lang="en-US" sz="4000" dirty="0">
                <a:solidFill>
                  <a:schemeClr val="bg1"/>
                </a:solidFill>
              </a:rPr>
              <a:t>, </a:t>
            </a:r>
            <a:r>
              <a:rPr lang="en-US" sz="4000" dirty="0" err="1">
                <a:solidFill>
                  <a:schemeClr val="bg1"/>
                </a:solidFill>
              </a:rPr>
              <a:t>còn</a:t>
            </a:r>
            <a:r>
              <a:rPr lang="en-US" sz="4000" dirty="0">
                <a:solidFill>
                  <a:schemeClr val="bg1"/>
                </a:solidFill>
              </a:rPr>
              <a:t> SHA-512 </a:t>
            </a:r>
            <a:r>
              <a:rPr lang="en-US" sz="4000" dirty="0" err="1">
                <a:solidFill>
                  <a:schemeClr val="bg1"/>
                </a:solidFill>
              </a:rPr>
              <a:t>được</a:t>
            </a:r>
            <a:r>
              <a:rPr lang="en-US" sz="4000" dirty="0">
                <a:solidFill>
                  <a:schemeClr val="bg1"/>
                </a:solidFill>
              </a:rPr>
              <a:t> </a:t>
            </a:r>
            <a:r>
              <a:rPr lang="en-US" sz="4000" dirty="0" err="1">
                <a:solidFill>
                  <a:schemeClr val="bg1"/>
                </a:solidFill>
              </a:rPr>
              <a:t>tính</a:t>
            </a:r>
            <a:r>
              <a:rPr lang="en-US" sz="4000" dirty="0">
                <a:solidFill>
                  <a:schemeClr val="bg1"/>
                </a:solidFill>
              </a:rPr>
              <a:t> </a:t>
            </a:r>
            <a:r>
              <a:rPr lang="en-US" sz="4000" dirty="0" err="1">
                <a:solidFill>
                  <a:schemeClr val="bg1"/>
                </a:solidFill>
              </a:rPr>
              <a:t>toán</a:t>
            </a:r>
            <a:r>
              <a:rPr lang="en-US" sz="4000" dirty="0">
                <a:solidFill>
                  <a:schemeClr val="bg1"/>
                </a:solidFill>
              </a:rPr>
              <a:t> </a:t>
            </a:r>
            <a:r>
              <a:rPr lang="en-US" sz="4000" dirty="0" err="1">
                <a:solidFill>
                  <a:schemeClr val="bg1"/>
                </a:solidFill>
              </a:rPr>
              <a:t>với</a:t>
            </a:r>
            <a:r>
              <a:rPr lang="en-US" sz="4000" dirty="0">
                <a:solidFill>
                  <a:schemeClr val="bg1"/>
                </a:solidFill>
              </a:rPr>
              <a:t> </a:t>
            </a:r>
            <a:r>
              <a:rPr lang="en-US" sz="4000" dirty="0" err="1">
                <a:solidFill>
                  <a:schemeClr val="bg1"/>
                </a:solidFill>
              </a:rPr>
              <a:t>các</a:t>
            </a:r>
            <a:r>
              <a:rPr lang="en-US" sz="4000" dirty="0">
                <a:solidFill>
                  <a:schemeClr val="bg1"/>
                </a:solidFill>
              </a:rPr>
              <a:t> </a:t>
            </a:r>
            <a:r>
              <a:rPr lang="en-US" sz="4000" dirty="0" err="1">
                <a:solidFill>
                  <a:schemeClr val="bg1"/>
                </a:solidFill>
              </a:rPr>
              <a:t>từ</a:t>
            </a:r>
            <a:r>
              <a:rPr lang="en-US" sz="4000" dirty="0">
                <a:solidFill>
                  <a:schemeClr val="bg1"/>
                </a:solidFill>
              </a:rPr>
              <a:t> 64 bits, 80 </a:t>
            </a:r>
            <a:r>
              <a:rPr lang="en-US" sz="4000" dirty="0" err="1">
                <a:solidFill>
                  <a:schemeClr val="bg1"/>
                </a:solidFill>
              </a:rPr>
              <a:t>vòng</a:t>
            </a:r>
            <a:r>
              <a:rPr lang="en-US" sz="4000" dirty="0">
                <a:solidFill>
                  <a:schemeClr val="bg1"/>
                </a:solidFill>
              </a:rPr>
              <a:t> </a:t>
            </a:r>
            <a:r>
              <a:rPr lang="en-US" sz="4000" dirty="0" err="1">
                <a:solidFill>
                  <a:schemeClr val="bg1"/>
                </a:solidFill>
              </a:rPr>
              <a:t>lặp</a:t>
            </a:r>
            <a:r>
              <a:rPr lang="en-US" sz="4000" dirty="0">
                <a:solidFill>
                  <a:schemeClr val="bg1"/>
                </a:solidFill>
              </a:rPr>
              <a:t>. SHA-224 </a:t>
            </a:r>
            <a:r>
              <a:rPr lang="en-US" sz="4000" dirty="0" err="1">
                <a:solidFill>
                  <a:schemeClr val="bg1"/>
                </a:solidFill>
              </a:rPr>
              <a:t>với</a:t>
            </a:r>
            <a:r>
              <a:rPr lang="en-US" sz="4000" dirty="0">
                <a:solidFill>
                  <a:schemeClr val="bg1"/>
                </a:solidFill>
              </a:rPr>
              <a:t> digest </a:t>
            </a:r>
            <a:r>
              <a:rPr lang="en-US" sz="4000" dirty="0" err="1">
                <a:solidFill>
                  <a:schemeClr val="bg1"/>
                </a:solidFill>
              </a:rPr>
              <a:t>dài</a:t>
            </a:r>
            <a:r>
              <a:rPr lang="en-US" sz="4000" dirty="0">
                <a:solidFill>
                  <a:schemeClr val="bg1"/>
                </a:solidFill>
              </a:rPr>
              <a:t> 224 bits, </a:t>
            </a:r>
            <a:r>
              <a:rPr lang="en-US" sz="4000" dirty="0" err="1">
                <a:solidFill>
                  <a:schemeClr val="bg1"/>
                </a:solidFill>
              </a:rPr>
              <a:t>là</a:t>
            </a:r>
            <a:r>
              <a:rPr lang="en-US" sz="4000" dirty="0">
                <a:solidFill>
                  <a:schemeClr val="bg1"/>
                </a:solidFill>
              </a:rPr>
              <a:t> </a:t>
            </a:r>
            <a:r>
              <a:rPr lang="en-US" sz="4000" dirty="0" err="1">
                <a:solidFill>
                  <a:schemeClr val="bg1"/>
                </a:solidFill>
              </a:rPr>
              <a:t>phiên</a:t>
            </a:r>
            <a:r>
              <a:rPr lang="en-US" sz="4000" dirty="0">
                <a:solidFill>
                  <a:schemeClr val="bg1"/>
                </a:solidFill>
              </a:rPr>
              <a:t> </a:t>
            </a:r>
            <a:r>
              <a:rPr lang="en-US" sz="4000" dirty="0" err="1">
                <a:solidFill>
                  <a:schemeClr val="bg1"/>
                </a:solidFill>
              </a:rPr>
              <a:t>bản</a:t>
            </a:r>
            <a:r>
              <a:rPr lang="en-US" sz="4000" dirty="0">
                <a:solidFill>
                  <a:schemeClr val="bg1"/>
                </a:solidFill>
              </a:rPr>
              <a:t> </a:t>
            </a:r>
            <a:r>
              <a:rPr lang="en-US" sz="4000" dirty="0" err="1">
                <a:solidFill>
                  <a:schemeClr val="bg1"/>
                </a:solidFill>
              </a:rPr>
              <a:t>rút</a:t>
            </a:r>
            <a:r>
              <a:rPr lang="en-US" sz="4000" dirty="0">
                <a:solidFill>
                  <a:schemeClr val="bg1"/>
                </a:solidFill>
              </a:rPr>
              <a:t> </a:t>
            </a:r>
            <a:r>
              <a:rPr lang="en-US" sz="4000" dirty="0" err="1">
                <a:solidFill>
                  <a:schemeClr val="bg1"/>
                </a:solidFill>
              </a:rPr>
              <a:t>gọn</a:t>
            </a:r>
            <a:r>
              <a:rPr lang="en-US" sz="4000" dirty="0">
                <a:solidFill>
                  <a:schemeClr val="bg1"/>
                </a:solidFill>
              </a:rPr>
              <a:t> </a:t>
            </a:r>
            <a:r>
              <a:rPr lang="en-US" sz="4000" dirty="0" err="1">
                <a:solidFill>
                  <a:schemeClr val="bg1"/>
                </a:solidFill>
              </a:rPr>
              <a:t>của</a:t>
            </a:r>
            <a:r>
              <a:rPr lang="en-US" sz="4000" dirty="0">
                <a:solidFill>
                  <a:schemeClr val="bg1"/>
                </a:solidFill>
              </a:rPr>
              <a:t> SHA-256. SHA -384 </a:t>
            </a:r>
            <a:r>
              <a:rPr lang="en-US" sz="4000" dirty="0" err="1">
                <a:solidFill>
                  <a:schemeClr val="bg1"/>
                </a:solidFill>
              </a:rPr>
              <a:t>với</a:t>
            </a:r>
            <a:r>
              <a:rPr lang="en-US" sz="4000" dirty="0">
                <a:solidFill>
                  <a:schemeClr val="bg1"/>
                </a:solidFill>
              </a:rPr>
              <a:t> digest </a:t>
            </a:r>
            <a:r>
              <a:rPr lang="en-US" sz="4000" dirty="0" err="1">
                <a:solidFill>
                  <a:schemeClr val="bg1"/>
                </a:solidFill>
              </a:rPr>
              <a:t>dài</a:t>
            </a:r>
            <a:r>
              <a:rPr lang="en-US" sz="4000" dirty="0">
                <a:solidFill>
                  <a:schemeClr val="bg1"/>
                </a:solidFill>
              </a:rPr>
              <a:t> 384 bits, </a:t>
            </a:r>
            <a:r>
              <a:rPr lang="en-US" sz="4000" dirty="0" err="1">
                <a:solidFill>
                  <a:schemeClr val="bg1"/>
                </a:solidFill>
              </a:rPr>
              <a:t>là</a:t>
            </a:r>
            <a:r>
              <a:rPr lang="en-US" sz="4000" dirty="0">
                <a:solidFill>
                  <a:schemeClr val="bg1"/>
                </a:solidFill>
              </a:rPr>
              <a:t> </a:t>
            </a:r>
            <a:r>
              <a:rPr lang="en-US" sz="4000" dirty="0" err="1">
                <a:solidFill>
                  <a:schemeClr val="bg1"/>
                </a:solidFill>
              </a:rPr>
              <a:t>phiên</a:t>
            </a:r>
            <a:r>
              <a:rPr lang="en-US" sz="4000" dirty="0">
                <a:solidFill>
                  <a:schemeClr val="bg1"/>
                </a:solidFill>
              </a:rPr>
              <a:t> </a:t>
            </a:r>
            <a:r>
              <a:rPr lang="en-US" sz="4000" dirty="0" err="1">
                <a:solidFill>
                  <a:schemeClr val="bg1"/>
                </a:solidFill>
              </a:rPr>
              <a:t>bản</a:t>
            </a:r>
            <a:r>
              <a:rPr lang="en-US" sz="4000" dirty="0">
                <a:solidFill>
                  <a:schemeClr val="bg1"/>
                </a:solidFill>
              </a:rPr>
              <a:t> </a:t>
            </a:r>
            <a:r>
              <a:rPr lang="en-US" sz="4000" dirty="0" err="1">
                <a:solidFill>
                  <a:schemeClr val="bg1"/>
                </a:solidFill>
              </a:rPr>
              <a:t>rút</a:t>
            </a:r>
            <a:r>
              <a:rPr lang="en-US" sz="4000" dirty="0">
                <a:solidFill>
                  <a:schemeClr val="bg1"/>
                </a:solidFill>
              </a:rPr>
              <a:t> </a:t>
            </a:r>
            <a:r>
              <a:rPr lang="en-US" sz="4000" dirty="0" err="1">
                <a:solidFill>
                  <a:schemeClr val="bg1"/>
                </a:solidFill>
              </a:rPr>
              <a:t>gọn</a:t>
            </a:r>
            <a:r>
              <a:rPr lang="en-US" sz="4000" dirty="0">
                <a:solidFill>
                  <a:schemeClr val="bg1"/>
                </a:solidFill>
              </a:rPr>
              <a:t> </a:t>
            </a:r>
            <a:r>
              <a:rPr lang="en-US" sz="4000" dirty="0" err="1">
                <a:solidFill>
                  <a:schemeClr val="bg1"/>
                </a:solidFill>
              </a:rPr>
              <a:t>của</a:t>
            </a:r>
            <a:r>
              <a:rPr lang="en-US" sz="4000" dirty="0">
                <a:solidFill>
                  <a:schemeClr val="bg1"/>
                </a:solidFill>
              </a:rPr>
              <a:t> SHA-512.</a:t>
            </a:r>
          </a:p>
        </p:txBody>
      </p:sp>
    </p:spTree>
    <p:extLst>
      <p:ext uri="{BB962C8B-B14F-4D97-AF65-F5344CB8AC3E}">
        <p14:creationId xmlns:p14="http://schemas.microsoft.com/office/powerpoint/2010/main" val="114572465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1: Khởi tạo biến</a:t>
            </a:r>
            <a:endParaRPr lang="en-US" sz="4000" dirty="0">
              <a:solidFill>
                <a:srgbClr val="FFC000"/>
              </a:solidFill>
            </a:endParaRPr>
          </a:p>
        </p:txBody>
      </p:sp>
      <p:sp>
        <p:nvSpPr>
          <p:cNvPr id="2" name="Rectangle 1"/>
          <p:cNvSpPr/>
          <p:nvPr/>
        </p:nvSpPr>
        <p:spPr>
          <a:xfrm>
            <a:off x="2724150" y="4098489"/>
            <a:ext cx="18859500" cy="7017306"/>
          </a:xfrm>
          <a:prstGeom prst="rect">
            <a:avLst/>
          </a:prstGeom>
        </p:spPr>
        <p:txBody>
          <a:bodyPr wrap="square">
            <a:spAutoFit/>
          </a:bodyPr>
          <a:lstStyle/>
          <a:p>
            <a:r>
              <a:rPr lang="en-US" sz="4500" dirty="0">
                <a:solidFill>
                  <a:schemeClr val="bg1"/>
                </a:solidFill>
              </a:rPr>
              <a:t>(32 bit </a:t>
            </a:r>
            <a:r>
              <a:rPr lang="en-US" sz="4500" dirty="0" err="1">
                <a:solidFill>
                  <a:schemeClr val="bg1"/>
                </a:solidFill>
              </a:rPr>
              <a:t>đầu</a:t>
            </a:r>
            <a:r>
              <a:rPr lang="en-US" sz="4500" dirty="0">
                <a:solidFill>
                  <a:schemeClr val="bg1"/>
                </a:solidFill>
              </a:rPr>
              <a:t> </a:t>
            </a:r>
            <a:r>
              <a:rPr lang="en-US" sz="4500" dirty="0" err="1">
                <a:solidFill>
                  <a:schemeClr val="bg1"/>
                </a:solidFill>
              </a:rPr>
              <a:t>tiên</a:t>
            </a:r>
            <a:r>
              <a:rPr lang="en-US" sz="4500" dirty="0">
                <a:solidFill>
                  <a:schemeClr val="bg1"/>
                </a:solidFill>
              </a:rPr>
              <a:t> </a:t>
            </a:r>
            <a:r>
              <a:rPr lang="en-US" sz="4500" dirty="0" err="1">
                <a:solidFill>
                  <a:schemeClr val="bg1"/>
                </a:solidFill>
              </a:rPr>
              <a:t>của</a:t>
            </a:r>
            <a:r>
              <a:rPr lang="en-US" sz="4500" dirty="0">
                <a:solidFill>
                  <a:schemeClr val="bg1"/>
                </a:solidFill>
              </a:rPr>
              <a:t> </a:t>
            </a:r>
            <a:r>
              <a:rPr lang="en-US" sz="4500" dirty="0" err="1">
                <a:solidFill>
                  <a:schemeClr val="bg1"/>
                </a:solidFill>
              </a:rPr>
              <a:t>phần</a:t>
            </a:r>
            <a:r>
              <a:rPr lang="en-US" sz="4500" dirty="0">
                <a:solidFill>
                  <a:schemeClr val="bg1"/>
                </a:solidFill>
              </a:rPr>
              <a:t> </a:t>
            </a:r>
            <a:r>
              <a:rPr lang="en-US" sz="4500" dirty="0" err="1">
                <a:solidFill>
                  <a:schemeClr val="bg1"/>
                </a:solidFill>
              </a:rPr>
              <a:t>phân</a:t>
            </a:r>
            <a:r>
              <a:rPr lang="en-US" sz="4500" dirty="0">
                <a:solidFill>
                  <a:schemeClr val="bg1"/>
                </a:solidFill>
              </a:rPr>
              <a:t> </a:t>
            </a:r>
            <a:r>
              <a:rPr lang="en-US" sz="4500" dirty="0" err="1">
                <a:solidFill>
                  <a:schemeClr val="bg1"/>
                </a:solidFill>
              </a:rPr>
              <a:t>số</a:t>
            </a:r>
            <a:r>
              <a:rPr lang="en-US" sz="4500" dirty="0">
                <a:solidFill>
                  <a:schemeClr val="bg1"/>
                </a:solidFill>
              </a:rPr>
              <a:t> </a:t>
            </a:r>
            <a:r>
              <a:rPr lang="en-US" sz="4500" dirty="0" err="1">
                <a:solidFill>
                  <a:schemeClr val="bg1"/>
                </a:solidFill>
              </a:rPr>
              <a:t>của</a:t>
            </a:r>
            <a:r>
              <a:rPr lang="en-US" sz="4500" dirty="0">
                <a:solidFill>
                  <a:schemeClr val="bg1"/>
                </a:solidFill>
              </a:rPr>
              <a:t> </a:t>
            </a:r>
            <a:r>
              <a:rPr lang="en-US" sz="4500" dirty="0" err="1">
                <a:solidFill>
                  <a:schemeClr val="bg1"/>
                </a:solidFill>
              </a:rPr>
              <a:t>căn</a:t>
            </a:r>
            <a:r>
              <a:rPr lang="en-US" sz="4500" dirty="0">
                <a:solidFill>
                  <a:schemeClr val="bg1"/>
                </a:solidFill>
              </a:rPr>
              <a:t> </a:t>
            </a:r>
            <a:r>
              <a:rPr lang="en-US" sz="4500" dirty="0" err="1">
                <a:solidFill>
                  <a:schemeClr val="bg1"/>
                </a:solidFill>
              </a:rPr>
              <a:t>bậc</a:t>
            </a:r>
            <a:r>
              <a:rPr lang="en-US" sz="4500" dirty="0">
                <a:solidFill>
                  <a:schemeClr val="bg1"/>
                </a:solidFill>
              </a:rPr>
              <a:t> 2 </a:t>
            </a:r>
            <a:r>
              <a:rPr lang="en-US" sz="4500" dirty="0" err="1">
                <a:solidFill>
                  <a:schemeClr val="bg1"/>
                </a:solidFill>
              </a:rPr>
              <a:t>của</a:t>
            </a:r>
            <a:r>
              <a:rPr lang="en-US" sz="4500" dirty="0">
                <a:solidFill>
                  <a:schemeClr val="bg1"/>
                </a:solidFill>
              </a:rPr>
              <a:t> 8 </a:t>
            </a:r>
            <a:r>
              <a:rPr lang="en-US" sz="4500" dirty="0" err="1">
                <a:solidFill>
                  <a:schemeClr val="bg1"/>
                </a:solidFill>
              </a:rPr>
              <a:t>số</a:t>
            </a:r>
            <a:r>
              <a:rPr lang="en-US" sz="4500" dirty="0">
                <a:solidFill>
                  <a:schemeClr val="bg1"/>
                </a:solidFill>
              </a:rPr>
              <a:t> </a:t>
            </a:r>
            <a:r>
              <a:rPr lang="en-US" sz="4500" dirty="0" err="1">
                <a:solidFill>
                  <a:schemeClr val="bg1"/>
                </a:solidFill>
              </a:rPr>
              <a:t>nguyên</a:t>
            </a:r>
            <a:r>
              <a:rPr lang="en-US" sz="4500" dirty="0">
                <a:solidFill>
                  <a:schemeClr val="bg1"/>
                </a:solidFill>
              </a:rPr>
              <a:t> </a:t>
            </a:r>
            <a:r>
              <a:rPr lang="en-US" sz="4500" dirty="0" err="1">
                <a:solidFill>
                  <a:schemeClr val="bg1"/>
                </a:solidFill>
              </a:rPr>
              <a:t>tố</a:t>
            </a:r>
            <a:r>
              <a:rPr lang="en-US" sz="4500" dirty="0">
                <a:solidFill>
                  <a:schemeClr val="bg1"/>
                </a:solidFill>
              </a:rPr>
              <a:t> </a:t>
            </a:r>
            <a:r>
              <a:rPr lang="en-US" sz="4500" dirty="0" err="1">
                <a:solidFill>
                  <a:schemeClr val="bg1"/>
                </a:solidFill>
              </a:rPr>
              <a:t>đầu</a:t>
            </a:r>
            <a:r>
              <a:rPr lang="en-US" sz="4500" dirty="0">
                <a:solidFill>
                  <a:schemeClr val="bg1"/>
                </a:solidFill>
              </a:rPr>
              <a:t> </a:t>
            </a:r>
            <a:r>
              <a:rPr lang="en-US" sz="4500" dirty="0" err="1">
                <a:solidFill>
                  <a:schemeClr val="bg1"/>
                </a:solidFill>
              </a:rPr>
              <a:t>tiên</a:t>
            </a:r>
            <a:r>
              <a:rPr lang="en-US" sz="4500" dirty="0">
                <a:solidFill>
                  <a:schemeClr val="bg1"/>
                </a:solidFill>
              </a:rPr>
              <a:t> 2..19):</a:t>
            </a:r>
          </a:p>
          <a:p>
            <a:r>
              <a:rPr lang="en-US" sz="4500" dirty="0">
                <a:solidFill>
                  <a:schemeClr val="bg1"/>
                </a:solidFill>
              </a:rPr>
              <a:t>h0: = 0x6a09e667</a:t>
            </a:r>
          </a:p>
          <a:p>
            <a:r>
              <a:rPr lang="en-US" sz="4500" dirty="0">
                <a:solidFill>
                  <a:schemeClr val="bg1"/>
                </a:solidFill>
              </a:rPr>
              <a:t>h1: = 0xbb67ae85</a:t>
            </a:r>
          </a:p>
          <a:p>
            <a:r>
              <a:rPr lang="en-US" sz="4500" dirty="0">
                <a:solidFill>
                  <a:schemeClr val="bg1"/>
                </a:solidFill>
              </a:rPr>
              <a:t>h2: = 0x3c6ef372</a:t>
            </a:r>
          </a:p>
          <a:p>
            <a:r>
              <a:rPr lang="en-US" sz="4500" dirty="0">
                <a:solidFill>
                  <a:schemeClr val="bg1"/>
                </a:solidFill>
              </a:rPr>
              <a:t>h3: = 0xa54ff53a</a:t>
            </a:r>
          </a:p>
          <a:p>
            <a:r>
              <a:rPr lang="en-US" sz="4500" dirty="0">
                <a:solidFill>
                  <a:schemeClr val="bg1"/>
                </a:solidFill>
              </a:rPr>
              <a:t>h4: = 0x510e527f</a:t>
            </a:r>
          </a:p>
          <a:p>
            <a:r>
              <a:rPr lang="en-US" sz="4500" dirty="0">
                <a:solidFill>
                  <a:schemeClr val="bg1"/>
                </a:solidFill>
              </a:rPr>
              <a:t>h5: = 0x9b05688c</a:t>
            </a:r>
          </a:p>
          <a:p>
            <a:r>
              <a:rPr lang="en-US" sz="4500" dirty="0">
                <a:solidFill>
                  <a:schemeClr val="bg1"/>
                </a:solidFill>
              </a:rPr>
              <a:t>h6: = 0x1f83d9ab</a:t>
            </a:r>
          </a:p>
          <a:p>
            <a:r>
              <a:rPr lang="en-US" sz="4500" dirty="0">
                <a:solidFill>
                  <a:schemeClr val="bg1"/>
                </a:solidFill>
              </a:rPr>
              <a:t>h7: = 0x5be0cd19</a:t>
            </a:r>
          </a:p>
        </p:txBody>
      </p:sp>
    </p:spTree>
    <p:extLst>
      <p:ext uri="{BB962C8B-B14F-4D97-AF65-F5344CB8AC3E}">
        <p14:creationId xmlns:p14="http://schemas.microsoft.com/office/powerpoint/2010/main" val="319425823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2: Khởi tạo hằng số</a:t>
            </a:r>
            <a:endParaRPr lang="en-US" sz="4000" dirty="0">
              <a:solidFill>
                <a:srgbClr val="FFC000"/>
              </a:solidFill>
            </a:endParaRPr>
          </a:p>
        </p:txBody>
      </p:sp>
      <p:sp>
        <p:nvSpPr>
          <p:cNvPr id="2" name="Rectangle 1"/>
          <p:cNvSpPr/>
          <p:nvPr/>
        </p:nvSpPr>
        <p:spPr>
          <a:xfrm>
            <a:off x="2724150" y="3222189"/>
            <a:ext cx="18859500" cy="9325630"/>
          </a:xfrm>
          <a:prstGeom prst="rect">
            <a:avLst/>
          </a:prstGeom>
        </p:spPr>
        <p:txBody>
          <a:bodyPr wrap="square">
            <a:spAutoFit/>
          </a:bodyPr>
          <a:lstStyle/>
          <a:p>
            <a:r>
              <a:rPr lang="vi-VN" sz="4000" dirty="0" smtClean="0">
                <a:solidFill>
                  <a:schemeClr val="bg1"/>
                </a:solidFill>
              </a:rPr>
              <a:t>	</a:t>
            </a:r>
            <a:r>
              <a:rPr lang="en-US" sz="4000" dirty="0" smtClean="0">
                <a:solidFill>
                  <a:schemeClr val="bg1"/>
                </a:solidFill>
              </a:rPr>
              <a:t>(</a:t>
            </a:r>
            <a:r>
              <a:rPr lang="en-US" sz="4000" dirty="0">
                <a:solidFill>
                  <a:schemeClr val="bg1"/>
                </a:solidFill>
              </a:rPr>
              <a:t>32 bit </a:t>
            </a:r>
            <a:r>
              <a:rPr lang="en-US" sz="4000" dirty="0" err="1">
                <a:solidFill>
                  <a:schemeClr val="bg1"/>
                </a:solidFill>
              </a:rPr>
              <a:t>đầu</a:t>
            </a:r>
            <a:r>
              <a:rPr lang="en-US" sz="4000" dirty="0">
                <a:solidFill>
                  <a:schemeClr val="bg1"/>
                </a:solidFill>
              </a:rPr>
              <a:t> </a:t>
            </a:r>
            <a:r>
              <a:rPr lang="en-US" sz="4000" dirty="0" err="1">
                <a:solidFill>
                  <a:schemeClr val="bg1"/>
                </a:solidFill>
              </a:rPr>
              <a:t>tiên</a:t>
            </a:r>
            <a:r>
              <a:rPr lang="en-US" sz="4000" dirty="0">
                <a:solidFill>
                  <a:schemeClr val="bg1"/>
                </a:solidFill>
              </a:rPr>
              <a:t> </a:t>
            </a:r>
            <a:r>
              <a:rPr lang="en-US" sz="4000" dirty="0" err="1">
                <a:solidFill>
                  <a:schemeClr val="bg1"/>
                </a:solidFill>
              </a:rPr>
              <a:t>của</a:t>
            </a:r>
            <a:r>
              <a:rPr lang="en-US" sz="4000" dirty="0">
                <a:solidFill>
                  <a:schemeClr val="bg1"/>
                </a:solidFill>
              </a:rPr>
              <a:t> </a:t>
            </a:r>
            <a:r>
              <a:rPr lang="en-US" sz="4000" dirty="0" err="1">
                <a:solidFill>
                  <a:schemeClr val="bg1"/>
                </a:solidFill>
              </a:rPr>
              <a:t>phần</a:t>
            </a:r>
            <a:r>
              <a:rPr lang="en-US" sz="4000" dirty="0">
                <a:solidFill>
                  <a:schemeClr val="bg1"/>
                </a:solidFill>
              </a:rPr>
              <a:t> </a:t>
            </a:r>
            <a:r>
              <a:rPr lang="en-US" sz="4000" dirty="0" err="1">
                <a:solidFill>
                  <a:schemeClr val="bg1"/>
                </a:solidFill>
              </a:rPr>
              <a:t>phân</a:t>
            </a:r>
            <a:r>
              <a:rPr lang="en-US" sz="4000" dirty="0">
                <a:solidFill>
                  <a:schemeClr val="bg1"/>
                </a:solidFill>
              </a:rPr>
              <a:t> </a:t>
            </a:r>
            <a:r>
              <a:rPr lang="en-US" sz="4000" dirty="0" err="1">
                <a:solidFill>
                  <a:schemeClr val="bg1"/>
                </a:solidFill>
              </a:rPr>
              <a:t>số</a:t>
            </a:r>
            <a:r>
              <a:rPr lang="en-US" sz="4000" dirty="0">
                <a:solidFill>
                  <a:schemeClr val="bg1"/>
                </a:solidFill>
              </a:rPr>
              <a:t> </a:t>
            </a:r>
            <a:r>
              <a:rPr lang="en-US" sz="4000" dirty="0" err="1">
                <a:solidFill>
                  <a:schemeClr val="bg1"/>
                </a:solidFill>
              </a:rPr>
              <a:t>của</a:t>
            </a:r>
            <a:r>
              <a:rPr lang="en-US" sz="4000" dirty="0">
                <a:solidFill>
                  <a:schemeClr val="bg1"/>
                </a:solidFill>
              </a:rPr>
              <a:t> </a:t>
            </a:r>
            <a:r>
              <a:rPr lang="en-US" sz="4000" dirty="0" err="1">
                <a:solidFill>
                  <a:schemeClr val="bg1"/>
                </a:solidFill>
              </a:rPr>
              <a:t>căn</a:t>
            </a:r>
            <a:r>
              <a:rPr lang="en-US" sz="4000" dirty="0">
                <a:solidFill>
                  <a:schemeClr val="bg1"/>
                </a:solidFill>
              </a:rPr>
              <a:t> </a:t>
            </a:r>
            <a:r>
              <a:rPr lang="en-US" sz="4000" dirty="0" err="1">
                <a:solidFill>
                  <a:schemeClr val="bg1"/>
                </a:solidFill>
              </a:rPr>
              <a:t>bậc</a:t>
            </a:r>
            <a:r>
              <a:rPr lang="en-US" sz="4000" dirty="0">
                <a:solidFill>
                  <a:schemeClr val="bg1"/>
                </a:solidFill>
              </a:rPr>
              <a:t> 3 </a:t>
            </a:r>
            <a:r>
              <a:rPr lang="en-US" sz="4000" dirty="0" err="1">
                <a:solidFill>
                  <a:schemeClr val="bg1"/>
                </a:solidFill>
              </a:rPr>
              <a:t>của</a:t>
            </a:r>
            <a:r>
              <a:rPr lang="en-US" sz="4000" dirty="0">
                <a:solidFill>
                  <a:schemeClr val="bg1"/>
                </a:solidFill>
              </a:rPr>
              <a:t> 64 </a:t>
            </a:r>
            <a:r>
              <a:rPr lang="en-US" sz="4000" dirty="0" err="1">
                <a:solidFill>
                  <a:schemeClr val="bg1"/>
                </a:solidFill>
              </a:rPr>
              <a:t>số</a:t>
            </a:r>
            <a:r>
              <a:rPr lang="en-US" sz="4000" dirty="0">
                <a:solidFill>
                  <a:schemeClr val="bg1"/>
                </a:solidFill>
              </a:rPr>
              <a:t> </a:t>
            </a:r>
            <a:r>
              <a:rPr lang="en-US" sz="4000" dirty="0" err="1">
                <a:solidFill>
                  <a:schemeClr val="bg1"/>
                </a:solidFill>
              </a:rPr>
              <a:t>nguyên</a:t>
            </a:r>
            <a:r>
              <a:rPr lang="en-US" sz="4000" dirty="0">
                <a:solidFill>
                  <a:schemeClr val="bg1"/>
                </a:solidFill>
              </a:rPr>
              <a:t> </a:t>
            </a:r>
            <a:r>
              <a:rPr lang="en-US" sz="4000" dirty="0" err="1">
                <a:solidFill>
                  <a:schemeClr val="bg1"/>
                </a:solidFill>
              </a:rPr>
              <a:t>tố</a:t>
            </a:r>
            <a:r>
              <a:rPr lang="en-US" sz="4000" dirty="0">
                <a:solidFill>
                  <a:schemeClr val="bg1"/>
                </a:solidFill>
              </a:rPr>
              <a:t> </a:t>
            </a:r>
            <a:r>
              <a:rPr lang="en-US" sz="4000" dirty="0" err="1">
                <a:solidFill>
                  <a:schemeClr val="bg1"/>
                </a:solidFill>
              </a:rPr>
              <a:t>đầu</a:t>
            </a:r>
            <a:r>
              <a:rPr lang="en-US" sz="4000" dirty="0">
                <a:solidFill>
                  <a:schemeClr val="bg1"/>
                </a:solidFill>
              </a:rPr>
              <a:t> </a:t>
            </a:r>
            <a:r>
              <a:rPr lang="en-US" sz="4000" dirty="0" err="1">
                <a:solidFill>
                  <a:schemeClr val="bg1"/>
                </a:solidFill>
              </a:rPr>
              <a:t>tiên</a:t>
            </a:r>
            <a:r>
              <a:rPr lang="en-US" sz="4000" dirty="0">
                <a:solidFill>
                  <a:schemeClr val="bg1"/>
                </a:solidFill>
              </a:rPr>
              <a:t> 2..311</a:t>
            </a:r>
            <a:r>
              <a:rPr lang="en-US" sz="4000" dirty="0" smtClean="0">
                <a:solidFill>
                  <a:schemeClr val="bg1"/>
                </a:solidFill>
              </a:rPr>
              <a:t>):</a:t>
            </a:r>
            <a:endParaRPr lang="vi-VN" sz="4000" dirty="0" smtClean="0">
              <a:solidFill>
                <a:schemeClr val="bg1"/>
              </a:solidFill>
            </a:endParaRPr>
          </a:p>
          <a:p>
            <a:endParaRPr lang="en-US" sz="4000" dirty="0">
              <a:solidFill>
                <a:schemeClr val="bg1"/>
              </a:solidFill>
            </a:endParaRPr>
          </a:p>
          <a:p>
            <a:r>
              <a:rPr lang="vi-VN" sz="4000" dirty="0" smtClean="0">
                <a:solidFill>
                  <a:schemeClr val="bg1"/>
                </a:solidFill>
              </a:rPr>
              <a:t>	</a:t>
            </a:r>
            <a:r>
              <a:rPr lang="en-US" sz="4000" dirty="0" smtClean="0">
                <a:solidFill>
                  <a:schemeClr val="bg1"/>
                </a:solidFill>
              </a:rPr>
              <a:t>k[0</a:t>
            </a:r>
            <a:r>
              <a:rPr lang="en-US" sz="4000" dirty="0">
                <a:solidFill>
                  <a:schemeClr val="bg1"/>
                </a:solidFill>
              </a:rPr>
              <a:t>..63</a:t>
            </a:r>
            <a:r>
              <a:rPr lang="en-US" sz="4000" dirty="0" smtClean="0">
                <a:solidFill>
                  <a:schemeClr val="bg1"/>
                </a:solidFill>
              </a:rPr>
              <a:t>]</a:t>
            </a:r>
            <a:r>
              <a:rPr lang="vi-VN" sz="4000" dirty="0" smtClean="0">
                <a:solidFill>
                  <a:schemeClr val="bg1"/>
                </a:solidFill>
              </a:rPr>
              <a:t> </a:t>
            </a:r>
            <a:r>
              <a:rPr lang="en-US" sz="4000" dirty="0" smtClean="0">
                <a:solidFill>
                  <a:schemeClr val="bg1"/>
                </a:solidFill>
              </a:rPr>
              <a:t>:=</a:t>
            </a:r>
            <a:endParaRPr lang="en-US" sz="4000" dirty="0">
              <a:solidFill>
                <a:schemeClr val="bg1"/>
              </a:solidFill>
            </a:endParaRPr>
          </a:p>
          <a:p>
            <a:r>
              <a:rPr lang="en-US" sz="4000" dirty="0" smtClean="0">
                <a:solidFill>
                  <a:schemeClr val="bg1"/>
                </a:solidFill>
              </a:rPr>
              <a:t>0x428a2f98</a:t>
            </a:r>
            <a:r>
              <a:rPr lang="en-US" sz="4000" dirty="0">
                <a:solidFill>
                  <a:schemeClr val="bg1"/>
                </a:solidFill>
              </a:rPr>
              <a:t>, 0x71374491, 0xb5c0fbcf, 0xe9b5dba5, 0x3956c25b, 0x59f111f1, </a:t>
            </a:r>
            <a:r>
              <a:rPr lang="en-US" sz="4000" dirty="0" smtClean="0">
                <a:solidFill>
                  <a:schemeClr val="bg1"/>
                </a:solidFill>
              </a:rPr>
              <a:t>0x923f82a4</a:t>
            </a:r>
            <a:r>
              <a:rPr lang="en-US" sz="4000" dirty="0">
                <a:solidFill>
                  <a:schemeClr val="bg1"/>
                </a:solidFill>
              </a:rPr>
              <a:t>, 0xab1c5ed5, 0xd807aa98, 0x12835b01, 0x243185be, 0x550c7dc3, 0x72be5d74, 0x80deb1fe, 0x9bdc06a7, 0xc19bf174, 0xe49b69c1, 0xefbe4786, 0x0fc19dc6, 0x240ca1cc, 0x2de92c6f, 0x4a7484aa, 0x5cb0a9dc, 0x76f988da, 0x983e5152, 0xa831c66d, 0xb00327c8, 0xbf597fc7, 0xc6e00bf3, 0xd5a79147, 0x06ca6351, 0x14292967, 0x27b70a85, 0x2e1b2138, 0x4d2c6dfc, 0x53380d13, 0x650a7354, 0x766a0abb, 0x81c2c92e, 0x92722c85, 0xa2bfe8a1, 0xa81a664b, 0xc24b8b70, 0xc76c51a3, 0xd192e819, 0xd6990624, 0xf40e3585, 0x106aa070, 0x19a4c116, 0x1e376c08, 0x2748774c, 0x34b0bcb5, 0x391c0cb3, 0x4ed8aa4a, 0x5b9cca4f, 0x682e6ff3, 0x748f82ee, 0x78a5636f, 0x84c87814, 0x8cc70208, 0x90befffa, 0xa4506ceb, 0xbef9a3f7, 0xc67178f2</a:t>
            </a:r>
            <a:endParaRPr lang="en-US" sz="4000" dirty="0">
              <a:solidFill>
                <a:schemeClr val="bg1"/>
              </a:solidFill>
              <a:effectLst/>
            </a:endParaRPr>
          </a:p>
        </p:txBody>
      </p:sp>
    </p:spTree>
    <p:extLst>
      <p:ext uri="{BB962C8B-B14F-4D97-AF65-F5344CB8AC3E}">
        <p14:creationId xmlns:p14="http://schemas.microsoft.com/office/powerpoint/2010/main" val="284498709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3: Tiền xử lý</a:t>
            </a:r>
            <a:endParaRPr lang="en-US" sz="4000" dirty="0">
              <a:solidFill>
                <a:srgbClr val="FFC000"/>
              </a:solidFill>
            </a:endParaRPr>
          </a:p>
        </p:txBody>
      </p:sp>
      <p:sp>
        <p:nvSpPr>
          <p:cNvPr id="2" name="Rectangle 1"/>
          <p:cNvSpPr/>
          <p:nvPr/>
        </p:nvSpPr>
        <p:spPr>
          <a:xfrm>
            <a:off x="2724150" y="4098489"/>
            <a:ext cx="18859500" cy="6001643"/>
          </a:xfrm>
          <a:prstGeom prst="rect">
            <a:avLst/>
          </a:prstGeom>
        </p:spPr>
        <p:txBody>
          <a:bodyPr wrap="square">
            <a:spAutoFit/>
          </a:bodyPr>
          <a:lstStyle/>
          <a:p>
            <a:r>
              <a:rPr lang="en-US" sz="4800" dirty="0" err="1">
                <a:solidFill>
                  <a:schemeClr val="bg1"/>
                </a:solidFill>
              </a:rPr>
              <a:t>Thêm</a:t>
            </a:r>
            <a:r>
              <a:rPr lang="en-US" sz="4800" dirty="0">
                <a:solidFill>
                  <a:schemeClr val="bg1"/>
                </a:solidFill>
              </a:rPr>
              <a:t> bit ‘1’ </a:t>
            </a:r>
            <a:r>
              <a:rPr lang="en-US" sz="4800" dirty="0" err="1">
                <a:solidFill>
                  <a:schemeClr val="bg1"/>
                </a:solidFill>
              </a:rPr>
              <a:t>vào</a:t>
            </a:r>
            <a:r>
              <a:rPr lang="en-US" sz="4800" dirty="0">
                <a:solidFill>
                  <a:schemeClr val="bg1"/>
                </a:solidFill>
              </a:rPr>
              <a:t> </a:t>
            </a:r>
            <a:r>
              <a:rPr lang="en-US" sz="4800" dirty="0" err="1">
                <a:solidFill>
                  <a:schemeClr val="bg1"/>
                </a:solidFill>
              </a:rPr>
              <a:t>cuối</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dữ</a:t>
            </a:r>
            <a:r>
              <a:rPr lang="en-US" sz="4800" dirty="0">
                <a:solidFill>
                  <a:schemeClr val="bg1"/>
                </a:solidFill>
              </a:rPr>
              <a:t> </a:t>
            </a:r>
            <a:r>
              <a:rPr lang="en-US" sz="4800" dirty="0" err="1">
                <a:solidFill>
                  <a:schemeClr val="bg1"/>
                </a:solidFill>
              </a:rPr>
              <a:t>liệu</a:t>
            </a:r>
            <a:r>
              <a:rPr lang="en-US" sz="4800" dirty="0">
                <a:solidFill>
                  <a:schemeClr val="bg1"/>
                </a:solidFill>
              </a:rPr>
              <a:t> </a:t>
            </a:r>
            <a:r>
              <a:rPr lang="en-US" sz="4800" dirty="0" err="1" smtClean="0">
                <a:solidFill>
                  <a:schemeClr val="bg1"/>
                </a:solidFill>
              </a:rPr>
              <a:t>gốc</a:t>
            </a:r>
            <a:endParaRPr lang="vi-VN" sz="4800" dirty="0" smtClean="0">
              <a:solidFill>
                <a:schemeClr val="bg1"/>
              </a:solidFill>
            </a:endParaRPr>
          </a:p>
          <a:p>
            <a:endParaRPr lang="en-US" sz="4800" dirty="0">
              <a:solidFill>
                <a:schemeClr val="bg1"/>
              </a:solidFill>
            </a:endParaRPr>
          </a:p>
          <a:p>
            <a:r>
              <a:rPr lang="en-US" sz="4800" dirty="0" err="1">
                <a:solidFill>
                  <a:schemeClr val="bg1"/>
                </a:solidFill>
              </a:rPr>
              <a:t>Thêm</a:t>
            </a:r>
            <a:r>
              <a:rPr lang="en-US" sz="4800" dirty="0">
                <a:solidFill>
                  <a:schemeClr val="bg1"/>
                </a:solidFill>
              </a:rPr>
              <a:t> k bit ‘0’, </a:t>
            </a:r>
            <a:r>
              <a:rPr lang="en-US" sz="4800" dirty="0" err="1">
                <a:solidFill>
                  <a:schemeClr val="bg1"/>
                </a:solidFill>
              </a:rPr>
              <a:t>tròn</a:t>
            </a:r>
            <a:r>
              <a:rPr lang="en-US" sz="4800" dirty="0">
                <a:solidFill>
                  <a:schemeClr val="bg1"/>
                </a:solidFill>
              </a:rPr>
              <a:t> </a:t>
            </a:r>
            <a:r>
              <a:rPr lang="en-US" sz="4800" dirty="0" err="1">
                <a:solidFill>
                  <a:schemeClr val="bg1"/>
                </a:solidFill>
              </a:rPr>
              <a:t>đó</a:t>
            </a:r>
            <a:r>
              <a:rPr lang="en-US" sz="4800" dirty="0">
                <a:solidFill>
                  <a:schemeClr val="bg1"/>
                </a:solidFill>
              </a:rPr>
              <a:t> k </a:t>
            </a:r>
            <a:r>
              <a:rPr lang="en-US" sz="4800" dirty="0" err="1">
                <a:solidFill>
                  <a:schemeClr val="bg1"/>
                </a:solidFill>
              </a:rPr>
              <a:t>là</a:t>
            </a:r>
            <a:r>
              <a:rPr lang="en-US" sz="4800" dirty="0">
                <a:solidFill>
                  <a:schemeClr val="bg1"/>
                </a:solidFill>
              </a:rPr>
              <a:t> </a:t>
            </a:r>
            <a:r>
              <a:rPr lang="en-US" sz="4800" dirty="0" err="1">
                <a:solidFill>
                  <a:schemeClr val="bg1"/>
                </a:solidFill>
              </a:rPr>
              <a:t>số</a:t>
            </a:r>
            <a:r>
              <a:rPr lang="en-US" sz="4800" dirty="0">
                <a:solidFill>
                  <a:schemeClr val="bg1"/>
                </a:solidFill>
              </a:rPr>
              <a:t> </a:t>
            </a:r>
            <a:r>
              <a:rPr lang="en-US" sz="4800" dirty="0" err="1">
                <a:solidFill>
                  <a:schemeClr val="bg1"/>
                </a:solidFill>
              </a:rPr>
              <a:t>nhỏ</a:t>
            </a:r>
            <a:r>
              <a:rPr lang="en-US" sz="4800" dirty="0">
                <a:solidFill>
                  <a:schemeClr val="bg1"/>
                </a:solidFill>
              </a:rPr>
              <a:t> </a:t>
            </a:r>
            <a:r>
              <a:rPr lang="en-US" sz="4800" dirty="0" err="1">
                <a:solidFill>
                  <a:schemeClr val="bg1"/>
                </a:solidFill>
              </a:rPr>
              <a:t>nhất</a:t>
            </a:r>
            <a:r>
              <a:rPr lang="en-US" sz="4800" dirty="0">
                <a:solidFill>
                  <a:schemeClr val="bg1"/>
                </a:solidFill>
              </a:rPr>
              <a:t> &gt;=0 </a:t>
            </a:r>
            <a:r>
              <a:rPr lang="en-US" sz="4800" dirty="0" err="1">
                <a:solidFill>
                  <a:schemeClr val="bg1"/>
                </a:solidFill>
              </a:rPr>
              <a:t>sao</a:t>
            </a:r>
            <a:r>
              <a:rPr lang="en-US" sz="4800" dirty="0">
                <a:solidFill>
                  <a:schemeClr val="bg1"/>
                </a:solidFill>
              </a:rPr>
              <a:t> </a:t>
            </a:r>
            <a:r>
              <a:rPr lang="en-US" sz="4800" dirty="0" err="1">
                <a:solidFill>
                  <a:schemeClr val="bg1"/>
                </a:solidFill>
              </a:rPr>
              <a:t>cho</a:t>
            </a:r>
            <a:r>
              <a:rPr lang="en-US" sz="4800" dirty="0">
                <a:solidFill>
                  <a:schemeClr val="bg1"/>
                </a:solidFill>
              </a:rPr>
              <a:t> </a:t>
            </a:r>
            <a:r>
              <a:rPr lang="en-US" sz="4800" dirty="0" err="1">
                <a:solidFill>
                  <a:schemeClr val="bg1"/>
                </a:solidFill>
              </a:rPr>
              <a:t>chiều</a:t>
            </a:r>
            <a:r>
              <a:rPr lang="en-US" sz="4800" dirty="0">
                <a:solidFill>
                  <a:schemeClr val="bg1"/>
                </a:solidFill>
              </a:rPr>
              <a:t> </a:t>
            </a:r>
            <a:r>
              <a:rPr lang="en-US" sz="4800" dirty="0" err="1">
                <a:solidFill>
                  <a:schemeClr val="bg1"/>
                </a:solidFill>
              </a:rPr>
              <a:t>dài</a:t>
            </a:r>
            <a:r>
              <a:rPr lang="en-US" sz="4800" dirty="0">
                <a:solidFill>
                  <a:schemeClr val="bg1"/>
                </a:solidFill>
              </a:rPr>
              <a:t> </a:t>
            </a:r>
            <a:r>
              <a:rPr lang="en-US" sz="4800" dirty="0" err="1">
                <a:solidFill>
                  <a:schemeClr val="bg1"/>
                </a:solidFill>
              </a:rPr>
              <a:t>của</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dữ</a:t>
            </a:r>
            <a:r>
              <a:rPr lang="en-US" sz="4800" dirty="0">
                <a:solidFill>
                  <a:schemeClr val="bg1"/>
                </a:solidFill>
              </a:rPr>
              <a:t> </a:t>
            </a:r>
            <a:r>
              <a:rPr lang="en-US" sz="4800" dirty="0" err="1">
                <a:solidFill>
                  <a:schemeClr val="bg1"/>
                </a:solidFill>
              </a:rPr>
              <a:t>liệu</a:t>
            </a:r>
            <a:r>
              <a:rPr lang="en-US" sz="4800" dirty="0">
                <a:solidFill>
                  <a:schemeClr val="bg1"/>
                </a:solidFill>
              </a:rPr>
              <a:t> </a:t>
            </a:r>
            <a:r>
              <a:rPr lang="en-US" sz="4800" dirty="0" err="1">
                <a:solidFill>
                  <a:schemeClr val="bg1"/>
                </a:solidFill>
              </a:rPr>
              <a:t>gốc</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bằng</a:t>
            </a:r>
            <a:r>
              <a:rPr lang="en-US" sz="4800" dirty="0">
                <a:solidFill>
                  <a:schemeClr val="bg1"/>
                </a:solidFill>
              </a:rPr>
              <a:t> bit) </a:t>
            </a:r>
            <a:r>
              <a:rPr lang="en-US" sz="4800" dirty="0" err="1">
                <a:solidFill>
                  <a:schemeClr val="bg1"/>
                </a:solidFill>
              </a:rPr>
              <a:t>đồng</a:t>
            </a:r>
            <a:r>
              <a:rPr lang="en-US" sz="4800" dirty="0">
                <a:solidFill>
                  <a:schemeClr val="bg1"/>
                </a:solidFill>
              </a:rPr>
              <a:t> </a:t>
            </a:r>
            <a:r>
              <a:rPr lang="en-US" sz="4800" dirty="0" err="1">
                <a:solidFill>
                  <a:schemeClr val="bg1"/>
                </a:solidFill>
              </a:rPr>
              <a:t>dư</a:t>
            </a:r>
            <a:r>
              <a:rPr lang="en-US" sz="4800" dirty="0">
                <a:solidFill>
                  <a:schemeClr val="bg1"/>
                </a:solidFill>
              </a:rPr>
              <a:t> </a:t>
            </a:r>
            <a:r>
              <a:rPr lang="en-US" sz="4800" dirty="0" err="1">
                <a:solidFill>
                  <a:schemeClr val="bg1"/>
                </a:solidFill>
              </a:rPr>
              <a:t>với</a:t>
            </a:r>
            <a:r>
              <a:rPr lang="en-US" sz="4800" dirty="0">
                <a:solidFill>
                  <a:schemeClr val="bg1"/>
                </a:solidFill>
              </a:rPr>
              <a:t> 448 (mod 512</a:t>
            </a:r>
            <a:r>
              <a:rPr lang="en-US" sz="4800" dirty="0" smtClean="0">
                <a:solidFill>
                  <a:schemeClr val="bg1"/>
                </a:solidFill>
              </a:rPr>
              <a:t>)</a:t>
            </a:r>
            <a:endParaRPr lang="vi-VN" sz="4800" dirty="0" smtClean="0">
              <a:solidFill>
                <a:schemeClr val="bg1"/>
              </a:solidFill>
            </a:endParaRPr>
          </a:p>
          <a:p>
            <a:endParaRPr lang="en-US" sz="4800" dirty="0">
              <a:solidFill>
                <a:schemeClr val="bg1"/>
              </a:solidFill>
            </a:endParaRPr>
          </a:p>
          <a:p>
            <a:r>
              <a:rPr lang="en-US" sz="4800" dirty="0" err="1">
                <a:solidFill>
                  <a:schemeClr val="bg1"/>
                </a:solidFill>
              </a:rPr>
              <a:t>Thêm</a:t>
            </a:r>
            <a:r>
              <a:rPr lang="en-US" sz="4800" dirty="0">
                <a:solidFill>
                  <a:schemeClr val="bg1"/>
                </a:solidFill>
              </a:rPr>
              <a:t> </a:t>
            </a:r>
            <a:r>
              <a:rPr lang="en-US" sz="4800" dirty="0" err="1">
                <a:solidFill>
                  <a:schemeClr val="bg1"/>
                </a:solidFill>
              </a:rPr>
              <a:t>độ</a:t>
            </a:r>
            <a:r>
              <a:rPr lang="en-US" sz="4800" dirty="0">
                <a:solidFill>
                  <a:schemeClr val="bg1"/>
                </a:solidFill>
              </a:rPr>
              <a:t> </a:t>
            </a:r>
            <a:r>
              <a:rPr lang="en-US" sz="4800" dirty="0" err="1">
                <a:solidFill>
                  <a:schemeClr val="bg1"/>
                </a:solidFill>
              </a:rPr>
              <a:t>dài</a:t>
            </a:r>
            <a:r>
              <a:rPr lang="en-US" sz="4800" dirty="0">
                <a:solidFill>
                  <a:schemeClr val="bg1"/>
                </a:solidFill>
              </a:rPr>
              <a:t> </a:t>
            </a:r>
            <a:r>
              <a:rPr lang="en-US" sz="4800" dirty="0" err="1">
                <a:solidFill>
                  <a:schemeClr val="bg1"/>
                </a:solidFill>
              </a:rPr>
              <a:t>của</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dữ</a:t>
            </a:r>
            <a:r>
              <a:rPr lang="en-US" sz="4800" dirty="0">
                <a:solidFill>
                  <a:schemeClr val="bg1"/>
                </a:solidFill>
              </a:rPr>
              <a:t> </a:t>
            </a:r>
            <a:r>
              <a:rPr lang="en-US" sz="4800" dirty="0" err="1">
                <a:solidFill>
                  <a:schemeClr val="bg1"/>
                </a:solidFill>
              </a:rPr>
              <a:t>liệu</a:t>
            </a:r>
            <a:r>
              <a:rPr lang="en-US" sz="4800" dirty="0">
                <a:solidFill>
                  <a:schemeClr val="bg1"/>
                </a:solidFill>
              </a:rPr>
              <a:t> </a:t>
            </a:r>
            <a:r>
              <a:rPr lang="en-US" sz="4800" dirty="0" err="1">
                <a:solidFill>
                  <a:schemeClr val="bg1"/>
                </a:solidFill>
              </a:rPr>
              <a:t>gốc</a:t>
            </a:r>
            <a:r>
              <a:rPr lang="en-US" sz="4800" dirty="0">
                <a:solidFill>
                  <a:schemeClr val="bg1"/>
                </a:solidFill>
              </a:rPr>
              <a:t>( </a:t>
            </a:r>
            <a:r>
              <a:rPr lang="en-US" sz="4800" dirty="0" err="1">
                <a:solidFill>
                  <a:schemeClr val="bg1"/>
                </a:solidFill>
              </a:rPr>
              <a:t>trước</a:t>
            </a:r>
            <a:r>
              <a:rPr lang="en-US" sz="4800" dirty="0">
                <a:solidFill>
                  <a:schemeClr val="bg1"/>
                </a:solidFill>
              </a:rPr>
              <a:t> </a:t>
            </a:r>
            <a:r>
              <a:rPr lang="en-US" sz="4800" dirty="0" err="1">
                <a:solidFill>
                  <a:schemeClr val="bg1"/>
                </a:solidFill>
              </a:rPr>
              <a:t>giai</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tiền</a:t>
            </a:r>
            <a:r>
              <a:rPr lang="en-US" sz="4800" dirty="0">
                <a:solidFill>
                  <a:schemeClr val="bg1"/>
                </a:solidFill>
              </a:rPr>
              <a:t> </a:t>
            </a:r>
            <a:r>
              <a:rPr lang="en-US" sz="4800" dirty="0" err="1">
                <a:solidFill>
                  <a:schemeClr val="bg1"/>
                </a:solidFill>
              </a:rPr>
              <a:t>xử</a:t>
            </a:r>
            <a:r>
              <a:rPr lang="en-US" sz="4800" dirty="0">
                <a:solidFill>
                  <a:schemeClr val="bg1"/>
                </a:solidFill>
              </a:rPr>
              <a:t> </a:t>
            </a:r>
            <a:r>
              <a:rPr lang="en-US" sz="4800" dirty="0" err="1">
                <a:solidFill>
                  <a:schemeClr val="bg1"/>
                </a:solidFill>
              </a:rPr>
              <a:t>lý</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bằng</a:t>
            </a:r>
            <a:r>
              <a:rPr lang="en-US" sz="4800" dirty="0">
                <a:solidFill>
                  <a:schemeClr val="bg1"/>
                </a:solidFill>
              </a:rPr>
              <a:t> bits </a:t>
            </a:r>
            <a:r>
              <a:rPr lang="en-US" sz="4800" dirty="0" err="1">
                <a:solidFill>
                  <a:schemeClr val="bg1"/>
                </a:solidFill>
              </a:rPr>
              <a:t>thể</a:t>
            </a:r>
            <a:r>
              <a:rPr lang="en-US" sz="4800" dirty="0">
                <a:solidFill>
                  <a:schemeClr val="bg1"/>
                </a:solidFill>
              </a:rPr>
              <a:t> </a:t>
            </a:r>
            <a:r>
              <a:rPr lang="en-US" sz="4800" dirty="0" err="1">
                <a:solidFill>
                  <a:schemeClr val="bg1"/>
                </a:solidFill>
              </a:rPr>
              <a:t>hiện</a:t>
            </a:r>
            <a:r>
              <a:rPr lang="en-US" sz="4800" dirty="0">
                <a:solidFill>
                  <a:schemeClr val="bg1"/>
                </a:solidFill>
              </a:rPr>
              <a:t> </a:t>
            </a:r>
            <a:r>
              <a:rPr lang="en-US" sz="4800" dirty="0" err="1">
                <a:solidFill>
                  <a:schemeClr val="bg1"/>
                </a:solidFill>
              </a:rPr>
              <a:t>bằng</a:t>
            </a:r>
            <a:r>
              <a:rPr lang="en-US" sz="4800" dirty="0">
                <a:solidFill>
                  <a:schemeClr val="bg1"/>
                </a:solidFill>
              </a:rPr>
              <a:t> </a:t>
            </a:r>
            <a:r>
              <a:rPr lang="en-US" sz="4800" dirty="0" err="1">
                <a:solidFill>
                  <a:schemeClr val="bg1"/>
                </a:solidFill>
              </a:rPr>
              <a:t>một</a:t>
            </a:r>
            <a:r>
              <a:rPr lang="en-US" sz="4800" dirty="0">
                <a:solidFill>
                  <a:schemeClr val="bg1"/>
                </a:solidFill>
              </a:rPr>
              <a:t> </a:t>
            </a:r>
            <a:r>
              <a:rPr lang="en-US" sz="4800" dirty="0" err="1">
                <a:solidFill>
                  <a:schemeClr val="bg1"/>
                </a:solidFill>
              </a:rPr>
              <a:t>số</a:t>
            </a:r>
            <a:r>
              <a:rPr lang="en-US" sz="4800" dirty="0">
                <a:solidFill>
                  <a:schemeClr val="bg1"/>
                </a:solidFill>
              </a:rPr>
              <a:t> 64 bit big endian </a:t>
            </a:r>
            <a:r>
              <a:rPr lang="en-US" sz="4800" dirty="0" err="1">
                <a:solidFill>
                  <a:schemeClr val="bg1"/>
                </a:solidFill>
              </a:rPr>
              <a:t>vào</a:t>
            </a:r>
            <a:r>
              <a:rPr lang="en-US" sz="4800" dirty="0">
                <a:solidFill>
                  <a:schemeClr val="bg1"/>
                </a:solidFill>
              </a:rPr>
              <a:t> </a:t>
            </a:r>
            <a:r>
              <a:rPr lang="en-US" sz="4800" dirty="0" err="1">
                <a:solidFill>
                  <a:schemeClr val="bg1"/>
                </a:solidFill>
              </a:rPr>
              <a:t>cuối</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dữ</a:t>
            </a:r>
            <a:r>
              <a:rPr lang="en-US" sz="4800" dirty="0">
                <a:solidFill>
                  <a:schemeClr val="bg1"/>
                </a:solidFill>
              </a:rPr>
              <a:t> </a:t>
            </a:r>
            <a:r>
              <a:rPr lang="en-US" sz="4800" dirty="0" err="1">
                <a:solidFill>
                  <a:schemeClr val="bg1"/>
                </a:solidFill>
              </a:rPr>
              <a:t>liệu</a:t>
            </a:r>
            <a:r>
              <a:rPr lang="en-US" sz="4800" dirty="0">
                <a:solidFill>
                  <a:schemeClr val="bg1"/>
                </a:solidFill>
              </a:rPr>
              <a:t>.</a:t>
            </a:r>
          </a:p>
        </p:txBody>
      </p:sp>
    </p:spTree>
    <p:extLst>
      <p:ext uri="{BB962C8B-B14F-4D97-AF65-F5344CB8AC3E}">
        <p14:creationId xmlns:p14="http://schemas.microsoft.com/office/powerpoint/2010/main" val="284498709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1390651" y="599385"/>
            <a:ext cx="2018181" cy="984885"/>
          </a:xfrm>
          <a:prstGeom prst="rect">
            <a:avLst/>
          </a:prstGeom>
        </p:spPr>
        <p:txBody>
          <a:bodyPr wrap="none" lIns="0" tIns="0" rIns="0" bIns="0" anchor="ctr" anchorCtr="0">
            <a:spAutoFit/>
          </a:bodyPr>
          <a:lstStyle/>
          <a:p>
            <a:r>
              <a:rPr lang="en-US" sz="6400" dirty="0">
                <a:solidFill>
                  <a:srgbClr val="4BC1EB"/>
                </a:solidFill>
                <a:latin typeface="Fira Sans ExtraBold" panose="020B0903050000020004" pitchFamily="34" charset="0"/>
                <a:ea typeface="Fira Sans ExtraBold" panose="020B0903050000020004" pitchFamily="34" charset="0"/>
              </a:rPr>
              <a:t>TEAM</a:t>
            </a:r>
            <a:endParaRPr lang="ru-RU" sz="6400" dirty="0"/>
          </a:p>
        </p:txBody>
      </p:sp>
      <p:sp>
        <p:nvSpPr>
          <p:cNvPr id="8" name="Прямоугольник 7"/>
          <p:cNvSpPr/>
          <p:nvPr/>
        </p:nvSpPr>
        <p:spPr>
          <a:xfrm>
            <a:off x="3937925" y="553219"/>
            <a:ext cx="665606" cy="1077218"/>
          </a:xfrm>
          <a:prstGeom prst="rect">
            <a:avLst/>
          </a:prstGeom>
        </p:spPr>
        <p:txBody>
          <a:bodyPr wrap="square" anchor="ctr" anchorCtr="0">
            <a:spAutoFit/>
          </a:bodyPr>
          <a:lstStyle/>
          <a:p>
            <a:pPr defTabSz="1828754">
              <a:defRPr/>
            </a:pPr>
            <a:r>
              <a:rPr lang="vi-VN" sz="6400" dirty="0" smtClean="0">
                <a:solidFill>
                  <a:schemeClr val="bg1">
                    <a:lumMod val="65000"/>
                  </a:schemeClr>
                </a:solidFill>
                <a:latin typeface="Fira Sans" panose="020B0503050000020004" pitchFamily="34" charset="0"/>
                <a:ea typeface="Fira Sans" panose="020B0503050000020004" pitchFamily="34" charset="0"/>
              </a:rPr>
              <a:t>6</a:t>
            </a:r>
          </a:p>
        </p:txBody>
      </p:sp>
      <p:cxnSp>
        <p:nvCxnSpPr>
          <p:cNvPr id="9" name="Прямая соединительная линия 8"/>
          <p:cNvCxnSpPr/>
          <p:nvPr/>
        </p:nvCxnSpPr>
        <p:spPr>
          <a:xfrm>
            <a:off x="3687053" y="569328"/>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305552" y="2932150"/>
            <a:ext cx="4961479" cy="402418"/>
          </a:xfrm>
          <a:prstGeom prst="rect">
            <a:avLst/>
          </a:prstGeom>
          <a:noFill/>
        </p:spPr>
        <p:txBody>
          <a:bodyPr wrap="square" lIns="0" tIns="0" rIns="0" bIns="0" rtlCol="0">
            <a:spAutoFit/>
          </a:bodyPr>
          <a:lstStyle/>
          <a:p>
            <a:pPr>
              <a:lnSpc>
                <a:spcPct val="120000"/>
              </a:lnSpc>
            </a:pPr>
            <a:r>
              <a:rPr lang="vi-VN" sz="2400" dirty="0" smtClean="0">
                <a:solidFill>
                  <a:schemeClr val="accent1"/>
                </a:solidFill>
                <a:latin typeface="Fira Sans" panose="020B0503050000020004" pitchFamily="34" charset="0"/>
                <a:ea typeface="Fira Sans" panose="020B0503050000020004" pitchFamily="34" charset="0"/>
              </a:rPr>
              <a:t>B16DCAT080</a:t>
            </a:r>
            <a:endParaRPr lang="en-US" sz="2400" dirty="0">
              <a:solidFill>
                <a:schemeClr val="accent1"/>
              </a:solidFill>
              <a:latin typeface="Fira Sans" panose="020B0503050000020004" pitchFamily="34" charset="0"/>
              <a:ea typeface="Fira Sans" panose="020B0503050000020004" pitchFamily="34" charset="0"/>
            </a:endParaRPr>
          </a:p>
        </p:txBody>
      </p:sp>
      <p:sp>
        <p:nvSpPr>
          <p:cNvPr id="12" name="TextBox 11"/>
          <p:cNvSpPr txBox="1"/>
          <p:nvPr/>
        </p:nvSpPr>
        <p:spPr>
          <a:xfrm>
            <a:off x="8305552" y="2168075"/>
            <a:ext cx="5221262" cy="615553"/>
          </a:xfrm>
          <a:prstGeom prst="rect">
            <a:avLst/>
          </a:prstGeom>
          <a:noFill/>
        </p:spPr>
        <p:txBody>
          <a:bodyPr wrap="square" lIns="0" tIns="0" rIns="0" bIns="0" rtlCol="0" anchor="ctr" anchorCtr="0">
            <a:spAutoFit/>
          </a:bodyPr>
          <a:lstStyle/>
          <a:p>
            <a:r>
              <a:rPr lang="vi-VN" sz="4000" dirty="0" smtClean="0">
                <a:solidFill>
                  <a:schemeClr val="accent3"/>
                </a:solidFill>
                <a:latin typeface="Fira Sans SemiBold" panose="020B0703050000020004" pitchFamily="34" charset="0"/>
                <a:ea typeface="Fira Sans SemiBold" panose="020B0703050000020004" pitchFamily="34" charset="0"/>
              </a:rPr>
              <a:t>NGUYỄN THỊ HUYỀN</a:t>
            </a:r>
            <a:endParaRPr lang="en-US" sz="4000" dirty="0">
              <a:solidFill>
                <a:schemeClr val="accent3"/>
              </a:solidFill>
              <a:latin typeface="Fira Sans SemiBold" panose="020B0703050000020004" pitchFamily="34" charset="0"/>
              <a:ea typeface="Fira Sans SemiBold" panose="020B0703050000020004" pitchFamily="34" charset="0"/>
            </a:endParaRPr>
          </a:p>
        </p:txBody>
      </p:sp>
      <p:sp>
        <p:nvSpPr>
          <p:cNvPr id="86" name="TextBox 85"/>
          <p:cNvSpPr txBox="1"/>
          <p:nvPr/>
        </p:nvSpPr>
        <p:spPr>
          <a:xfrm>
            <a:off x="8305551" y="3583669"/>
            <a:ext cx="6566063" cy="443198"/>
          </a:xfrm>
          <a:prstGeom prst="rect">
            <a:avLst/>
          </a:prstGeom>
          <a:noFill/>
        </p:spPr>
        <p:txBody>
          <a:bodyPr wrap="square" lIns="0" tIns="0" rIns="0" bIns="0" rtlCol="0">
            <a:spAutoFit/>
          </a:bodyPr>
          <a:lstStyle/>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LEADER – Người thuyết trình.</a:t>
            </a:r>
          </a:p>
        </p:txBody>
      </p:sp>
      <p:sp>
        <p:nvSpPr>
          <p:cNvPr id="87" name="TextBox 86"/>
          <p:cNvSpPr txBox="1"/>
          <p:nvPr/>
        </p:nvSpPr>
        <p:spPr>
          <a:xfrm>
            <a:off x="2961040" y="6176471"/>
            <a:ext cx="4961479" cy="443198"/>
          </a:xfrm>
          <a:prstGeom prst="rect">
            <a:avLst/>
          </a:prstGeom>
          <a:noFill/>
        </p:spPr>
        <p:txBody>
          <a:bodyPr wrap="square" lIns="0" tIns="0" rIns="0" bIns="0" rtlCol="0">
            <a:spAutoFit/>
          </a:bodyPr>
          <a:lstStyle/>
          <a:p>
            <a:pPr>
              <a:lnSpc>
                <a:spcPct val="120000"/>
              </a:lnSpc>
            </a:pPr>
            <a:r>
              <a:rPr lang="vi-VN" sz="2400" dirty="0" smtClean="0">
                <a:solidFill>
                  <a:schemeClr val="accent1"/>
                </a:solidFill>
                <a:latin typeface="Fira Sans" panose="020B0503050000020004" pitchFamily="34" charset="0"/>
                <a:ea typeface="Fira Sans" panose="020B0503050000020004" pitchFamily="34" charset="0"/>
              </a:rPr>
              <a:t>B16DCAT073</a:t>
            </a:r>
            <a:endParaRPr lang="en-US" sz="2400" dirty="0">
              <a:solidFill>
                <a:schemeClr val="accent1"/>
              </a:solidFill>
              <a:latin typeface="Fira Sans" panose="020B0503050000020004" pitchFamily="34" charset="0"/>
              <a:ea typeface="Fira Sans" panose="020B0503050000020004" pitchFamily="34" charset="0"/>
            </a:endParaRPr>
          </a:p>
        </p:txBody>
      </p:sp>
      <p:sp>
        <p:nvSpPr>
          <p:cNvPr id="88" name="TextBox 87"/>
          <p:cNvSpPr txBox="1"/>
          <p:nvPr/>
        </p:nvSpPr>
        <p:spPr>
          <a:xfrm>
            <a:off x="2961040" y="5562484"/>
            <a:ext cx="4958409" cy="615553"/>
          </a:xfrm>
          <a:prstGeom prst="rect">
            <a:avLst/>
          </a:prstGeom>
          <a:noFill/>
        </p:spPr>
        <p:txBody>
          <a:bodyPr wrap="none" lIns="0" tIns="0" rIns="0" bIns="0" rtlCol="0" anchor="ctr" anchorCtr="0">
            <a:spAutoFit/>
          </a:bodyPr>
          <a:lstStyle/>
          <a:p>
            <a:r>
              <a:rPr lang="vi-VN" sz="4000" dirty="0" smtClean="0">
                <a:solidFill>
                  <a:schemeClr val="accent3"/>
                </a:solidFill>
                <a:latin typeface="Fira Sans SemiBold" panose="020B0703050000020004" pitchFamily="34" charset="0"/>
                <a:ea typeface="Fira Sans SemiBold" panose="020B0703050000020004" pitchFamily="34" charset="0"/>
              </a:rPr>
              <a:t>ĐINH TRỌNG HƯNG</a:t>
            </a:r>
            <a:endParaRPr lang="en-US" sz="4000" dirty="0">
              <a:solidFill>
                <a:schemeClr val="accent3"/>
              </a:solidFill>
              <a:latin typeface="Fira Sans SemiBold" panose="020B0703050000020004" pitchFamily="34" charset="0"/>
              <a:ea typeface="Fira Sans SemiBold" panose="020B0703050000020004" pitchFamily="34" charset="0"/>
            </a:endParaRPr>
          </a:p>
        </p:txBody>
      </p:sp>
      <p:sp>
        <p:nvSpPr>
          <p:cNvPr id="89" name="TextBox 88"/>
          <p:cNvSpPr txBox="1"/>
          <p:nvPr/>
        </p:nvSpPr>
        <p:spPr>
          <a:xfrm>
            <a:off x="2961040" y="6827991"/>
            <a:ext cx="6566063" cy="886397"/>
          </a:xfrm>
          <a:prstGeom prst="rect">
            <a:avLst/>
          </a:prstGeom>
          <a:noFill/>
        </p:spPr>
        <p:txBody>
          <a:bodyPr wrap="square" lIns="0" tIns="0" rIns="0" bIns="0" rtlCol="0">
            <a:spAutoFit/>
          </a:bodyPr>
          <a:lstStyle/>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Tìm hiểu về giải thuật hàm băm SHA0, SHA1</a:t>
            </a:r>
          </a:p>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Cài đặt thử nghiệm SHA1</a:t>
            </a:r>
            <a:endParaRPr lang="en-US" sz="2400" dirty="0">
              <a:solidFill>
                <a:schemeClr val="bg1">
                  <a:lumMod val="50000"/>
                </a:schemeClr>
              </a:solidFill>
              <a:latin typeface="Fira Sans Light" panose="020B0403050000020004" pitchFamily="34" charset="0"/>
              <a:ea typeface="Fira Sans Light" panose="020B0403050000020004" pitchFamily="34" charset="0"/>
            </a:endParaRPr>
          </a:p>
        </p:txBody>
      </p:sp>
      <p:sp>
        <p:nvSpPr>
          <p:cNvPr id="90" name="TextBox 89"/>
          <p:cNvSpPr txBox="1"/>
          <p:nvPr/>
        </p:nvSpPr>
        <p:spPr>
          <a:xfrm>
            <a:off x="2961040" y="9629855"/>
            <a:ext cx="4961479" cy="402418"/>
          </a:xfrm>
          <a:prstGeom prst="rect">
            <a:avLst/>
          </a:prstGeom>
          <a:noFill/>
        </p:spPr>
        <p:txBody>
          <a:bodyPr wrap="square" lIns="0" tIns="0" rIns="0" bIns="0" rtlCol="0">
            <a:spAutoFit/>
          </a:bodyPr>
          <a:lstStyle/>
          <a:p>
            <a:pPr>
              <a:lnSpc>
                <a:spcPct val="120000"/>
              </a:lnSpc>
            </a:pPr>
            <a:r>
              <a:rPr lang="vi-VN" sz="2400" dirty="0" smtClean="0">
                <a:solidFill>
                  <a:schemeClr val="accent1"/>
                </a:solidFill>
                <a:latin typeface="Fira Sans" panose="020B0503050000020004" pitchFamily="34" charset="0"/>
                <a:ea typeface="Fira Sans" panose="020B0503050000020004" pitchFamily="34" charset="0"/>
              </a:rPr>
              <a:t>B16DCAT078</a:t>
            </a:r>
            <a:endParaRPr lang="en-US" sz="2400" dirty="0">
              <a:solidFill>
                <a:schemeClr val="accent1"/>
              </a:solidFill>
              <a:latin typeface="Fira Sans" panose="020B0503050000020004" pitchFamily="34" charset="0"/>
              <a:ea typeface="Fira Sans" panose="020B0503050000020004" pitchFamily="34" charset="0"/>
            </a:endParaRPr>
          </a:p>
        </p:txBody>
      </p:sp>
      <p:sp>
        <p:nvSpPr>
          <p:cNvPr id="91" name="TextBox 90"/>
          <p:cNvSpPr txBox="1"/>
          <p:nvPr/>
        </p:nvSpPr>
        <p:spPr>
          <a:xfrm>
            <a:off x="2961040" y="9015868"/>
            <a:ext cx="5148845" cy="615553"/>
          </a:xfrm>
          <a:prstGeom prst="rect">
            <a:avLst/>
          </a:prstGeom>
          <a:noFill/>
        </p:spPr>
        <p:txBody>
          <a:bodyPr wrap="none" lIns="0" tIns="0" rIns="0" bIns="0" rtlCol="0" anchor="ctr" anchorCtr="0">
            <a:spAutoFit/>
          </a:bodyPr>
          <a:lstStyle/>
          <a:p>
            <a:r>
              <a:rPr lang="vi-VN" sz="4000" dirty="0" smtClean="0">
                <a:solidFill>
                  <a:schemeClr val="accent3"/>
                </a:solidFill>
                <a:latin typeface="Fira Sans SemiBold" panose="020B0703050000020004" pitchFamily="34" charset="0"/>
                <a:ea typeface="Fira Sans SemiBold" panose="020B0703050000020004" pitchFamily="34" charset="0"/>
              </a:rPr>
              <a:t>KHƯƠNG XUÂN HUY</a:t>
            </a:r>
            <a:endParaRPr lang="en-US" sz="4000" dirty="0">
              <a:solidFill>
                <a:schemeClr val="accent3"/>
              </a:solidFill>
              <a:latin typeface="Fira Sans SemiBold" panose="020B0703050000020004" pitchFamily="34" charset="0"/>
              <a:ea typeface="Fira Sans SemiBold" panose="020B0703050000020004" pitchFamily="34" charset="0"/>
            </a:endParaRPr>
          </a:p>
        </p:txBody>
      </p:sp>
      <p:sp>
        <p:nvSpPr>
          <p:cNvPr id="93" name="TextBox 92"/>
          <p:cNvSpPr txBox="1"/>
          <p:nvPr/>
        </p:nvSpPr>
        <p:spPr>
          <a:xfrm>
            <a:off x="14192494" y="6194434"/>
            <a:ext cx="4961479" cy="443198"/>
          </a:xfrm>
          <a:prstGeom prst="rect">
            <a:avLst/>
          </a:prstGeom>
          <a:noFill/>
        </p:spPr>
        <p:txBody>
          <a:bodyPr wrap="square" lIns="0" tIns="0" rIns="0" bIns="0" rtlCol="0">
            <a:spAutoFit/>
          </a:bodyPr>
          <a:lstStyle/>
          <a:p>
            <a:pPr>
              <a:lnSpc>
                <a:spcPct val="120000"/>
              </a:lnSpc>
            </a:pPr>
            <a:r>
              <a:rPr lang="vi-VN" sz="2400" dirty="0" smtClean="0">
                <a:solidFill>
                  <a:schemeClr val="accent1"/>
                </a:solidFill>
                <a:latin typeface="Fira Sans" panose="020B0503050000020004" pitchFamily="34" charset="0"/>
                <a:ea typeface="Fira Sans" panose="020B0503050000020004" pitchFamily="34" charset="0"/>
              </a:rPr>
              <a:t>B16DCAT081</a:t>
            </a:r>
          </a:p>
        </p:txBody>
      </p:sp>
      <p:sp>
        <p:nvSpPr>
          <p:cNvPr id="94" name="TextBox 93"/>
          <p:cNvSpPr txBox="1"/>
          <p:nvPr/>
        </p:nvSpPr>
        <p:spPr>
          <a:xfrm>
            <a:off x="14192493" y="5580447"/>
            <a:ext cx="3928961" cy="615553"/>
          </a:xfrm>
          <a:prstGeom prst="rect">
            <a:avLst/>
          </a:prstGeom>
          <a:noFill/>
        </p:spPr>
        <p:txBody>
          <a:bodyPr wrap="none" lIns="0" tIns="0" rIns="0" bIns="0" rtlCol="0" anchor="ctr" anchorCtr="0">
            <a:spAutoFit/>
          </a:bodyPr>
          <a:lstStyle/>
          <a:p>
            <a:r>
              <a:rPr lang="vi-VN" sz="4000" dirty="0" smtClean="0">
                <a:solidFill>
                  <a:schemeClr val="accent3"/>
                </a:solidFill>
                <a:latin typeface="Fira Sans SemiBold" panose="020B0703050000020004" pitchFamily="34" charset="0"/>
                <a:ea typeface="Fira Sans SemiBold" panose="020B0703050000020004" pitchFamily="34" charset="0"/>
              </a:rPr>
              <a:t>TRẦN VĂN KHẢI</a:t>
            </a:r>
            <a:endParaRPr lang="en-US" sz="4000" dirty="0">
              <a:solidFill>
                <a:schemeClr val="accent3"/>
              </a:solidFill>
              <a:latin typeface="Fira Sans SemiBold" panose="020B0703050000020004" pitchFamily="34" charset="0"/>
              <a:ea typeface="Fira Sans SemiBold" panose="020B0703050000020004" pitchFamily="34" charset="0"/>
            </a:endParaRPr>
          </a:p>
        </p:txBody>
      </p:sp>
      <p:sp>
        <p:nvSpPr>
          <p:cNvPr id="95" name="TextBox 94"/>
          <p:cNvSpPr txBox="1"/>
          <p:nvPr/>
        </p:nvSpPr>
        <p:spPr>
          <a:xfrm>
            <a:off x="14192493" y="6845953"/>
            <a:ext cx="6566063" cy="443198"/>
          </a:xfrm>
          <a:prstGeom prst="rect">
            <a:avLst/>
          </a:prstGeom>
          <a:noFill/>
        </p:spPr>
        <p:txBody>
          <a:bodyPr wrap="square" lIns="0" tIns="0" rIns="0" bIns="0" rtlCol="0">
            <a:spAutoFit/>
          </a:bodyPr>
          <a:lstStyle/>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Thiết kế SLIDE</a:t>
            </a:r>
            <a:endParaRPr lang="en-US" sz="2400" dirty="0">
              <a:solidFill>
                <a:schemeClr val="bg1">
                  <a:lumMod val="50000"/>
                </a:schemeClr>
              </a:solidFill>
              <a:latin typeface="Fira Sans Light" panose="020B0403050000020004" pitchFamily="34" charset="0"/>
              <a:ea typeface="Fira Sans Light" panose="020B0403050000020004" pitchFamily="34" charset="0"/>
            </a:endParaRPr>
          </a:p>
        </p:txBody>
      </p:sp>
      <p:sp>
        <p:nvSpPr>
          <p:cNvPr id="96" name="TextBox 95"/>
          <p:cNvSpPr txBox="1"/>
          <p:nvPr/>
        </p:nvSpPr>
        <p:spPr>
          <a:xfrm>
            <a:off x="14192493" y="9438755"/>
            <a:ext cx="4961479" cy="402418"/>
          </a:xfrm>
          <a:prstGeom prst="rect">
            <a:avLst/>
          </a:prstGeom>
          <a:noFill/>
        </p:spPr>
        <p:txBody>
          <a:bodyPr wrap="square" lIns="0" tIns="0" rIns="0" bIns="0" rtlCol="0">
            <a:spAutoFit/>
          </a:bodyPr>
          <a:lstStyle/>
          <a:p>
            <a:pPr>
              <a:lnSpc>
                <a:spcPct val="120000"/>
              </a:lnSpc>
            </a:pPr>
            <a:r>
              <a:rPr lang="vi-VN" sz="2400" dirty="0" smtClean="0">
                <a:solidFill>
                  <a:schemeClr val="accent1"/>
                </a:solidFill>
                <a:latin typeface="Fira Sans" panose="020B0503050000020004" pitchFamily="34" charset="0"/>
                <a:ea typeface="Fira Sans" panose="020B0503050000020004" pitchFamily="34" charset="0"/>
              </a:rPr>
              <a:t>B16DCAT077</a:t>
            </a:r>
            <a:endParaRPr lang="en-US" sz="2400" dirty="0">
              <a:solidFill>
                <a:schemeClr val="accent1"/>
              </a:solidFill>
              <a:latin typeface="Fira Sans" panose="020B0503050000020004" pitchFamily="34" charset="0"/>
              <a:ea typeface="Fira Sans" panose="020B0503050000020004" pitchFamily="34" charset="0"/>
            </a:endParaRPr>
          </a:p>
        </p:txBody>
      </p:sp>
      <p:sp>
        <p:nvSpPr>
          <p:cNvPr id="97" name="TextBox 96"/>
          <p:cNvSpPr txBox="1"/>
          <p:nvPr/>
        </p:nvSpPr>
        <p:spPr>
          <a:xfrm>
            <a:off x="14192492" y="8824768"/>
            <a:ext cx="4558940" cy="615553"/>
          </a:xfrm>
          <a:prstGeom prst="rect">
            <a:avLst/>
          </a:prstGeom>
          <a:noFill/>
        </p:spPr>
        <p:txBody>
          <a:bodyPr wrap="none" lIns="0" tIns="0" rIns="0" bIns="0" rtlCol="0" anchor="ctr" anchorCtr="0">
            <a:spAutoFit/>
          </a:bodyPr>
          <a:lstStyle/>
          <a:p>
            <a:r>
              <a:rPr lang="vi-VN" sz="4000" dirty="0" smtClean="0">
                <a:solidFill>
                  <a:schemeClr val="accent3"/>
                </a:solidFill>
                <a:latin typeface="Fira Sans SemiBold" panose="020B0703050000020004" pitchFamily="34" charset="0"/>
                <a:ea typeface="Fira Sans SemiBold" panose="020B0703050000020004" pitchFamily="34" charset="0"/>
              </a:rPr>
              <a:t>HOÀNG MINH HUY</a:t>
            </a:r>
            <a:endParaRPr lang="en-US" sz="4000" dirty="0">
              <a:solidFill>
                <a:schemeClr val="accent3"/>
              </a:solidFill>
              <a:latin typeface="Fira Sans SemiBold" panose="020B0703050000020004" pitchFamily="34" charset="0"/>
              <a:ea typeface="Fira Sans SemiBold" panose="020B0703050000020004" pitchFamily="34" charset="0"/>
            </a:endParaRPr>
          </a:p>
        </p:txBody>
      </p:sp>
      <p:sp>
        <p:nvSpPr>
          <p:cNvPr id="98" name="TextBox 97"/>
          <p:cNvSpPr txBox="1"/>
          <p:nvPr/>
        </p:nvSpPr>
        <p:spPr>
          <a:xfrm>
            <a:off x="14192493" y="10090275"/>
            <a:ext cx="6566063" cy="443198"/>
          </a:xfrm>
          <a:prstGeom prst="rect">
            <a:avLst/>
          </a:prstGeom>
          <a:noFill/>
        </p:spPr>
        <p:txBody>
          <a:bodyPr wrap="square" lIns="0" tIns="0" rIns="0" bIns="0" rtlCol="0">
            <a:spAutoFit/>
          </a:bodyPr>
          <a:lstStyle/>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Tìm hiểu về giải thuật hàm băm SHA2</a:t>
            </a:r>
            <a:endParaRPr lang="en-US" sz="2400" dirty="0">
              <a:solidFill>
                <a:schemeClr val="bg1">
                  <a:lumMod val="50000"/>
                </a:schemeClr>
              </a:solidFill>
              <a:latin typeface="Fira Sans Light" panose="020B0403050000020004" pitchFamily="34" charset="0"/>
              <a:ea typeface="Fira Sans Light" panose="020B0403050000020004" pitchFamily="34" charset="0"/>
            </a:endParaRPr>
          </a:p>
        </p:txBody>
      </p:sp>
      <p:sp>
        <p:nvSpPr>
          <p:cNvPr id="41" name="TextBox 40"/>
          <p:cNvSpPr txBox="1"/>
          <p:nvPr/>
        </p:nvSpPr>
        <p:spPr>
          <a:xfrm>
            <a:off x="2961040" y="10242675"/>
            <a:ext cx="6566063" cy="886397"/>
          </a:xfrm>
          <a:prstGeom prst="rect">
            <a:avLst/>
          </a:prstGeom>
          <a:noFill/>
        </p:spPr>
        <p:txBody>
          <a:bodyPr wrap="square" lIns="0" tIns="0" rIns="0" bIns="0" rtlCol="0">
            <a:spAutoFit/>
          </a:bodyPr>
          <a:lstStyle/>
          <a:p>
            <a:pPr>
              <a:lnSpc>
                <a:spcPct val="120000"/>
              </a:lnSpc>
            </a:pPr>
            <a:r>
              <a:rPr lang="vi-VN" sz="2400" dirty="0" smtClean="0">
                <a:solidFill>
                  <a:schemeClr val="bg1">
                    <a:lumMod val="50000"/>
                  </a:schemeClr>
                </a:solidFill>
                <a:latin typeface="Fira Sans Light" panose="020B0403050000020004" pitchFamily="34" charset="0"/>
                <a:ea typeface="Fira Sans Light" panose="020B0403050000020004" pitchFamily="34" charset="0"/>
              </a:rPr>
              <a:t>Tìm hiểu về các điểm yếu và các dạng tấn công vào SHA</a:t>
            </a:r>
            <a:endParaRPr lang="en-US" sz="2400" dirty="0">
              <a:solidFill>
                <a:schemeClr val="bg1">
                  <a:lumMod val="50000"/>
                </a:schemeClr>
              </a:solidFill>
              <a:latin typeface="Fira Sans Light" panose="020B0403050000020004" pitchFamily="34" charset="0"/>
              <a:ea typeface="Fira Sans Light" panose="020B0403050000020004" pitchFamily="34" charset="0"/>
            </a:endParaRPr>
          </a:p>
        </p:txBody>
      </p:sp>
    </p:spTree>
    <p:extLst>
      <p:ext uri="{BB962C8B-B14F-4D97-AF65-F5344CB8AC3E}">
        <p14:creationId xmlns:p14="http://schemas.microsoft.com/office/powerpoint/2010/main" val="422118064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25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wipe(left)">
                                      <p:cBhvr>
                                        <p:cTn id="10" dur="250"/>
                                        <p:tgtEl>
                                          <p:spTgt spid="9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250"/>
                                        <p:tgtEl>
                                          <p:spTgt spid="8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wipe(left)">
                                      <p:cBhvr>
                                        <p:cTn id="16" dur="250"/>
                                        <p:tgtEl>
                                          <p:spTgt spid="9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250"/>
                                        <p:tgtEl>
                                          <p:spTgt spid="91"/>
                                        </p:tgtEl>
                                      </p:cBhvr>
                                    </p:animEffect>
                                  </p:childTnLst>
                                </p:cTn>
                              </p:par>
                            </p:childTnLst>
                          </p:cTn>
                        </p:par>
                        <p:par>
                          <p:cTn id="20" fill="hold">
                            <p:stCondLst>
                              <p:cond delay="250"/>
                            </p:stCondLst>
                            <p:childTnLst>
                              <p:par>
                                <p:cTn id="21" presetID="22" presetClass="entr" presetSubtype="1"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25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wipe(up)">
                                      <p:cBhvr>
                                        <p:cTn id="26" dur="250"/>
                                        <p:tgtEl>
                                          <p:spTgt spid="9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animEffect transition="in" filter="wipe(up)">
                                      <p:cBhvr>
                                        <p:cTn id="29" dur="250"/>
                                        <p:tgtEl>
                                          <p:spTgt spid="9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wipe(up)">
                                      <p:cBhvr>
                                        <p:cTn id="32" dur="250"/>
                                        <p:tgtEl>
                                          <p:spTgt spid="87"/>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wipe(up)">
                                      <p:cBhvr>
                                        <p:cTn id="35" dur="250"/>
                                        <p:tgtEl>
                                          <p:spTgt spid="90"/>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up)">
                                      <p:cBhvr>
                                        <p:cTn id="39" dur="250"/>
                                        <p:tgtEl>
                                          <p:spTgt spid="8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up)">
                                      <p:cBhvr>
                                        <p:cTn id="42" dur="250"/>
                                        <p:tgtEl>
                                          <p:spTgt spid="89"/>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5"/>
                                        </p:tgtEl>
                                        <p:attrNameLst>
                                          <p:attrName>style.visibility</p:attrName>
                                        </p:attrNameLst>
                                      </p:cBhvr>
                                      <p:to>
                                        <p:strVal val="visible"/>
                                      </p:to>
                                    </p:set>
                                    <p:animEffect transition="in" filter="wipe(up)">
                                      <p:cBhvr>
                                        <p:cTn id="45" dur="250"/>
                                        <p:tgtEl>
                                          <p:spTgt spid="9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98"/>
                                        </p:tgtEl>
                                        <p:attrNameLst>
                                          <p:attrName>style.visibility</p:attrName>
                                        </p:attrNameLst>
                                      </p:cBhvr>
                                      <p:to>
                                        <p:strVal val="visible"/>
                                      </p:to>
                                    </p:set>
                                    <p:animEffect transition="in" filter="wipe(up)">
                                      <p:cBhvr>
                                        <p:cTn id="48" dur="250"/>
                                        <p:tgtEl>
                                          <p:spTgt spid="98"/>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wipe(up)">
                                      <p:cBhvr>
                                        <p:cTn id="51"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86" grpId="0"/>
      <p:bldP spid="87" grpId="0"/>
      <p:bldP spid="88" grpId="0"/>
      <p:bldP spid="89" grpId="0"/>
      <p:bldP spid="90" grpId="0"/>
      <p:bldP spid="91" grpId="0"/>
      <p:bldP spid="93" grpId="0"/>
      <p:bldP spid="94" grpId="0"/>
      <p:bldP spid="95" grpId="0"/>
      <p:bldP spid="96" grpId="0"/>
      <p:bldP spid="97" grpId="0"/>
      <p:bldP spid="98" grpId="0"/>
      <p:bldP spid="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4: Xử lý đoạn dữ liệu từng 512bit một</a:t>
            </a:r>
            <a:endParaRPr lang="en-US" sz="4000" dirty="0">
              <a:solidFill>
                <a:srgbClr val="FFC000"/>
              </a:solidFill>
            </a:endParaRPr>
          </a:p>
        </p:txBody>
      </p:sp>
      <p:sp>
        <p:nvSpPr>
          <p:cNvPr id="2" name="Rectangle 1"/>
          <p:cNvSpPr/>
          <p:nvPr/>
        </p:nvSpPr>
        <p:spPr>
          <a:xfrm>
            <a:off x="2724150" y="5306856"/>
            <a:ext cx="18859500" cy="2308324"/>
          </a:xfrm>
          <a:prstGeom prst="rect">
            <a:avLst/>
          </a:prstGeom>
        </p:spPr>
        <p:txBody>
          <a:bodyPr wrap="square">
            <a:spAutoFit/>
          </a:bodyPr>
          <a:lstStyle/>
          <a:p>
            <a:r>
              <a:rPr lang="en-US" sz="4800" dirty="0" err="1">
                <a:solidFill>
                  <a:schemeClr val="bg1"/>
                </a:solidFill>
              </a:rPr>
              <a:t>Tách</a:t>
            </a:r>
            <a:r>
              <a:rPr lang="en-US" sz="4800" dirty="0">
                <a:solidFill>
                  <a:schemeClr val="bg1"/>
                </a:solidFill>
              </a:rPr>
              <a:t> </a:t>
            </a:r>
            <a:r>
              <a:rPr lang="en-US" sz="4800" dirty="0" err="1">
                <a:solidFill>
                  <a:schemeClr val="bg1"/>
                </a:solidFill>
              </a:rPr>
              <a:t>đoạn</a:t>
            </a:r>
            <a:r>
              <a:rPr lang="en-US" sz="4800" dirty="0">
                <a:solidFill>
                  <a:schemeClr val="bg1"/>
                </a:solidFill>
              </a:rPr>
              <a:t> </a:t>
            </a:r>
            <a:r>
              <a:rPr lang="en-US" sz="4800" dirty="0" err="1">
                <a:solidFill>
                  <a:schemeClr val="bg1"/>
                </a:solidFill>
              </a:rPr>
              <a:t>dữ</a:t>
            </a:r>
            <a:r>
              <a:rPr lang="en-US" sz="4800" dirty="0">
                <a:solidFill>
                  <a:schemeClr val="bg1"/>
                </a:solidFill>
              </a:rPr>
              <a:t> </a:t>
            </a:r>
            <a:r>
              <a:rPr lang="en-US" sz="4800" dirty="0" err="1">
                <a:solidFill>
                  <a:schemeClr val="bg1"/>
                </a:solidFill>
              </a:rPr>
              <a:t>liệu</a:t>
            </a:r>
            <a:r>
              <a:rPr lang="en-US" sz="4800" dirty="0">
                <a:solidFill>
                  <a:schemeClr val="bg1"/>
                </a:solidFill>
              </a:rPr>
              <a:t> </a:t>
            </a:r>
            <a:r>
              <a:rPr lang="en-US" sz="4800" dirty="0" err="1">
                <a:solidFill>
                  <a:schemeClr val="bg1"/>
                </a:solidFill>
              </a:rPr>
              <a:t>ra</a:t>
            </a:r>
            <a:r>
              <a:rPr lang="en-US" sz="4800" dirty="0">
                <a:solidFill>
                  <a:schemeClr val="bg1"/>
                </a:solidFill>
              </a:rPr>
              <a:t> </a:t>
            </a:r>
            <a:r>
              <a:rPr lang="en-US" sz="4800" dirty="0" err="1">
                <a:solidFill>
                  <a:schemeClr val="bg1"/>
                </a:solidFill>
              </a:rPr>
              <a:t>thành</a:t>
            </a:r>
            <a:r>
              <a:rPr lang="en-US" sz="4800" dirty="0">
                <a:solidFill>
                  <a:schemeClr val="bg1"/>
                </a:solidFill>
              </a:rPr>
              <a:t> </a:t>
            </a:r>
            <a:r>
              <a:rPr lang="en-US" sz="4800" dirty="0" err="1">
                <a:solidFill>
                  <a:schemeClr val="bg1"/>
                </a:solidFill>
              </a:rPr>
              <a:t>từng</a:t>
            </a:r>
            <a:r>
              <a:rPr lang="en-US" sz="4800" dirty="0">
                <a:solidFill>
                  <a:schemeClr val="bg1"/>
                </a:solidFill>
              </a:rPr>
              <a:t> </a:t>
            </a:r>
            <a:r>
              <a:rPr lang="en-US" sz="4800" dirty="0" err="1">
                <a:solidFill>
                  <a:schemeClr val="bg1"/>
                </a:solidFill>
              </a:rPr>
              <a:t>nhóm</a:t>
            </a:r>
            <a:r>
              <a:rPr lang="en-US" sz="4800" dirty="0">
                <a:solidFill>
                  <a:schemeClr val="bg1"/>
                </a:solidFill>
              </a:rPr>
              <a:t> 512 bit</a:t>
            </a:r>
          </a:p>
          <a:p>
            <a:r>
              <a:rPr lang="en-US" sz="4800" dirty="0" err="1">
                <a:solidFill>
                  <a:schemeClr val="bg1"/>
                </a:solidFill>
              </a:rPr>
              <a:t>Với</a:t>
            </a:r>
            <a:r>
              <a:rPr lang="en-US" sz="4800" dirty="0">
                <a:solidFill>
                  <a:schemeClr val="bg1"/>
                </a:solidFill>
              </a:rPr>
              <a:t> </a:t>
            </a:r>
            <a:r>
              <a:rPr lang="en-US" sz="4800" dirty="0" err="1">
                <a:solidFill>
                  <a:schemeClr val="bg1"/>
                </a:solidFill>
              </a:rPr>
              <a:t>mỗi</a:t>
            </a:r>
            <a:r>
              <a:rPr lang="en-US" sz="4800" dirty="0">
                <a:solidFill>
                  <a:schemeClr val="bg1"/>
                </a:solidFill>
              </a:rPr>
              <a:t> </a:t>
            </a:r>
            <a:r>
              <a:rPr lang="en-US" sz="4800" dirty="0" err="1">
                <a:solidFill>
                  <a:schemeClr val="bg1"/>
                </a:solidFill>
              </a:rPr>
              <a:t>nhóm</a:t>
            </a:r>
            <a:endParaRPr lang="en-US" sz="4800" dirty="0">
              <a:solidFill>
                <a:schemeClr val="bg1"/>
              </a:solidFill>
            </a:endParaRPr>
          </a:p>
          <a:p>
            <a:r>
              <a:rPr lang="en-US" sz="4800" dirty="0">
                <a:solidFill>
                  <a:schemeClr val="bg1"/>
                </a:solidFill>
              </a:rPr>
              <a:t>	</a:t>
            </a:r>
            <a:r>
              <a:rPr lang="en-US" sz="4800" dirty="0" err="1">
                <a:solidFill>
                  <a:schemeClr val="bg1"/>
                </a:solidFill>
              </a:rPr>
              <a:t>Tách</a:t>
            </a:r>
            <a:r>
              <a:rPr lang="en-US" sz="4800" dirty="0">
                <a:solidFill>
                  <a:schemeClr val="bg1"/>
                </a:solidFill>
              </a:rPr>
              <a:t> </a:t>
            </a:r>
            <a:r>
              <a:rPr lang="en-US" sz="4800" dirty="0" err="1">
                <a:solidFill>
                  <a:schemeClr val="bg1"/>
                </a:solidFill>
              </a:rPr>
              <a:t>nhóm</a:t>
            </a:r>
            <a:r>
              <a:rPr lang="en-US" sz="4800" dirty="0">
                <a:solidFill>
                  <a:schemeClr val="bg1"/>
                </a:solidFill>
              </a:rPr>
              <a:t> </a:t>
            </a:r>
            <a:r>
              <a:rPr lang="en-US" sz="4800" dirty="0" err="1">
                <a:solidFill>
                  <a:schemeClr val="bg1"/>
                </a:solidFill>
              </a:rPr>
              <a:t>ra</a:t>
            </a:r>
            <a:r>
              <a:rPr lang="en-US" sz="4800" dirty="0">
                <a:solidFill>
                  <a:schemeClr val="bg1"/>
                </a:solidFill>
              </a:rPr>
              <a:t> </a:t>
            </a:r>
            <a:r>
              <a:rPr lang="en-US" sz="4800" dirty="0" err="1">
                <a:solidFill>
                  <a:schemeClr val="bg1"/>
                </a:solidFill>
              </a:rPr>
              <a:t>thành</a:t>
            </a:r>
            <a:r>
              <a:rPr lang="en-US" sz="4800" dirty="0">
                <a:solidFill>
                  <a:schemeClr val="bg1"/>
                </a:solidFill>
              </a:rPr>
              <a:t> 16 </a:t>
            </a:r>
            <a:r>
              <a:rPr lang="en-US" sz="4800" dirty="0" err="1">
                <a:solidFill>
                  <a:schemeClr val="bg1"/>
                </a:solidFill>
              </a:rPr>
              <a:t>nhóm</a:t>
            </a:r>
            <a:r>
              <a:rPr lang="en-US" sz="4800" dirty="0">
                <a:solidFill>
                  <a:schemeClr val="bg1"/>
                </a:solidFill>
              </a:rPr>
              <a:t> 32 bit big endian w[0..15]</a:t>
            </a:r>
          </a:p>
        </p:txBody>
      </p:sp>
    </p:spTree>
    <p:extLst>
      <p:ext uri="{BB962C8B-B14F-4D97-AF65-F5344CB8AC3E}">
        <p14:creationId xmlns:p14="http://schemas.microsoft.com/office/powerpoint/2010/main" val="284498709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4: Xử lý đoạn dữ liệu từng 512bit một</a:t>
            </a:r>
            <a:endParaRPr lang="en-US" sz="4000" dirty="0">
              <a:solidFill>
                <a:srgbClr val="FFC000"/>
              </a:solidFill>
            </a:endParaRPr>
          </a:p>
        </p:txBody>
      </p:sp>
      <p:sp>
        <p:nvSpPr>
          <p:cNvPr id="2" name="Rectangle 1"/>
          <p:cNvSpPr/>
          <p:nvPr/>
        </p:nvSpPr>
        <p:spPr>
          <a:xfrm>
            <a:off x="2803525" y="3198656"/>
            <a:ext cx="18859500" cy="9941183"/>
          </a:xfrm>
          <a:prstGeom prst="rect">
            <a:avLst/>
          </a:prstGeom>
        </p:spPr>
        <p:txBody>
          <a:bodyPr wrap="square">
            <a:spAutoFit/>
          </a:bodyPr>
          <a:lstStyle/>
          <a:p>
            <a:r>
              <a:rPr lang="en-US" sz="4000" dirty="0" err="1" smtClean="0">
                <a:solidFill>
                  <a:schemeClr val="bg1"/>
                </a:solidFill>
              </a:rPr>
              <a:t>Mở</a:t>
            </a:r>
            <a:r>
              <a:rPr lang="en-US" sz="4000" dirty="0" smtClean="0">
                <a:solidFill>
                  <a:schemeClr val="bg1"/>
                </a:solidFill>
              </a:rPr>
              <a:t> </a:t>
            </a:r>
            <a:r>
              <a:rPr lang="en-US" sz="4000" dirty="0" err="1">
                <a:solidFill>
                  <a:schemeClr val="bg1"/>
                </a:solidFill>
              </a:rPr>
              <a:t>rộng</a:t>
            </a:r>
            <a:r>
              <a:rPr lang="en-US" sz="4000" dirty="0">
                <a:solidFill>
                  <a:schemeClr val="bg1"/>
                </a:solidFill>
              </a:rPr>
              <a:t> 16 </a:t>
            </a:r>
            <a:r>
              <a:rPr lang="en-US" sz="4000" dirty="0" err="1">
                <a:solidFill>
                  <a:schemeClr val="bg1"/>
                </a:solidFill>
              </a:rPr>
              <a:t>từ</a:t>
            </a:r>
            <a:r>
              <a:rPr lang="en-US" sz="4000" dirty="0">
                <a:solidFill>
                  <a:schemeClr val="bg1"/>
                </a:solidFill>
              </a:rPr>
              <a:t> </a:t>
            </a:r>
            <a:r>
              <a:rPr lang="en-US" sz="4000" dirty="0" err="1">
                <a:solidFill>
                  <a:schemeClr val="bg1"/>
                </a:solidFill>
              </a:rPr>
              <a:t>đầu</a:t>
            </a:r>
            <a:r>
              <a:rPr lang="en-US" sz="4000" dirty="0">
                <a:solidFill>
                  <a:schemeClr val="bg1"/>
                </a:solidFill>
              </a:rPr>
              <a:t> </a:t>
            </a:r>
            <a:r>
              <a:rPr lang="en-US" sz="4000" dirty="0" err="1">
                <a:solidFill>
                  <a:schemeClr val="bg1"/>
                </a:solidFill>
              </a:rPr>
              <a:t>tiên</a:t>
            </a:r>
            <a:r>
              <a:rPr lang="en-US" sz="4000" dirty="0">
                <a:solidFill>
                  <a:schemeClr val="bg1"/>
                </a:solidFill>
              </a:rPr>
              <a:t> </a:t>
            </a:r>
            <a:r>
              <a:rPr lang="en-US" sz="4000" dirty="0" err="1">
                <a:solidFill>
                  <a:schemeClr val="bg1"/>
                </a:solidFill>
              </a:rPr>
              <a:t>vào</a:t>
            </a:r>
            <a:r>
              <a:rPr lang="en-US" sz="4000" dirty="0">
                <a:solidFill>
                  <a:schemeClr val="bg1"/>
                </a:solidFill>
              </a:rPr>
              <a:t> 48 </a:t>
            </a:r>
            <a:r>
              <a:rPr lang="en-US" sz="4000" dirty="0" err="1">
                <a:solidFill>
                  <a:schemeClr val="bg1"/>
                </a:solidFill>
              </a:rPr>
              <a:t>từ</a:t>
            </a:r>
            <a:r>
              <a:rPr lang="en-US" sz="4000" dirty="0">
                <a:solidFill>
                  <a:schemeClr val="bg1"/>
                </a:solidFill>
              </a:rPr>
              <a:t> </a:t>
            </a:r>
            <a:r>
              <a:rPr lang="en-US" sz="4000" dirty="0" err="1">
                <a:solidFill>
                  <a:schemeClr val="bg1"/>
                </a:solidFill>
              </a:rPr>
              <a:t>còn</a:t>
            </a:r>
            <a:r>
              <a:rPr lang="en-US" sz="4000" dirty="0">
                <a:solidFill>
                  <a:schemeClr val="bg1"/>
                </a:solidFill>
              </a:rPr>
              <a:t> </a:t>
            </a:r>
            <a:r>
              <a:rPr lang="en-US" sz="4000" dirty="0" err="1">
                <a:solidFill>
                  <a:schemeClr val="bg1"/>
                </a:solidFill>
              </a:rPr>
              <a:t>lại</a:t>
            </a:r>
            <a:r>
              <a:rPr lang="en-US" sz="4000" dirty="0">
                <a:solidFill>
                  <a:schemeClr val="bg1"/>
                </a:solidFill>
              </a:rPr>
              <a:t> w [16..63] </a:t>
            </a:r>
            <a:r>
              <a:rPr lang="en-US" sz="4000" dirty="0" err="1">
                <a:solidFill>
                  <a:schemeClr val="bg1"/>
                </a:solidFill>
              </a:rPr>
              <a:t>của</a:t>
            </a:r>
            <a:r>
              <a:rPr lang="en-US" sz="4000" dirty="0">
                <a:solidFill>
                  <a:schemeClr val="bg1"/>
                </a:solidFill>
              </a:rPr>
              <a:t> </a:t>
            </a:r>
            <a:r>
              <a:rPr lang="en-US" sz="4000" dirty="0" err="1">
                <a:solidFill>
                  <a:schemeClr val="bg1"/>
                </a:solidFill>
              </a:rPr>
              <a:t>mảng</a:t>
            </a:r>
            <a:r>
              <a:rPr lang="en-US" sz="4000" dirty="0">
                <a:solidFill>
                  <a:schemeClr val="bg1"/>
                </a:solidFill>
              </a:rPr>
              <a:t> </a:t>
            </a:r>
            <a:r>
              <a:rPr lang="en-US" sz="4000" dirty="0" err="1">
                <a:solidFill>
                  <a:schemeClr val="bg1"/>
                </a:solidFill>
              </a:rPr>
              <a:t>lịch</a:t>
            </a:r>
            <a:r>
              <a:rPr lang="en-US" sz="4000" dirty="0">
                <a:solidFill>
                  <a:schemeClr val="bg1"/>
                </a:solidFill>
              </a:rPr>
              <a:t> </a:t>
            </a:r>
            <a:r>
              <a:rPr lang="en-US" sz="4000" dirty="0" err="1">
                <a:solidFill>
                  <a:schemeClr val="bg1"/>
                </a:solidFill>
              </a:rPr>
              <a:t>trình</a:t>
            </a:r>
            <a:r>
              <a:rPr lang="en-US" sz="4000" dirty="0">
                <a:solidFill>
                  <a:schemeClr val="bg1"/>
                </a:solidFill>
              </a:rPr>
              <a:t> tin </a:t>
            </a:r>
            <a:r>
              <a:rPr lang="en-US" sz="4000" dirty="0" err="1">
                <a:solidFill>
                  <a:schemeClr val="bg1"/>
                </a:solidFill>
              </a:rPr>
              <a:t>nhắn</a:t>
            </a:r>
            <a:r>
              <a:rPr lang="en-US" sz="4000" dirty="0" smtClean="0">
                <a:solidFill>
                  <a:schemeClr val="bg1"/>
                </a:solidFill>
              </a:rPr>
              <a:t>:</a:t>
            </a:r>
            <a:endParaRPr lang="vi-VN" sz="4000" dirty="0" smtClean="0">
              <a:solidFill>
                <a:schemeClr val="bg1"/>
              </a:solidFill>
            </a:endParaRPr>
          </a:p>
          <a:p>
            <a:r>
              <a:rPr lang="vi-VN" sz="4000" dirty="0" smtClean="0">
                <a:solidFill>
                  <a:schemeClr val="bg1"/>
                </a:solidFill>
              </a:rPr>
              <a:t>	</a:t>
            </a:r>
            <a:r>
              <a:rPr lang="en-US" sz="4000" dirty="0" smtClean="0">
                <a:solidFill>
                  <a:schemeClr val="bg1"/>
                </a:solidFill>
              </a:rPr>
              <a:t>    </a:t>
            </a:r>
            <a:r>
              <a:rPr lang="en-US" sz="4000" b="1" dirty="0" smtClean="0">
                <a:solidFill>
                  <a:schemeClr val="bg1"/>
                </a:solidFill>
              </a:rPr>
              <a:t> </a:t>
            </a:r>
            <a:r>
              <a:rPr lang="en-US" sz="4000" b="1" dirty="0">
                <a:solidFill>
                  <a:schemeClr val="bg1"/>
                </a:solidFill>
              </a:rPr>
              <a:t>for</a:t>
            </a:r>
            <a:r>
              <a:rPr lang="en-US" sz="4000" dirty="0">
                <a:solidFill>
                  <a:schemeClr val="bg1"/>
                </a:solidFill>
              </a:rPr>
              <a:t> i</a:t>
            </a:r>
            <a:r>
              <a:rPr lang="en-US" sz="4000" b="1" dirty="0">
                <a:solidFill>
                  <a:schemeClr val="bg1"/>
                </a:solidFill>
              </a:rPr>
              <a:t> </a:t>
            </a:r>
            <a:r>
              <a:rPr lang="en-US" sz="4000" b="1" dirty="0" err="1">
                <a:solidFill>
                  <a:schemeClr val="bg1"/>
                </a:solidFill>
              </a:rPr>
              <a:t>từ</a:t>
            </a:r>
            <a:r>
              <a:rPr lang="en-US" sz="4000" dirty="0">
                <a:solidFill>
                  <a:schemeClr val="bg1"/>
                </a:solidFill>
              </a:rPr>
              <a:t> 16 </a:t>
            </a:r>
            <a:r>
              <a:rPr lang="en-US" sz="4000" dirty="0" err="1">
                <a:solidFill>
                  <a:schemeClr val="bg1"/>
                </a:solidFill>
              </a:rPr>
              <a:t>đến</a:t>
            </a:r>
            <a:r>
              <a:rPr lang="en-US" sz="4000" dirty="0">
                <a:solidFill>
                  <a:schemeClr val="bg1"/>
                </a:solidFill>
              </a:rPr>
              <a:t> </a:t>
            </a:r>
            <a:r>
              <a:rPr lang="en-US" sz="4000" dirty="0" smtClean="0">
                <a:solidFill>
                  <a:schemeClr val="bg1"/>
                </a:solidFill>
              </a:rPr>
              <a:t>63</a:t>
            </a:r>
            <a:endParaRPr lang="vi-VN" sz="4000" dirty="0" smtClean="0">
              <a:solidFill>
                <a:schemeClr val="bg1"/>
              </a:solidFill>
            </a:endParaRPr>
          </a:p>
          <a:p>
            <a:r>
              <a:rPr lang="vi-VN" sz="4000" dirty="0" smtClean="0">
                <a:solidFill>
                  <a:schemeClr val="bg1"/>
                </a:solidFill>
              </a:rPr>
              <a:t>	</a:t>
            </a:r>
            <a:r>
              <a:rPr lang="en-US" sz="4000" dirty="0" smtClean="0">
                <a:solidFill>
                  <a:schemeClr val="bg1"/>
                </a:solidFill>
              </a:rPr>
              <a:t>        </a:t>
            </a:r>
            <a:r>
              <a:rPr lang="en-US" sz="4000" dirty="0">
                <a:solidFill>
                  <a:schemeClr val="bg1"/>
                </a:solidFill>
              </a:rPr>
              <a:t>s0: = (w [i-15] </a:t>
            </a:r>
            <a:r>
              <a:rPr lang="en-US" sz="4000" b="1" dirty="0">
                <a:solidFill>
                  <a:schemeClr val="bg1"/>
                </a:solidFill>
              </a:rPr>
              <a:t>quay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7) </a:t>
            </a:r>
            <a:r>
              <a:rPr lang="en-US" sz="4000" b="1" dirty="0" err="1">
                <a:solidFill>
                  <a:schemeClr val="bg1"/>
                </a:solidFill>
              </a:rPr>
              <a:t>xor</a:t>
            </a:r>
            <a:r>
              <a:rPr lang="en-US" sz="4000" dirty="0">
                <a:solidFill>
                  <a:schemeClr val="bg1"/>
                </a:solidFill>
              </a:rPr>
              <a:t> (w [i-15] </a:t>
            </a:r>
            <a:r>
              <a:rPr lang="en-US" sz="4000" b="1" dirty="0">
                <a:solidFill>
                  <a:schemeClr val="bg1"/>
                </a:solidFill>
              </a:rPr>
              <a:t>quay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dirty="0">
                <a:solidFill>
                  <a:schemeClr val="bg1"/>
                </a:solidFill>
              </a:rPr>
              <a:t> 18) </a:t>
            </a:r>
            <a:r>
              <a:rPr lang="en-US" sz="4000" b="1" dirty="0" err="1">
                <a:solidFill>
                  <a:schemeClr val="bg1"/>
                </a:solidFill>
              </a:rPr>
              <a:t>xor</a:t>
            </a:r>
            <a:r>
              <a:rPr lang="en-US" sz="4000" dirty="0">
                <a:solidFill>
                  <a:schemeClr val="bg1"/>
                </a:solidFill>
              </a:rPr>
              <a:t> (w [i-15] </a:t>
            </a:r>
            <a:r>
              <a:rPr lang="en-US" sz="4000" b="1" dirty="0" err="1">
                <a:solidFill>
                  <a:schemeClr val="bg1"/>
                </a:solidFill>
              </a:rPr>
              <a:t>dịch</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3</a:t>
            </a:r>
            <a:r>
              <a:rPr lang="en-US" sz="4000" dirty="0" smtClean="0">
                <a:solidFill>
                  <a:schemeClr val="bg1"/>
                </a:solidFill>
              </a:rPr>
              <a:t>)</a:t>
            </a:r>
            <a:endParaRPr lang="vi-VN" sz="4000" dirty="0" smtClean="0">
              <a:solidFill>
                <a:schemeClr val="bg1"/>
              </a:solidFill>
            </a:endParaRPr>
          </a:p>
          <a:p>
            <a:r>
              <a:rPr lang="vi-VN" sz="4000" dirty="0" smtClean="0">
                <a:solidFill>
                  <a:schemeClr val="bg1"/>
                </a:solidFill>
              </a:rPr>
              <a:t>	</a:t>
            </a:r>
            <a:r>
              <a:rPr lang="en-US" sz="4000" dirty="0" smtClean="0">
                <a:solidFill>
                  <a:schemeClr val="bg1"/>
                </a:solidFill>
              </a:rPr>
              <a:t>        </a:t>
            </a:r>
            <a:r>
              <a:rPr lang="en-US" sz="4000" dirty="0">
                <a:solidFill>
                  <a:schemeClr val="bg1"/>
                </a:solidFill>
              </a:rPr>
              <a:t>s1: = (w [i-2] </a:t>
            </a:r>
            <a:r>
              <a:rPr lang="en-US" sz="4000" b="1" dirty="0">
                <a:solidFill>
                  <a:schemeClr val="bg1"/>
                </a:solidFill>
              </a:rPr>
              <a:t>quay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dirty="0">
                <a:solidFill>
                  <a:schemeClr val="bg1"/>
                </a:solidFill>
              </a:rPr>
              <a:t> 17) </a:t>
            </a:r>
            <a:r>
              <a:rPr lang="en-US" sz="4000" b="1" dirty="0" err="1">
                <a:solidFill>
                  <a:schemeClr val="bg1"/>
                </a:solidFill>
              </a:rPr>
              <a:t>xor</a:t>
            </a:r>
            <a:r>
              <a:rPr lang="en-US" sz="4000" dirty="0">
                <a:solidFill>
                  <a:schemeClr val="bg1"/>
                </a:solidFill>
              </a:rPr>
              <a:t> (w [i-2] </a:t>
            </a:r>
            <a:r>
              <a:rPr lang="en-US" sz="4000" b="1" dirty="0">
                <a:solidFill>
                  <a:schemeClr val="bg1"/>
                </a:solidFill>
              </a:rPr>
              <a:t>quay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dirty="0">
                <a:solidFill>
                  <a:schemeClr val="bg1"/>
                </a:solidFill>
              </a:rPr>
              <a:t> 19) </a:t>
            </a:r>
            <a:r>
              <a:rPr lang="en-US" sz="4000" b="1" dirty="0" err="1">
                <a:solidFill>
                  <a:schemeClr val="bg1"/>
                </a:solidFill>
              </a:rPr>
              <a:t>xor</a:t>
            </a:r>
            <a:r>
              <a:rPr lang="en-US" sz="4000" dirty="0">
                <a:solidFill>
                  <a:schemeClr val="bg1"/>
                </a:solidFill>
              </a:rPr>
              <a:t> (w [i-2] </a:t>
            </a:r>
            <a:r>
              <a:rPr lang="en-US" sz="4000" b="1" dirty="0" err="1">
                <a:solidFill>
                  <a:schemeClr val="bg1"/>
                </a:solidFill>
              </a:rPr>
              <a:t>dịch</a:t>
            </a:r>
            <a:r>
              <a:rPr lang="en-US" sz="4000" b="1" dirty="0">
                <a:solidFill>
                  <a:schemeClr val="bg1"/>
                </a:solidFill>
              </a:rPr>
              <a:t> </a:t>
            </a:r>
            <a:r>
              <a:rPr lang="en-US" sz="4000" b="1" dirty="0" err="1">
                <a:solidFill>
                  <a:schemeClr val="bg1"/>
                </a:solidFill>
              </a:rPr>
              <a:t>phải</a:t>
            </a:r>
            <a:r>
              <a:rPr lang="en-US" sz="4000" dirty="0">
                <a:solidFill>
                  <a:schemeClr val="bg1"/>
                </a:solidFill>
              </a:rPr>
              <a:t> 10</a:t>
            </a:r>
            <a:r>
              <a:rPr lang="en-US" sz="4000" dirty="0" smtClean="0">
                <a:solidFill>
                  <a:schemeClr val="bg1"/>
                </a:solidFill>
              </a:rPr>
              <a:t>)</a:t>
            </a:r>
            <a:endParaRPr lang="vi-VN" sz="4000" dirty="0" smtClean="0">
              <a:solidFill>
                <a:schemeClr val="bg1"/>
              </a:solidFill>
            </a:endParaRPr>
          </a:p>
          <a:p>
            <a:r>
              <a:rPr lang="vi-VN" sz="4000" dirty="0">
                <a:solidFill>
                  <a:schemeClr val="bg1"/>
                </a:solidFill>
              </a:rPr>
              <a:t>	</a:t>
            </a:r>
            <a:r>
              <a:rPr lang="vi-VN" sz="4000" dirty="0" smtClean="0">
                <a:solidFill>
                  <a:schemeClr val="bg1"/>
                </a:solidFill>
              </a:rPr>
              <a:t>   </a:t>
            </a:r>
            <a:r>
              <a:rPr lang="en-US" sz="4000" dirty="0" smtClean="0">
                <a:solidFill>
                  <a:schemeClr val="bg1"/>
                </a:solidFill>
              </a:rPr>
              <a:t>     </a:t>
            </a:r>
            <a:r>
              <a:rPr lang="en-US" sz="4000" dirty="0">
                <a:solidFill>
                  <a:schemeClr val="bg1"/>
                </a:solidFill>
              </a:rPr>
              <a:t>w [i]: = w [i-16] </a:t>
            </a:r>
            <a:r>
              <a:rPr lang="en-US" sz="4000" b="1" dirty="0">
                <a:solidFill>
                  <a:schemeClr val="bg1"/>
                </a:solidFill>
              </a:rPr>
              <a:t>+</a:t>
            </a:r>
            <a:r>
              <a:rPr lang="en-US" sz="4000" dirty="0">
                <a:solidFill>
                  <a:schemeClr val="bg1"/>
                </a:solidFill>
              </a:rPr>
              <a:t> s0 </a:t>
            </a:r>
            <a:r>
              <a:rPr lang="en-US" sz="4000" b="1" dirty="0">
                <a:solidFill>
                  <a:schemeClr val="bg1"/>
                </a:solidFill>
              </a:rPr>
              <a:t>+</a:t>
            </a:r>
            <a:r>
              <a:rPr lang="en-US" sz="4000" dirty="0">
                <a:solidFill>
                  <a:schemeClr val="bg1"/>
                </a:solidFill>
              </a:rPr>
              <a:t> w [i-7] </a:t>
            </a:r>
            <a:r>
              <a:rPr lang="en-US" sz="4000" b="1" dirty="0">
                <a:solidFill>
                  <a:schemeClr val="bg1"/>
                </a:solidFill>
              </a:rPr>
              <a:t>+</a:t>
            </a:r>
            <a:r>
              <a:rPr lang="en-US" sz="4000" dirty="0">
                <a:solidFill>
                  <a:schemeClr val="bg1"/>
                </a:solidFill>
              </a:rPr>
              <a:t> </a:t>
            </a:r>
            <a:r>
              <a:rPr lang="en-US" sz="4000" dirty="0" smtClean="0">
                <a:solidFill>
                  <a:schemeClr val="bg1"/>
                </a:solidFill>
              </a:rPr>
              <a:t>s1</a:t>
            </a:r>
            <a:endParaRPr lang="vi-VN" sz="4000" dirty="0" smtClean="0">
              <a:solidFill>
                <a:schemeClr val="bg1"/>
              </a:solidFill>
            </a:endParaRPr>
          </a:p>
          <a:p>
            <a:r>
              <a:rPr lang="vi-VN" sz="4000" dirty="0">
                <a:solidFill>
                  <a:schemeClr val="bg1"/>
                </a:solidFill>
              </a:rPr>
              <a:t>	</a:t>
            </a:r>
            <a:r>
              <a:rPr lang="en-US" sz="4000" dirty="0">
                <a:solidFill>
                  <a:schemeClr val="bg1"/>
                </a:solidFill>
              </a:rPr>
              <a:t>     </a:t>
            </a:r>
            <a:r>
              <a:rPr lang="en-US" sz="4000" dirty="0" err="1">
                <a:solidFill>
                  <a:schemeClr val="bg1"/>
                </a:solidFill>
              </a:rPr>
              <a:t>Khởi</a:t>
            </a:r>
            <a:r>
              <a:rPr lang="en-US" sz="4000" dirty="0">
                <a:solidFill>
                  <a:schemeClr val="bg1"/>
                </a:solidFill>
              </a:rPr>
              <a:t> </a:t>
            </a:r>
            <a:r>
              <a:rPr lang="en-US" sz="4000" dirty="0" err="1">
                <a:solidFill>
                  <a:schemeClr val="bg1"/>
                </a:solidFill>
              </a:rPr>
              <a:t>tạo</a:t>
            </a:r>
            <a:r>
              <a:rPr lang="en-US" sz="4000" dirty="0">
                <a:solidFill>
                  <a:schemeClr val="bg1"/>
                </a:solidFill>
              </a:rPr>
              <a:t> </a:t>
            </a:r>
            <a:r>
              <a:rPr lang="en-US" sz="4000" dirty="0" err="1">
                <a:solidFill>
                  <a:schemeClr val="bg1"/>
                </a:solidFill>
              </a:rPr>
              <a:t>các</a:t>
            </a:r>
            <a:r>
              <a:rPr lang="en-US" sz="4000" dirty="0">
                <a:solidFill>
                  <a:schemeClr val="bg1"/>
                </a:solidFill>
              </a:rPr>
              <a:t> </a:t>
            </a:r>
            <a:r>
              <a:rPr lang="en-US" sz="4000" dirty="0" err="1">
                <a:solidFill>
                  <a:schemeClr val="bg1"/>
                </a:solidFill>
              </a:rPr>
              <a:t>biến</a:t>
            </a:r>
            <a:r>
              <a:rPr lang="en-US" sz="4000" dirty="0">
                <a:solidFill>
                  <a:schemeClr val="bg1"/>
                </a:solidFill>
              </a:rPr>
              <a:t> </a:t>
            </a:r>
            <a:r>
              <a:rPr lang="en-US" sz="4000" dirty="0" err="1">
                <a:solidFill>
                  <a:schemeClr val="bg1"/>
                </a:solidFill>
              </a:rPr>
              <a:t>làm</a:t>
            </a:r>
            <a:r>
              <a:rPr lang="en-US" sz="4000" dirty="0">
                <a:solidFill>
                  <a:schemeClr val="bg1"/>
                </a:solidFill>
              </a:rPr>
              <a:t> </a:t>
            </a:r>
            <a:r>
              <a:rPr lang="en-US" sz="4000" dirty="0" err="1">
                <a:solidFill>
                  <a:schemeClr val="bg1"/>
                </a:solidFill>
              </a:rPr>
              <a:t>việc</a:t>
            </a:r>
            <a:r>
              <a:rPr lang="en-US" sz="4000" dirty="0">
                <a:solidFill>
                  <a:schemeClr val="bg1"/>
                </a:solidFill>
              </a:rPr>
              <a:t> </a:t>
            </a:r>
            <a:r>
              <a:rPr lang="en-US" sz="4000" dirty="0" err="1">
                <a:solidFill>
                  <a:schemeClr val="bg1"/>
                </a:solidFill>
              </a:rPr>
              <a:t>với</a:t>
            </a:r>
            <a:r>
              <a:rPr lang="en-US" sz="4000" dirty="0">
                <a:solidFill>
                  <a:schemeClr val="bg1"/>
                </a:solidFill>
              </a:rPr>
              <a:t> </a:t>
            </a:r>
            <a:r>
              <a:rPr lang="en-US" sz="4000" dirty="0" err="1">
                <a:solidFill>
                  <a:schemeClr val="bg1"/>
                </a:solidFill>
              </a:rPr>
              <a:t>giá</a:t>
            </a:r>
            <a:r>
              <a:rPr lang="en-US" sz="4000" dirty="0">
                <a:solidFill>
                  <a:schemeClr val="bg1"/>
                </a:solidFill>
              </a:rPr>
              <a:t> </a:t>
            </a:r>
            <a:r>
              <a:rPr lang="en-US" sz="4000" dirty="0" err="1">
                <a:solidFill>
                  <a:schemeClr val="bg1"/>
                </a:solidFill>
              </a:rPr>
              <a:t>trị</a:t>
            </a:r>
            <a:r>
              <a:rPr lang="en-US" sz="4000" dirty="0">
                <a:solidFill>
                  <a:schemeClr val="bg1"/>
                </a:solidFill>
              </a:rPr>
              <a:t> </a:t>
            </a:r>
            <a:r>
              <a:rPr lang="en-US" sz="4000" dirty="0" err="1">
                <a:solidFill>
                  <a:schemeClr val="bg1"/>
                </a:solidFill>
              </a:rPr>
              <a:t>băm</a:t>
            </a:r>
            <a:r>
              <a:rPr lang="en-US" sz="4000" dirty="0">
                <a:solidFill>
                  <a:schemeClr val="bg1"/>
                </a:solidFill>
              </a:rPr>
              <a:t> </a:t>
            </a:r>
            <a:r>
              <a:rPr lang="en-US" sz="4000" dirty="0" err="1">
                <a:solidFill>
                  <a:schemeClr val="bg1"/>
                </a:solidFill>
              </a:rPr>
              <a:t>hiện</a:t>
            </a:r>
            <a:r>
              <a:rPr lang="en-US" sz="4000" dirty="0">
                <a:solidFill>
                  <a:schemeClr val="bg1"/>
                </a:solidFill>
              </a:rPr>
              <a:t> </a:t>
            </a:r>
            <a:r>
              <a:rPr lang="en-US" sz="4000" dirty="0" err="1">
                <a:solidFill>
                  <a:schemeClr val="bg1"/>
                </a:solidFill>
              </a:rPr>
              <a:t>tại</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a</a:t>
            </a:r>
            <a:r>
              <a:rPr lang="en-US" sz="4000" dirty="0">
                <a:solidFill>
                  <a:schemeClr val="bg1"/>
                </a:solidFill>
              </a:rPr>
              <a:t>: = </a:t>
            </a:r>
            <a:r>
              <a:rPr lang="en-US" sz="4000" dirty="0" smtClean="0">
                <a:solidFill>
                  <a:schemeClr val="bg1"/>
                </a:solidFill>
              </a:rPr>
              <a:t>h0</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b</a:t>
            </a:r>
            <a:r>
              <a:rPr lang="en-US" sz="4000" dirty="0">
                <a:solidFill>
                  <a:schemeClr val="bg1"/>
                </a:solidFill>
              </a:rPr>
              <a:t>: = </a:t>
            </a:r>
            <a:r>
              <a:rPr lang="en-US" sz="4000" dirty="0" smtClean="0">
                <a:solidFill>
                  <a:schemeClr val="bg1"/>
                </a:solidFill>
              </a:rPr>
              <a:t>h1</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c</a:t>
            </a:r>
            <a:r>
              <a:rPr lang="en-US" sz="4000" dirty="0">
                <a:solidFill>
                  <a:schemeClr val="bg1"/>
                </a:solidFill>
              </a:rPr>
              <a:t>: = </a:t>
            </a:r>
            <a:r>
              <a:rPr lang="en-US" sz="4000" dirty="0" smtClean="0">
                <a:solidFill>
                  <a:schemeClr val="bg1"/>
                </a:solidFill>
              </a:rPr>
              <a:t>h2</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d</a:t>
            </a:r>
            <a:r>
              <a:rPr lang="en-US" sz="4000" dirty="0">
                <a:solidFill>
                  <a:schemeClr val="bg1"/>
                </a:solidFill>
              </a:rPr>
              <a:t>: = </a:t>
            </a:r>
            <a:r>
              <a:rPr lang="en-US" sz="4000" dirty="0" smtClean="0">
                <a:solidFill>
                  <a:schemeClr val="bg1"/>
                </a:solidFill>
              </a:rPr>
              <a:t>h3</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e</a:t>
            </a:r>
            <a:r>
              <a:rPr lang="en-US" sz="4000" dirty="0">
                <a:solidFill>
                  <a:schemeClr val="bg1"/>
                </a:solidFill>
              </a:rPr>
              <a:t>: = </a:t>
            </a:r>
            <a:r>
              <a:rPr lang="en-US" sz="4000" dirty="0" smtClean="0">
                <a:solidFill>
                  <a:schemeClr val="bg1"/>
                </a:solidFill>
              </a:rPr>
              <a:t>h4</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f</a:t>
            </a:r>
            <a:r>
              <a:rPr lang="en-US" sz="4000" dirty="0">
                <a:solidFill>
                  <a:schemeClr val="bg1"/>
                </a:solidFill>
              </a:rPr>
              <a:t>: = </a:t>
            </a:r>
            <a:r>
              <a:rPr lang="en-US" sz="4000" dirty="0" smtClean="0">
                <a:solidFill>
                  <a:schemeClr val="bg1"/>
                </a:solidFill>
              </a:rPr>
              <a:t>h5</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g</a:t>
            </a:r>
            <a:r>
              <a:rPr lang="en-US" sz="4000" dirty="0">
                <a:solidFill>
                  <a:schemeClr val="bg1"/>
                </a:solidFill>
              </a:rPr>
              <a:t>: = </a:t>
            </a:r>
            <a:r>
              <a:rPr lang="en-US" sz="4000" dirty="0" smtClean="0">
                <a:solidFill>
                  <a:schemeClr val="bg1"/>
                </a:solidFill>
              </a:rPr>
              <a:t>h6</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smtClean="0">
                <a:solidFill>
                  <a:schemeClr val="bg1"/>
                </a:solidFill>
              </a:rPr>
              <a:t>h</a:t>
            </a:r>
            <a:r>
              <a:rPr lang="en-US" sz="4000" dirty="0">
                <a:solidFill>
                  <a:schemeClr val="bg1"/>
                </a:solidFill>
              </a:rPr>
              <a:t>: = h7</a:t>
            </a:r>
            <a:endParaRPr lang="en-US" sz="4000" dirty="0">
              <a:solidFill>
                <a:schemeClr val="bg1"/>
              </a:solidFill>
              <a:effectLst/>
            </a:endParaRPr>
          </a:p>
        </p:txBody>
      </p:sp>
    </p:spTree>
    <p:extLst>
      <p:ext uri="{BB962C8B-B14F-4D97-AF65-F5344CB8AC3E}">
        <p14:creationId xmlns:p14="http://schemas.microsoft.com/office/powerpoint/2010/main" val="361706710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4: Xử lý đoạn dữ liệu từng 512bit một</a:t>
            </a:r>
            <a:endParaRPr lang="en-US" sz="4000" dirty="0">
              <a:solidFill>
                <a:srgbClr val="FFC000"/>
              </a:solidFill>
            </a:endParaRPr>
          </a:p>
        </p:txBody>
      </p:sp>
      <p:sp>
        <p:nvSpPr>
          <p:cNvPr id="2" name="Rectangle 1"/>
          <p:cNvSpPr/>
          <p:nvPr/>
        </p:nvSpPr>
        <p:spPr>
          <a:xfrm>
            <a:off x="2476500" y="3071656"/>
            <a:ext cx="20510500" cy="8094524"/>
          </a:xfrm>
          <a:prstGeom prst="rect">
            <a:avLst/>
          </a:prstGeom>
        </p:spPr>
        <p:txBody>
          <a:bodyPr wrap="square">
            <a:spAutoFit/>
          </a:bodyPr>
          <a:lstStyle/>
          <a:p>
            <a:r>
              <a:rPr lang="en-US" sz="4000" dirty="0" err="1">
                <a:solidFill>
                  <a:schemeClr val="bg1"/>
                </a:solidFill>
              </a:rPr>
              <a:t>vòng</a:t>
            </a:r>
            <a:r>
              <a:rPr lang="en-US" sz="4000" dirty="0">
                <a:solidFill>
                  <a:schemeClr val="bg1"/>
                </a:solidFill>
              </a:rPr>
              <a:t> </a:t>
            </a:r>
            <a:r>
              <a:rPr lang="en-US" sz="4000" dirty="0" err="1">
                <a:solidFill>
                  <a:schemeClr val="bg1"/>
                </a:solidFill>
              </a:rPr>
              <a:t>lặp</a:t>
            </a:r>
            <a:r>
              <a:rPr lang="en-US" sz="4000" dirty="0">
                <a:solidFill>
                  <a:schemeClr val="bg1"/>
                </a:solidFill>
              </a:rPr>
              <a:t> </a:t>
            </a:r>
            <a:r>
              <a:rPr lang="en-US" sz="4000" dirty="0" err="1">
                <a:solidFill>
                  <a:schemeClr val="bg1"/>
                </a:solidFill>
              </a:rPr>
              <a:t>chính</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en-US" sz="4000" b="1" dirty="0" smtClean="0">
                <a:solidFill>
                  <a:schemeClr val="bg1"/>
                </a:solidFill>
              </a:rPr>
              <a:t> </a:t>
            </a:r>
            <a:r>
              <a:rPr lang="en-US" sz="4000" b="1" dirty="0">
                <a:solidFill>
                  <a:schemeClr val="bg1"/>
                </a:solidFill>
              </a:rPr>
              <a:t>for</a:t>
            </a:r>
            <a:r>
              <a:rPr lang="en-US" sz="4000" dirty="0">
                <a:solidFill>
                  <a:schemeClr val="bg1"/>
                </a:solidFill>
              </a:rPr>
              <a:t> i</a:t>
            </a:r>
            <a:r>
              <a:rPr lang="en-US" sz="4000" b="1" dirty="0">
                <a:solidFill>
                  <a:schemeClr val="bg1"/>
                </a:solidFill>
              </a:rPr>
              <a:t> </a:t>
            </a:r>
            <a:r>
              <a:rPr lang="en-US" sz="4000" b="1" dirty="0" err="1">
                <a:solidFill>
                  <a:schemeClr val="bg1"/>
                </a:solidFill>
              </a:rPr>
              <a:t>từ</a:t>
            </a:r>
            <a:r>
              <a:rPr lang="en-US" sz="4000" dirty="0">
                <a:solidFill>
                  <a:schemeClr val="bg1"/>
                </a:solidFill>
              </a:rPr>
              <a:t> 0 </a:t>
            </a:r>
            <a:r>
              <a:rPr lang="en-US" sz="4000" dirty="0" err="1">
                <a:solidFill>
                  <a:schemeClr val="bg1"/>
                </a:solidFill>
              </a:rPr>
              <a:t>đến</a:t>
            </a:r>
            <a:r>
              <a:rPr lang="en-US" sz="4000" dirty="0">
                <a:solidFill>
                  <a:schemeClr val="bg1"/>
                </a:solidFill>
              </a:rPr>
              <a:t> </a:t>
            </a:r>
            <a:r>
              <a:rPr lang="en-US" sz="4000" dirty="0" smtClean="0">
                <a:solidFill>
                  <a:schemeClr val="bg1"/>
                </a:solidFill>
              </a:rPr>
              <a:t>63</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S0: = (a </a:t>
            </a:r>
            <a:r>
              <a:rPr lang="en-US" sz="4000" b="1" dirty="0" err="1">
                <a:solidFill>
                  <a:schemeClr val="bg1"/>
                </a:solidFill>
              </a:rPr>
              <a:t>xoay</a:t>
            </a:r>
            <a:r>
              <a:rPr lang="en-US" sz="4000" b="1" dirty="0">
                <a:solidFill>
                  <a:schemeClr val="bg1"/>
                </a:solidFill>
              </a:rPr>
              <a:t>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 2) </a:t>
            </a:r>
            <a:r>
              <a:rPr lang="en-US" sz="4000" b="1" dirty="0" err="1">
                <a:solidFill>
                  <a:schemeClr val="bg1"/>
                </a:solidFill>
              </a:rPr>
              <a:t>xor</a:t>
            </a:r>
            <a:r>
              <a:rPr lang="en-US" sz="4000" dirty="0">
                <a:solidFill>
                  <a:schemeClr val="bg1"/>
                </a:solidFill>
              </a:rPr>
              <a:t> (a </a:t>
            </a:r>
            <a:r>
              <a:rPr lang="en-US" sz="4000" dirty="0" err="1">
                <a:solidFill>
                  <a:schemeClr val="bg1"/>
                </a:solidFill>
              </a:rPr>
              <a:t>xoay</a:t>
            </a:r>
            <a:r>
              <a:rPr lang="en-US" sz="4000" dirty="0">
                <a:solidFill>
                  <a:schemeClr val="bg1"/>
                </a:solidFill>
              </a:rPr>
              <a:t> </a:t>
            </a:r>
            <a:r>
              <a:rPr lang="en-US" sz="4000" dirty="0" err="1">
                <a:solidFill>
                  <a:schemeClr val="bg1"/>
                </a:solidFill>
              </a:rPr>
              <a:t>vòng</a:t>
            </a:r>
            <a:r>
              <a:rPr lang="en-US" sz="4000" dirty="0">
                <a:solidFill>
                  <a:schemeClr val="bg1"/>
                </a:solidFill>
              </a:rPr>
              <a:t> </a:t>
            </a:r>
            <a:r>
              <a:rPr lang="en-US" sz="4000" dirty="0" err="1">
                <a:solidFill>
                  <a:schemeClr val="bg1"/>
                </a:solidFill>
              </a:rPr>
              <a:t>phải</a:t>
            </a:r>
            <a:r>
              <a:rPr lang="en-US" sz="4000" dirty="0">
                <a:solidFill>
                  <a:schemeClr val="bg1"/>
                </a:solidFill>
              </a:rPr>
              <a:t> 13) </a:t>
            </a:r>
            <a:r>
              <a:rPr lang="en-US" sz="4000" b="1" dirty="0" err="1">
                <a:solidFill>
                  <a:schemeClr val="bg1"/>
                </a:solidFill>
              </a:rPr>
              <a:t>xor</a:t>
            </a:r>
            <a:r>
              <a:rPr lang="en-US" sz="4000" dirty="0">
                <a:solidFill>
                  <a:schemeClr val="bg1"/>
                </a:solidFill>
              </a:rPr>
              <a:t> (a </a:t>
            </a:r>
            <a:r>
              <a:rPr lang="en-US" sz="4000" dirty="0" err="1">
                <a:solidFill>
                  <a:schemeClr val="bg1"/>
                </a:solidFill>
              </a:rPr>
              <a:t>xoay</a:t>
            </a:r>
            <a:r>
              <a:rPr lang="en-US" sz="4000" dirty="0">
                <a:solidFill>
                  <a:schemeClr val="bg1"/>
                </a:solidFill>
              </a:rPr>
              <a:t> </a:t>
            </a:r>
            <a:r>
              <a:rPr lang="en-US" sz="4000" dirty="0" err="1">
                <a:solidFill>
                  <a:schemeClr val="bg1"/>
                </a:solidFill>
              </a:rPr>
              <a:t>vòng</a:t>
            </a:r>
            <a:r>
              <a:rPr lang="en-US" sz="4000" dirty="0">
                <a:solidFill>
                  <a:schemeClr val="bg1"/>
                </a:solidFill>
              </a:rPr>
              <a:t> </a:t>
            </a:r>
            <a:r>
              <a:rPr lang="en-US" sz="4000" dirty="0" err="1">
                <a:solidFill>
                  <a:schemeClr val="bg1"/>
                </a:solidFill>
              </a:rPr>
              <a:t>phải</a:t>
            </a:r>
            <a:r>
              <a:rPr lang="en-US" sz="4000" dirty="0">
                <a:solidFill>
                  <a:schemeClr val="bg1"/>
                </a:solidFill>
              </a:rPr>
              <a:t> 22</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en-US" sz="4000" dirty="0" err="1">
                <a:solidFill>
                  <a:schemeClr val="bg1"/>
                </a:solidFill>
              </a:rPr>
              <a:t>maj</a:t>
            </a:r>
            <a:r>
              <a:rPr lang="en-US" sz="4000" dirty="0">
                <a:solidFill>
                  <a:schemeClr val="bg1"/>
                </a:solidFill>
              </a:rPr>
              <a:t>: = (a and b) </a:t>
            </a:r>
            <a:r>
              <a:rPr lang="en-US" sz="4000" b="1" dirty="0" err="1">
                <a:solidFill>
                  <a:schemeClr val="bg1"/>
                </a:solidFill>
              </a:rPr>
              <a:t>xor</a:t>
            </a:r>
            <a:r>
              <a:rPr lang="en-US" sz="4000" dirty="0">
                <a:solidFill>
                  <a:schemeClr val="bg1"/>
                </a:solidFill>
              </a:rPr>
              <a:t> (a and c) </a:t>
            </a:r>
            <a:r>
              <a:rPr lang="en-US" sz="4000" dirty="0" err="1">
                <a:solidFill>
                  <a:schemeClr val="bg1"/>
                </a:solidFill>
              </a:rPr>
              <a:t>xor</a:t>
            </a:r>
            <a:r>
              <a:rPr lang="en-US" sz="4000" dirty="0">
                <a:solidFill>
                  <a:schemeClr val="bg1"/>
                </a:solidFill>
              </a:rPr>
              <a:t> (b and c</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t2: = </a:t>
            </a:r>
            <a:r>
              <a:rPr lang="en-US" sz="4000" dirty="0" smtClean="0">
                <a:solidFill>
                  <a:schemeClr val="bg1"/>
                </a:solidFill>
              </a:rPr>
              <a:t>s0+maj</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S1: = (e </a:t>
            </a:r>
            <a:r>
              <a:rPr lang="en-US" sz="4000" b="1" dirty="0" err="1">
                <a:solidFill>
                  <a:schemeClr val="bg1"/>
                </a:solidFill>
              </a:rPr>
              <a:t>xoay</a:t>
            </a:r>
            <a:r>
              <a:rPr lang="en-US" sz="4000" b="1" dirty="0">
                <a:solidFill>
                  <a:schemeClr val="bg1"/>
                </a:solidFill>
              </a:rPr>
              <a:t>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 6) </a:t>
            </a:r>
            <a:r>
              <a:rPr lang="en-US" sz="4000" b="1" dirty="0" err="1">
                <a:solidFill>
                  <a:schemeClr val="bg1"/>
                </a:solidFill>
              </a:rPr>
              <a:t>xor</a:t>
            </a:r>
            <a:r>
              <a:rPr lang="en-US" sz="4000" dirty="0">
                <a:solidFill>
                  <a:schemeClr val="bg1"/>
                </a:solidFill>
              </a:rPr>
              <a:t> (e </a:t>
            </a:r>
            <a:r>
              <a:rPr lang="en-US" sz="4000" b="1" dirty="0" err="1">
                <a:solidFill>
                  <a:schemeClr val="bg1"/>
                </a:solidFill>
              </a:rPr>
              <a:t>xoay</a:t>
            </a:r>
            <a:r>
              <a:rPr lang="en-US" sz="4000" b="1" dirty="0">
                <a:solidFill>
                  <a:schemeClr val="bg1"/>
                </a:solidFill>
              </a:rPr>
              <a:t>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 11) </a:t>
            </a:r>
            <a:r>
              <a:rPr lang="en-US" sz="4000" b="1" dirty="0" err="1">
                <a:solidFill>
                  <a:schemeClr val="bg1"/>
                </a:solidFill>
              </a:rPr>
              <a:t>xor</a:t>
            </a:r>
            <a:r>
              <a:rPr lang="en-US" sz="4000" dirty="0">
                <a:solidFill>
                  <a:schemeClr val="bg1"/>
                </a:solidFill>
              </a:rPr>
              <a:t> (e </a:t>
            </a:r>
            <a:r>
              <a:rPr lang="en-US" sz="4000" b="1" dirty="0" err="1">
                <a:solidFill>
                  <a:schemeClr val="bg1"/>
                </a:solidFill>
              </a:rPr>
              <a:t>xoay</a:t>
            </a:r>
            <a:r>
              <a:rPr lang="en-US" sz="4000" b="1" dirty="0">
                <a:solidFill>
                  <a:schemeClr val="bg1"/>
                </a:solidFill>
              </a:rPr>
              <a:t> </a:t>
            </a:r>
            <a:r>
              <a:rPr lang="en-US" sz="4000" b="1" dirty="0" err="1">
                <a:solidFill>
                  <a:schemeClr val="bg1"/>
                </a:solidFill>
              </a:rPr>
              <a:t>vòng</a:t>
            </a:r>
            <a:r>
              <a:rPr lang="en-US" sz="4000" b="1" dirty="0">
                <a:solidFill>
                  <a:schemeClr val="bg1"/>
                </a:solidFill>
              </a:rPr>
              <a:t> </a:t>
            </a:r>
            <a:r>
              <a:rPr lang="en-US" sz="4000" b="1" dirty="0" err="1">
                <a:solidFill>
                  <a:schemeClr val="bg1"/>
                </a:solidFill>
              </a:rPr>
              <a:t>phải</a:t>
            </a:r>
            <a:r>
              <a:rPr lang="en-US" sz="4000" b="1" dirty="0">
                <a:solidFill>
                  <a:schemeClr val="bg1"/>
                </a:solidFill>
              </a:rPr>
              <a:t> </a:t>
            </a:r>
            <a:r>
              <a:rPr lang="en-US" sz="4000" dirty="0">
                <a:solidFill>
                  <a:schemeClr val="bg1"/>
                </a:solidFill>
              </a:rPr>
              <a:t> 25) </a:t>
            </a:r>
            <a:endParaRPr lang="vi-VN" sz="4000" dirty="0" smtClean="0">
              <a:solidFill>
                <a:schemeClr val="bg1"/>
              </a:solidFill>
            </a:endParaRPr>
          </a:p>
          <a:p>
            <a:r>
              <a:rPr lang="en-US" sz="4000" dirty="0" smtClean="0">
                <a:solidFill>
                  <a:schemeClr val="bg1"/>
                </a:solidFill>
              </a:rPr>
              <a:t>       </a:t>
            </a:r>
            <a:r>
              <a:rPr lang="vi-VN" sz="4000" dirty="0" smtClean="0">
                <a:solidFill>
                  <a:schemeClr val="bg1"/>
                </a:solidFill>
              </a:rPr>
              <a:t> </a:t>
            </a:r>
            <a:r>
              <a:rPr lang="en-US" sz="4000" dirty="0" err="1" smtClean="0">
                <a:solidFill>
                  <a:schemeClr val="bg1"/>
                </a:solidFill>
              </a:rPr>
              <a:t>ch</a:t>
            </a:r>
            <a:r>
              <a:rPr lang="en-US" sz="4000" dirty="0">
                <a:solidFill>
                  <a:schemeClr val="bg1"/>
                </a:solidFill>
              </a:rPr>
              <a:t>: = (e </a:t>
            </a:r>
            <a:r>
              <a:rPr lang="en-US" sz="4000" b="1" dirty="0" err="1">
                <a:solidFill>
                  <a:schemeClr val="bg1"/>
                </a:solidFill>
              </a:rPr>
              <a:t>và</a:t>
            </a:r>
            <a:r>
              <a:rPr lang="en-US" sz="4000" dirty="0">
                <a:solidFill>
                  <a:schemeClr val="bg1"/>
                </a:solidFill>
              </a:rPr>
              <a:t> f) </a:t>
            </a:r>
            <a:r>
              <a:rPr lang="en-US" sz="4000" b="1" dirty="0" err="1">
                <a:solidFill>
                  <a:schemeClr val="bg1"/>
                </a:solidFill>
              </a:rPr>
              <a:t>xor</a:t>
            </a:r>
            <a:r>
              <a:rPr lang="en-US" sz="4000" dirty="0">
                <a:solidFill>
                  <a:schemeClr val="bg1"/>
                </a:solidFill>
              </a:rPr>
              <a:t> (</a:t>
            </a:r>
            <a:r>
              <a:rPr lang="en-US" sz="4000" b="1" dirty="0">
                <a:solidFill>
                  <a:schemeClr val="bg1"/>
                </a:solidFill>
              </a:rPr>
              <a:t>(not e)and g</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t1:=h+s1+ch+k[i]+w[i</a:t>
            </a:r>
            <a:r>
              <a:rPr lang="en-US" sz="4000" dirty="0" smtClean="0">
                <a:solidFill>
                  <a:schemeClr val="bg1"/>
                </a:solidFill>
              </a:rPr>
              <a:t>]</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h: = </a:t>
            </a:r>
            <a:r>
              <a:rPr lang="en-US" sz="4000" dirty="0" smtClean="0">
                <a:solidFill>
                  <a:schemeClr val="bg1"/>
                </a:solidFill>
              </a:rPr>
              <a:t>g</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g: = </a:t>
            </a:r>
            <a:r>
              <a:rPr lang="en-US" sz="4000" dirty="0" smtClean="0">
                <a:solidFill>
                  <a:schemeClr val="bg1"/>
                </a:solidFill>
              </a:rPr>
              <a:t>f</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f: = </a:t>
            </a:r>
            <a:r>
              <a:rPr lang="en-US" sz="4000" dirty="0" smtClean="0">
                <a:solidFill>
                  <a:schemeClr val="bg1"/>
                </a:solidFill>
              </a:rPr>
              <a:t>e</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e: = d </a:t>
            </a:r>
            <a:r>
              <a:rPr lang="en-US" sz="4000" b="1" dirty="0">
                <a:solidFill>
                  <a:schemeClr val="bg1"/>
                </a:solidFill>
              </a:rPr>
              <a:t>+</a:t>
            </a:r>
            <a:r>
              <a:rPr lang="en-US" sz="4000" dirty="0">
                <a:solidFill>
                  <a:schemeClr val="bg1"/>
                </a:solidFill>
              </a:rPr>
              <a:t> </a:t>
            </a:r>
            <a:r>
              <a:rPr lang="en-US" sz="4000" dirty="0" smtClean="0">
                <a:solidFill>
                  <a:schemeClr val="bg1"/>
                </a:solidFill>
              </a:rPr>
              <a:t>t1</a:t>
            </a:r>
            <a:endParaRPr lang="vi-VN" sz="4000" dirty="0" smtClean="0">
              <a:solidFill>
                <a:schemeClr val="bg1"/>
              </a:solidFill>
            </a:endParaRPr>
          </a:p>
          <a:p>
            <a:r>
              <a:rPr lang="en-US" sz="4000" dirty="0" smtClean="0">
                <a:solidFill>
                  <a:schemeClr val="bg1"/>
                </a:solidFill>
              </a:rPr>
              <a:t>        </a:t>
            </a:r>
            <a:r>
              <a:rPr lang="en-US" sz="4000" dirty="0">
                <a:solidFill>
                  <a:schemeClr val="bg1"/>
                </a:solidFill>
              </a:rPr>
              <a:t>d: = c</a:t>
            </a:r>
            <a:endParaRPr lang="en-US" sz="4000" dirty="0">
              <a:solidFill>
                <a:schemeClr val="bg1"/>
              </a:solidFill>
              <a:effectLst/>
            </a:endParaRPr>
          </a:p>
        </p:txBody>
      </p:sp>
    </p:spTree>
    <p:extLst>
      <p:ext uri="{BB962C8B-B14F-4D97-AF65-F5344CB8AC3E}">
        <p14:creationId xmlns:p14="http://schemas.microsoft.com/office/powerpoint/2010/main" val="361706710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4: Xử lý đoạn dữ liệu từng 512bit một</a:t>
            </a:r>
            <a:endParaRPr lang="en-US" sz="4000" dirty="0">
              <a:solidFill>
                <a:srgbClr val="FFC000"/>
              </a:solidFill>
            </a:endParaRPr>
          </a:p>
        </p:txBody>
      </p:sp>
      <p:sp>
        <p:nvSpPr>
          <p:cNvPr id="2" name="Rectangle 1"/>
          <p:cNvSpPr/>
          <p:nvPr/>
        </p:nvSpPr>
        <p:spPr>
          <a:xfrm>
            <a:off x="2724150" y="3681256"/>
            <a:ext cx="18859500" cy="8956298"/>
          </a:xfrm>
          <a:prstGeom prst="rect">
            <a:avLst/>
          </a:prstGeom>
        </p:spPr>
        <p:txBody>
          <a:bodyPr wrap="square">
            <a:spAutoFit/>
          </a:bodyPr>
          <a:lstStyle/>
          <a:p>
            <a:r>
              <a:rPr lang="en-US" sz="4800" dirty="0">
                <a:solidFill>
                  <a:schemeClr val="bg1"/>
                </a:solidFill>
              </a:rPr>
              <a:t> </a:t>
            </a:r>
            <a:r>
              <a:rPr lang="vi-VN" sz="4800" dirty="0" smtClean="0">
                <a:solidFill>
                  <a:schemeClr val="bg1"/>
                </a:solidFill>
              </a:rPr>
              <a:t>	 </a:t>
            </a:r>
            <a:r>
              <a:rPr lang="vi-VN" sz="4800" dirty="0">
                <a:solidFill>
                  <a:schemeClr val="bg1"/>
                </a:solidFill>
              </a:rPr>
              <a:t> </a:t>
            </a:r>
            <a:r>
              <a:rPr lang="vi-VN" sz="4800" dirty="0" smtClean="0">
                <a:solidFill>
                  <a:schemeClr val="bg1"/>
                </a:solidFill>
              </a:rPr>
              <a:t> </a:t>
            </a:r>
            <a:r>
              <a:rPr lang="en-US" sz="4800" dirty="0" smtClean="0">
                <a:solidFill>
                  <a:schemeClr val="bg1"/>
                </a:solidFill>
              </a:rPr>
              <a:t>c</a:t>
            </a:r>
            <a:r>
              <a:rPr lang="en-US" sz="4800" dirty="0">
                <a:solidFill>
                  <a:schemeClr val="bg1"/>
                </a:solidFill>
              </a:rPr>
              <a:t>: = </a:t>
            </a:r>
            <a:r>
              <a:rPr lang="en-US" sz="4800" dirty="0" smtClean="0">
                <a:solidFill>
                  <a:schemeClr val="bg1"/>
                </a:solidFill>
              </a:rPr>
              <a:t>b</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b: = </a:t>
            </a:r>
            <a:r>
              <a:rPr lang="en-US" sz="4800" dirty="0" smtClean="0">
                <a:solidFill>
                  <a:schemeClr val="bg1"/>
                </a:solidFill>
              </a:rPr>
              <a:t>a</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a: = t1 </a:t>
            </a:r>
            <a:r>
              <a:rPr lang="en-US" sz="4800" b="1" dirty="0">
                <a:solidFill>
                  <a:schemeClr val="bg1"/>
                </a:solidFill>
              </a:rPr>
              <a:t>+</a:t>
            </a:r>
            <a:r>
              <a:rPr lang="en-US" sz="4800" dirty="0">
                <a:solidFill>
                  <a:schemeClr val="bg1"/>
                </a:solidFill>
              </a:rPr>
              <a:t> </a:t>
            </a:r>
            <a:r>
              <a:rPr lang="en-US" sz="4800" dirty="0" smtClean="0">
                <a:solidFill>
                  <a:schemeClr val="bg1"/>
                </a:solidFill>
              </a:rPr>
              <a:t>t2</a:t>
            </a:r>
            <a:endParaRPr lang="vi-VN" sz="4800" dirty="0" smtClean="0">
              <a:solidFill>
                <a:schemeClr val="bg1"/>
              </a:solidFill>
            </a:endParaRPr>
          </a:p>
          <a:p>
            <a:r>
              <a:rPr lang="en-US" sz="4800" dirty="0">
                <a:solidFill>
                  <a:schemeClr val="bg1"/>
                </a:solidFill>
              </a:rPr>
              <a:t> </a:t>
            </a:r>
            <a:r>
              <a:rPr lang="en-US" sz="4800" dirty="0" err="1">
                <a:solidFill>
                  <a:schemeClr val="bg1"/>
                </a:solidFill>
              </a:rPr>
              <a:t>Cộng</a:t>
            </a:r>
            <a:r>
              <a:rPr lang="en-US" sz="4800" dirty="0">
                <a:solidFill>
                  <a:schemeClr val="bg1"/>
                </a:solidFill>
              </a:rPr>
              <a:t> </a:t>
            </a:r>
            <a:r>
              <a:rPr lang="en-US" sz="4800" dirty="0" err="1">
                <a:solidFill>
                  <a:schemeClr val="bg1"/>
                </a:solidFill>
              </a:rPr>
              <a:t>giá</a:t>
            </a:r>
            <a:r>
              <a:rPr lang="en-US" sz="4800" dirty="0">
                <a:solidFill>
                  <a:schemeClr val="bg1"/>
                </a:solidFill>
              </a:rPr>
              <a:t> </a:t>
            </a:r>
            <a:r>
              <a:rPr lang="en-US" sz="4800" dirty="0" err="1">
                <a:solidFill>
                  <a:schemeClr val="bg1"/>
                </a:solidFill>
              </a:rPr>
              <a:t>trị</a:t>
            </a:r>
            <a:r>
              <a:rPr lang="en-US" sz="4800" dirty="0">
                <a:solidFill>
                  <a:schemeClr val="bg1"/>
                </a:solidFill>
              </a:rPr>
              <a:t> </a:t>
            </a:r>
            <a:r>
              <a:rPr lang="en-US" sz="4800" dirty="0" err="1">
                <a:solidFill>
                  <a:schemeClr val="bg1"/>
                </a:solidFill>
              </a:rPr>
              <a:t>băm</a:t>
            </a:r>
            <a:r>
              <a:rPr lang="en-US" sz="4800" dirty="0">
                <a:solidFill>
                  <a:schemeClr val="bg1"/>
                </a:solidFill>
              </a:rPr>
              <a:t> </a:t>
            </a:r>
            <a:r>
              <a:rPr lang="en-US" sz="4800" dirty="0" err="1">
                <a:solidFill>
                  <a:schemeClr val="bg1"/>
                </a:solidFill>
              </a:rPr>
              <a:t>vừa</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vào</a:t>
            </a:r>
            <a:r>
              <a:rPr lang="en-US" sz="4800" dirty="0">
                <a:solidFill>
                  <a:schemeClr val="bg1"/>
                </a:solidFill>
              </a:rPr>
              <a:t> </a:t>
            </a:r>
            <a:r>
              <a:rPr lang="en-US" sz="4800" dirty="0" err="1">
                <a:solidFill>
                  <a:schemeClr val="bg1"/>
                </a:solidFill>
              </a:rPr>
              <a:t>kết</a:t>
            </a:r>
            <a:r>
              <a:rPr lang="en-US" sz="4800" dirty="0">
                <a:solidFill>
                  <a:schemeClr val="bg1"/>
                </a:solidFill>
              </a:rPr>
              <a:t> </a:t>
            </a:r>
            <a:r>
              <a:rPr lang="en-US" sz="4800" dirty="0" err="1">
                <a:solidFill>
                  <a:schemeClr val="bg1"/>
                </a:solidFill>
              </a:rPr>
              <a:t>quả</a:t>
            </a:r>
            <a:r>
              <a:rPr lang="en-US" sz="4800" dirty="0" smtClean="0">
                <a:solidFill>
                  <a:schemeClr val="bg1"/>
                </a:solidFill>
              </a:rPr>
              <a:t>:</a:t>
            </a:r>
            <a:endParaRPr lang="vi-VN" sz="4800" dirty="0" smtClean="0">
              <a:solidFill>
                <a:schemeClr val="bg1"/>
              </a:solidFill>
            </a:endParaRPr>
          </a:p>
          <a:p>
            <a:r>
              <a:rPr lang="en-US" sz="4800" dirty="0" smtClean="0">
                <a:solidFill>
                  <a:schemeClr val="bg1"/>
                </a:solidFill>
              </a:rPr>
              <a:t>    h0</a:t>
            </a:r>
            <a:r>
              <a:rPr lang="en-US" sz="4800" dirty="0">
                <a:solidFill>
                  <a:schemeClr val="bg1"/>
                </a:solidFill>
              </a:rPr>
              <a:t>: = h0</a:t>
            </a:r>
            <a:r>
              <a:rPr lang="en-US" sz="4800" b="1" dirty="0">
                <a:solidFill>
                  <a:schemeClr val="bg1"/>
                </a:solidFill>
              </a:rPr>
              <a:t> +</a:t>
            </a:r>
            <a:r>
              <a:rPr lang="en-US" sz="4800" dirty="0">
                <a:solidFill>
                  <a:schemeClr val="bg1"/>
                </a:solidFill>
              </a:rPr>
              <a:t> </a:t>
            </a:r>
            <a:r>
              <a:rPr lang="en-US" sz="4800" dirty="0" smtClean="0">
                <a:solidFill>
                  <a:schemeClr val="bg1"/>
                </a:solidFill>
              </a:rPr>
              <a:t>a</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h1: = h1 </a:t>
            </a:r>
            <a:r>
              <a:rPr lang="en-US" sz="4800" b="1" dirty="0">
                <a:solidFill>
                  <a:schemeClr val="bg1"/>
                </a:solidFill>
              </a:rPr>
              <a:t>+</a:t>
            </a:r>
            <a:r>
              <a:rPr lang="en-US" sz="4800" dirty="0">
                <a:solidFill>
                  <a:schemeClr val="bg1"/>
                </a:solidFill>
              </a:rPr>
              <a:t> </a:t>
            </a:r>
            <a:r>
              <a:rPr lang="en-US" sz="4800" dirty="0" smtClean="0">
                <a:solidFill>
                  <a:schemeClr val="bg1"/>
                </a:solidFill>
              </a:rPr>
              <a:t>b</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h2: = h2 </a:t>
            </a:r>
            <a:r>
              <a:rPr lang="en-US" sz="4800" b="1" dirty="0">
                <a:solidFill>
                  <a:schemeClr val="bg1"/>
                </a:solidFill>
              </a:rPr>
              <a:t>+</a:t>
            </a:r>
            <a:r>
              <a:rPr lang="en-US" sz="4800" dirty="0">
                <a:solidFill>
                  <a:schemeClr val="bg1"/>
                </a:solidFill>
              </a:rPr>
              <a:t> </a:t>
            </a:r>
            <a:r>
              <a:rPr lang="en-US" sz="4800" dirty="0" smtClean="0">
                <a:solidFill>
                  <a:schemeClr val="bg1"/>
                </a:solidFill>
              </a:rPr>
              <a:t>c</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h3: = h3 </a:t>
            </a:r>
            <a:r>
              <a:rPr lang="en-US" sz="4800" b="1" dirty="0">
                <a:solidFill>
                  <a:schemeClr val="bg1"/>
                </a:solidFill>
              </a:rPr>
              <a:t>+</a:t>
            </a:r>
            <a:r>
              <a:rPr lang="en-US" sz="4800" dirty="0">
                <a:solidFill>
                  <a:schemeClr val="bg1"/>
                </a:solidFill>
              </a:rPr>
              <a:t> </a:t>
            </a:r>
            <a:r>
              <a:rPr lang="en-US" sz="4800" dirty="0" smtClean="0">
                <a:solidFill>
                  <a:schemeClr val="bg1"/>
                </a:solidFill>
              </a:rPr>
              <a:t>d</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h4: = h4 </a:t>
            </a:r>
            <a:r>
              <a:rPr lang="en-US" sz="4800" b="1" dirty="0">
                <a:solidFill>
                  <a:schemeClr val="bg1"/>
                </a:solidFill>
              </a:rPr>
              <a:t>+</a:t>
            </a:r>
            <a:r>
              <a:rPr lang="en-US" sz="4800" dirty="0">
                <a:solidFill>
                  <a:schemeClr val="bg1"/>
                </a:solidFill>
              </a:rPr>
              <a:t> e </a:t>
            </a:r>
            <a:endParaRPr lang="vi-VN" sz="4800" dirty="0" smtClean="0">
              <a:solidFill>
                <a:schemeClr val="bg1"/>
              </a:solidFill>
            </a:endParaRPr>
          </a:p>
          <a:p>
            <a:r>
              <a:rPr lang="vi-VN" sz="4800" dirty="0">
                <a:solidFill>
                  <a:schemeClr val="bg1"/>
                </a:solidFill>
              </a:rPr>
              <a:t> </a:t>
            </a:r>
            <a:r>
              <a:rPr lang="en-US" sz="4800" dirty="0" smtClean="0">
                <a:solidFill>
                  <a:schemeClr val="bg1"/>
                </a:solidFill>
              </a:rPr>
              <a:t>   </a:t>
            </a:r>
            <a:r>
              <a:rPr lang="en-US" sz="4800" dirty="0">
                <a:solidFill>
                  <a:schemeClr val="bg1"/>
                </a:solidFill>
              </a:rPr>
              <a:t>h5: = h5 </a:t>
            </a:r>
            <a:r>
              <a:rPr lang="en-US" sz="4800" b="1" dirty="0">
                <a:solidFill>
                  <a:schemeClr val="bg1"/>
                </a:solidFill>
              </a:rPr>
              <a:t>+</a:t>
            </a:r>
            <a:r>
              <a:rPr lang="en-US" sz="4800" dirty="0">
                <a:solidFill>
                  <a:schemeClr val="bg1"/>
                </a:solidFill>
              </a:rPr>
              <a:t> f </a:t>
            </a:r>
            <a:endParaRPr lang="vi-VN" sz="4800" dirty="0" smtClean="0">
              <a:solidFill>
                <a:schemeClr val="bg1"/>
              </a:solidFill>
            </a:endParaRPr>
          </a:p>
          <a:p>
            <a:r>
              <a:rPr lang="vi-VN" sz="4800" dirty="0">
                <a:solidFill>
                  <a:schemeClr val="bg1"/>
                </a:solidFill>
              </a:rPr>
              <a:t> </a:t>
            </a:r>
            <a:r>
              <a:rPr lang="en-US" sz="4800" dirty="0" smtClean="0">
                <a:solidFill>
                  <a:schemeClr val="bg1"/>
                </a:solidFill>
              </a:rPr>
              <a:t>   </a:t>
            </a:r>
            <a:r>
              <a:rPr lang="en-US" sz="4800" dirty="0">
                <a:solidFill>
                  <a:schemeClr val="bg1"/>
                </a:solidFill>
              </a:rPr>
              <a:t>h6: = h6 </a:t>
            </a:r>
            <a:r>
              <a:rPr lang="en-US" sz="4800" b="1" dirty="0">
                <a:solidFill>
                  <a:schemeClr val="bg1"/>
                </a:solidFill>
              </a:rPr>
              <a:t>+</a:t>
            </a:r>
            <a:r>
              <a:rPr lang="en-US" sz="4800" dirty="0">
                <a:solidFill>
                  <a:schemeClr val="bg1"/>
                </a:solidFill>
              </a:rPr>
              <a:t> </a:t>
            </a:r>
            <a:r>
              <a:rPr lang="en-US" sz="4800" dirty="0" smtClean="0">
                <a:solidFill>
                  <a:schemeClr val="bg1"/>
                </a:solidFill>
              </a:rPr>
              <a:t>g</a:t>
            </a:r>
            <a:endParaRPr lang="vi-VN" sz="4800" dirty="0" smtClean="0">
              <a:solidFill>
                <a:schemeClr val="bg1"/>
              </a:solidFill>
            </a:endParaRPr>
          </a:p>
          <a:p>
            <a:r>
              <a:rPr lang="en-US" sz="4800" dirty="0" smtClean="0">
                <a:solidFill>
                  <a:schemeClr val="bg1"/>
                </a:solidFill>
              </a:rPr>
              <a:t>    </a:t>
            </a:r>
            <a:r>
              <a:rPr lang="en-US" sz="4800" dirty="0">
                <a:solidFill>
                  <a:schemeClr val="bg1"/>
                </a:solidFill>
              </a:rPr>
              <a:t>h7: = h7 </a:t>
            </a:r>
            <a:r>
              <a:rPr lang="en-US" sz="4800" b="1" dirty="0">
                <a:solidFill>
                  <a:schemeClr val="bg1"/>
                </a:solidFill>
              </a:rPr>
              <a:t>+</a:t>
            </a:r>
            <a:r>
              <a:rPr lang="en-US" sz="4800" dirty="0">
                <a:solidFill>
                  <a:schemeClr val="bg1"/>
                </a:solidFill>
              </a:rPr>
              <a:t> h</a:t>
            </a:r>
          </a:p>
        </p:txBody>
      </p:sp>
    </p:spTree>
    <p:extLst>
      <p:ext uri="{BB962C8B-B14F-4D97-AF65-F5344CB8AC3E}">
        <p14:creationId xmlns:p14="http://schemas.microsoft.com/office/powerpoint/2010/main" val="361706710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SHA2 VÀ SHA3</a:t>
            </a:r>
            <a:endParaRPr lang="ru-RU" sz="6400" dirty="0"/>
          </a:p>
        </p:txBody>
      </p:sp>
      <p:sp>
        <p:nvSpPr>
          <p:cNvPr id="28" name="Прямоугольник 27"/>
          <p:cNvSpPr/>
          <p:nvPr/>
        </p:nvSpPr>
        <p:spPr>
          <a:xfrm>
            <a:off x="7204677" y="826752"/>
            <a:ext cx="3493264" cy="646331"/>
          </a:xfrm>
          <a:prstGeom prst="rect">
            <a:avLst/>
          </a:prstGeom>
        </p:spPr>
        <p:txBody>
          <a:bodyPr wrap="none" anchor="ctr" anchorCtr="0">
            <a:spAutoFit/>
          </a:bodyPr>
          <a:lstStyle/>
          <a:p>
            <a:pPr defTabSz="1828754">
              <a:defRPr/>
            </a:pPr>
            <a:r>
              <a:rPr lang="vi-VN" sz="3600" dirty="0" smtClean="0">
                <a:solidFill>
                  <a:schemeClr val="bg1"/>
                </a:solidFill>
                <a:latin typeface="Fira Sans" panose="020B0503050000020004" pitchFamily="34" charset="0"/>
                <a:ea typeface="Fira Sans" panose="020B0503050000020004" pitchFamily="34" charset="0"/>
              </a:rPr>
              <a:t>Giải thuật SHA2</a:t>
            </a:r>
            <a:endParaRPr lang="en-US" sz="3600" dirty="0">
              <a:solidFill>
                <a:schemeClr val="bg1"/>
              </a:solidFill>
              <a:latin typeface="Fira Sans" panose="020B0503050000020004" pitchFamily="34" charset="0"/>
              <a:ea typeface="Fira Sans" panose="020B0503050000020004" pitchFamily="34" charset="0"/>
            </a:endParaRPr>
          </a:p>
        </p:txBody>
      </p:sp>
      <p:cxnSp>
        <p:nvCxnSpPr>
          <p:cNvPr id="29" name="Прямая соединительная линия 28"/>
          <p:cNvCxnSpPr/>
          <p:nvPr/>
        </p:nvCxnSpPr>
        <p:spPr>
          <a:xfrm>
            <a:off x="7077187" y="610069"/>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Bước 5: Tạo kết quả cuối cùng (big endian)</a:t>
            </a:r>
            <a:endParaRPr lang="en-US" sz="4000" dirty="0">
              <a:solidFill>
                <a:srgbClr val="FFC000"/>
              </a:solidFill>
            </a:endParaRPr>
          </a:p>
        </p:txBody>
      </p:sp>
      <p:sp>
        <p:nvSpPr>
          <p:cNvPr id="2" name="Rectangle 1"/>
          <p:cNvSpPr/>
          <p:nvPr/>
        </p:nvSpPr>
        <p:spPr>
          <a:xfrm>
            <a:off x="2724150" y="5312472"/>
            <a:ext cx="18859500" cy="1631216"/>
          </a:xfrm>
          <a:prstGeom prst="rect">
            <a:avLst/>
          </a:prstGeom>
        </p:spPr>
        <p:txBody>
          <a:bodyPr wrap="square">
            <a:spAutoFit/>
          </a:bodyPr>
          <a:lstStyle/>
          <a:p>
            <a:r>
              <a:rPr lang="en-US" sz="5000" dirty="0">
                <a:solidFill>
                  <a:schemeClr val="bg1"/>
                </a:solidFill>
              </a:rPr>
              <a:t>digest: = hash: = h0</a:t>
            </a:r>
            <a:r>
              <a:rPr lang="en-US" sz="5000" b="1" dirty="0">
                <a:solidFill>
                  <a:schemeClr val="bg1"/>
                </a:solidFill>
              </a:rPr>
              <a:t> </a:t>
            </a:r>
            <a:r>
              <a:rPr lang="en-US" sz="5000" b="1" dirty="0" err="1">
                <a:solidFill>
                  <a:schemeClr val="bg1"/>
                </a:solidFill>
              </a:rPr>
              <a:t>chắp</a:t>
            </a:r>
            <a:r>
              <a:rPr lang="en-US" sz="5000" b="1" dirty="0">
                <a:solidFill>
                  <a:schemeClr val="bg1"/>
                </a:solidFill>
              </a:rPr>
              <a:t> </a:t>
            </a:r>
            <a:r>
              <a:rPr lang="en-US" sz="5000" b="1" dirty="0" err="1">
                <a:solidFill>
                  <a:schemeClr val="bg1"/>
                </a:solidFill>
              </a:rPr>
              <a:t>thêm</a:t>
            </a:r>
            <a:r>
              <a:rPr lang="en-US" sz="5000" dirty="0">
                <a:solidFill>
                  <a:schemeClr val="bg1"/>
                </a:solidFill>
              </a:rPr>
              <a:t> h1</a:t>
            </a:r>
            <a:r>
              <a:rPr lang="en-US" sz="5000" b="1" dirty="0">
                <a:solidFill>
                  <a:schemeClr val="bg1"/>
                </a:solidFill>
              </a:rPr>
              <a:t> </a:t>
            </a:r>
            <a:r>
              <a:rPr lang="en-US" sz="5000" b="1" dirty="0" err="1">
                <a:solidFill>
                  <a:schemeClr val="bg1"/>
                </a:solidFill>
              </a:rPr>
              <a:t>nối</a:t>
            </a:r>
            <a:r>
              <a:rPr lang="en-US" sz="5000" b="1" dirty="0">
                <a:solidFill>
                  <a:schemeClr val="bg1"/>
                </a:solidFill>
              </a:rPr>
              <a:t> </a:t>
            </a:r>
            <a:r>
              <a:rPr lang="en-US" sz="5000" b="1" dirty="0" err="1">
                <a:solidFill>
                  <a:schemeClr val="bg1"/>
                </a:solidFill>
              </a:rPr>
              <a:t>thêm</a:t>
            </a:r>
            <a:r>
              <a:rPr lang="en-US" sz="5000" dirty="0">
                <a:solidFill>
                  <a:schemeClr val="bg1"/>
                </a:solidFill>
              </a:rPr>
              <a:t> h2</a:t>
            </a:r>
            <a:r>
              <a:rPr lang="en-US" sz="5000" b="1" dirty="0">
                <a:solidFill>
                  <a:schemeClr val="bg1"/>
                </a:solidFill>
              </a:rPr>
              <a:t> </a:t>
            </a:r>
            <a:r>
              <a:rPr lang="en-US" sz="5000" b="1" dirty="0" err="1">
                <a:solidFill>
                  <a:schemeClr val="bg1"/>
                </a:solidFill>
              </a:rPr>
              <a:t>nối</a:t>
            </a:r>
            <a:r>
              <a:rPr lang="en-US" sz="5000" b="1" dirty="0">
                <a:solidFill>
                  <a:schemeClr val="bg1"/>
                </a:solidFill>
              </a:rPr>
              <a:t> </a:t>
            </a:r>
            <a:r>
              <a:rPr lang="en-US" sz="5000" b="1" dirty="0" err="1">
                <a:solidFill>
                  <a:schemeClr val="bg1"/>
                </a:solidFill>
              </a:rPr>
              <a:t>thêm</a:t>
            </a:r>
            <a:r>
              <a:rPr lang="en-US" sz="5000" dirty="0">
                <a:solidFill>
                  <a:schemeClr val="bg1"/>
                </a:solidFill>
              </a:rPr>
              <a:t> h3</a:t>
            </a:r>
            <a:r>
              <a:rPr lang="en-US" sz="5000" b="1" dirty="0">
                <a:solidFill>
                  <a:schemeClr val="bg1"/>
                </a:solidFill>
              </a:rPr>
              <a:t> </a:t>
            </a:r>
            <a:r>
              <a:rPr lang="en-US" sz="5000" b="1" dirty="0" err="1">
                <a:solidFill>
                  <a:schemeClr val="bg1"/>
                </a:solidFill>
              </a:rPr>
              <a:t>nối</a:t>
            </a:r>
            <a:r>
              <a:rPr lang="en-US" sz="5000" b="1" dirty="0">
                <a:solidFill>
                  <a:schemeClr val="bg1"/>
                </a:solidFill>
              </a:rPr>
              <a:t> </a:t>
            </a:r>
            <a:r>
              <a:rPr lang="en-US" sz="5000" b="1" dirty="0" err="1">
                <a:solidFill>
                  <a:schemeClr val="bg1"/>
                </a:solidFill>
              </a:rPr>
              <a:t>thêm</a:t>
            </a:r>
            <a:r>
              <a:rPr lang="en-US" sz="5000" dirty="0">
                <a:solidFill>
                  <a:schemeClr val="bg1"/>
                </a:solidFill>
              </a:rPr>
              <a:t> h4</a:t>
            </a:r>
            <a:r>
              <a:rPr lang="en-US" sz="5000" b="1" dirty="0">
                <a:solidFill>
                  <a:schemeClr val="bg1"/>
                </a:solidFill>
              </a:rPr>
              <a:t> </a:t>
            </a:r>
            <a:r>
              <a:rPr lang="en-US" sz="5000" b="1" dirty="0" err="1">
                <a:solidFill>
                  <a:schemeClr val="bg1"/>
                </a:solidFill>
              </a:rPr>
              <a:t>nối</a:t>
            </a:r>
            <a:r>
              <a:rPr lang="en-US" sz="5000" b="1" dirty="0">
                <a:solidFill>
                  <a:schemeClr val="bg1"/>
                </a:solidFill>
              </a:rPr>
              <a:t> </a:t>
            </a:r>
            <a:r>
              <a:rPr lang="en-US" sz="5000" b="1" dirty="0" err="1">
                <a:solidFill>
                  <a:schemeClr val="bg1"/>
                </a:solidFill>
              </a:rPr>
              <a:t>thêm</a:t>
            </a:r>
            <a:r>
              <a:rPr lang="en-US" sz="5000" dirty="0">
                <a:solidFill>
                  <a:schemeClr val="bg1"/>
                </a:solidFill>
              </a:rPr>
              <a:t> h5</a:t>
            </a:r>
            <a:r>
              <a:rPr lang="en-US" sz="5000" b="1" dirty="0">
                <a:solidFill>
                  <a:schemeClr val="bg1"/>
                </a:solidFill>
              </a:rPr>
              <a:t> </a:t>
            </a:r>
            <a:r>
              <a:rPr lang="en-US" sz="5000" b="1" dirty="0" err="1">
                <a:solidFill>
                  <a:schemeClr val="bg1"/>
                </a:solidFill>
              </a:rPr>
              <a:t>nối</a:t>
            </a:r>
            <a:r>
              <a:rPr lang="en-US" sz="5000" dirty="0">
                <a:solidFill>
                  <a:schemeClr val="bg1"/>
                </a:solidFill>
              </a:rPr>
              <a:t> h6</a:t>
            </a:r>
            <a:r>
              <a:rPr lang="en-US" sz="5000" b="1" dirty="0">
                <a:solidFill>
                  <a:schemeClr val="bg1"/>
                </a:solidFill>
              </a:rPr>
              <a:t> </a:t>
            </a:r>
            <a:r>
              <a:rPr lang="en-US" sz="5000" b="1" dirty="0" err="1">
                <a:solidFill>
                  <a:schemeClr val="bg1"/>
                </a:solidFill>
              </a:rPr>
              <a:t>nối</a:t>
            </a:r>
            <a:r>
              <a:rPr lang="en-US" sz="5000" b="1" dirty="0">
                <a:solidFill>
                  <a:schemeClr val="bg1"/>
                </a:solidFill>
              </a:rPr>
              <a:t> </a:t>
            </a:r>
            <a:r>
              <a:rPr lang="en-US" sz="5000" b="1" dirty="0" err="1">
                <a:solidFill>
                  <a:schemeClr val="bg1"/>
                </a:solidFill>
              </a:rPr>
              <a:t>thêm</a:t>
            </a:r>
            <a:r>
              <a:rPr lang="en-US" sz="5000" dirty="0">
                <a:solidFill>
                  <a:schemeClr val="bg1"/>
                </a:solidFill>
              </a:rPr>
              <a:t> h7</a:t>
            </a:r>
            <a:endParaRPr lang="en-US" sz="5000" dirty="0">
              <a:solidFill>
                <a:schemeClr val="bg1"/>
              </a:solidFill>
              <a:effectLst/>
            </a:endParaRPr>
          </a:p>
        </p:txBody>
      </p:sp>
    </p:spTree>
    <p:extLst>
      <p:ext uri="{BB962C8B-B14F-4D97-AF65-F5344CB8AC3E}">
        <p14:creationId xmlns:p14="http://schemas.microsoft.com/office/powerpoint/2010/main" val="400386747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7690" y="5784514"/>
            <a:ext cx="23608642" cy="2154436"/>
          </a:xfrm>
          <a:prstGeom prst="rect">
            <a:avLst/>
          </a:prstGeom>
          <a:noFill/>
          <a:ln>
            <a:noFill/>
          </a:ln>
        </p:spPr>
        <p:txBody>
          <a:bodyPr wrap="none" lIns="0" tIns="0" rIns="0" bIns="0" rtlCol="0" anchor="ctr" anchorCtr="0">
            <a:spAutoFit/>
          </a:bodyPr>
          <a:lstStyle/>
          <a:p>
            <a:pPr algn="ctr"/>
            <a:r>
              <a:rPr lang="vi-VN" sz="14000" dirty="0" smtClean="0">
                <a:solidFill>
                  <a:srgbClr val="4BC1EB"/>
                </a:solidFill>
                <a:latin typeface="Fira Sans ExtraBold" panose="020B0903050000020004" pitchFamily="34" charset="0"/>
                <a:ea typeface="Fira Sans ExtraBold" panose="020B0903050000020004" pitchFamily="34" charset="0"/>
              </a:rPr>
              <a:t>CÁC DẠNG TẤN CÔNG SHA</a:t>
            </a:r>
          </a:p>
        </p:txBody>
      </p:sp>
    </p:spTree>
    <p:extLst>
      <p:ext uri="{BB962C8B-B14F-4D97-AF65-F5344CB8AC3E}">
        <p14:creationId xmlns:p14="http://schemas.microsoft.com/office/powerpoint/2010/main" val="326821510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10852458" cy="984885"/>
          </a:xfrm>
          <a:prstGeom prst="rect">
            <a:avLst/>
          </a:prstGeom>
        </p:spPr>
        <p:txBody>
          <a:bodyPr wrap="none" lIns="0" tIns="0" rIns="0" bIns="0" anchor="ctr" anchorCtr="0">
            <a:spAutoFit/>
          </a:bodyPr>
          <a:lstStyle/>
          <a:p>
            <a:pPr lvl="1"/>
            <a:r>
              <a:rPr lang="vi-VN" sz="6400" spc="-151" dirty="0" smtClean="0">
                <a:solidFill>
                  <a:srgbClr val="4BC1EB"/>
                </a:solidFill>
              </a:rPr>
              <a:t>CÁC DẠNG TẤN CÔNG SHA</a:t>
            </a:r>
            <a:endParaRPr lang="ru-RU" sz="6400" dirty="0"/>
          </a:p>
        </p:txBody>
      </p:sp>
      <p:sp>
        <p:nvSpPr>
          <p:cNvPr id="8" name="TextBox 7"/>
          <p:cNvSpPr txBox="1"/>
          <p:nvPr/>
        </p:nvSpPr>
        <p:spPr>
          <a:xfrm>
            <a:off x="2419350" y="2057400"/>
            <a:ext cx="18916650" cy="861774"/>
          </a:xfrm>
          <a:prstGeom prst="rect">
            <a:avLst/>
          </a:prstGeom>
          <a:noFill/>
        </p:spPr>
        <p:txBody>
          <a:bodyPr wrap="square" rtlCol="0">
            <a:spAutoFit/>
          </a:bodyPr>
          <a:lstStyle/>
          <a:p>
            <a:pPr lvl="0"/>
            <a:r>
              <a:rPr lang="vi-VN" sz="5000" b="1" dirty="0" smtClean="0">
                <a:solidFill>
                  <a:srgbClr val="FFC000"/>
                </a:solidFill>
              </a:rPr>
              <a:t>1. </a:t>
            </a:r>
            <a:r>
              <a:rPr lang="en-US" sz="5000" b="1" dirty="0" err="1" smtClean="0">
                <a:solidFill>
                  <a:srgbClr val="FFC000"/>
                </a:solidFill>
              </a:rPr>
              <a:t>Các</a:t>
            </a:r>
            <a:r>
              <a:rPr lang="en-US" sz="5000" b="1" dirty="0" smtClean="0">
                <a:solidFill>
                  <a:srgbClr val="FFC000"/>
                </a:solidFill>
              </a:rPr>
              <a:t> </a:t>
            </a:r>
            <a:r>
              <a:rPr lang="en-US" sz="5000" b="1" dirty="0" err="1">
                <a:solidFill>
                  <a:srgbClr val="FFC000"/>
                </a:solidFill>
              </a:rPr>
              <a:t>điểm</a:t>
            </a:r>
            <a:r>
              <a:rPr lang="en-US" sz="5000" b="1" dirty="0">
                <a:solidFill>
                  <a:srgbClr val="FFC000"/>
                </a:solidFill>
              </a:rPr>
              <a:t> </a:t>
            </a:r>
            <a:r>
              <a:rPr lang="en-US" sz="5000" b="1" dirty="0" err="1">
                <a:solidFill>
                  <a:srgbClr val="FFC000"/>
                </a:solidFill>
              </a:rPr>
              <a:t>yếu</a:t>
            </a:r>
            <a:r>
              <a:rPr lang="en-US" sz="5000" b="1" dirty="0">
                <a:solidFill>
                  <a:srgbClr val="FFC000"/>
                </a:solidFill>
              </a:rPr>
              <a:t> </a:t>
            </a:r>
            <a:r>
              <a:rPr lang="en-US" sz="5000" b="1" dirty="0" err="1">
                <a:solidFill>
                  <a:srgbClr val="FFC000"/>
                </a:solidFill>
              </a:rPr>
              <a:t>của</a:t>
            </a:r>
            <a:r>
              <a:rPr lang="en-US" sz="5000" b="1" dirty="0">
                <a:solidFill>
                  <a:srgbClr val="FFC000"/>
                </a:solidFill>
              </a:rPr>
              <a:t> SHA</a:t>
            </a:r>
            <a:endParaRPr lang="en-US" sz="5000" dirty="0">
              <a:solidFill>
                <a:srgbClr val="FFC000"/>
              </a:solidFill>
            </a:endParaRPr>
          </a:p>
        </p:txBody>
      </p:sp>
      <p:sp>
        <p:nvSpPr>
          <p:cNvPr id="2" name="Rectangle 1"/>
          <p:cNvSpPr/>
          <p:nvPr/>
        </p:nvSpPr>
        <p:spPr>
          <a:xfrm>
            <a:off x="3282950" y="3509072"/>
            <a:ext cx="18859500" cy="9094797"/>
          </a:xfrm>
          <a:prstGeom prst="rect">
            <a:avLst/>
          </a:prstGeom>
        </p:spPr>
        <p:txBody>
          <a:bodyPr wrap="square">
            <a:spAutoFit/>
          </a:bodyPr>
          <a:lstStyle/>
          <a:p>
            <a:pPr marL="685800" lvl="0" indent="-685800">
              <a:buFont typeface="Arial" pitchFamily="34" charset="0"/>
              <a:buChar char="•"/>
            </a:pPr>
            <a:r>
              <a:rPr lang="en-US" sz="4500" b="1" dirty="0">
                <a:solidFill>
                  <a:schemeClr val="bg1"/>
                </a:solidFill>
              </a:rPr>
              <a:t>SHA0:</a:t>
            </a:r>
            <a:endParaRPr lang="en-US" sz="4500" dirty="0">
              <a:solidFill>
                <a:schemeClr val="bg1"/>
              </a:solidFill>
            </a:endParaRPr>
          </a:p>
          <a:p>
            <a:r>
              <a:rPr lang="vi-VN" sz="4500" dirty="0" smtClean="0">
                <a:solidFill>
                  <a:schemeClr val="bg1"/>
                </a:solidFill>
              </a:rPr>
              <a:t>	</a:t>
            </a:r>
            <a:r>
              <a:rPr lang="en-US" sz="4500" dirty="0" err="1" smtClean="0">
                <a:solidFill>
                  <a:schemeClr val="bg1"/>
                </a:solidFill>
              </a:rPr>
              <a:t>Khi</a:t>
            </a:r>
            <a:r>
              <a:rPr lang="en-US" sz="4500" dirty="0" smtClean="0">
                <a:solidFill>
                  <a:schemeClr val="bg1"/>
                </a:solidFill>
              </a:rPr>
              <a:t> </a:t>
            </a:r>
            <a:r>
              <a:rPr lang="en-US" sz="4500" dirty="0">
                <a:solidFill>
                  <a:schemeClr val="bg1"/>
                </a:solidFill>
              </a:rPr>
              <a:t>2 </a:t>
            </a:r>
            <a:r>
              <a:rPr lang="en-US" sz="4500" dirty="0" err="1">
                <a:solidFill>
                  <a:schemeClr val="bg1"/>
                </a:solidFill>
              </a:rPr>
              <a:t>thông</a:t>
            </a:r>
            <a:r>
              <a:rPr lang="en-US" sz="4500" dirty="0">
                <a:solidFill>
                  <a:schemeClr val="bg1"/>
                </a:solidFill>
              </a:rPr>
              <a:t> </a:t>
            </a:r>
            <a:r>
              <a:rPr lang="en-US" sz="4500" dirty="0" err="1">
                <a:solidFill>
                  <a:schemeClr val="bg1"/>
                </a:solidFill>
              </a:rPr>
              <a:t>điệp</a:t>
            </a:r>
            <a:r>
              <a:rPr lang="en-US" sz="4500" dirty="0">
                <a:solidFill>
                  <a:schemeClr val="bg1"/>
                </a:solidFill>
              </a:rPr>
              <a:t> </a:t>
            </a:r>
            <a:r>
              <a:rPr lang="en-US" sz="4500" dirty="0" err="1">
                <a:solidFill>
                  <a:schemeClr val="bg1"/>
                </a:solidFill>
              </a:rPr>
              <a:t>muốn</a:t>
            </a:r>
            <a:r>
              <a:rPr lang="en-US" sz="4500" dirty="0">
                <a:solidFill>
                  <a:schemeClr val="bg1"/>
                </a:solidFill>
              </a:rPr>
              <a:t> </a:t>
            </a:r>
            <a:r>
              <a:rPr lang="en-US" sz="4500" dirty="0" err="1">
                <a:solidFill>
                  <a:schemeClr val="bg1"/>
                </a:solidFill>
              </a:rPr>
              <a:t>mã</a:t>
            </a:r>
            <a:r>
              <a:rPr lang="en-US" sz="4500" dirty="0">
                <a:solidFill>
                  <a:schemeClr val="bg1"/>
                </a:solidFill>
              </a:rPr>
              <a:t> </a:t>
            </a:r>
            <a:r>
              <a:rPr lang="en-US" sz="4500" dirty="0" err="1">
                <a:solidFill>
                  <a:schemeClr val="bg1"/>
                </a:solidFill>
              </a:rPr>
              <a:t>hóa</a:t>
            </a:r>
            <a:r>
              <a:rPr lang="en-US" sz="4500" dirty="0">
                <a:solidFill>
                  <a:schemeClr val="bg1"/>
                </a:solidFill>
              </a:rPr>
              <a:t> </a:t>
            </a:r>
            <a:r>
              <a:rPr lang="en-US" sz="4500" dirty="0" err="1">
                <a:solidFill>
                  <a:schemeClr val="bg1"/>
                </a:solidFill>
              </a:rPr>
              <a:t>có</a:t>
            </a:r>
            <a:r>
              <a:rPr lang="en-US" sz="4500" dirty="0">
                <a:solidFill>
                  <a:schemeClr val="bg1"/>
                </a:solidFill>
              </a:rPr>
              <a:t> </a:t>
            </a:r>
            <a:r>
              <a:rPr lang="en-US" sz="4500" dirty="0" err="1">
                <a:solidFill>
                  <a:schemeClr val="bg1"/>
                </a:solidFill>
              </a:rPr>
              <a:t>giá</a:t>
            </a:r>
            <a:r>
              <a:rPr lang="en-US" sz="4500" dirty="0">
                <a:solidFill>
                  <a:schemeClr val="bg1"/>
                </a:solidFill>
              </a:rPr>
              <a:t> </a:t>
            </a:r>
            <a:r>
              <a:rPr lang="en-US" sz="4500" dirty="0" err="1">
                <a:solidFill>
                  <a:schemeClr val="bg1"/>
                </a:solidFill>
              </a:rPr>
              <a:t>trị</a:t>
            </a:r>
            <a:r>
              <a:rPr lang="en-US" sz="4500" dirty="0">
                <a:solidFill>
                  <a:schemeClr val="bg1"/>
                </a:solidFill>
              </a:rPr>
              <a:t> </a:t>
            </a:r>
            <a:r>
              <a:rPr lang="en-US" sz="4500" dirty="0" err="1">
                <a:solidFill>
                  <a:schemeClr val="bg1"/>
                </a:solidFill>
              </a:rPr>
              <a:t>gần</a:t>
            </a:r>
            <a:r>
              <a:rPr lang="en-US" sz="4500" dirty="0">
                <a:solidFill>
                  <a:schemeClr val="bg1"/>
                </a:solidFill>
              </a:rPr>
              <a:t> </a:t>
            </a:r>
            <a:r>
              <a:rPr lang="en-US" sz="4500" dirty="0" err="1">
                <a:solidFill>
                  <a:schemeClr val="bg1"/>
                </a:solidFill>
              </a:rPr>
              <a:t>như</a:t>
            </a:r>
            <a:r>
              <a:rPr lang="en-US" sz="4500" dirty="0">
                <a:solidFill>
                  <a:schemeClr val="bg1"/>
                </a:solidFill>
              </a:rPr>
              <a:t> </a:t>
            </a:r>
            <a:r>
              <a:rPr lang="en-US" sz="4500" dirty="0" err="1">
                <a:solidFill>
                  <a:schemeClr val="bg1"/>
                </a:solidFill>
              </a:rPr>
              <a:t>nhau</a:t>
            </a:r>
            <a:r>
              <a:rPr lang="en-US" sz="4500" dirty="0">
                <a:solidFill>
                  <a:schemeClr val="bg1"/>
                </a:solidFill>
              </a:rPr>
              <a:t>, </a:t>
            </a:r>
            <a:r>
              <a:rPr lang="en-US" sz="4500" dirty="0" err="1">
                <a:solidFill>
                  <a:schemeClr val="bg1"/>
                </a:solidFill>
              </a:rPr>
              <a:t>trong</a:t>
            </a:r>
            <a:r>
              <a:rPr lang="en-US" sz="4500" dirty="0">
                <a:solidFill>
                  <a:schemeClr val="bg1"/>
                </a:solidFill>
              </a:rPr>
              <a:t> </a:t>
            </a:r>
            <a:r>
              <a:rPr lang="en-US" sz="4500" dirty="0" err="1">
                <a:solidFill>
                  <a:schemeClr val="bg1"/>
                </a:solidFill>
              </a:rPr>
              <a:t>trường</a:t>
            </a:r>
            <a:r>
              <a:rPr lang="en-US" sz="4500" dirty="0">
                <a:solidFill>
                  <a:schemeClr val="bg1"/>
                </a:solidFill>
              </a:rPr>
              <a:t> </a:t>
            </a:r>
            <a:r>
              <a:rPr lang="vi-VN" sz="4500" dirty="0" smtClean="0">
                <a:solidFill>
                  <a:schemeClr val="bg1"/>
                </a:solidFill>
              </a:rPr>
              <a:t>	</a:t>
            </a:r>
            <a:r>
              <a:rPr lang="en-US" sz="4500" dirty="0" err="1" smtClean="0">
                <a:solidFill>
                  <a:schemeClr val="bg1"/>
                </a:solidFill>
              </a:rPr>
              <a:t>hợp</a:t>
            </a:r>
            <a:r>
              <a:rPr lang="en-US" sz="4500" dirty="0" smtClean="0">
                <a:solidFill>
                  <a:schemeClr val="bg1"/>
                </a:solidFill>
              </a:rPr>
              <a:t> </a:t>
            </a:r>
            <a:r>
              <a:rPr lang="en-US" sz="4500" dirty="0" err="1">
                <a:solidFill>
                  <a:schemeClr val="bg1"/>
                </a:solidFill>
              </a:rPr>
              <a:t>này</a:t>
            </a:r>
            <a:r>
              <a:rPr lang="en-US" sz="4500" dirty="0">
                <a:solidFill>
                  <a:schemeClr val="bg1"/>
                </a:solidFill>
              </a:rPr>
              <a:t> </a:t>
            </a:r>
            <a:r>
              <a:rPr lang="en-US" sz="4500" dirty="0" err="1">
                <a:solidFill>
                  <a:schemeClr val="bg1"/>
                </a:solidFill>
              </a:rPr>
              <a:t>họ</a:t>
            </a:r>
            <a:r>
              <a:rPr lang="en-US" sz="4500" dirty="0">
                <a:solidFill>
                  <a:schemeClr val="bg1"/>
                </a:solidFill>
              </a:rPr>
              <a:t> </a:t>
            </a:r>
            <a:r>
              <a:rPr lang="en-US" sz="4500" dirty="0" err="1">
                <a:solidFill>
                  <a:schemeClr val="bg1"/>
                </a:solidFill>
              </a:rPr>
              <a:t>phát</a:t>
            </a:r>
            <a:r>
              <a:rPr lang="en-US" sz="4500" dirty="0">
                <a:solidFill>
                  <a:schemeClr val="bg1"/>
                </a:solidFill>
              </a:rPr>
              <a:t> </a:t>
            </a:r>
            <a:r>
              <a:rPr lang="en-US" sz="4500" dirty="0" err="1">
                <a:solidFill>
                  <a:schemeClr val="bg1"/>
                </a:solidFill>
              </a:rPr>
              <a:t>hiện</a:t>
            </a:r>
            <a:r>
              <a:rPr lang="en-US" sz="4500" dirty="0">
                <a:solidFill>
                  <a:schemeClr val="bg1"/>
                </a:solidFill>
              </a:rPr>
              <a:t> 142bit </a:t>
            </a:r>
            <a:r>
              <a:rPr lang="en-US" sz="4500" dirty="0" err="1">
                <a:solidFill>
                  <a:schemeClr val="bg1"/>
                </a:solidFill>
              </a:rPr>
              <a:t>trong</a:t>
            </a:r>
            <a:r>
              <a:rPr lang="en-US" sz="4500" dirty="0">
                <a:solidFill>
                  <a:schemeClr val="bg1"/>
                </a:solidFill>
              </a:rPr>
              <a:t> </a:t>
            </a:r>
            <a:r>
              <a:rPr lang="en-US" sz="4500" dirty="0" err="1">
                <a:solidFill>
                  <a:schemeClr val="bg1"/>
                </a:solidFill>
              </a:rPr>
              <a:t>số</a:t>
            </a:r>
            <a:r>
              <a:rPr lang="en-US" sz="4500" dirty="0">
                <a:solidFill>
                  <a:schemeClr val="bg1"/>
                </a:solidFill>
              </a:rPr>
              <a:t> 160 </a:t>
            </a:r>
            <a:r>
              <a:rPr lang="en-US" sz="4500" dirty="0" err="1">
                <a:solidFill>
                  <a:schemeClr val="bg1"/>
                </a:solidFill>
              </a:rPr>
              <a:t>bít</a:t>
            </a:r>
            <a:r>
              <a:rPr lang="en-US" sz="4500" dirty="0">
                <a:solidFill>
                  <a:schemeClr val="bg1"/>
                </a:solidFill>
              </a:rPr>
              <a:t> </a:t>
            </a:r>
            <a:r>
              <a:rPr lang="en-US" sz="4500" dirty="0" err="1">
                <a:solidFill>
                  <a:schemeClr val="bg1"/>
                </a:solidFill>
              </a:rPr>
              <a:t>bằng</a:t>
            </a:r>
            <a:r>
              <a:rPr lang="en-US" sz="4500" dirty="0">
                <a:solidFill>
                  <a:schemeClr val="bg1"/>
                </a:solidFill>
              </a:rPr>
              <a:t> </a:t>
            </a:r>
            <a:r>
              <a:rPr lang="en-US" sz="4500" dirty="0" err="1">
                <a:solidFill>
                  <a:schemeClr val="bg1"/>
                </a:solidFill>
              </a:rPr>
              <a:t>nhau</a:t>
            </a:r>
            <a:r>
              <a:rPr lang="en-US" sz="4500" dirty="0">
                <a:solidFill>
                  <a:schemeClr val="bg1"/>
                </a:solidFill>
              </a:rPr>
              <a:t> </a:t>
            </a:r>
            <a:r>
              <a:rPr lang="en-US" sz="4500" dirty="0" err="1">
                <a:solidFill>
                  <a:schemeClr val="bg1"/>
                </a:solidFill>
              </a:rPr>
              <a:t>và</a:t>
            </a:r>
            <a:r>
              <a:rPr lang="en-US" sz="4500" dirty="0">
                <a:solidFill>
                  <a:schemeClr val="bg1"/>
                </a:solidFill>
              </a:rPr>
              <a:t> </a:t>
            </a:r>
            <a:r>
              <a:rPr lang="en-US" sz="4500" dirty="0" err="1">
                <a:solidFill>
                  <a:schemeClr val="bg1"/>
                </a:solidFill>
              </a:rPr>
              <a:t>các</a:t>
            </a:r>
            <a:r>
              <a:rPr lang="en-US" sz="4500" dirty="0">
                <a:solidFill>
                  <a:schemeClr val="bg1"/>
                </a:solidFill>
              </a:rPr>
              <a:t> </a:t>
            </a:r>
            <a:r>
              <a:rPr lang="en-US" sz="4500" dirty="0" err="1">
                <a:solidFill>
                  <a:schemeClr val="bg1"/>
                </a:solidFill>
              </a:rPr>
              <a:t>va</a:t>
            </a:r>
            <a:r>
              <a:rPr lang="en-US" sz="4500" dirty="0">
                <a:solidFill>
                  <a:schemeClr val="bg1"/>
                </a:solidFill>
              </a:rPr>
              <a:t> </a:t>
            </a:r>
            <a:r>
              <a:rPr lang="vi-VN" sz="4500" dirty="0" smtClean="0">
                <a:solidFill>
                  <a:schemeClr val="bg1"/>
                </a:solidFill>
              </a:rPr>
              <a:t>	</a:t>
            </a:r>
            <a:r>
              <a:rPr lang="en-US" sz="4500" dirty="0" err="1" smtClean="0">
                <a:solidFill>
                  <a:schemeClr val="bg1"/>
                </a:solidFill>
              </a:rPr>
              <a:t>chạm</a:t>
            </a:r>
            <a:r>
              <a:rPr lang="en-US" sz="4500" dirty="0" smtClean="0">
                <a:solidFill>
                  <a:schemeClr val="bg1"/>
                </a:solidFill>
              </a:rPr>
              <a:t> </a:t>
            </a:r>
            <a:r>
              <a:rPr lang="en-US" sz="4500" dirty="0" err="1">
                <a:solidFill>
                  <a:schemeClr val="bg1"/>
                </a:solidFill>
              </a:rPr>
              <a:t>hoàn</a:t>
            </a:r>
            <a:r>
              <a:rPr lang="en-US" sz="4500" dirty="0">
                <a:solidFill>
                  <a:schemeClr val="bg1"/>
                </a:solidFill>
              </a:rPr>
              <a:t> </a:t>
            </a:r>
            <a:r>
              <a:rPr lang="en-US" sz="4500" dirty="0" err="1">
                <a:solidFill>
                  <a:schemeClr val="bg1"/>
                </a:solidFill>
              </a:rPr>
              <a:t>toàn</a:t>
            </a:r>
            <a:r>
              <a:rPr lang="en-US" sz="4500" dirty="0">
                <a:solidFill>
                  <a:schemeClr val="bg1"/>
                </a:solidFill>
              </a:rPr>
              <a:t> </a:t>
            </a:r>
            <a:r>
              <a:rPr lang="en-US" sz="4500" dirty="0" err="1">
                <a:solidFill>
                  <a:schemeClr val="bg1"/>
                </a:solidFill>
              </a:rPr>
              <a:t>của</a:t>
            </a:r>
            <a:r>
              <a:rPr lang="en-US" sz="4500" dirty="0">
                <a:solidFill>
                  <a:schemeClr val="bg1"/>
                </a:solidFill>
              </a:rPr>
              <a:t> SHA-0 </a:t>
            </a:r>
            <a:r>
              <a:rPr lang="en-US" sz="4500" dirty="0" err="1">
                <a:solidFill>
                  <a:schemeClr val="bg1"/>
                </a:solidFill>
              </a:rPr>
              <a:t>giảm</a:t>
            </a:r>
            <a:r>
              <a:rPr lang="en-US" sz="4500" dirty="0">
                <a:solidFill>
                  <a:schemeClr val="bg1"/>
                </a:solidFill>
              </a:rPr>
              <a:t> </a:t>
            </a:r>
            <a:r>
              <a:rPr lang="en-US" sz="4500" dirty="0" err="1">
                <a:solidFill>
                  <a:schemeClr val="bg1"/>
                </a:solidFill>
              </a:rPr>
              <a:t>xống</a:t>
            </a:r>
            <a:r>
              <a:rPr lang="en-US" sz="4500" dirty="0">
                <a:solidFill>
                  <a:schemeClr val="bg1"/>
                </a:solidFill>
              </a:rPr>
              <a:t> </a:t>
            </a:r>
            <a:r>
              <a:rPr lang="en-US" sz="4500" dirty="0" err="1">
                <a:solidFill>
                  <a:schemeClr val="bg1"/>
                </a:solidFill>
              </a:rPr>
              <a:t>còn</a:t>
            </a:r>
            <a:r>
              <a:rPr lang="en-US" sz="4500" dirty="0">
                <a:solidFill>
                  <a:schemeClr val="bg1"/>
                </a:solidFill>
              </a:rPr>
              <a:t> 62 </a:t>
            </a:r>
            <a:r>
              <a:rPr lang="en-US" sz="4500" dirty="0" err="1">
                <a:solidFill>
                  <a:schemeClr val="bg1"/>
                </a:solidFill>
              </a:rPr>
              <a:t>trong</a:t>
            </a:r>
            <a:r>
              <a:rPr lang="en-US" sz="4500" dirty="0">
                <a:solidFill>
                  <a:schemeClr val="bg1"/>
                </a:solidFill>
              </a:rPr>
              <a:t> 80 </a:t>
            </a:r>
            <a:r>
              <a:rPr lang="en-US" sz="4500" dirty="0" err="1">
                <a:solidFill>
                  <a:schemeClr val="bg1"/>
                </a:solidFill>
              </a:rPr>
              <a:t>vòng</a:t>
            </a:r>
            <a:r>
              <a:rPr lang="en-US" sz="4500" dirty="0">
                <a:solidFill>
                  <a:schemeClr val="bg1"/>
                </a:solidFill>
              </a:rPr>
              <a:t> </a:t>
            </a:r>
            <a:r>
              <a:rPr lang="en-US" sz="4500" dirty="0" err="1">
                <a:solidFill>
                  <a:schemeClr val="bg1"/>
                </a:solidFill>
              </a:rPr>
              <a:t>theo</a:t>
            </a:r>
            <a:r>
              <a:rPr lang="en-US" sz="4500" dirty="0">
                <a:solidFill>
                  <a:schemeClr val="bg1"/>
                </a:solidFill>
              </a:rPr>
              <a:t> </a:t>
            </a:r>
            <a:r>
              <a:rPr lang="vi-VN" sz="4500" dirty="0" smtClean="0">
                <a:solidFill>
                  <a:schemeClr val="bg1"/>
                </a:solidFill>
              </a:rPr>
              <a:t>	</a:t>
            </a:r>
            <a:r>
              <a:rPr lang="en-US" sz="4500" dirty="0" err="1" smtClean="0">
                <a:solidFill>
                  <a:schemeClr val="bg1"/>
                </a:solidFill>
              </a:rPr>
              <a:t>nghiên</a:t>
            </a:r>
            <a:r>
              <a:rPr lang="en-US" sz="4500" dirty="0" smtClean="0">
                <a:solidFill>
                  <a:schemeClr val="bg1"/>
                </a:solidFill>
              </a:rPr>
              <a:t> </a:t>
            </a:r>
            <a:r>
              <a:rPr lang="en-US" sz="4500" dirty="0" err="1">
                <a:solidFill>
                  <a:schemeClr val="bg1"/>
                </a:solidFill>
              </a:rPr>
              <a:t>cứu</a:t>
            </a:r>
            <a:r>
              <a:rPr lang="en-US" sz="4500" dirty="0">
                <a:solidFill>
                  <a:schemeClr val="bg1"/>
                </a:solidFill>
              </a:rPr>
              <a:t> </a:t>
            </a:r>
            <a:r>
              <a:rPr lang="en-US" sz="4500" dirty="0" err="1">
                <a:solidFill>
                  <a:schemeClr val="bg1"/>
                </a:solidFill>
              </a:rPr>
              <a:t>trước</a:t>
            </a:r>
            <a:r>
              <a:rPr lang="en-US" sz="4500" dirty="0">
                <a:solidFill>
                  <a:schemeClr val="bg1"/>
                </a:solidFill>
              </a:rPr>
              <a:t> </a:t>
            </a:r>
            <a:r>
              <a:rPr lang="en-US" sz="4500" dirty="0" err="1">
                <a:solidFill>
                  <a:schemeClr val="bg1"/>
                </a:solidFill>
              </a:rPr>
              <a:t>đó</a:t>
            </a:r>
            <a:r>
              <a:rPr lang="en-US" sz="4500" dirty="0">
                <a:solidFill>
                  <a:schemeClr val="bg1"/>
                </a:solidFill>
              </a:rPr>
              <a:t> </a:t>
            </a:r>
            <a:r>
              <a:rPr lang="en-US" sz="4500" dirty="0" err="1">
                <a:solidFill>
                  <a:schemeClr val="bg1"/>
                </a:solidFill>
              </a:rPr>
              <a:t>của</a:t>
            </a:r>
            <a:r>
              <a:rPr lang="en-US" sz="4500" dirty="0">
                <a:solidFill>
                  <a:schemeClr val="bg1"/>
                </a:solidFill>
              </a:rPr>
              <a:t> </a:t>
            </a:r>
            <a:r>
              <a:rPr lang="en-US" sz="4500" dirty="0" err="1">
                <a:solidFill>
                  <a:schemeClr val="bg1"/>
                </a:solidFill>
              </a:rPr>
              <a:t>thuật</a:t>
            </a:r>
            <a:r>
              <a:rPr lang="en-US" sz="4500" dirty="0">
                <a:solidFill>
                  <a:schemeClr val="bg1"/>
                </a:solidFill>
              </a:rPr>
              <a:t> </a:t>
            </a:r>
            <a:r>
              <a:rPr lang="en-US" sz="4500" dirty="0" err="1">
                <a:solidFill>
                  <a:schemeClr val="bg1"/>
                </a:solidFill>
              </a:rPr>
              <a:t>toán</a:t>
            </a:r>
            <a:r>
              <a:rPr lang="en-US" sz="4500" dirty="0">
                <a:solidFill>
                  <a:schemeClr val="bg1"/>
                </a:solidFill>
              </a:rPr>
              <a:t>.</a:t>
            </a:r>
          </a:p>
          <a:p>
            <a:pPr marL="685800" lvl="0" indent="-685800">
              <a:buFont typeface="Arial" pitchFamily="34" charset="0"/>
              <a:buChar char="•"/>
            </a:pPr>
            <a:r>
              <a:rPr lang="en-US" sz="4500" b="1" dirty="0" smtClean="0">
                <a:solidFill>
                  <a:schemeClr val="bg1"/>
                </a:solidFill>
              </a:rPr>
              <a:t>SHA1</a:t>
            </a:r>
            <a:r>
              <a:rPr lang="en-US" sz="4500" b="1" dirty="0">
                <a:solidFill>
                  <a:schemeClr val="bg1"/>
                </a:solidFill>
              </a:rPr>
              <a:t>:</a:t>
            </a:r>
            <a:endParaRPr lang="en-US" sz="4500" dirty="0">
              <a:solidFill>
                <a:schemeClr val="bg1"/>
              </a:solidFill>
            </a:endParaRPr>
          </a:p>
          <a:p>
            <a:r>
              <a:rPr lang="vi-VN" sz="4500" dirty="0" smtClean="0">
                <a:solidFill>
                  <a:schemeClr val="bg1"/>
                </a:solidFill>
              </a:rPr>
              <a:t>	</a:t>
            </a:r>
            <a:r>
              <a:rPr lang="en-US" sz="4500" dirty="0" err="1" smtClean="0">
                <a:solidFill>
                  <a:schemeClr val="bg1"/>
                </a:solidFill>
              </a:rPr>
              <a:t>Năm</a:t>
            </a:r>
            <a:r>
              <a:rPr lang="en-US" sz="4500" dirty="0" smtClean="0">
                <a:solidFill>
                  <a:schemeClr val="bg1"/>
                </a:solidFill>
              </a:rPr>
              <a:t> </a:t>
            </a:r>
            <a:r>
              <a:rPr lang="en-US" sz="4500" dirty="0">
                <a:solidFill>
                  <a:schemeClr val="bg1"/>
                </a:solidFill>
              </a:rPr>
              <a:t>2005, </a:t>
            </a:r>
            <a:r>
              <a:rPr lang="en-US" sz="4500" dirty="0" err="1">
                <a:solidFill>
                  <a:schemeClr val="bg1"/>
                </a:solidFill>
              </a:rPr>
              <a:t>điểm</a:t>
            </a:r>
            <a:r>
              <a:rPr lang="en-US" sz="4500" dirty="0">
                <a:solidFill>
                  <a:schemeClr val="bg1"/>
                </a:solidFill>
              </a:rPr>
              <a:t> </a:t>
            </a:r>
            <a:r>
              <a:rPr lang="en-US" sz="4500" dirty="0" err="1">
                <a:solidFill>
                  <a:schemeClr val="bg1"/>
                </a:solidFill>
              </a:rPr>
              <a:t>yếu</a:t>
            </a:r>
            <a:r>
              <a:rPr lang="en-US" sz="4500" dirty="0">
                <a:solidFill>
                  <a:schemeClr val="bg1"/>
                </a:solidFill>
              </a:rPr>
              <a:t> </a:t>
            </a:r>
            <a:r>
              <a:rPr lang="en-US" sz="4500" dirty="0" err="1">
                <a:solidFill>
                  <a:schemeClr val="bg1"/>
                </a:solidFill>
              </a:rPr>
              <a:t>mật</a:t>
            </a:r>
            <a:r>
              <a:rPr lang="en-US" sz="4500" dirty="0">
                <a:solidFill>
                  <a:schemeClr val="bg1"/>
                </a:solidFill>
              </a:rPr>
              <a:t> </a:t>
            </a:r>
            <a:r>
              <a:rPr lang="en-US" sz="4500" dirty="0" err="1">
                <a:solidFill>
                  <a:schemeClr val="bg1"/>
                </a:solidFill>
              </a:rPr>
              <a:t>mã</a:t>
            </a:r>
            <a:r>
              <a:rPr lang="en-US" sz="4500" dirty="0">
                <a:solidFill>
                  <a:schemeClr val="bg1"/>
                </a:solidFill>
              </a:rPr>
              <a:t> </a:t>
            </a:r>
            <a:r>
              <a:rPr lang="en-US" sz="4500" dirty="0" err="1">
                <a:solidFill>
                  <a:schemeClr val="bg1"/>
                </a:solidFill>
              </a:rPr>
              <a:t>đã</a:t>
            </a:r>
            <a:r>
              <a:rPr lang="en-US" sz="4500" dirty="0">
                <a:solidFill>
                  <a:schemeClr val="bg1"/>
                </a:solidFill>
              </a:rPr>
              <a:t> </a:t>
            </a:r>
            <a:r>
              <a:rPr lang="en-US" sz="4500" dirty="0" err="1">
                <a:solidFill>
                  <a:schemeClr val="bg1"/>
                </a:solidFill>
              </a:rPr>
              <a:t>được</a:t>
            </a:r>
            <a:r>
              <a:rPr lang="en-US" sz="4500" dirty="0">
                <a:solidFill>
                  <a:schemeClr val="bg1"/>
                </a:solidFill>
              </a:rPr>
              <a:t> </a:t>
            </a:r>
            <a:r>
              <a:rPr lang="en-US" sz="4500" dirty="0" err="1">
                <a:solidFill>
                  <a:schemeClr val="bg1"/>
                </a:solidFill>
              </a:rPr>
              <a:t>phát</a:t>
            </a:r>
            <a:r>
              <a:rPr lang="en-US" sz="4500" dirty="0">
                <a:solidFill>
                  <a:schemeClr val="bg1"/>
                </a:solidFill>
              </a:rPr>
              <a:t> </a:t>
            </a:r>
            <a:r>
              <a:rPr lang="en-US" sz="4500" dirty="0" err="1">
                <a:solidFill>
                  <a:schemeClr val="bg1"/>
                </a:solidFill>
              </a:rPr>
              <a:t>hiện</a:t>
            </a:r>
            <a:r>
              <a:rPr lang="en-US" sz="4500" dirty="0">
                <a:solidFill>
                  <a:schemeClr val="bg1"/>
                </a:solidFill>
              </a:rPr>
              <a:t> </a:t>
            </a:r>
            <a:r>
              <a:rPr lang="en-US" sz="4500" dirty="0" err="1">
                <a:solidFill>
                  <a:schemeClr val="bg1"/>
                </a:solidFill>
              </a:rPr>
              <a:t>trong</a:t>
            </a:r>
            <a:r>
              <a:rPr lang="en-US" sz="4500" dirty="0">
                <a:solidFill>
                  <a:schemeClr val="bg1"/>
                </a:solidFill>
              </a:rPr>
              <a:t> SHA-1. </a:t>
            </a:r>
            <a:r>
              <a:rPr lang="en-US" sz="4500" dirty="0" err="1">
                <a:solidFill>
                  <a:schemeClr val="bg1"/>
                </a:solidFill>
              </a:rPr>
              <a:t>Hàm</a:t>
            </a:r>
            <a:r>
              <a:rPr lang="en-US" sz="4500" dirty="0">
                <a:solidFill>
                  <a:schemeClr val="bg1"/>
                </a:solidFill>
              </a:rPr>
              <a:t> </a:t>
            </a:r>
            <a:r>
              <a:rPr lang="vi-VN" sz="4500" dirty="0" smtClean="0">
                <a:solidFill>
                  <a:schemeClr val="bg1"/>
                </a:solidFill>
              </a:rPr>
              <a:t>	</a:t>
            </a:r>
            <a:r>
              <a:rPr lang="en-US" sz="4500" dirty="0" err="1" smtClean="0">
                <a:solidFill>
                  <a:schemeClr val="bg1"/>
                </a:solidFill>
              </a:rPr>
              <a:t>băm</a:t>
            </a:r>
            <a:r>
              <a:rPr lang="en-US" sz="4500" dirty="0" smtClean="0">
                <a:solidFill>
                  <a:schemeClr val="bg1"/>
                </a:solidFill>
              </a:rPr>
              <a:t> </a:t>
            </a:r>
            <a:r>
              <a:rPr lang="en-US" sz="4500" dirty="0" err="1">
                <a:solidFill>
                  <a:schemeClr val="bg1"/>
                </a:solidFill>
              </a:rPr>
              <a:t>được</a:t>
            </a:r>
            <a:r>
              <a:rPr lang="en-US" sz="4500" dirty="0">
                <a:solidFill>
                  <a:schemeClr val="bg1"/>
                </a:solidFill>
              </a:rPr>
              <a:t> </a:t>
            </a:r>
            <a:r>
              <a:rPr lang="en-US" sz="4500" dirty="0" err="1">
                <a:solidFill>
                  <a:schemeClr val="bg1"/>
                </a:solidFill>
              </a:rPr>
              <a:t>thiết</a:t>
            </a:r>
            <a:r>
              <a:rPr lang="en-US" sz="4500" dirty="0">
                <a:solidFill>
                  <a:schemeClr val="bg1"/>
                </a:solidFill>
              </a:rPr>
              <a:t> </a:t>
            </a:r>
            <a:r>
              <a:rPr lang="en-US" sz="4500" dirty="0" err="1">
                <a:solidFill>
                  <a:schemeClr val="bg1"/>
                </a:solidFill>
              </a:rPr>
              <a:t>kế</a:t>
            </a:r>
            <a:r>
              <a:rPr lang="en-US" sz="4500" dirty="0">
                <a:solidFill>
                  <a:schemeClr val="bg1"/>
                </a:solidFill>
              </a:rPr>
              <a:t> </a:t>
            </a:r>
            <a:r>
              <a:rPr lang="en-US" sz="4500" dirty="0" err="1">
                <a:solidFill>
                  <a:schemeClr val="bg1"/>
                </a:solidFill>
              </a:rPr>
              <a:t>để</a:t>
            </a:r>
            <a:r>
              <a:rPr lang="en-US" sz="4500" dirty="0">
                <a:solidFill>
                  <a:schemeClr val="bg1"/>
                </a:solidFill>
              </a:rPr>
              <a:t> </a:t>
            </a:r>
            <a:r>
              <a:rPr lang="en-US" sz="4500" dirty="0" err="1">
                <a:solidFill>
                  <a:schemeClr val="bg1"/>
                </a:solidFill>
              </a:rPr>
              <a:t>giảm</a:t>
            </a:r>
            <a:r>
              <a:rPr lang="en-US" sz="4500" dirty="0">
                <a:solidFill>
                  <a:schemeClr val="bg1"/>
                </a:solidFill>
              </a:rPr>
              <a:t> </a:t>
            </a:r>
            <a:r>
              <a:rPr lang="en-US" sz="4500" dirty="0" err="1">
                <a:solidFill>
                  <a:schemeClr val="bg1"/>
                </a:solidFill>
              </a:rPr>
              <a:t>thiểu</a:t>
            </a:r>
            <a:r>
              <a:rPr lang="en-US" sz="4500" dirty="0">
                <a:solidFill>
                  <a:schemeClr val="bg1"/>
                </a:solidFill>
              </a:rPr>
              <a:t> </a:t>
            </a:r>
            <a:r>
              <a:rPr lang="en-US" sz="4500" dirty="0" err="1">
                <a:solidFill>
                  <a:schemeClr val="bg1"/>
                </a:solidFill>
              </a:rPr>
              <a:t>xác</a:t>
            </a:r>
            <a:r>
              <a:rPr lang="en-US" sz="4500" dirty="0">
                <a:solidFill>
                  <a:schemeClr val="bg1"/>
                </a:solidFill>
              </a:rPr>
              <a:t> </a:t>
            </a:r>
            <a:r>
              <a:rPr lang="en-US" sz="4500" dirty="0" err="1">
                <a:solidFill>
                  <a:schemeClr val="bg1"/>
                </a:solidFill>
              </a:rPr>
              <a:t>suất</a:t>
            </a:r>
            <a:r>
              <a:rPr lang="en-US" sz="4500" dirty="0">
                <a:solidFill>
                  <a:schemeClr val="bg1"/>
                </a:solidFill>
              </a:rPr>
              <a:t> 2 </a:t>
            </a:r>
            <a:r>
              <a:rPr lang="en-US" sz="4500" dirty="0" err="1">
                <a:solidFill>
                  <a:schemeClr val="bg1"/>
                </a:solidFill>
              </a:rPr>
              <a:t>dữ</a:t>
            </a:r>
            <a:r>
              <a:rPr lang="en-US" sz="4500" dirty="0">
                <a:solidFill>
                  <a:schemeClr val="bg1"/>
                </a:solidFill>
              </a:rPr>
              <a:t> </a:t>
            </a:r>
            <a:r>
              <a:rPr lang="en-US" sz="4500" dirty="0" err="1">
                <a:solidFill>
                  <a:schemeClr val="bg1"/>
                </a:solidFill>
              </a:rPr>
              <a:t>liệu</a:t>
            </a:r>
            <a:r>
              <a:rPr lang="en-US" sz="4500" dirty="0">
                <a:solidFill>
                  <a:schemeClr val="bg1"/>
                </a:solidFill>
              </a:rPr>
              <a:t> </a:t>
            </a:r>
            <a:r>
              <a:rPr lang="en-US" sz="4500" dirty="0" err="1">
                <a:solidFill>
                  <a:schemeClr val="bg1"/>
                </a:solidFill>
              </a:rPr>
              <a:t>đầu</a:t>
            </a:r>
            <a:r>
              <a:rPr lang="en-US" sz="4500" dirty="0">
                <a:solidFill>
                  <a:schemeClr val="bg1"/>
                </a:solidFill>
              </a:rPr>
              <a:t> </a:t>
            </a:r>
            <a:r>
              <a:rPr lang="en-US" sz="4500" dirty="0" err="1">
                <a:solidFill>
                  <a:schemeClr val="bg1"/>
                </a:solidFill>
              </a:rPr>
              <a:t>vào</a:t>
            </a:r>
            <a:r>
              <a:rPr lang="en-US" sz="4500" dirty="0">
                <a:solidFill>
                  <a:schemeClr val="bg1"/>
                </a:solidFill>
              </a:rPr>
              <a:t> </a:t>
            </a:r>
            <a:r>
              <a:rPr lang="en-US" sz="4500" dirty="0" err="1">
                <a:solidFill>
                  <a:schemeClr val="bg1"/>
                </a:solidFill>
              </a:rPr>
              <a:t>khác</a:t>
            </a:r>
            <a:r>
              <a:rPr lang="en-US" sz="4500" dirty="0">
                <a:solidFill>
                  <a:schemeClr val="bg1"/>
                </a:solidFill>
              </a:rPr>
              <a:t> </a:t>
            </a:r>
            <a:r>
              <a:rPr lang="vi-VN" sz="4500" dirty="0" smtClean="0">
                <a:solidFill>
                  <a:schemeClr val="bg1"/>
                </a:solidFill>
              </a:rPr>
              <a:t>	</a:t>
            </a:r>
            <a:r>
              <a:rPr lang="en-US" sz="4500" dirty="0" err="1" smtClean="0">
                <a:solidFill>
                  <a:schemeClr val="bg1"/>
                </a:solidFill>
              </a:rPr>
              <a:t>nhau</a:t>
            </a:r>
            <a:r>
              <a:rPr lang="en-US" sz="4500" dirty="0" smtClean="0">
                <a:solidFill>
                  <a:schemeClr val="bg1"/>
                </a:solidFill>
              </a:rPr>
              <a:t> </a:t>
            </a:r>
            <a:r>
              <a:rPr lang="en-US" sz="4500" dirty="0" err="1">
                <a:solidFill>
                  <a:schemeClr val="bg1"/>
                </a:solidFill>
              </a:rPr>
              <a:t>lại</a:t>
            </a:r>
            <a:r>
              <a:rPr lang="en-US" sz="4500" dirty="0">
                <a:solidFill>
                  <a:schemeClr val="bg1"/>
                </a:solidFill>
              </a:rPr>
              <a:t> </a:t>
            </a:r>
            <a:r>
              <a:rPr lang="en-US" sz="4500" dirty="0" err="1">
                <a:solidFill>
                  <a:schemeClr val="bg1"/>
                </a:solidFill>
              </a:rPr>
              <a:t>cho</a:t>
            </a:r>
            <a:r>
              <a:rPr lang="en-US" sz="4500" dirty="0">
                <a:solidFill>
                  <a:schemeClr val="bg1"/>
                </a:solidFill>
              </a:rPr>
              <a:t> </a:t>
            </a:r>
            <a:r>
              <a:rPr lang="en-US" sz="4500" dirty="0" err="1">
                <a:solidFill>
                  <a:schemeClr val="bg1"/>
                </a:solidFill>
              </a:rPr>
              <a:t>đầu</a:t>
            </a:r>
            <a:r>
              <a:rPr lang="en-US" sz="4500" dirty="0">
                <a:solidFill>
                  <a:schemeClr val="bg1"/>
                </a:solidFill>
              </a:rPr>
              <a:t> </a:t>
            </a:r>
            <a:r>
              <a:rPr lang="en-US" sz="4500" dirty="0" err="1">
                <a:solidFill>
                  <a:schemeClr val="bg1"/>
                </a:solidFill>
              </a:rPr>
              <a:t>ra</a:t>
            </a:r>
            <a:r>
              <a:rPr lang="en-US" sz="4500" dirty="0">
                <a:solidFill>
                  <a:schemeClr val="bg1"/>
                </a:solidFill>
              </a:rPr>
              <a:t> 2 </a:t>
            </a:r>
            <a:r>
              <a:rPr lang="en-US" sz="4500" dirty="0" err="1">
                <a:solidFill>
                  <a:schemeClr val="bg1"/>
                </a:solidFill>
              </a:rPr>
              <a:t>giá</a:t>
            </a:r>
            <a:r>
              <a:rPr lang="en-US" sz="4500" dirty="0">
                <a:solidFill>
                  <a:schemeClr val="bg1"/>
                </a:solidFill>
              </a:rPr>
              <a:t> </a:t>
            </a:r>
            <a:r>
              <a:rPr lang="en-US" sz="4500" dirty="0" err="1">
                <a:solidFill>
                  <a:schemeClr val="bg1"/>
                </a:solidFill>
              </a:rPr>
              <a:t>trị</a:t>
            </a:r>
            <a:r>
              <a:rPr lang="en-US" sz="4500" dirty="0">
                <a:solidFill>
                  <a:schemeClr val="bg1"/>
                </a:solidFill>
              </a:rPr>
              <a:t> </a:t>
            </a:r>
            <a:r>
              <a:rPr lang="en-US" sz="4500" dirty="0" err="1">
                <a:solidFill>
                  <a:schemeClr val="bg1"/>
                </a:solidFill>
              </a:rPr>
              <a:t>băm</a:t>
            </a:r>
            <a:r>
              <a:rPr lang="en-US" sz="4500" dirty="0">
                <a:solidFill>
                  <a:schemeClr val="bg1"/>
                </a:solidFill>
              </a:rPr>
              <a:t> </a:t>
            </a:r>
            <a:r>
              <a:rPr lang="en-US" sz="4500" dirty="0" err="1">
                <a:solidFill>
                  <a:schemeClr val="bg1"/>
                </a:solidFill>
              </a:rPr>
              <a:t>giống</a:t>
            </a:r>
            <a:r>
              <a:rPr lang="en-US" sz="4500" dirty="0">
                <a:solidFill>
                  <a:schemeClr val="bg1"/>
                </a:solidFill>
              </a:rPr>
              <a:t> </a:t>
            </a:r>
            <a:r>
              <a:rPr lang="en-US" sz="4500" dirty="0" err="1">
                <a:solidFill>
                  <a:schemeClr val="bg1"/>
                </a:solidFill>
              </a:rPr>
              <a:t>nhau</a:t>
            </a:r>
            <a:r>
              <a:rPr lang="en-US" sz="4500" dirty="0">
                <a:solidFill>
                  <a:schemeClr val="bg1"/>
                </a:solidFill>
              </a:rPr>
              <a:t>, </a:t>
            </a:r>
            <a:r>
              <a:rPr lang="en-US" sz="4500" dirty="0" err="1">
                <a:solidFill>
                  <a:schemeClr val="bg1"/>
                </a:solidFill>
              </a:rPr>
              <a:t>điều</a:t>
            </a:r>
            <a:r>
              <a:rPr lang="en-US" sz="4500" dirty="0">
                <a:solidFill>
                  <a:schemeClr val="bg1"/>
                </a:solidFill>
              </a:rPr>
              <a:t> </a:t>
            </a:r>
            <a:r>
              <a:rPr lang="en-US" sz="4500" dirty="0" err="1">
                <a:solidFill>
                  <a:schemeClr val="bg1"/>
                </a:solidFill>
              </a:rPr>
              <a:t>đó</a:t>
            </a:r>
            <a:r>
              <a:rPr lang="en-US" sz="4500" dirty="0">
                <a:solidFill>
                  <a:schemeClr val="bg1"/>
                </a:solidFill>
              </a:rPr>
              <a:t> </a:t>
            </a:r>
            <a:r>
              <a:rPr lang="en-US" sz="4500" dirty="0" err="1">
                <a:solidFill>
                  <a:schemeClr val="bg1"/>
                </a:solidFill>
              </a:rPr>
              <a:t>có</a:t>
            </a:r>
            <a:r>
              <a:rPr lang="en-US" sz="4500" dirty="0">
                <a:solidFill>
                  <a:schemeClr val="bg1"/>
                </a:solidFill>
              </a:rPr>
              <a:t> </a:t>
            </a:r>
            <a:r>
              <a:rPr lang="en-US" sz="4500" dirty="0" err="1">
                <a:solidFill>
                  <a:schemeClr val="bg1"/>
                </a:solidFill>
              </a:rPr>
              <a:t>nghĩa</a:t>
            </a:r>
            <a:r>
              <a:rPr lang="en-US" sz="4500" dirty="0">
                <a:solidFill>
                  <a:schemeClr val="bg1"/>
                </a:solidFill>
              </a:rPr>
              <a:t> </a:t>
            </a:r>
            <a:r>
              <a:rPr lang="en-US" sz="4500" dirty="0" err="1">
                <a:solidFill>
                  <a:schemeClr val="bg1"/>
                </a:solidFill>
              </a:rPr>
              <a:t>là</a:t>
            </a:r>
            <a:r>
              <a:rPr lang="en-US" sz="4500" dirty="0">
                <a:solidFill>
                  <a:schemeClr val="bg1"/>
                </a:solidFill>
              </a:rPr>
              <a:t> </a:t>
            </a:r>
            <a:r>
              <a:rPr lang="en-US" sz="4500" err="1">
                <a:solidFill>
                  <a:schemeClr val="bg1"/>
                </a:solidFill>
              </a:rPr>
              <a:t>có</a:t>
            </a:r>
            <a:r>
              <a:rPr lang="en-US" sz="4500">
                <a:solidFill>
                  <a:schemeClr val="bg1"/>
                </a:solidFill>
              </a:rPr>
              <a:t> </a:t>
            </a:r>
            <a:r>
              <a:rPr lang="en-US" sz="4500" smtClean="0">
                <a:solidFill>
                  <a:schemeClr val="bg1"/>
                </a:solidFill>
              </a:rPr>
              <a:t>	thể </a:t>
            </a:r>
            <a:r>
              <a:rPr lang="en-US" sz="4500" dirty="0" err="1">
                <a:solidFill>
                  <a:schemeClr val="bg1"/>
                </a:solidFill>
              </a:rPr>
              <a:t>có</a:t>
            </a:r>
            <a:r>
              <a:rPr lang="en-US" sz="4500" dirty="0">
                <a:solidFill>
                  <a:schemeClr val="bg1"/>
                </a:solidFill>
              </a:rPr>
              <a:t> 2 </a:t>
            </a:r>
            <a:r>
              <a:rPr lang="en-US" sz="4500" dirty="0" err="1">
                <a:solidFill>
                  <a:schemeClr val="bg1"/>
                </a:solidFill>
              </a:rPr>
              <a:t>dữ</a:t>
            </a:r>
            <a:r>
              <a:rPr lang="en-US" sz="4500" dirty="0">
                <a:solidFill>
                  <a:schemeClr val="bg1"/>
                </a:solidFill>
              </a:rPr>
              <a:t> </a:t>
            </a:r>
            <a:r>
              <a:rPr lang="en-US" sz="4500" dirty="0" err="1">
                <a:solidFill>
                  <a:schemeClr val="bg1"/>
                </a:solidFill>
              </a:rPr>
              <a:t>liệu</a:t>
            </a:r>
            <a:r>
              <a:rPr lang="en-US" sz="4500" dirty="0">
                <a:solidFill>
                  <a:schemeClr val="bg1"/>
                </a:solidFill>
              </a:rPr>
              <a:t> </a:t>
            </a:r>
            <a:r>
              <a:rPr lang="en-US" sz="4500" dirty="0" err="1">
                <a:solidFill>
                  <a:schemeClr val="bg1"/>
                </a:solidFill>
              </a:rPr>
              <a:t>đầu</a:t>
            </a:r>
            <a:r>
              <a:rPr lang="en-US" sz="4500" dirty="0">
                <a:solidFill>
                  <a:schemeClr val="bg1"/>
                </a:solidFill>
              </a:rPr>
              <a:t> </a:t>
            </a:r>
            <a:r>
              <a:rPr lang="en-US" sz="4500" dirty="0" err="1">
                <a:solidFill>
                  <a:schemeClr val="bg1"/>
                </a:solidFill>
              </a:rPr>
              <a:t>vào</a:t>
            </a:r>
            <a:r>
              <a:rPr lang="en-US" sz="4500" dirty="0">
                <a:solidFill>
                  <a:schemeClr val="bg1"/>
                </a:solidFill>
              </a:rPr>
              <a:t> </a:t>
            </a:r>
            <a:r>
              <a:rPr lang="en-US" sz="4500" dirty="0" err="1">
                <a:solidFill>
                  <a:schemeClr val="bg1"/>
                </a:solidFill>
              </a:rPr>
              <a:t>khác</a:t>
            </a:r>
            <a:r>
              <a:rPr lang="en-US" sz="4500" dirty="0">
                <a:solidFill>
                  <a:schemeClr val="bg1"/>
                </a:solidFill>
              </a:rPr>
              <a:t> </a:t>
            </a:r>
            <a:r>
              <a:rPr lang="en-US" sz="4500" dirty="0" err="1">
                <a:solidFill>
                  <a:schemeClr val="bg1"/>
                </a:solidFill>
              </a:rPr>
              <a:t>nhau</a:t>
            </a:r>
            <a:r>
              <a:rPr lang="en-US" sz="4500" dirty="0">
                <a:solidFill>
                  <a:schemeClr val="bg1"/>
                </a:solidFill>
              </a:rPr>
              <a:t> </a:t>
            </a:r>
            <a:r>
              <a:rPr lang="en-US" sz="4500" dirty="0" err="1">
                <a:solidFill>
                  <a:schemeClr val="bg1"/>
                </a:solidFill>
              </a:rPr>
              <a:t>cho</a:t>
            </a:r>
            <a:r>
              <a:rPr lang="en-US" sz="4500" dirty="0">
                <a:solidFill>
                  <a:schemeClr val="bg1"/>
                </a:solidFill>
              </a:rPr>
              <a:t> </a:t>
            </a:r>
            <a:r>
              <a:rPr lang="en-US" sz="4500" dirty="0" err="1">
                <a:solidFill>
                  <a:schemeClr val="bg1"/>
                </a:solidFill>
              </a:rPr>
              <a:t>đầu</a:t>
            </a:r>
            <a:r>
              <a:rPr lang="en-US" sz="4500" dirty="0">
                <a:solidFill>
                  <a:schemeClr val="bg1"/>
                </a:solidFill>
              </a:rPr>
              <a:t> </a:t>
            </a:r>
            <a:r>
              <a:rPr lang="en-US" sz="4500" dirty="0" err="1">
                <a:solidFill>
                  <a:schemeClr val="bg1"/>
                </a:solidFill>
              </a:rPr>
              <a:t>ra</a:t>
            </a:r>
            <a:r>
              <a:rPr lang="en-US" sz="4500" dirty="0">
                <a:solidFill>
                  <a:schemeClr val="bg1"/>
                </a:solidFill>
              </a:rPr>
              <a:t> </a:t>
            </a:r>
            <a:r>
              <a:rPr lang="en-US" sz="4500" dirty="0" err="1">
                <a:solidFill>
                  <a:schemeClr val="bg1"/>
                </a:solidFill>
              </a:rPr>
              <a:t>là</a:t>
            </a:r>
            <a:r>
              <a:rPr lang="en-US" sz="4500" dirty="0">
                <a:solidFill>
                  <a:schemeClr val="bg1"/>
                </a:solidFill>
              </a:rPr>
              <a:t> 2 </a:t>
            </a:r>
            <a:r>
              <a:rPr lang="en-US" sz="4500" dirty="0" err="1">
                <a:solidFill>
                  <a:schemeClr val="bg1"/>
                </a:solidFill>
              </a:rPr>
              <a:t>giá</a:t>
            </a:r>
            <a:r>
              <a:rPr lang="en-US" sz="4500" dirty="0">
                <a:solidFill>
                  <a:schemeClr val="bg1"/>
                </a:solidFill>
              </a:rPr>
              <a:t> </a:t>
            </a:r>
            <a:r>
              <a:rPr lang="en-US" sz="4500" dirty="0" err="1">
                <a:solidFill>
                  <a:schemeClr val="bg1"/>
                </a:solidFill>
              </a:rPr>
              <a:t>trị</a:t>
            </a:r>
            <a:r>
              <a:rPr lang="en-US" sz="4500" dirty="0">
                <a:solidFill>
                  <a:schemeClr val="bg1"/>
                </a:solidFill>
              </a:rPr>
              <a:t> </a:t>
            </a:r>
            <a:r>
              <a:rPr lang="en-US" sz="4500" dirty="0" err="1">
                <a:solidFill>
                  <a:schemeClr val="bg1"/>
                </a:solidFill>
              </a:rPr>
              <a:t>băm</a:t>
            </a:r>
            <a:r>
              <a:rPr lang="en-US" sz="4500" dirty="0">
                <a:solidFill>
                  <a:schemeClr val="bg1"/>
                </a:solidFill>
              </a:rPr>
              <a:t> </a:t>
            </a:r>
            <a:r>
              <a:rPr lang="en-US" sz="4500" dirty="0" err="1">
                <a:solidFill>
                  <a:schemeClr val="bg1"/>
                </a:solidFill>
              </a:rPr>
              <a:t>giống</a:t>
            </a:r>
            <a:r>
              <a:rPr lang="en-US" sz="4500" dirty="0">
                <a:solidFill>
                  <a:schemeClr val="bg1"/>
                </a:solidFill>
              </a:rPr>
              <a:t> </a:t>
            </a:r>
            <a:r>
              <a:rPr lang="vi-VN" sz="4500" dirty="0" smtClean="0">
                <a:solidFill>
                  <a:schemeClr val="bg1"/>
                </a:solidFill>
              </a:rPr>
              <a:t>	</a:t>
            </a:r>
            <a:r>
              <a:rPr lang="en-US" sz="4500" dirty="0" err="1" smtClean="0">
                <a:solidFill>
                  <a:schemeClr val="bg1"/>
                </a:solidFill>
              </a:rPr>
              <a:t>nhau</a:t>
            </a:r>
            <a:r>
              <a:rPr lang="en-US" sz="4500" dirty="0">
                <a:solidFill>
                  <a:schemeClr val="bg1"/>
                </a:solidFill>
              </a:rPr>
              <a:t>, </a:t>
            </a:r>
            <a:r>
              <a:rPr lang="en-US" sz="4500" dirty="0" err="1">
                <a:solidFill>
                  <a:schemeClr val="bg1"/>
                </a:solidFill>
              </a:rPr>
              <a:t>theo</a:t>
            </a:r>
            <a:r>
              <a:rPr lang="en-US" sz="4500" dirty="0">
                <a:solidFill>
                  <a:schemeClr val="bg1"/>
                </a:solidFill>
              </a:rPr>
              <a:t> Cryptographic hash collision.</a:t>
            </a:r>
          </a:p>
          <a:p>
            <a:pPr marL="685800" indent="-685800">
              <a:buFont typeface="Arial" pitchFamily="34" charset="0"/>
              <a:buChar char="•"/>
            </a:pPr>
            <a:r>
              <a:rPr lang="en-US" sz="4500" dirty="0" err="1" smtClean="0">
                <a:solidFill>
                  <a:schemeClr val="bg1"/>
                </a:solidFill>
              </a:rPr>
              <a:t>Khi</a:t>
            </a:r>
            <a:r>
              <a:rPr lang="en-US" sz="4500" dirty="0" smtClean="0">
                <a:solidFill>
                  <a:schemeClr val="bg1"/>
                </a:solidFill>
              </a:rPr>
              <a:t> </a:t>
            </a:r>
            <a:r>
              <a:rPr lang="en-US" sz="4500" dirty="0" err="1">
                <a:solidFill>
                  <a:schemeClr val="bg1"/>
                </a:solidFill>
              </a:rPr>
              <a:t>sử</a:t>
            </a:r>
            <a:r>
              <a:rPr lang="en-US" sz="4500" dirty="0">
                <a:solidFill>
                  <a:schemeClr val="bg1"/>
                </a:solidFill>
              </a:rPr>
              <a:t> </a:t>
            </a:r>
            <a:r>
              <a:rPr lang="en-US" sz="4500" dirty="0" err="1">
                <a:solidFill>
                  <a:schemeClr val="bg1"/>
                </a:solidFill>
              </a:rPr>
              <a:t>dụng</a:t>
            </a:r>
            <a:r>
              <a:rPr lang="en-US" sz="4500" dirty="0">
                <a:solidFill>
                  <a:schemeClr val="bg1"/>
                </a:solidFill>
              </a:rPr>
              <a:t> SHA </a:t>
            </a:r>
            <a:r>
              <a:rPr lang="en-US" sz="4500" dirty="0" err="1">
                <a:solidFill>
                  <a:schemeClr val="bg1"/>
                </a:solidFill>
              </a:rPr>
              <a:t>để</a:t>
            </a:r>
            <a:r>
              <a:rPr lang="en-US" sz="4500" dirty="0">
                <a:solidFill>
                  <a:schemeClr val="bg1"/>
                </a:solidFill>
              </a:rPr>
              <a:t> </a:t>
            </a:r>
            <a:r>
              <a:rPr lang="en-US" sz="4500" dirty="0" err="1">
                <a:solidFill>
                  <a:schemeClr val="bg1"/>
                </a:solidFill>
              </a:rPr>
              <a:t>mã</a:t>
            </a:r>
            <a:r>
              <a:rPr lang="en-US" sz="4500" dirty="0">
                <a:solidFill>
                  <a:schemeClr val="bg1"/>
                </a:solidFill>
              </a:rPr>
              <a:t> </a:t>
            </a:r>
            <a:r>
              <a:rPr lang="en-US" sz="4500" dirty="0" err="1">
                <a:solidFill>
                  <a:schemeClr val="bg1"/>
                </a:solidFill>
              </a:rPr>
              <a:t>hóa</a:t>
            </a:r>
            <a:r>
              <a:rPr lang="en-US" sz="4500" dirty="0">
                <a:solidFill>
                  <a:schemeClr val="bg1"/>
                </a:solidFill>
              </a:rPr>
              <a:t> </a:t>
            </a:r>
            <a:r>
              <a:rPr lang="en-US" sz="4500" dirty="0" err="1">
                <a:solidFill>
                  <a:schemeClr val="bg1"/>
                </a:solidFill>
              </a:rPr>
              <a:t>mật</a:t>
            </a:r>
            <a:r>
              <a:rPr lang="en-US" sz="4500" dirty="0">
                <a:solidFill>
                  <a:schemeClr val="bg1"/>
                </a:solidFill>
              </a:rPr>
              <a:t> </a:t>
            </a:r>
            <a:r>
              <a:rPr lang="en-US" sz="4500" dirty="0" err="1">
                <a:solidFill>
                  <a:schemeClr val="bg1"/>
                </a:solidFill>
              </a:rPr>
              <a:t>khẩu</a:t>
            </a:r>
            <a:r>
              <a:rPr lang="en-US" sz="4500" dirty="0">
                <a:solidFill>
                  <a:schemeClr val="bg1"/>
                </a:solidFill>
              </a:rPr>
              <a:t> : </a:t>
            </a:r>
            <a:r>
              <a:rPr lang="en-US" sz="4500" dirty="0" err="1">
                <a:solidFill>
                  <a:schemeClr val="bg1"/>
                </a:solidFill>
              </a:rPr>
              <a:t>phương</a:t>
            </a:r>
            <a:r>
              <a:rPr lang="en-US" sz="4500" dirty="0">
                <a:solidFill>
                  <a:schemeClr val="bg1"/>
                </a:solidFill>
              </a:rPr>
              <a:t> </a:t>
            </a:r>
            <a:r>
              <a:rPr lang="en-US" sz="4500" dirty="0" err="1">
                <a:solidFill>
                  <a:schemeClr val="bg1"/>
                </a:solidFill>
              </a:rPr>
              <a:t>pháp</a:t>
            </a:r>
            <a:r>
              <a:rPr lang="en-US" sz="4500" dirty="0">
                <a:solidFill>
                  <a:schemeClr val="bg1"/>
                </a:solidFill>
              </a:rPr>
              <a:t> </a:t>
            </a:r>
            <a:r>
              <a:rPr lang="en-US" sz="4500" dirty="0" err="1">
                <a:solidFill>
                  <a:schemeClr val="bg1"/>
                </a:solidFill>
              </a:rPr>
              <a:t>này</a:t>
            </a:r>
            <a:r>
              <a:rPr lang="en-US" sz="4500" dirty="0">
                <a:solidFill>
                  <a:schemeClr val="bg1"/>
                </a:solidFill>
              </a:rPr>
              <a:t> </a:t>
            </a:r>
            <a:r>
              <a:rPr lang="en-US" sz="4500" dirty="0" err="1">
                <a:solidFill>
                  <a:schemeClr val="bg1"/>
                </a:solidFill>
              </a:rPr>
              <a:t>cũng</a:t>
            </a:r>
            <a:r>
              <a:rPr lang="en-US" sz="4500" dirty="0">
                <a:solidFill>
                  <a:schemeClr val="bg1"/>
                </a:solidFill>
              </a:rPr>
              <a:t> </a:t>
            </a:r>
            <a:r>
              <a:rPr lang="en-US" sz="4500" dirty="0" err="1">
                <a:solidFill>
                  <a:schemeClr val="bg1"/>
                </a:solidFill>
              </a:rPr>
              <a:t>không</a:t>
            </a:r>
            <a:r>
              <a:rPr lang="en-US" sz="4500" dirty="0">
                <a:solidFill>
                  <a:schemeClr val="bg1"/>
                </a:solidFill>
              </a:rPr>
              <a:t> </a:t>
            </a:r>
            <a:r>
              <a:rPr lang="en-US" sz="4500" dirty="0" err="1">
                <a:solidFill>
                  <a:schemeClr val="bg1"/>
                </a:solidFill>
              </a:rPr>
              <a:t>khó</a:t>
            </a:r>
            <a:r>
              <a:rPr lang="en-US" sz="4500" dirty="0">
                <a:solidFill>
                  <a:schemeClr val="bg1"/>
                </a:solidFill>
              </a:rPr>
              <a:t> </a:t>
            </a:r>
            <a:r>
              <a:rPr lang="en-US" sz="4500" dirty="0" err="1">
                <a:solidFill>
                  <a:schemeClr val="bg1"/>
                </a:solidFill>
              </a:rPr>
              <a:t>khăn</a:t>
            </a:r>
            <a:r>
              <a:rPr lang="en-US" sz="4500" dirty="0">
                <a:solidFill>
                  <a:schemeClr val="bg1"/>
                </a:solidFill>
              </a:rPr>
              <a:t> </a:t>
            </a:r>
            <a:r>
              <a:rPr lang="en-US" sz="4500" dirty="0" err="1">
                <a:solidFill>
                  <a:schemeClr val="bg1"/>
                </a:solidFill>
              </a:rPr>
              <a:t>cho</a:t>
            </a:r>
            <a:r>
              <a:rPr lang="en-US" sz="4500" dirty="0">
                <a:solidFill>
                  <a:schemeClr val="bg1"/>
                </a:solidFill>
              </a:rPr>
              <a:t> </a:t>
            </a:r>
            <a:r>
              <a:rPr lang="en-US" sz="4500" dirty="0" err="1">
                <a:solidFill>
                  <a:schemeClr val="bg1"/>
                </a:solidFill>
              </a:rPr>
              <a:t>những</a:t>
            </a:r>
            <a:r>
              <a:rPr lang="en-US" sz="4500" dirty="0">
                <a:solidFill>
                  <a:schemeClr val="bg1"/>
                </a:solidFill>
              </a:rPr>
              <a:t> </a:t>
            </a:r>
            <a:r>
              <a:rPr lang="en-US" sz="4500" dirty="0" err="1">
                <a:solidFill>
                  <a:schemeClr val="bg1"/>
                </a:solidFill>
              </a:rPr>
              <a:t>kẻ</a:t>
            </a:r>
            <a:r>
              <a:rPr lang="en-US" sz="4500" dirty="0">
                <a:solidFill>
                  <a:schemeClr val="bg1"/>
                </a:solidFill>
              </a:rPr>
              <a:t> </a:t>
            </a:r>
            <a:r>
              <a:rPr lang="en-US" sz="4500" dirty="0" err="1">
                <a:solidFill>
                  <a:schemeClr val="bg1"/>
                </a:solidFill>
              </a:rPr>
              <a:t>tấn</a:t>
            </a:r>
            <a:r>
              <a:rPr lang="en-US" sz="4500" dirty="0">
                <a:solidFill>
                  <a:schemeClr val="bg1"/>
                </a:solidFill>
              </a:rPr>
              <a:t> </a:t>
            </a:r>
            <a:r>
              <a:rPr lang="en-US" sz="4500" dirty="0" err="1">
                <a:solidFill>
                  <a:schemeClr val="bg1"/>
                </a:solidFill>
              </a:rPr>
              <a:t>công</a:t>
            </a:r>
            <a:r>
              <a:rPr lang="en-US" sz="4500" dirty="0">
                <a:solidFill>
                  <a:schemeClr val="bg1"/>
                </a:solidFill>
              </a:rPr>
              <a:t> </a:t>
            </a:r>
            <a:r>
              <a:rPr lang="en-US" sz="4500" dirty="0" err="1">
                <a:solidFill>
                  <a:schemeClr val="bg1"/>
                </a:solidFill>
              </a:rPr>
              <a:t>khi</a:t>
            </a:r>
            <a:r>
              <a:rPr lang="en-US" sz="4500" dirty="0">
                <a:solidFill>
                  <a:schemeClr val="bg1"/>
                </a:solidFill>
              </a:rPr>
              <a:t> </a:t>
            </a:r>
            <a:r>
              <a:rPr lang="en-US" sz="4500" dirty="0" err="1">
                <a:solidFill>
                  <a:schemeClr val="bg1"/>
                </a:solidFill>
              </a:rPr>
              <a:t>chúng</a:t>
            </a:r>
            <a:r>
              <a:rPr lang="en-US" sz="4500" dirty="0">
                <a:solidFill>
                  <a:schemeClr val="bg1"/>
                </a:solidFill>
              </a:rPr>
              <a:t> </a:t>
            </a:r>
            <a:r>
              <a:rPr lang="en-US" sz="4500" dirty="0" err="1">
                <a:solidFill>
                  <a:schemeClr val="bg1"/>
                </a:solidFill>
              </a:rPr>
              <a:t>có</a:t>
            </a:r>
            <a:r>
              <a:rPr lang="en-US" sz="4500" dirty="0">
                <a:solidFill>
                  <a:schemeClr val="bg1"/>
                </a:solidFill>
              </a:rPr>
              <a:t> </a:t>
            </a:r>
            <a:r>
              <a:rPr lang="en-US" sz="4500" dirty="0" err="1">
                <a:solidFill>
                  <a:schemeClr val="bg1"/>
                </a:solidFill>
              </a:rPr>
              <a:t>thư</a:t>
            </a:r>
            <a:r>
              <a:rPr lang="en-US" sz="4500" dirty="0">
                <a:solidFill>
                  <a:schemeClr val="bg1"/>
                </a:solidFill>
              </a:rPr>
              <a:t> </a:t>
            </a:r>
            <a:r>
              <a:rPr lang="en-US" sz="4500" dirty="0" err="1">
                <a:solidFill>
                  <a:schemeClr val="bg1"/>
                </a:solidFill>
              </a:rPr>
              <a:t>viện</a:t>
            </a:r>
            <a:r>
              <a:rPr lang="en-US" sz="4500" dirty="0">
                <a:solidFill>
                  <a:schemeClr val="bg1"/>
                </a:solidFill>
              </a:rPr>
              <a:t> </a:t>
            </a:r>
            <a:r>
              <a:rPr lang="en-US" sz="4500" dirty="0" err="1">
                <a:solidFill>
                  <a:schemeClr val="bg1"/>
                </a:solidFill>
              </a:rPr>
              <a:t>mật</a:t>
            </a:r>
            <a:r>
              <a:rPr lang="en-US" sz="4500" dirty="0">
                <a:solidFill>
                  <a:schemeClr val="bg1"/>
                </a:solidFill>
              </a:rPr>
              <a:t> </a:t>
            </a:r>
            <a:r>
              <a:rPr lang="en-US" sz="4500" dirty="0" err="1">
                <a:solidFill>
                  <a:schemeClr val="bg1"/>
                </a:solidFill>
              </a:rPr>
              <a:t>khẩu</a:t>
            </a:r>
            <a:r>
              <a:rPr lang="en-US" sz="4500" dirty="0">
                <a:solidFill>
                  <a:schemeClr val="bg1"/>
                </a:solidFill>
              </a:rPr>
              <a:t>.</a:t>
            </a:r>
          </a:p>
        </p:txBody>
      </p:sp>
    </p:spTree>
    <p:extLst>
      <p:ext uri="{BB962C8B-B14F-4D97-AF65-F5344CB8AC3E}">
        <p14:creationId xmlns:p14="http://schemas.microsoft.com/office/powerpoint/2010/main" val="72513472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10852458" cy="984885"/>
          </a:xfrm>
          <a:prstGeom prst="rect">
            <a:avLst/>
          </a:prstGeom>
        </p:spPr>
        <p:txBody>
          <a:bodyPr wrap="none" lIns="0" tIns="0" rIns="0" bIns="0" anchor="ctr" anchorCtr="0">
            <a:spAutoFit/>
          </a:bodyPr>
          <a:lstStyle/>
          <a:p>
            <a:pPr lvl="1"/>
            <a:r>
              <a:rPr lang="vi-VN" sz="6400" spc="-151" dirty="0" smtClean="0">
                <a:solidFill>
                  <a:srgbClr val="4BC1EB"/>
                </a:solidFill>
              </a:rPr>
              <a:t>CÁC DẠNG TẤN CÔNG SHA</a:t>
            </a:r>
            <a:endParaRPr lang="ru-RU" sz="6400" dirty="0"/>
          </a:p>
        </p:txBody>
      </p:sp>
      <p:sp>
        <p:nvSpPr>
          <p:cNvPr id="8" name="TextBox 7"/>
          <p:cNvSpPr txBox="1"/>
          <p:nvPr/>
        </p:nvSpPr>
        <p:spPr>
          <a:xfrm>
            <a:off x="2419350" y="2057400"/>
            <a:ext cx="18916650" cy="861774"/>
          </a:xfrm>
          <a:prstGeom prst="rect">
            <a:avLst/>
          </a:prstGeom>
          <a:noFill/>
        </p:spPr>
        <p:txBody>
          <a:bodyPr wrap="square" rtlCol="0">
            <a:spAutoFit/>
          </a:bodyPr>
          <a:lstStyle/>
          <a:p>
            <a:pPr lvl="0"/>
            <a:r>
              <a:rPr lang="vi-VN" sz="5000" b="1" dirty="0" smtClean="0">
                <a:solidFill>
                  <a:srgbClr val="FFC000"/>
                </a:solidFill>
              </a:rPr>
              <a:t>2. Một số kiểu tấn công:</a:t>
            </a:r>
            <a:endParaRPr lang="en-US" sz="5000" dirty="0">
              <a:solidFill>
                <a:srgbClr val="FFC000"/>
              </a:solidFill>
            </a:endParaRPr>
          </a:p>
        </p:txBody>
      </p:sp>
      <p:sp>
        <p:nvSpPr>
          <p:cNvPr id="2" name="Rectangle 1"/>
          <p:cNvSpPr/>
          <p:nvPr/>
        </p:nvSpPr>
        <p:spPr>
          <a:xfrm>
            <a:off x="3282949" y="2973846"/>
            <a:ext cx="18859500" cy="4401205"/>
          </a:xfrm>
          <a:prstGeom prst="rect">
            <a:avLst/>
          </a:prstGeom>
        </p:spPr>
        <p:txBody>
          <a:bodyPr wrap="square">
            <a:spAutoFit/>
          </a:bodyPr>
          <a:lstStyle/>
          <a:p>
            <a:pPr marL="685800" lvl="0" indent="-685800">
              <a:buFont typeface="Arial" pitchFamily="34" charset="0"/>
              <a:buChar char="•"/>
            </a:pPr>
            <a:r>
              <a:rPr lang="vi-VN" sz="4000" b="1" dirty="0" smtClean="0">
                <a:solidFill>
                  <a:schemeClr val="bg1"/>
                </a:solidFill>
              </a:rPr>
              <a:t>Không va chạm yếu</a:t>
            </a:r>
          </a:p>
          <a:p>
            <a:r>
              <a:rPr lang="vi-VN" sz="4000" b="1" dirty="0">
                <a:solidFill>
                  <a:schemeClr val="bg1"/>
                </a:solidFill>
              </a:rPr>
              <a:t>	</a:t>
            </a:r>
            <a:r>
              <a:rPr lang="en-US" sz="4000" dirty="0">
                <a:solidFill>
                  <a:schemeClr val="bg1"/>
                </a:solidFill>
              </a:rPr>
              <a:t>HAS </a:t>
            </a:r>
            <a:r>
              <a:rPr lang="en-US" sz="4000" dirty="0" err="1">
                <a:solidFill>
                  <a:schemeClr val="bg1"/>
                </a:solidFill>
              </a:rPr>
              <a:t>là</a:t>
            </a:r>
            <a:r>
              <a:rPr lang="en-US" sz="4000" dirty="0">
                <a:solidFill>
                  <a:schemeClr val="bg1"/>
                </a:solidFill>
              </a:rPr>
              <a:t> </a:t>
            </a:r>
            <a:r>
              <a:rPr lang="en-US" sz="4000" dirty="0" err="1">
                <a:solidFill>
                  <a:schemeClr val="bg1"/>
                </a:solidFill>
              </a:rPr>
              <a:t>không</a:t>
            </a:r>
            <a:r>
              <a:rPr lang="en-US" sz="4000" dirty="0">
                <a:solidFill>
                  <a:schemeClr val="bg1"/>
                </a:solidFill>
              </a:rPr>
              <a:t> </a:t>
            </a:r>
            <a:r>
              <a:rPr lang="en-US" sz="4000" dirty="0" err="1">
                <a:solidFill>
                  <a:schemeClr val="bg1"/>
                </a:solidFill>
              </a:rPr>
              <a:t>va</a:t>
            </a:r>
            <a:r>
              <a:rPr lang="en-US" sz="4000" dirty="0">
                <a:solidFill>
                  <a:schemeClr val="bg1"/>
                </a:solidFill>
              </a:rPr>
              <a:t> </a:t>
            </a:r>
            <a:r>
              <a:rPr lang="en-US" sz="4000" dirty="0" err="1">
                <a:solidFill>
                  <a:schemeClr val="bg1"/>
                </a:solidFill>
              </a:rPr>
              <a:t>chạm</a:t>
            </a:r>
            <a:r>
              <a:rPr lang="en-US" sz="4000" dirty="0">
                <a:solidFill>
                  <a:schemeClr val="bg1"/>
                </a:solidFill>
              </a:rPr>
              <a:t> </a:t>
            </a:r>
            <a:r>
              <a:rPr lang="en-US" sz="4000" dirty="0" err="1">
                <a:solidFill>
                  <a:schemeClr val="bg1"/>
                </a:solidFill>
              </a:rPr>
              <a:t>yếu</a:t>
            </a:r>
            <a:r>
              <a:rPr lang="en-US" sz="4000" dirty="0">
                <a:solidFill>
                  <a:schemeClr val="bg1"/>
                </a:solidFill>
              </a:rPr>
              <a:t> </a:t>
            </a:r>
            <a:r>
              <a:rPr lang="en-US" sz="4000" dirty="0" err="1">
                <a:solidFill>
                  <a:schemeClr val="bg1"/>
                </a:solidFill>
              </a:rPr>
              <a:t>nếu</a:t>
            </a:r>
            <a:r>
              <a:rPr lang="en-US" sz="4000" dirty="0">
                <a:solidFill>
                  <a:schemeClr val="bg1"/>
                </a:solidFill>
              </a:rPr>
              <a:t> </a:t>
            </a:r>
            <a:r>
              <a:rPr lang="en-US" sz="4000" dirty="0" err="1">
                <a:solidFill>
                  <a:schemeClr val="bg1"/>
                </a:solidFill>
              </a:rPr>
              <a:t>cho</a:t>
            </a:r>
            <a:r>
              <a:rPr lang="en-US" sz="4000" dirty="0">
                <a:solidFill>
                  <a:schemeClr val="bg1"/>
                </a:solidFill>
              </a:rPr>
              <a:t> </a:t>
            </a:r>
            <a:r>
              <a:rPr lang="en-US" sz="4000" dirty="0" err="1">
                <a:solidFill>
                  <a:schemeClr val="bg1"/>
                </a:solidFill>
              </a:rPr>
              <a:t>trước</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bức</a:t>
            </a:r>
            <a:r>
              <a:rPr lang="en-US" sz="4000" dirty="0">
                <a:solidFill>
                  <a:schemeClr val="bg1"/>
                </a:solidFill>
              </a:rPr>
              <a:t> </a:t>
            </a:r>
            <a:r>
              <a:rPr lang="en-US" sz="4000" dirty="0" err="1">
                <a:solidFill>
                  <a:schemeClr val="bg1"/>
                </a:solidFill>
              </a:rPr>
              <a:t>điện</a:t>
            </a:r>
            <a:r>
              <a:rPr lang="en-US" sz="4000" dirty="0">
                <a:solidFill>
                  <a:schemeClr val="bg1"/>
                </a:solidFill>
              </a:rPr>
              <a:t> x </a:t>
            </a:r>
            <a:r>
              <a:rPr lang="en-US" sz="4000" dirty="0" err="1">
                <a:solidFill>
                  <a:schemeClr val="bg1"/>
                </a:solidFill>
              </a:rPr>
              <a:t>không</a:t>
            </a:r>
            <a:r>
              <a:rPr lang="en-US" sz="4000" dirty="0">
                <a:solidFill>
                  <a:schemeClr val="bg1"/>
                </a:solidFill>
              </a:rPr>
              <a:t> </a:t>
            </a:r>
            <a:r>
              <a:rPr lang="en-US" sz="4000" dirty="0" err="1">
                <a:solidFill>
                  <a:schemeClr val="bg1"/>
                </a:solidFill>
              </a:rPr>
              <a:t>thể</a:t>
            </a:r>
            <a:r>
              <a:rPr lang="en-US" sz="4000" dirty="0">
                <a:solidFill>
                  <a:schemeClr val="bg1"/>
                </a:solidFill>
              </a:rPr>
              <a:t> </a:t>
            </a:r>
            <a:r>
              <a:rPr lang="en-US" sz="4000" dirty="0" err="1">
                <a:solidFill>
                  <a:schemeClr val="bg1"/>
                </a:solidFill>
              </a:rPr>
              <a:t>tiến</a:t>
            </a:r>
            <a:r>
              <a:rPr lang="en-US" sz="4000" dirty="0">
                <a:solidFill>
                  <a:schemeClr val="bg1"/>
                </a:solidFill>
              </a:rPr>
              <a:t> </a:t>
            </a:r>
            <a:r>
              <a:rPr lang="en-US" sz="4000" dirty="0" err="1">
                <a:solidFill>
                  <a:schemeClr val="bg1"/>
                </a:solidFill>
              </a:rPr>
              <a:t>hành</a:t>
            </a:r>
            <a:r>
              <a:rPr lang="en-US" sz="4000" dirty="0">
                <a:solidFill>
                  <a:schemeClr val="bg1"/>
                </a:solidFill>
              </a:rPr>
              <a:t> </a:t>
            </a:r>
            <a:r>
              <a:rPr lang="en-US" sz="4000" dirty="0" err="1">
                <a:solidFill>
                  <a:schemeClr val="bg1"/>
                </a:solidFill>
              </a:rPr>
              <a:t>về</a:t>
            </a:r>
            <a:r>
              <a:rPr lang="en-US" sz="4000" dirty="0">
                <a:solidFill>
                  <a:schemeClr val="bg1"/>
                </a:solidFill>
              </a:rPr>
              <a:t> </a:t>
            </a:r>
            <a:r>
              <a:rPr lang="en-US" sz="4000" dirty="0" err="1">
                <a:solidFill>
                  <a:schemeClr val="bg1"/>
                </a:solidFill>
              </a:rPr>
              <a:t>mặt</a:t>
            </a:r>
            <a:r>
              <a:rPr lang="en-US" sz="4000" dirty="0">
                <a:solidFill>
                  <a:schemeClr val="bg1"/>
                </a:solidFill>
              </a:rPr>
              <a:t> </a:t>
            </a:r>
            <a:r>
              <a:rPr lang="en-US" sz="4000" dirty="0" err="1">
                <a:solidFill>
                  <a:schemeClr val="bg1"/>
                </a:solidFill>
              </a:rPr>
              <a:t>tính</a:t>
            </a:r>
            <a:r>
              <a:rPr lang="en-US" sz="4000" dirty="0">
                <a:solidFill>
                  <a:schemeClr val="bg1"/>
                </a:solidFill>
              </a:rPr>
              <a:t> </a:t>
            </a:r>
            <a:r>
              <a:rPr lang="en-US" sz="4000" dirty="0" err="1">
                <a:solidFill>
                  <a:schemeClr val="bg1"/>
                </a:solidFill>
              </a:rPr>
              <a:t>toán</a:t>
            </a:r>
            <a:r>
              <a:rPr lang="en-US" sz="4000" dirty="0">
                <a:solidFill>
                  <a:schemeClr val="bg1"/>
                </a:solidFill>
              </a:rPr>
              <a:t> </a:t>
            </a:r>
            <a:r>
              <a:rPr lang="en-US" sz="4000" dirty="0" err="1">
                <a:solidFill>
                  <a:schemeClr val="bg1"/>
                </a:solidFill>
              </a:rPr>
              <a:t>để</a:t>
            </a:r>
            <a:r>
              <a:rPr lang="en-US" sz="4000" dirty="0">
                <a:solidFill>
                  <a:schemeClr val="bg1"/>
                </a:solidFill>
              </a:rPr>
              <a:t> </a:t>
            </a:r>
            <a:r>
              <a:rPr lang="en-US" sz="4000" dirty="0" err="1">
                <a:solidFill>
                  <a:schemeClr val="bg1"/>
                </a:solidFill>
              </a:rPr>
              <a:t>tìm</a:t>
            </a:r>
            <a:r>
              <a:rPr lang="en-US" sz="4000" dirty="0">
                <a:solidFill>
                  <a:schemeClr val="bg1"/>
                </a:solidFill>
              </a:rPr>
              <a:t> </a:t>
            </a:r>
            <a:r>
              <a:rPr lang="en-US" sz="4000" dirty="0" err="1">
                <a:solidFill>
                  <a:schemeClr val="bg1"/>
                </a:solidFill>
              </a:rPr>
              <a:t>ra</a:t>
            </a:r>
            <a:r>
              <a:rPr lang="en-US" sz="4000" dirty="0">
                <a:solidFill>
                  <a:schemeClr val="bg1"/>
                </a:solidFill>
              </a:rPr>
              <a:t> </a:t>
            </a:r>
            <a:r>
              <a:rPr lang="en-US" sz="4000" dirty="0" err="1">
                <a:solidFill>
                  <a:schemeClr val="bg1"/>
                </a:solidFill>
              </a:rPr>
              <a:t>bức</a:t>
            </a:r>
            <a:r>
              <a:rPr lang="en-US" sz="4000" dirty="0">
                <a:solidFill>
                  <a:schemeClr val="bg1"/>
                </a:solidFill>
              </a:rPr>
              <a:t> </a:t>
            </a:r>
            <a:r>
              <a:rPr lang="en-US" sz="4000" dirty="0" err="1">
                <a:solidFill>
                  <a:schemeClr val="bg1"/>
                </a:solidFill>
              </a:rPr>
              <a:t>điện</a:t>
            </a:r>
            <a:r>
              <a:rPr lang="en-US" sz="4000" dirty="0">
                <a:solidFill>
                  <a:schemeClr val="bg1"/>
                </a:solidFill>
              </a:rPr>
              <a:t> x' # x </a:t>
            </a:r>
            <a:r>
              <a:rPr lang="en-US" sz="4000" dirty="0" err="1">
                <a:solidFill>
                  <a:schemeClr val="bg1"/>
                </a:solidFill>
              </a:rPr>
              <a:t>mà</a:t>
            </a:r>
            <a:r>
              <a:rPr lang="en-US" sz="4000" dirty="0">
                <a:solidFill>
                  <a:schemeClr val="bg1"/>
                </a:solidFill>
              </a:rPr>
              <a:t> h(x') = h(x)</a:t>
            </a:r>
          </a:p>
          <a:p>
            <a:r>
              <a:rPr lang="en-US" sz="4000" dirty="0">
                <a:solidFill>
                  <a:schemeClr val="bg1"/>
                </a:solidFill>
              </a:rPr>
              <a:t>VD : </a:t>
            </a:r>
          </a:p>
          <a:p>
            <a:r>
              <a:rPr lang="en-US" sz="4000" dirty="0">
                <a:solidFill>
                  <a:schemeClr val="bg1"/>
                </a:solidFill>
              </a:rPr>
              <a:t>- </a:t>
            </a:r>
            <a:r>
              <a:rPr lang="en-US" sz="4000" dirty="0" err="1">
                <a:solidFill>
                  <a:schemeClr val="bg1"/>
                </a:solidFill>
              </a:rPr>
              <a:t>Xét</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kiểu</a:t>
            </a:r>
            <a:r>
              <a:rPr lang="en-US" sz="4000" dirty="0">
                <a:solidFill>
                  <a:schemeClr val="bg1"/>
                </a:solidFill>
              </a:rPr>
              <a:t> </a:t>
            </a:r>
            <a:r>
              <a:rPr lang="en-US" sz="4000" dirty="0" err="1">
                <a:solidFill>
                  <a:schemeClr val="bg1"/>
                </a:solidFill>
              </a:rPr>
              <a:t>tấn</a:t>
            </a:r>
            <a:r>
              <a:rPr lang="en-US" sz="4000" dirty="0">
                <a:solidFill>
                  <a:schemeClr val="bg1"/>
                </a:solidFill>
              </a:rPr>
              <a:t> </a:t>
            </a:r>
            <a:r>
              <a:rPr lang="en-US" sz="4000" dirty="0" err="1">
                <a:solidFill>
                  <a:schemeClr val="bg1"/>
                </a:solidFill>
              </a:rPr>
              <a:t>công</a:t>
            </a:r>
            <a:r>
              <a:rPr lang="en-US" sz="4000" dirty="0">
                <a:solidFill>
                  <a:schemeClr val="bg1"/>
                </a:solidFill>
              </a:rPr>
              <a:t> </a:t>
            </a:r>
            <a:r>
              <a:rPr lang="en-US" sz="4000" dirty="0" err="1">
                <a:solidFill>
                  <a:schemeClr val="bg1"/>
                </a:solidFill>
              </a:rPr>
              <a:t>như</a:t>
            </a:r>
            <a:r>
              <a:rPr lang="en-US" sz="4000" dirty="0">
                <a:solidFill>
                  <a:schemeClr val="bg1"/>
                </a:solidFill>
              </a:rPr>
              <a:t> </a:t>
            </a:r>
            <a:r>
              <a:rPr lang="en-US" sz="4000" dirty="0" err="1">
                <a:solidFill>
                  <a:schemeClr val="bg1"/>
                </a:solidFill>
              </a:rPr>
              <a:t>sau</a:t>
            </a:r>
            <a:r>
              <a:rPr lang="en-US" sz="4000" dirty="0">
                <a:solidFill>
                  <a:schemeClr val="bg1"/>
                </a:solidFill>
              </a:rPr>
              <a:t> : </a:t>
            </a:r>
          </a:p>
          <a:p>
            <a:r>
              <a:rPr lang="en-US" sz="4000" dirty="0">
                <a:solidFill>
                  <a:schemeClr val="bg1"/>
                </a:solidFill>
              </a:rPr>
              <a:t>  + </a:t>
            </a:r>
            <a:r>
              <a:rPr lang="en-US" sz="4000" dirty="0" err="1">
                <a:solidFill>
                  <a:schemeClr val="bg1"/>
                </a:solidFill>
              </a:rPr>
              <a:t>Đáng</a:t>
            </a:r>
            <a:r>
              <a:rPr lang="en-US" sz="4000" dirty="0">
                <a:solidFill>
                  <a:schemeClr val="bg1"/>
                </a:solidFill>
              </a:rPr>
              <a:t> </a:t>
            </a:r>
            <a:r>
              <a:rPr lang="en-US" sz="4000" dirty="0" err="1">
                <a:solidFill>
                  <a:schemeClr val="bg1"/>
                </a:solidFill>
              </a:rPr>
              <a:t>lẽ</a:t>
            </a:r>
            <a:r>
              <a:rPr lang="en-US" sz="4000" dirty="0">
                <a:solidFill>
                  <a:schemeClr val="bg1"/>
                </a:solidFill>
              </a:rPr>
              <a:t> : </a:t>
            </a:r>
            <a:r>
              <a:rPr lang="en-US" sz="4000" dirty="0" err="1">
                <a:solidFill>
                  <a:schemeClr val="bg1"/>
                </a:solidFill>
              </a:rPr>
              <a:t>thông</a:t>
            </a:r>
            <a:r>
              <a:rPr lang="en-US" sz="4000" dirty="0">
                <a:solidFill>
                  <a:schemeClr val="bg1"/>
                </a:solidFill>
              </a:rPr>
              <a:t> tin </a:t>
            </a:r>
            <a:r>
              <a:rPr lang="en-US" sz="4000" dirty="0" err="1">
                <a:solidFill>
                  <a:schemeClr val="bg1"/>
                </a:solidFill>
              </a:rPr>
              <a:t>được</a:t>
            </a:r>
            <a:r>
              <a:rPr lang="en-US" sz="4000" dirty="0">
                <a:solidFill>
                  <a:schemeClr val="bg1"/>
                </a:solidFill>
              </a:rPr>
              <a:t> </a:t>
            </a:r>
            <a:r>
              <a:rPr lang="en-US" sz="4000" dirty="0" err="1">
                <a:solidFill>
                  <a:schemeClr val="bg1"/>
                </a:solidFill>
              </a:rPr>
              <a:t>truyền</a:t>
            </a:r>
            <a:r>
              <a:rPr lang="en-US" sz="4000" dirty="0">
                <a:solidFill>
                  <a:schemeClr val="bg1"/>
                </a:solidFill>
              </a:rPr>
              <a:t> </a:t>
            </a:r>
            <a:r>
              <a:rPr lang="en-US" sz="4000" dirty="0" err="1">
                <a:solidFill>
                  <a:schemeClr val="bg1"/>
                </a:solidFill>
              </a:rPr>
              <a:t>từ</a:t>
            </a:r>
            <a:r>
              <a:rPr lang="en-US" sz="4000" dirty="0">
                <a:solidFill>
                  <a:schemeClr val="bg1"/>
                </a:solidFill>
              </a:rPr>
              <a:t> A -&gt; B</a:t>
            </a:r>
          </a:p>
          <a:p>
            <a:pPr lvl="0"/>
            <a:endParaRPr lang="en-US" sz="4000" dirty="0">
              <a:solidFill>
                <a:schemeClr val="bg1"/>
              </a:solidFill>
            </a:endParaRPr>
          </a:p>
        </p:txBody>
      </p:sp>
      <p:pic>
        <p:nvPicPr>
          <p:cNvPr id="5" name="Picture 4"/>
          <p:cNvPicPr/>
          <p:nvPr/>
        </p:nvPicPr>
        <p:blipFill>
          <a:blip r:embed="rId2"/>
          <a:stretch>
            <a:fillRect/>
          </a:stretch>
        </p:blipFill>
        <p:spPr>
          <a:xfrm>
            <a:off x="13485299" y="5375060"/>
            <a:ext cx="8358701" cy="1267569"/>
          </a:xfrm>
          <a:prstGeom prst="rect">
            <a:avLst/>
          </a:prstGeom>
        </p:spPr>
      </p:pic>
      <p:sp>
        <p:nvSpPr>
          <p:cNvPr id="3" name="Rectangle 2"/>
          <p:cNvSpPr/>
          <p:nvPr/>
        </p:nvSpPr>
        <p:spPr>
          <a:xfrm>
            <a:off x="3282949" y="6673334"/>
            <a:ext cx="14687034" cy="707886"/>
          </a:xfrm>
          <a:prstGeom prst="rect">
            <a:avLst/>
          </a:prstGeom>
        </p:spPr>
        <p:txBody>
          <a:bodyPr wrap="none">
            <a:spAutoFit/>
          </a:bodyPr>
          <a:lstStyle/>
          <a:p>
            <a:r>
              <a:rPr lang="en-US" sz="4000" dirty="0">
                <a:solidFill>
                  <a:schemeClr val="bg1"/>
                </a:solidFill>
              </a:rPr>
              <a:t>+ </a:t>
            </a:r>
            <a:r>
              <a:rPr lang="en-US" sz="4000" dirty="0" err="1">
                <a:solidFill>
                  <a:schemeClr val="bg1"/>
                </a:solidFill>
              </a:rPr>
              <a:t>Nhưng</a:t>
            </a:r>
            <a:r>
              <a:rPr lang="en-US" sz="4000" dirty="0">
                <a:solidFill>
                  <a:schemeClr val="bg1"/>
                </a:solidFill>
              </a:rPr>
              <a:t> : </a:t>
            </a:r>
            <a:r>
              <a:rPr lang="en-US" sz="4000" dirty="0" err="1">
                <a:solidFill>
                  <a:schemeClr val="bg1"/>
                </a:solidFill>
              </a:rPr>
              <a:t>trên</a:t>
            </a:r>
            <a:r>
              <a:rPr lang="en-US" sz="4000" dirty="0">
                <a:solidFill>
                  <a:schemeClr val="bg1"/>
                </a:solidFill>
              </a:rPr>
              <a:t> </a:t>
            </a:r>
            <a:r>
              <a:rPr lang="en-US" sz="4000" dirty="0" err="1">
                <a:solidFill>
                  <a:schemeClr val="bg1"/>
                </a:solidFill>
              </a:rPr>
              <a:t>đường</a:t>
            </a:r>
            <a:r>
              <a:rPr lang="en-US" sz="4000" dirty="0">
                <a:solidFill>
                  <a:schemeClr val="bg1"/>
                </a:solidFill>
              </a:rPr>
              <a:t> </a:t>
            </a:r>
            <a:r>
              <a:rPr lang="en-US" sz="4000" dirty="0" err="1">
                <a:solidFill>
                  <a:schemeClr val="bg1"/>
                </a:solidFill>
              </a:rPr>
              <a:t>truyền</a:t>
            </a:r>
            <a:r>
              <a:rPr lang="en-US" sz="4000" dirty="0">
                <a:solidFill>
                  <a:schemeClr val="bg1"/>
                </a:solidFill>
              </a:rPr>
              <a:t>, </a:t>
            </a:r>
            <a:r>
              <a:rPr lang="en-US" sz="4000" dirty="0" err="1">
                <a:solidFill>
                  <a:schemeClr val="bg1"/>
                </a:solidFill>
              </a:rPr>
              <a:t>thông</a:t>
            </a:r>
            <a:r>
              <a:rPr lang="en-US" sz="4000" dirty="0">
                <a:solidFill>
                  <a:schemeClr val="bg1"/>
                </a:solidFill>
              </a:rPr>
              <a:t> tin </a:t>
            </a:r>
            <a:r>
              <a:rPr lang="en-US" sz="4000" dirty="0" err="1">
                <a:solidFill>
                  <a:schemeClr val="bg1"/>
                </a:solidFill>
              </a:rPr>
              <a:t>bị</a:t>
            </a:r>
            <a:r>
              <a:rPr lang="en-US" sz="4000" dirty="0">
                <a:solidFill>
                  <a:schemeClr val="bg1"/>
                </a:solidFill>
              </a:rPr>
              <a:t> </a:t>
            </a:r>
            <a:r>
              <a:rPr lang="en-US" sz="4000" dirty="0" err="1">
                <a:solidFill>
                  <a:schemeClr val="bg1"/>
                </a:solidFill>
              </a:rPr>
              <a:t>lấy</a:t>
            </a:r>
            <a:r>
              <a:rPr lang="en-US" sz="4000" dirty="0">
                <a:solidFill>
                  <a:schemeClr val="bg1"/>
                </a:solidFill>
              </a:rPr>
              <a:t> </a:t>
            </a:r>
            <a:r>
              <a:rPr lang="en-US" sz="4000" dirty="0" err="1">
                <a:solidFill>
                  <a:schemeClr val="bg1"/>
                </a:solidFill>
              </a:rPr>
              <a:t>trộm</a:t>
            </a:r>
            <a:r>
              <a:rPr lang="en-US" sz="4000" dirty="0">
                <a:solidFill>
                  <a:schemeClr val="bg1"/>
                </a:solidFill>
              </a:rPr>
              <a:t> </a:t>
            </a:r>
            <a:r>
              <a:rPr lang="en-US" sz="4000" dirty="0" err="1">
                <a:solidFill>
                  <a:schemeClr val="bg1"/>
                </a:solidFill>
              </a:rPr>
              <a:t>và</a:t>
            </a:r>
            <a:r>
              <a:rPr lang="en-US" sz="4000" dirty="0">
                <a:solidFill>
                  <a:schemeClr val="bg1"/>
                </a:solidFill>
              </a:rPr>
              <a:t> </a:t>
            </a:r>
            <a:r>
              <a:rPr lang="en-US" sz="4000" dirty="0" err="1">
                <a:solidFill>
                  <a:schemeClr val="bg1"/>
                </a:solidFill>
              </a:rPr>
              <a:t>bị</a:t>
            </a:r>
            <a:r>
              <a:rPr lang="en-US" sz="4000" dirty="0">
                <a:solidFill>
                  <a:schemeClr val="bg1"/>
                </a:solidFill>
              </a:rPr>
              <a:t> </a:t>
            </a:r>
            <a:r>
              <a:rPr lang="en-US" sz="4000" dirty="0" err="1">
                <a:solidFill>
                  <a:schemeClr val="bg1"/>
                </a:solidFill>
              </a:rPr>
              <a:t>thay</a:t>
            </a:r>
            <a:r>
              <a:rPr lang="en-US" sz="4000" dirty="0">
                <a:solidFill>
                  <a:schemeClr val="bg1"/>
                </a:solidFill>
              </a:rPr>
              <a:t> </a:t>
            </a:r>
            <a:r>
              <a:rPr lang="en-US" sz="4000" dirty="0" err="1">
                <a:solidFill>
                  <a:schemeClr val="bg1"/>
                </a:solidFill>
              </a:rPr>
              <a:t>đổi</a:t>
            </a:r>
            <a:endParaRPr lang="en-US" sz="4000" dirty="0">
              <a:solidFill>
                <a:schemeClr val="bg1"/>
              </a:solidFill>
            </a:endParaRPr>
          </a:p>
        </p:txBody>
      </p:sp>
      <p:pic>
        <p:nvPicPr>
          <p:cNvPr id="7" name="Picture 6"/>
          <p:cNvPicPr/>
          <p:nvPr/>
        </p:nvPicPr>
        <p:blipFill>
          <a:blip r:embed="rId3"/>
          <a:stretch>
            <a:fillRect/>
          </a:stretch>
        </p:blipFill>
        <p:spPr>
          <a:xfrm>
            <a:off x="4015072" y="7381220"/>
            <a:ext cx="9167528" cy="2760889"/>
          </a:xfrm>
          <a:prstGeom prst="rect">
            <a:avLst/>
          </a:prstGeom>
        </p:spPr>
      </p:pic>
      <p:sp>
        <p:nvSpPr>
          <p:cNvPr id="4" name="Rectangle 3"/>
          <p:cNvSpPr/>
          <p:nvPr/>
        </p:nvSpPr>
        <p:spPr>
          <a:xfrm>
            <a:off x="3282949" y="10181987"/>
            <a:ext cx="18859500" cy="2554545"/>
          </a:xfrm>
          <a:prstGeom prst="rect">
            <a:avLst/>
          </a:prstGeom>
        </p:spPr>
        <p:txBody>
          <a:bodyPr wrap="square">
            <a:spAutoFit/>
          </a:bodyPr>
          <a:lstStyle/>
          <a:p>
            <a:r>
              <a:rPr lang="en-US" sz="4000" dirty="0">
                <a:solidFill>
                  <a:schemeClr val="bg1"/>
                </a:solidFill>
              </a:rPr>
              <a:t>- </a:t>
            </a:r>
            <a:r>
              <a:rPr lang="en-US" sz="4000" dirty="0" err="1">
                <a:solidFill>
                  <a:schemeClr val="bg1"/>
                </a:solidFill>
              </a:rPr>
              <a:t>Người</a:t>
            </a:r>
            <a:r>
              <a:rPr lang="en-US" sz="4000" dirty="0">
                <a:solidFill>
                  <a:schemeClr val="bg1"/>
                </a:solidFill>
              </a:rPr>
              <a:t> A </a:t>
            </a:r>
            <a:r>
              <a:rPr lang="en-US" sz="4000" dirty="0" err="1">
                <a:solidFill>
                  <a:schemeClr val="bg1"/>
                </a:solidFill>
              </a:rPr>
              <a:t>gửi</a:t>
            </a:r>
            <a:r>
              <a:rPr lang="en-US" sz="4000" dirty="0">
                <a:solidFill>
                  <a:schemeClr val="bg1"/>
                </a:solidFill>
              </a:rPr>
              <a:t> </a:t>
            </a:r>
            <a:r>
              <a:rPr lang="en-US" sz="4000" dirty="0" err="1">
                <a:solidFill>
                  <a:schemeClr val="bg1"/>
                </a:solidFill>
              </a:rPr>
              <a:t>cho</a:t>
            </a:r>
            <a:r>
              <a:rPr lang="en-US" sz="4000" dirty="0">
                <a:solidFill>
                  <a:schemeClr val="bg1"/>
                </a:solidFill>
              </a:rPr>
              <a:t> </a:t>
            </a:r>
            <a:r>
              <a:rPr lang="en-US" sz="4000" dirty="0" err="1">
                <a:solidFill>
                  <a:schemeClr val="bg1"/>
                </a:solidFill>
              </a:rPr>
              <a:t>người</a:t>
            </a:r>
            <a:r>
              <a:rPr lang="en-US" sz="4000" dirty="0">
                <a:solidFill>
                  <a:schemeClr val="bg1"/>
                </a:solidFill>
              </a:rPr>
              <a:t> B (</a:t>
            </a:r>
            <a:r>
              <a:rPr lang="en-US" sz="4000" dirty="0" err="1">
                <a:solidFill>
                  <a:schemeClr val="bg1"/>
                </a:solidFill>
              </a:rPr>
              <a:t>x,y</a:t>
            </a:r>
            <a:r>
              <a:rPr lang="en-US" sz="4000" dirty="0">
                <a:solidFill>
                  <a:schemeClr val="bg1"/>
                </a:solidFill>
              </a:rPr>
              <a:t>) </a:t>
            </a:r>
            <a:r>
              <a:rPr lang="en-US" sz="4000" dirty="0" err="1">
                <a:solidFill>
                  <a:schemeClr val="bg1"/>
                </a:solidFill>
              </a:rPr>
              <a:t>với</a:t>
            </a:r>
            <a:r>
              <a:rPr lang="en-US" sz="4000" dirty="0">
                <a:solidFill>
                  <a:schemeClr val="bg1"/>
                </a:solidFill>
              </a:rPr>
              <a:t> y = </a:t>
            </a:r>
            <a:r>
              <a:rPr lang="en-US" sz="4000" dirty="0" err="1">
                <a:solidFill>
                  <a:schemeClr val="bg1"/>
                </a:solidFill>
              </a:rPr>
              <a:t>sigK</a:t>
            </a:r>
            <a:r>
              <a:rPr lang="en-US" sz="4000" dirty="0">
                <a:solidFill>
                  <a:schemeClr val="bg1"/>
                </a:solidFill>
              </a:rPr>
              <a:t> (h(x)). </a:t>
            </a:r>
            <a:r>
              <a:rPr lang="en-US" sz="4000" dirty="0" err="1">
                <a:solidFill>
                  <a:schemeClr val="bg1"/>
                </a:solidFill>
              </a:rPr>
              <a:t>Những</a:t>
            </a:r>
            <a:r>
              <a:rPr lang="en-US" sz="4000" dirty="0">
                <a:solidFill>
                  <a:schemeClr val="bg1"/>
                </a:solidFill>
              </a:rPr>
              <a:t> </a:t>
            </a:r>
            <a:r>
              <a:rPr lang="en-US" sz="4000" dirty="0" err="1">
                <a:solidFill>
                  <a:schemeClr val="bg1"/>
                </a:solidFill>
              </a:rPr>
              <a:t>trên</a:t>
            </a:r>
            <a:r>
              <a:rPr lang="en-US" sz="4000" dirty="0">
                <a:solidFill>
                  <a:schemeClr val="bg1"/>
                </a:solidFill>
              </a:rPr>
              <a:t> </a:t>
            </a:r>
            <a:r>
              <a:rPr lang="en-US" sz="4000" dirty="0" err="1">
                <a:solidFill>
                  <a:schemeClr val="bg1"/>
                </a:solidFill>
              </a:rPr>
              <a:t>đường</a:t>
            </a:r>
            <a:r>
              <a:rPr lang="en-US" sz="4000" dirty="0">
                <a:solidFill>
                  <a:schemeClr val="bg1"/>
                </a:solidFill>
              </a:rPr>
              <a:t> </a:t>
            </a:r>
            <a:r>
              <a:rPr lang="en-US" sz="4000" dirty="0" err="1">
                <a:solidFill>
                  <a:schemeClr val="bg1"/>
                </a:solidFill>
              </a:rPr>
              <a:t>truyền</a:t>
            </a:r>
            <a:r>
              <a:rPr lang="en-US" sz="4000" dirty="0">
                <a:solidFill>
                  <a:schemeClr val="bg1"/>
                </a:solidFill>
              </a:rPr>
              <a:t>, </a:t>
            </a:r>
            <a:r>
              <a:rPr lang="en-US" sz="4000" err="1">
                <a:solidFill>
                  <a:schemeClr val="bg1"/>
                </a:solidFill>
              </a:rPr>
              <a:t>bị</a:t>
            </a:r>
            <a:r>
              <a:rPr lang="en-US" sz="4000">
                <a:solidFill>
                  <a:schemeClr val="bg1"/>
                </a:solidFill>
              </a:rPr>
              <a:t> </a:t>
            </a:r>
            <a:r>
              <a:rPr lang="en-US" sz="4000" smtClean="0">
                <a:solidFill>
                  <a:schemeClr val="bg1"/>
                </a:solidFill>
              </a:rPr>
              <a:t>lấy </a:t>
            </a:r>
            <a:r>
              <a:rPr lang="en-US" sz="4000" dirty="0" err="1">
                <a:solidFill>
                  <a:schemeClr val="bg1"/>
                </a:solidFill>
              </a:rPr>
              <a:t>trộm</a:t>
            </a:r>
            <a:r>
              <a:rPr lang="en-US" sz="4000" dirty="0">
                <a:solidFill>
                  <a:schemeClr val="bg1"/>
                </a:solidFill>
              </a:rPr>
              <a:t>. </a:t>
            </a:r>
            <a:r>
              <a:rPr lang="en-US" sz="4000" dirty="0" err="1">
                <a:solidFill>
                  <a:schemeClr val="bg1"/>
                </a:solidFill>
              </a:rPr>
              <a:t>tên</a:t>
            </a:r>
            <a:r>
              <a:rPr lang="en-US" sz="4000" dirty="0">
                <a:solidFill>
                  <a:schemeClr val="bg1"/>
                </a:solidFill>
              </a:rPr>
              <a:t> </a:t>
            </a:r>
            <a:r>
              <a:rPr lang="en-US" sz="4000" dirty="0" err="1">
                <a:solidFill>
                  <a:schemeClr val="bg1"/>
                </a:solidFill>
              </a:rPr>
              <a:t>trộm</a:t>
            </a:r>
            <a:r>
              <a:rPr lang="en-US" sz="4000" dirty="0">
                <a:solidFill>
                  <a:schemeClr val="bg1"/>
                </a:solidFill>
              </a:rPr>
              <a:t> </a:t>
            </a:r>
            <a:r>
              <a:rPr lang="en-US" sz="4000" dirty="0" err="1">
                <a:solidFill>
                  <a:schemeClr val="bg1"/>
                </a:solidFill>
              </a:rPr>
              <a:t>bằng</a:t>
            </a:r>
            <a:r>
              <a:rPr lang="en-US" sz="4000" dirty="0">
                <a:solidFill>
                  <a:schemeClr val="bg1"/>
                </a:solidFill>
              </a:rPr>
              <a:t> </a:t>
            </a:r>
            <a:r>
              <a:rPr lang="en-US" sz="4000" dirty="0" err="1">
                <a:solidFill>
                  <a:schemeClr val="bg1"/>
                </a:solidFill>
              </a:rPr>
              <a:t>cách</a:t>
            </a:r>
            <a:r>
              <a:rPr lang="en-US" sz="4000" dirty="0">
                <a:solidFill>
                  <a:schemeClr val="bg1"/>
                </a:solidFill>
              </a:rPr>
              <a:t> </a:t>
            </a:r>
            <a:r>
              <a:rPr lang="en-US" sz="4000" dirty="0" err="1">
                <a:solidFill>
                  <a:schemeClr val="bg1"/>
                </a:solidFill>
              </a:rPr>
              <a:t>nào</a:t>
            </a:r>
            <a:r>
              <a:rPr lang="en-US" sz="4000" dirty="0">
                <a:solidFill>
                  <a:schemeClr val="bg1"/>
                </a:solidFill>
              </a:rPr>
              <a:t> </a:t>
            </a:r>
            <a:r>
              <a:rPr lang="en-US" sz="4000" dirty="0" err="1">
                <a:solidFill>
                  <a:schemeClr val="bg1"/>
                </a:solidFill>
              </a:rPr>
              <a:t>đó</a:t>
            </a:r>
            <a:r>
              <a:rPr lang="en-US" sz="4000" dirty="0">
                <a:solidFill>
                  <a:schemeClr val="bg1"/>
                </a:solidFill>
              </a:rPr>
              <a:t> </a:t>
            </a:r>
            <a:r>
              <a:rPr lang="en-US" sz="4000" dirty="0" err="1">
                <a:solidFill>
                  <a:schemeClr val="bg1"/>
                </a:solidFill>
              </a:rPr>
              <a:t>tìm</a:t>
            </a:r>
            <a:r>
              <a:rPr lang="en-US" sz="4000" dirty="0">
                <a:solidFill>
                  <a:schemeClr val="bg1"/>
                </a:solidFill>
              </a:rPr>
              <a:t> </a:t>
            </a:r>
            <a:r>
              <a:rPr lang="en-US" sz="4000" dirty="0" err="1">
                <a:solidFill>
                  <a:schemeClr val="bg1"/>
                </a:solidFill>
              </a:rPr>
              <a:t>được</a:t>
            </a:r>
            <a:r>
              <a:rPr lang="en-US" sz="4000" dirty="0">
                <a:solidFill>
                  <a:schemeClr val="bg1"/>
                </a:solidFill>
              </a:rPr>
              <a:t> </a:t>
            </a:r>
            <a:r>
              <a:rPr lang="en-US" sz="4000" dirty="0" err="1">
                <a:solidFill>
                  <a:schemeClr val="bg1"/>
                </a:solidFill>
              </a:rPr>
              <a:t>một</a:t>
            </a:r>
            <a:r>
              <a:rPr lang="en-US" sz="4000" dirty="0">
                <a:solidFill>
                  <a:schemeClr val="bg1"/>
                </a:solidFill>
              </a:rPr>
              <a:t> </a:t>
            </a:r>
            <a:r>
              <a:rPr lang="en-US" sz="4000" dirty="0" err="1">
                <a:solidFill>
                  <a:schemeClr val="bg1"/>
                </a:solidFill>
              </a:rPr>
              <a:t>bản</a:t>
            </a:r>
            <a:r>
              <a:rPr lang="en-US" sz="4000" dirty="0">
                <a:solidFill>
                  <a:schemeClr val="bg1"/>
                </a:solidFill>
              </a:rPr>
              <a:t> </a:t>
            </a:r>
            <a:r>
              <a:rPr lang="en-US" sz="4000" dirty="0" err="1">
                <a:solidFill>
                  <a:schemeClr val="bg1"/>
                </a:solidFill>
              </a:rPr>
              <a:t>thông</a:t>
            </a:r>
            <a:r>
              <a:rPr lang="en-US" sz="4000" dirty="0">
                <a:solidFill>
                  <a:schemeClr val="bg1"/>
                </a:solidFill>
              </a:rPr>
              <a:t> </a:t>
            </a:r>
            <a:r>
              <a:rPr lang="en-US" sz="4000" dirty="0" err="1">
                <a:solidFill>
                  <a:schemeClr val="bg1"/>
                </a:solidFill>
              </a:rPr>
              <a:t>điệp</a:t>
            </a:r>
            <a:r>
              <a:rPr lang="en-US" sz="4000" dirty="0">
                <a:solidFill>
                  <a:schemeClr val="bg1"/>
                </a:solidFill>
              </a:rPr>
              <a:t> x' </a:t>
            </a:r>
            <a:r>
              <a:rPr lang="en-US" sz="4000" dirty="0" err="1">
                <a:solidFill>
                  <a:schemeClr val="bg1"/>
                </a:solidFill>
              </a:rPr>
              <a:t>có</a:t>
            </a:r>
            <a:r>
              <a:rPr lang="en-US" sz="4000" dirty="0">
                <a:solidFill>
                  <a:schemeClr val="bg1"/>
                </a:solidFill>
              </a:rPr>
              <a:t> h(x') = h(x) </a:t>
            </a:r>
            <a:r>
              <a:rPr lang="en-US" sz="4000" dirty="0" err="1">
                <a:solidFill>
                  <a:schemeClr val="bg1"/>
                </a:solidFill>
              </a:rPr>
              <a:t>mà</a:t>
            </a:r>
            <a:r>
              <a:rPr lang="en-US" sz="4000" dirty="0">
                <a:solidFill>
                  <a:schemeClr val="bg1"/>
                </a:solidFill>
              </a:rPr>
              <a:t> </a:t>
            </a:r>
            <a:r>
              <a:rPr lang="en-US" sz="4000" dirty="0" err="1">
                <a:solidFill>
                  <a:schemeClr val="bg1"/>
                </a:solidFill>
              </a:rPr>
              <a:t>x'#x</a:t>
            </a:r>
            <a:r>
              <a:rPr lang="en-US" sz="4000" dirty="0">
                <a:solidFill>
                  <a:schemeClr val="bg1"/>
                </a:solidFill>
              </a:rPr>
              <a:t>, </a:t>
            </a:r>
            <a:r>
              <a:rPr lang="en-US" sz="4000" dirty="0" err="1">
                <a:solidFill>
                  <a:schemeClr val="bg1"/>
                </a:solidFill>
              </a:rPr>
              <a:t>sau</a:t>
            </a:r>
            <a:r>
              <a:rPr lang="en-US" sz="4000" dirty="0">
                <a:solidFill>
                  <a:schemeClr val="bg1"/>
                </a:solidFill>
              </a:rPr>
              <a:t> </a:t>
            </a:r>
            <a:r>
              <a:rPr lang="en-US" sz="4000" dirty="0" err="1">
                <a:solidFill>
                  <a:schemeClr val="bg1"/>
                </a:solidFill>
              </a:rPr>
              <a:t>đó</a:t>
            </a:r>
            <a:r>
              <a:rPr lang="en-US" sz="4000" dirty="0">
                <a:solidFill>
                  <a:schemeClr val="bg1"/>
                </a:solidFill>
              </a:rPr>
              <a:t> </a:t>
            </a:r>
            <a:r>
              <a:rPr lang="en-US" sz="4000" dirty="0" err="1">
                <a:solidFill>
                  <a:schemeClr val="bg1"/>
                </a:solidFill>
              </a:rPr>
              <a:t>hắn</a:t>
            </a:r>
            <a:r>
              <a:rPr lang="en-US" sz="4000" dirty="0">
                <a:solidFill>
                  <a:schemeClr val="bg1"/>
                </a:solidFill>
              </a:rPr>
              <a:t> </a:t>
            </a:r>
            <a:r>
              <a:rPr lang="en-US" sz="4000" dirty="0" err="1">
                <a:solidFill>
                  <a:schemeClr val="bg1"/>
                </a:solidFill>
              </a:rPr>
              <a:t>đưa</a:t>
            </a:r>
            <a:r>
              <a:rPr lang="en-US" sz="4000" dirty="0">
                <a:solidFill>
                  <a:schemeClr val="bg1"/>
                </a:solidFill>
              </a:rPr>
              <a:t> x' </a:t>
            </a:r>
            <a:r>
              <a:rPr lang="en-US" sz="4000" dirty="0" err="1">
                <a:solidFill>
                  <a:schemeClr val="bg1"/>
                </a:solidFill>
              </a:rPr>
              <a:t>thay</a:t>
            </a:r>
            <a:r>
              <a:rPr lang="en-US" sz="4000" dirty="0">
                <a:solidFill>
                  <a:schemeClr val="bg1"/>
                </a:solidFill>
              </a:rPr>
              <a:t> </a:t>
            </a:r>
            <a:r>
              <a:rPr lang="en-US" sz="4000" dirty="0" err="1">
                <a:solidFill>
                  <a:schemeClr val="bg1"/>
                </a:solidFill>
              </a:rPr>
              <a:t>thế</a:t>
            </a:r>
            <a:r>
              <a:rPr lang="en-US" sz="4000" dirty="0">
                <a:solidFill>
                  <a:schemeClr val="bg1"/>
                </a:solidFill>
              </a:rPr>
              <a:t> x </a:t>
            </a:r>
            <a:r>
              <a:rPr lang="en-US" sz="4000" dirty="0" err="1">
                <a:solidFill>
                  <a:schemeClr val="bg1"/>
                </a:solidFill>
              </a:rPr>
              <a:t>rồi</a:t>
            </a:r>
            <a:r>
              <a:rPr lang="en-US" sz="4000" dirty="0">
                <a:solidFill>
                  <a:schemeClr val="bg1"/>
                </a:solidFill>
              </a:rPr>
              <a:t> </a:t>
            </a:r>
            <a:r>
              <a:rPr lang="en-US" sz="4000" dirty="0" err="1">
                <a:solidFill>
                  <a:schemeClr val="bg1"/>
                </a:solidFill>
              </a:rPr>
              <a:t>truyền</a:t>
            </a:r>
            <a:r>
              <a:rPr lang="en-US" sz="4000" dirty="0">
                <a:solidFill>
                  <a:schemeClr val="bg1"/>
                </a:solidFill>
              </a:rPr>
              <a:t> </a:t>
            </a:r>
            <a:r>
              <a:rPr lang="en-US" sz="4000" dirty="0" err="1">
                <a:solidFill>
                  <a:schemeClr val="bg1"/>
                </a:solidFill>
              </a:rPr>
              <a:t>cho</a:t>
            </a:r>
            <a:r>
              <a:rPr lang="en-US" sz="4000" dirty="0">
                <a:solidFill>
                  <a:schemeClr val="bg1"/>
                </a:solidFill>
              </a:rPr>
              <a:t> </a:t>
            </a:r>
            <a:r>
              <a:rPr lang="en-US" sz="4000" dirty="0" err="1">
                <a:solidFill>
                  <a:schemeClr val="bg1"/>
                </a:solidFill>
              </a:rPr>
              <a:t>người</a:t>
            </a:r>
            <a:r>
              <a:rPr lang="en-US" sz="4000" dirty="0">
                <a:solidFill>
                  <a:schemeClr val="bg1"/>
                </a:solidFill>
              </a:rPr>
              <a:t> B - </a:t>
            </a:r>
            <a:r>
              <a:rPr lang="en-US" sz="4000" dirty="0" err="1">
                <a:solidFill>
                  <a:schemeClr val="bg1"/>
                </a:solidFill>
              </a:rPr>
              <a:t>và</a:t>
            </a:r>
            <a:r>
              <a:rPr lang="en-US" sz="4000" dirty="0">
                <a:solidFill>
                  <a:schemeClr val="bg1"/>
                </a:solidFill>
              </a:rPr>
              <a:t> </a:t>
            </a:r>
            <a:r>
              <a:rPr lang="en-US" sz="4000" dirty="0" err="1">
                <a:solidFill>
                  <a:schemeClr val="bg1"/>
                </a:solidFill>
              </a:rPr>
              <a:t>người</a:t>
            </a:r>
            <a:r>
              <a:rPr lang="en-US" sz="4000" dirty="0">
                <a:solidFill>
                  <a:schemeClr val="bg1"/>
                </a:solidFill>
              </a:rPr>
              <a:t> B </a:t>
            </a:r>
            <a:r>
              <a:rPr lang="en-US" sz="4000" dirty="0" err="1">
                <a:solidFill>
                  <a:schemeClr val="bg1"/>
                </a:solidFill>
              </a:rPr>
              <a:t>nhận</a:t>
            </a:r>
            <a:r>
              <a:rPr lang="en-US" sz="4000" dirty="0">
                <a:solidFill>
                  <a:schemeClr val="bg1"/>
                </a:solidFill>
              </a:rPr>
              <a:t> </a:t>
            </a:r>
            <a:r>
              <a:rPr lang="en-US" sz="4000" dirty="0" err="1">
                <a:solidFill>
                  <a:schemeClr val="bg1"/>
                </a:solidFill>
              </a:rPr>
              <a:t>được</a:t>
            </a:r>
            <a:r>
              <a:rPr lang="en-US" sz="4000" dirty="0">
                <a:solidFill>
                  <a:schemeClr val="bg1"/>
                </a:solidFill>
              </a:rPr>
              <a:t> </a:t>
            </a:r>
            <a:r>
              <a:rPr lang="en-US" sz="4000" dirty="0" err="1">
                <a:solidFill>
                  <a:schemeClr val="bg1"/>
                </a:solidFill>
              </a:rPr>
              <a:t>vẫn</a:t>
            </a:r>
            <a:r>
              <a:rPr lang="en-US" sz="4000" dirty="0">
                <a:solidFill>
                  <a:schemeClr val="bg1"/>
                </a:solidFill>
              </a:rPr>
              <a:t> </a:t>
            </a:r>
            <a:r>
              <a:rPr lang="en-US" sz="4000" dirty="0" err="1">
                <a:solidFill>
                  <a:schemeClr val="bg1"/>
                </a:solidFill>
              </a:rPr>
              <a:t>xác</a:t>
            </a:r>
            <a:r>
              <a:rPr lang="en-US" sz="4000" dirty="0">
                <a:solidFill>
                  <a:schemeClr val="bg1"/>
                </a:solidFill>
              </a:rPr>
              <a:t> </a:t>
            </a:r>
            <a:r>
              <a:rPr lang="en-US" sz="4000" dirty="0" err="1">
                <a:solidFill>
                  <a:schemeClr val="bg1"/>
                </a:solidFill>
              </a:rPr>
              <a:t>thực</a:t>
            </a:r>
            <a:r>
              <a:rPr lang="en-US" sz="4000" dirty="0">
                <a:solidFill>
                  <a:schemeClr val="bg1"/>
                </a:solidFill>
              </a:rPr>
              <a:t> </a:t>
            </a:r>
            <a:r>
              <a:rPr lang="en-US" sz="4000" dirty="0" err="1">
                <a:solidFill>
                  <a:schemeClr val="bg1"/>
                </a:solidFill>
              </a:rPr>
              <a:t>được</a:t>
            </a:r>
            <a:r>
              <a:rPr lang="en-US" sz="4000" dirty="0">
                <a:solidFill>
                  <a:schemeClr val="bg1"/>
                </a:solidFill>
              </a:rPr>
              <a:t> </a:t>
            </a:r>
            <a:r>
              <a:rPr lang="en-US" sz="4000" dirty="0" err="1">
                <a:solidFill>
                  <a:schemeClr val="bg1"/>
                </a:solidFill>
              </a:rPr>
              <a:t>thông</a:t>
            </a:r>
            <a:r>
              <a:rPr lang="en-US" sz="4000" dirty="0">
                <a:solidFill>
                  <a:schemeClr val="bg1"/>
                </a:solidFill>
              </a:rPr>
              <a:t> tin </a:t>
            </a:r>
            <a:r>
              <a:rPr lang="en-US" sz="4000" dirty="0" err="1">
                <a:solidFill>
                  <a:schemeClr val="bg1"/>
                </a:solidFill>
              </a:rPr>
              <a:t>đúng</a:t>
            </a:r>
            <a:r>
              <a:rPr lang="en-US" sz="4000" dirty="0">
                <a:solidFill>
                  <a:schemeClr val="bg1"/>
                </a:solidFill>
              </a:rPr>
              <a:t> </a:t>
            </a:r>
            <a:r>
              <a:rPr lang="en-US" sz="4000" dirty="0" err="1">
                <a:solidFill>
                  <a:schemeClr val="bg1"/>
                </a:solidFill>
              </a:rPr>
              <a:t>đắn</a:t>
            </a:r>
            <a:endParaRPr lang="en-US" sz="4000" dirty="0">
              <a:solidFill>
                <a:schemeClr val="bg1"/>
              </a:solidFill>
            </a:endParaRPr>
          </a:p>
        </p:txBody>
      </p:sp>
    </p:spTree>
    <p:extLst>
      <p:ext uri="{BB962C8B-B14F-4D97-AF65-F5344CB8AC3E}">
        <p14:creationId xmlns:p14="http://schemas.microsoft.com/office/powerpoint/2010/main" val="306785834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10852458" cy="984885"/>
          </a:xfrm>
          <a:prstGeom prst="rect">
            <a:avLst/>
          </a:prstGeom>
        </p:spPr>
        <p:txBody>
          <a:bodyPr wrap="none" lIns="0" tIns="0" rIns="0" bIns="0" anchor="ctr" anchorCtr="0">
            <a:spAutoFit/>
          </a:bodyPr>
          <a:lstStyle/>
          <a:p>
            <a:pPr lvl="1"/>
            <a:r>
              <a:rPr lang="vi-VN" sz="6400" spc="-151" dirty="0">
                <a:solidFill>
                  <a:srgbClr val="4BC1EB"/>
                </a:solidFill>
              </a:rPr>
              <a:t>CÁC DẠNG TẤN CÔNG SHA</a:t>
            </a:r>
            <a:endParaRPr lang="ru-RU" sz="6400" dirty="0"/>
          </a:p>
        </p:txBody>
      </p:sp>
      <p:sp>
        <p:nvSpPr>
          <p:cNvPr id="28" name="Прямоугольник 27"/>
          <p:cNvSpPr/>
          <p:nvPr/>
        </p:nvSpPr>
        <p:spPr>
          <a:xfrm>
            <a:off x="12538075" y="737884"/>
            <a:ext cx="5633273" cy="707886"/>
          </a:xfrm>
          <a:prstGeom prst="rect">
            <a:avLst/>
          </a:prstGeom>
        </p:spPr>
        <p:txBody>
          <a:bodyPr wrap="none" anchor="ctr" anchorCtr="0">
            <a:spAutoFit/>
          </a:bodyPr>
          <a:lstStyle/>
          <a:p>
            <a:pPr lvl="0"/>
            <a:r>
              <a:rPr lang="vi-VN" sz="4000" dirty="0">
                <a:solidFill>
                  <a:schemeClr val="bg1"/>
                </a:solidFill>
              </a:rPr>
              <a:t>2. Một số kiểu tấn </a:t>
            </a:r>
            <a:r>
              <a:rPr lang="vi-VN" sz="4000" dirty="0" smtClean="0">
                <a:solidFill>
                  <a:schemeClr val="bg1"/>
                </a:solidFill>
              </a:rPr>
              <a:t>công</a:t>
            </a:r>
            <a:endParaRPr lang="en-US" sz="4000" dirty="0">
              <a:solidFill>
                <a:schemeClr val="bg1"/>
              </a:solidFill>
            </a:endParaRPr>
          </a:p>
        </p:txBody>
      </p:sp>
      <p:cxnSp>
        <p:nvCxnSpPr>
          <p:cNvPr id="29" name="Прямая соединительная линия 28"/>
          <p:cNvCxnSpPr/>
          <p:nvPr/>
        </p:nvCxnSpPr>
        <p:spPr>
          <a:xfrm>
            <a:off x="12243109" y="497021"/>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Một số kiểu tấn công khác:</a:t>
            </a:r>
          </a:p>
        </p:txBody>
      </p:sp>
      <p:sp>
        <p:nvSpPr>
          <p:cNvPr id="3" name="Rectangle 2"/>
          <p:cNvSpPr/>
          <p:nvPr/>
        </p:nvSpPr>
        <p:spPr>
          <a:xfrm>
            <a:off x="3606800" y="3654624"/>
            <a:ext cx="17729200" cy="6324808"/>
          </a:xfrm>
          <a:prstGeom prst="rect">
            <a:avLst/>
          </a:prstGeom>
        </p:spPr>
        <p:txBody>
          <a:bodyPr wrap="square">
            <a:spAutoFit/>
          </a:bodyPr>
          <a:lstStyle/>
          <a:p>
            <a:r>
              <a:rPr lang="en-US" sz="4500" b="1" dirty="0">
                <a:solidFill>
                  <a:schemeClr val="bg1"/>
                </a:solidFill>
              </a:rPr>
              <a:t>• </a:t>
            </a:r>
            <a:r>
              <a:rPr lang="en-US" sz="4500" b="1" dirty="0" err="1">
                <a:solidFill>
                  <a:schemeClr val="bg1"/>
                </a:solidFill>
              </a:rPr>
              <a:t>Không</a:t>
            </a:r>
            <a:r>
              <a:rPr lang="en-US" sz="4500" b="1" dirty="0">
                <a:solidFill>
                  <a:schemeClr val="bg1"/>
                </a:solidFill>
              </a:rPr>
              <a:t> </a:t>
            </a:r>
            <a:r>
              <a:rPr lang="en-US" sz="4500" b="1" dirty="0" err="1">
                <a:solidFill>
                  <a:schemeClr val="bg1"/>
                </a:solidFill>
              </a:rPr>
              <a:t>va</a:t>
            </a:r>
            <a:r>
              <a:rPr lang="en-US" sz="4500" b="1" dirty="0">
                <a:solidFill>
                  <a:schemeClr val="bg1"/>
                </a:solidFill>
              </a:rPr>
              <a:t> </a:t>
            </a:r>
            <a:r>
              <a:rPr lang="en-US" sz="4500" b="1" dirty="0" err="1">
                <a:solidFill>
                  <a:schemeClr val="bg1"/>
                </a:solidFill>
              </a:rPr>
              <a:t>chạm</a:t>
            </a:r>
            <a:r>
              <a:rPr lang="en-US" sz="4500" b="1" dirty="0">
                <a:solidFill>
                  <a:schemeClr val="bg1"/>
                </a:solidFill>
              </a:rPr>
              <a:t> </a:t>
            </a:r>
            <a:r>
              <a:rPr lang="en-US" sz="4500" b="1" dirty="0" err="1">
                <a:solidFill>
                  <a:schemeClr val="bg1"/>
                </a:solidFill>
              </a:rPr>
              <a:t>mạnh</a:t>
            </a:r>
            <a:r>
              <a:rPr lang="en-US" sz="4500" dirty="0">
                <a:solidFill>
                  <a:schemeClr val="bg1"/>
                </a:solidFill>
              </a:rPr>
              <a:t> :  </a:t>
            </a:r>
          </a:p>
          <a:p>
            <a:r>
              <a:rPr lang="en-US" sz="4500" dirty="0">
                <a:solidFill>
                  <a:schemeClr val="bg1"/>
                </a:solidFill>
              </a:rPr>
              <a:t>- SHA </a:t>
            </a:r>
            <a:r>
              <a:rPr lang="en-US" sz="4500" dirty="0" err="1">
                <a:solidFill>
                  <a:schemeClr val="bg1"/>
                </a:solidFill>
              </a:rPr>
              <a:t>là</a:t>
            </a:r>
            <a:r>
              <a:rPr lang="en-US" sz="4500" dirty="0">
                <a:solidFill>
                  <a:schemeClr val="bg1"/>
                </a:solidFill>
              </a:rPr>
              <a:t> </a:t>
            </a:r>
            <a:r>
              <a:rPr lang="en-US" sz="4500" dirty="0" err="1">
                <a:solidFill>
                  <a:schemeClr val="bg1"/>
                </a:solidFill>
              </a:rPr>
              <a:t>không</a:t>
            </a:r>
            <a:r>
              <a:rPr lang="en-US" sz="4500" dirty="0">
                <a:solidFill>
                  <a:schemeClr val="bg1"/>
                </a:solidFill>
              </a:rPr>
              <a:t> </a:t>
            </a:r>
            <a:r>
              <a:rPr lang="en-US" sz="4500" dirty="0" err="1">
                <a:solidFill>
                  <a:schemeClr val="bg1"/>
                </a:solidFill>
              </a:rPr>
              <a:t>va</a:t>
            </a:r>
            <a:r>
              <a:rPr lang="en-US" sz="4500" dirty="0">
                <a:solidFill>
                  <a:schemeClr val="bg1"/>
                </a:solidFill>
              </a:rPr>
              <a:t> </a:t>
            </a:r>
            <a:r>
              <a:rPr lang="en-US" sz="4500" dirty="0" err="1">
                <a:solidFill>
                  <a:schemeClr val="bg1"/>
                </a:solidFill>
              </a:rPr>
              <a:t>chạm</a:t>
            </a:r>
            <a:r>
              <a:rPr lang="en-US" sz="4500" dirty="0">
                <a:solidFill>
                  <a:schemeClr val="bg1"/>
                </a:solidFill>
              </a:rPr>
              <a:t> </a:t>
            </a:r>
            <a:r>
              <a:rPr lang="en-US" sz="4500" dirty="0" err="1">
                <a:solidFill>
                  <a:schemeClr val="bg1"/>
                </a:solidFill>
              </a:rPr>
              <a:t>mạnh</a:t>
            </a:r>
            <a:r>
              <a:rPr lang="en-US" sz="4500" dirty="0">
                <a:solidFill>
                  <a:schemeClr val="bg1"/>
                </a:solidFill>
              </a:rPr>
              <a:t> </a:t>
            </a:r>
            <a:r>
              <a:rPr lang="en-US" sz="4500" dirty="0" err="1">
                <a:solidFill>
                  <a:schemeClr val="bg1"/>
                </a:solidFill>
              </a:rPr>
              <a:t>nếu</a:t>
            </a:r>
            <a:r>
              <a:rPr lang="en-US" sz="4500" dirty="0">
                <a:solidFill>
                  <a:schemeClr val="bg1"/>
                </a:solidFill>
              </a:rPr>
              <a:t> </a:t>
            </a:r>
            <a:r>
              <a:rPr lang="en-US" sz="4500" dirty="0" err="1">
                <a:solidFill>
                  <a:schemeClr val="bg1"/>
                </a:solidFill>
              </a:rPr>
              <a:t>không</a:t>
            </a:r>
            <a:r>
              <a:rPr lang="en-US" sz="4500" dirty="0">
                <a:solidFill>
                  <a:schemeClr val="bg1"/>
                </a:solidFill>
              </a:rPr>
              <a:t> </a:t>
            </a:r>
            <a:r>
              <a:rPr lang="en-US" sz="4500" dirty="0" err="1">
                <a:solidFill>
                  <a:schemeClr val="bg1"/>
                </a:solidFill>
              </a:rPr>
              <a:t>có</a:t>
            </a:r>
            <a:r>
              <a:rPr lang="en-US" sz="4500" dirty="0">
                <a:solidFill>
                  <a:schemeClr val="bg1"/>
                </a:solidFill>
              </a:rPr>
              <a:t> </a:t>
            </a:r>
            <a:r>
              <a:rPr lang="en-US" sz="4500" dirty="0" err="1">
                <a:solidFill>
                  <a:schemeClr val="bg1"/>
                </a:solidFill>
              </a:rPr>
              <a:t>khả</a:t>
            </a:r>
            <a:r>
              <a:rPr lang="en-US" sz="4500" dirty="0">
                <a:solidFill>
                  <a:schemeClr val="bg1"/>
                </a:solidFill>
              </a:rPr>
              <a:t> </a:t>
            </a:r>
            <a:r>
              <a:rPr lang="en-US" sz="4500" dirty="0" err="1">
                <a:solidFill>
                  <a:schemeClr val="bg1"/>
                </a:solidFill>
              </a:rPr>
              <a:t>năng</a:t>
            </a:r>
            <a:r>
              <a:rPr lang="en-US" sz="4500" dirty="0">
                <a:solidFill>
                  <a:schemeClr val="bg1"/>
                </a:solidFill>
              </a:rPr>
              <a:t> </a:t>
            </a:r>
            <a:r>
              <a:rPr lang="en-US" sz="4500" dirty="0" err="1">
                <a:solidFill>
                  <a:schemeClr val="bg1"/>
                </a:solidFill>
              </a:rPr>
              <a:t>tính</a:t>
            </a:r>
            <a:r>
              <a:rPr lang="en-US" sz="4500" dirty="0">
                <a:solidFill>
                  <a:schemeClr val="bg1"/>
                </a:solidFill>
              </a:rPr>
              <a:t> </a:t>
            </a:r>
            <a:r>
              <a:rPr lang="en-US" sz="4500" dirty="0" err="1">
                <a:solidFill>
                  <a:schemeClr val="bg1"/>
                </a:solidFill>
              </a:rPr>
              <a:t>toán</a:t>
            </a:r>
            <a:r>
              <a:rPr lang="en-US" sz="4500" dirty="0">
                <a:solidFill>
                  <a:schemeClr val="bg1"/>
                </a:solidFill>
              </a:rPr>
              <a:t> </a:t>
            </a:r>
            <a:r>
              <a:rPr lang="en-US" sz="4500" dirty="0" err="1">
                <a:solidFill>
                  <a:schemeClr val="bg1"/>
                </a:solidFill>
              </a:rPr>
              <a:t>để</a:t>
            </a:r>
            <a:r>
              <a:rPr lang="en-US" sz="4500" dirty="0">
                <a:solidFill>
                  <a:schemeClr val="bg1"/>
                </a:solidFill>
              </a:rPr>
              <a:t> </a:t>
            </a:r>
            <a:r>
              <a:rPr lang="en-US" sz="4500" dirty="0" err="1">
                <a:solidFill>
                  <a:schemeClr val="bg1"/>
                </a:solidFill>
              </a:rPr>
              <a:t>tìm</a:t>
            </a:r>
            <a:r>
              <a:rPr lang="en-US" sz="4500" dirty="0">
                <a:solidFill>
                  <a:schemeClr val="bg1"/>
                </a:solidFill>
              </a:rPr>
              <a:t> </a:t>
            </a:r>
            <a:r>
              <a:rPr lang="en-US" sz="4500" dirty="0" err="1">
                <a:solidFill>
                  <a:schemeClr val="bg1"/>
                </a:solidFill>
              </a:rPr>
              <a:t>ra</a:t>
            </a:r>
            <a:r>
              <a:rPr lang="en-US" sz="4500" dirty="0">
                <a:solidFill>
                  <a:schemeClr val="bg1"/>
                </a:solidFill>
              </a:rPr>
              <a:t> </a:t>
            </a:r>
            <a:r>
              <a:rPr lang="en-US" sz="4500" dirty="0" err="1">
                <a:solidFill>
                  <a:schemeClr val="bg1"/>
                </a:solidFill>
              </a:rPr>
              <a:t>hai</a:t>
            </a:r>
            <a:r>
              <a:rPr lang="en-US" sz="4500" dirty="0">
                <a:solidFill>
                  <a:schemeClr val="bg1"/>
                </a:solidFill>
              </a:rPr>
              <a:t> </a:t>
            </a:r>
            <a:r>
              <a:rPr lang="en-US" sz="4500" dirty="0" err="1">
                <a:solidFill>
                  <a:schemeClr val="bg1"/>
                </a:solidFill>
              </a:rPr>
              <a:t>bức</a:t>
            </a:r>
            <a:r>
              <a:rPr lang="en-US" sz="4500" dirty="0">
                <a:solidFill>
                  <a:schemeClr val="bg1"/>
                </a:solidFill>
              </a:rPr>
              <a:t> </a:t>
            </a:r>
            <a:r>
              <a:rPr lang="en-US" sz="4500" dirty="0" err="1">
                <a:solidFill>
                  <a:schemeClr val="bg1"/>
                </a:solidFill>
              </a:rPr>
              <a:t>thông</a:t>
            </a:r>
            <a:r>
              <a:rPr lang="en-US" sz="4500" dirty="0">
                <a:solidFill>
                  <a:schemeClr val="bg1"/>
                </a:solidFill>
              </a:rPr>
              <a:t> </a:t>
            </a:r>
            <a:r>
              <a:rPr lang="en-US" sz="4500" dirty="0" err="1">
                <a:solidFill>
                  <a:schemeClr val="bg1"/>
                </a:solidFill>
              </a:rPr>
              <a:t>điệp</a:t>
            </a:r>
            <a:r>
              <a:rPr lang="en-US" sz="4500" dirty="0">
                <a:solidFill>
                  <a:schemeClr val="bg1"/>
                </a:solidFill>
              </a:rPr>
              <a:t> x </a:t>
            </a:r>
            <a:r>
              <a:rPr lang="en-US" sz="4500" dirty="0" err="1">
                <a:solidFill>
                  <a:schemeClr val="bg1"/>
                </a:solidFill>
              </a:rPr>
              <a:t>và</a:t>
            </a:r>
            <a:r>
              <a:rPr lang="en-US" sz="4500" dirty="0">
                <a:solidFill>
                  <a:schemeClr val="bg1"/>
                </a:solidFill>
              </a:rPr>
              <a:t> x’ </a:t>
            </a:r>
            <a:r>
              <a:rPr lang="en-US" sz="4500" dirty="0" err="1">
                <a:solidFill>
                  <a:schemeClr val="bg1"/>
                </a:solidFill>
              </a:rPr>
              <a:t>mà</a:t>
            </a:r>
            <a:r>
              <a:rPr lang="en-US" sz="4500" dirty="0">
                <a:solidFill>
                  <a:schemeClr val="bg1"/>
                </a:solidFill>
              </a:rPr>
              <a:t> x # x’ </a:t>
            </a:r>
            <a:r>
              <a:rPr lang="en-US" sz="4500" dirty="0" err="1">
                <a:solidFill>
                  <a:schemeClr val="bg1"/>
                </a:solidFill>
              </a:rPr>
              <a:t>và</a:t>
            </a:r>
            <a:r>
              <a:rPr lang="en-US" sz="4500" dirty="0">
                <a:solidFill>
                  <a:schemeClr val="bg1"/>
                </a:solidFill>
              </a:rPr>
              <a:t> h(x) = h(x’).    </a:t>
            </a:r>
          </a:p>
          <a:p>
            <a:r>
              <a:rPr lang="en-US" sz="4500" dirty="0">
                <a:solidFill>
                  <a:schemeClr val="bg1"/>
                </a:solidFill>
              </a:rPr>
              <a:t>- VD : </a:t>
            </a:r>
            <a:r>
              <a:rPr lang="en-US" sz="4500" dirty="0" err="1">
                <a:solidFill>
                  <a:schemeClr val="bg1"/>
                </a:solidFill>
              </a:rPr>
              <a:t>xét</a:t>
            </a:r>
            <a:r>
              <a:rPr lang="en-US" sz="4500" dirty="0">
                <a:solidFill>
                  <a:schemeClr val="bg1"/>
                </a:solidFill>
              </a:rPr>
              <a:t> </a:t>
            </a:r>
            <a:r>
              <a:rPr lang="en-US" sz="4500" dirty="0" err="1">
                <a:solidFill>
                  <a:schemeClr val="bg1"/>
                </a:solidFill>
              </a:rPr>
              <a:t>kiểu</a:t>
            </a:r>
            <a:r>
              <a:rPr lang="en-US" sz="4500" dirty="0">
                <a:solidFill>
                  <a:schemeClr val="bg1"/>
                </a:solidFill>
              </a:rPr>
              <a:t> </a:t>
            </a:r>
            <a:r>
              <a:rPr lang="en-US" sz="4500" dirty="0" err="1">
                <a:solidFill>
                  <a:schemeClr val="bg1"/>
                </a:solidFill>
              </a:rPr>
              <a:t>tấn</a:t>
            </a:r>
            <a:r>
              <a:rPr lang="en-US" sz="4500" dirty="0">
                <a:solidFill>
                  <a:schemeClr val="bg1"/>
                </a:solidFill>
              </a:rPr>
              <a:t> </a:t>
            </a:r>
            <a:r>
              <a:rPr lang="en-US" sz="4500" dirty="0" err="1">
                <a:solidFill>
                  <a:schemeClr val="bg1"/>
                </a:solidFill>
              </a:rPr>
              <a:t>công</a:t>
            </a:r>
            <a:r>
              <a:rPr lang="en-US" sz="4500" dirty="0">
                <a:solidFill>
                  <a:schemeClr val="bg1"/>
                </a:solidFill>
              </a:rPr>
              <a:t> </a:t>
            </a:r>
            <a:r>
              <a:rPr lang="en-US" sz="4500" dirty="0" err="1">
                <a:solidFill>
                  <a:schemeClr val="bg1"/>
                </a:solidFill>
              </a:rPr>
              <a:t>giả</a:t>
            </a:r>
            <a:r>
              <a:rPr lang="en-US" sz="4500" dirty="0">
                <a:solidFill>
                  <a:schemeClr val="bg1"/>
                </a:solidFill>
              </a:rPr>
              <a:t> </a:t>
            </a:r>
            <a:r>
              <a:rPr lang="en-US" sz="4500" dirty="0" err="1">
                <a:solidFill>
                  <a:schemeClr val="bg1"/>
                </a:solidFill>
              </a:rPr>
              <a:t>mạo</a:t>
            </a:r>
            <a:r>
              <a:rPr lang="en-US" sz="4500" dirty="0">
                <a:solidFill>
                  <a:schemeClr val="bg1"/>
                </a:solidFill>
              </a:rPr>
              <a:t> </a:t>
            </a:r>
            <a:r>
              <a:rPr lang="en-US" sz="4500" dirty="0" err="1">
                <a:solidFill>
                  <a:schemeClr val="bg1"/>
                </a:solidFill>
              </a:rPr>
              <a:t>như</a:t>
            </a:r>
            <a:r>
              <a:rPr lang="en-US" sz="4500" dirty="0">
                <a:solidFill>
                  <a:schemeClr val="bg1"/>
                </a:solidFill>
              </a:rPr>
              <a:t> </a:t>
            </a:r>
            <a:r>
              <a:rPr lang="en-US" sz="4500" dirty="0" err="1">
                <a:solidFill>
                  <a:schemeClr val="bg1"/>
                </a:solidFill>
              </a:rPr>
              <a:t>sau</a:t>
            </a:r>
            <a:r>
              <a:rPr lang="en-US" sz="4500" dirty="0">
                <a:solidFill>
                  <a:schemeClr val="bg1"/>
                </a:solidFill>
              </a:rPr>
              <a:t> : </a:t>
            </a:r>
            <a:r>
              <a:rPr lang="en-US" sz="4500" dirty="0" err="1">
                <a:solidFill>
                  <a:schemeClr val="bg1"/>
                </a:solidFill>
              </a:rPr>
              <a:t>đầu</a:t>
            </a:r>
            <a:r>
              <a:rPr lang="en-US" sz="4500" dirty="0">
                <a:solidFill>
                  <a:schemeClr val="bg1"/>
                </a:solidFill>
              </a:rPr>
              <a:t> </a:t>
            </a:r>
            <a:r>
              <a:rPr lang="en-US" sz="4500" dirty="0" err="1">
                <a:solidFill>
                  <a:schemeClr val="bg1"/>
                </a:solidFill>
              </a:rPr>
              <a:t>tiên</a:t>
            </a:r>
            <a:r>
              <a:rPr lang="en-US" sz="4500" dirty="0">
                <a:solidFill>
                  <a:schemeClr val="bg1"/>
                </a:solidFill>
              </a:rPr>
              <a:t> </a:t>
            </a:r>
            <a:r>
              <a:rPr lang="en-US" sz="4500" dirty="0" err="1">
                <a:solidFill>
                  <a:schemeClr val="bg1"/>
                </a:solidFill>
              </a:rPr>
              <a:t>giả</a:t>
            </a:r>
            <a:r>
              <a:rPr lang="en-US" sz="4500" dirty="0">
                <a:solidFill>
                  <a:schemeClr val="bg1"/>
                </a:solidFill>
              </a:rPr>
              <a:t> </a:t>
            </a:r>
            <a:r>
              <a:rPr lang="en-US" sz="4500" dirty="0" err="1">
                <a:solidFill>
                  <a:schemeClr val="bg1"/>
                </a:solidFill>
              </a:rPr>
              <a:t>mạo</a:t>
            </a:r>
            <a:r>
              <a:rPr lang="en-US" sz="4500" dirty="0">
                <a:solidFill>
                  <a:schemeClr val="bg1"/>
                </a:solidFill>
              </a:rPr>
              <a:t> </a:t>
            </a:r>
            <a:r>
              <a:rPr lang="en-US" sz="4500" dirty="0" err="1">
                <a:solidFill>
                  <a:schemeClr val="bg1"/>
                </a:solidFill>
              </a:rPr>
              <a:t>tìm</a:t>
            </a:r>
            <a:r>
              <a:rPr lang="en-US" sz="4500" dirty="0">
                <a:solidFill>
                  <a:schemeClr val="bg1"/>
                </a:solidFill>
              </a:rPr>
              <a:t> </a:t>
            </a:r>
            <a:r>
              <a:rPr lang="en-US" sz="4500" dirty="0" err="1">
                <a:solidFill>
                  <a:schemeClr val="bg1"/>
                </a:solidFill>
              </a:rPr>
              <a:t>ra</a:t>
            </a:r>
            <a:r>
              <a:rPr lang="en-US" sz="4500" dirty="0">
                <a:solidFill>
                  <a:schemeClr val="bg1"/>
                </a:solidFill>
              </a:rPr>
              <a:t> </a:t>
            </a:r>
            <a:r>
              <a:rPr lang="en-US" sz="4500" dirty="0" err="1">
                <a:solidFill>
                  <a:schemeClr val="bg1"/>
                </a:solidFill>
              </a:rPr>
              <a:t>được</a:t>
            </a:r>
            <a:r>
              <a:rPr lang="en-US" sz="4500" dirty="0">
                <a:solidFill>
                  <a:schemeClr val="bg1"/>
                </a:solidFill>
              </a:rPr>
              <a:t> </a:t>
            </a:r>
            <a:r>
              <a:rPr lang="en-US" sz="4500" dirty="0" err="1">
                <a:solidFill>
                  <a:schemeClr val="bg1"/>
                </a:solidFill>
              </a:rPr>
              <a:t>hai</a:t>
            </a:r>
            <a:r>
              <a:rPr lang="en-US" sz="4500" dirty="0">
                <a:solidFill>
                  <a:schemeClr val="bg1"/>
                </a:solidFill>
              </a:rPr>
              <a:t> </a:t>
            </a:r>
            <a:r>
              <a:rPr lang="en-US" sz="4500" dirty="0" err="1">
                <a:solidFill>
                  <a:schemeClr val="bg1"/>
                </a:solidFill>
              </a:rPr>
              <a:t>bức</a:t>
            </a:r>
            <a:r>
              <a:rPr lang="en-US" sz="4500" dirty="0">
                <a:solidFill>
                  <a:schemeClr val="bg1"/>
                </a:solidFill>
              </a:rPr>
              <a:t> </a:t>
            </a:r>
            <a:r>
              <a:rPr lang="en-US" sz="4500" dirty="0" err="1">
                <a:solidFill>
                  <a:schemeClr val="bg1"/>
                </a:solidFill>
              </a:rPr>
              <a:t>thông</a:t>
            </a:r>
            <a:r>
              <a:rPr lang="en-US" sz="4500" dirty="0">
                <a:solidFill>
                  <a:schemeClr val="bg1"/>
                </a:solidFill>
              </a:rPr>
              <a:t> </a:t>
            </a:r>
            <a:r>
              <a:rPr lang="en-US" sz="4500" dirty="0" err="1">
                <a:solidFill>
                  <a:schemeClr val="bg1"/>
                </a:solidFill>
              </a:rPr>
              <a:t>điệp</a:t>
            </a:r>
            <a:r>
              <a:rPr lang="en-US" sz="4500" dirty="0">
                <a:solidFill>
                  <a:schemeClr val="bg1"/>
                </a:solidFill>
              </a:rPr>
              <a:t> x </a:t>
            </a:r>
            <a:r>
              <a:rPr lang="en-US" sz="4500" dirty="0" err="1">
                <a:solidFill>
                  <a:schemeClr val="bg1"/>
                </a:solidFill>
              </a:rPr>
              <a:t>và</a:t>
            </a:r>
            <a:r>
              <a:rPr lang="en-US" sz="4500" dirty="0">
                <a:solidFill>
                  <a:schemeClr val="bg1"/>
                </a:solidFill>
              </a:rPr>
              <a:t> x' (x' # x)  </a:t>
            </a:r>
            <a:r>
              <a:rPr lang="en-US" sz="4500" dirty="0" err="1">
                <a:solidFill>
                  <a:schemeClr val="bg1"/>
                </a:solidFill>
              </a:rPr>
              <a:t>mà</a:t>
            </a:r>
            <a:r>
              <a:rPr lang="en-US" sz="4500" dirty="0">
                <a:solidFill>
                  <a:schemeClr val="bg1"/>
                </a:solidFill>
              </a:rPr>
              <a:t> </a:t>
            </a:r>
            <a:r>
              <a:rPr lang="en-US" sz="4500" dirty="0" err="1">
                <a:solidFill>
                  <a:schemeClr val="bg1"/>
                </a:solidFill>
              </a:rPr>
              <a:t>có</a:t>
            </a:r>
            <a:r>
              <a:rPr lang="en-US" sz="4500" dirty="0">
                <a:solidFill>
                  <a:schemeClr val="bg1"/>
                </a:solidFill>
              </a:rPr>
              <a:t> h(x') = h(x) (ta </a:t>
            </a:r>
            <a:r>
              <a:rPr lang="en-US" sz="4500" dirty="0" err="1">
                <a:solidFill>
                  <a:schemeClr val="bg1"/>
                </a:solidFill>
              </a:rPr>
              <a:t>coi</a:t>
            </a:r>
            <a:r>
              <a:rPr lang="en-US" sz="4500" dirty="0">
                <a:solidFill>
                  <a:schemeClr val="bg1"/>
                </a:solidFill>
              </a:rPr>
              <a:t> </a:t>
            </a:r>
            <a:r>
              <a:rPr lang="en-US" sz="4500" dirty="0" err="1">
                <a:solidFill>
                  <a:schemeClr val="bg1"/>
                </a:solidFill>
              </a:rPr>
              <a:t>bức</a:t>
            </a:r>
            <a:r>
              <a:rPr lang="en-US" sz="4500" dirty="0">
                <a:solidFill>
                  <a:schemeClr val="bg1"/>
                </a:solidFill>
              </a:rPr>
              <a:t> </a:t>
            </a:r>
            <a:r>
              <a:rPr lang="en-US" sz="4500" err="1">
                <a:solidFill>
                  <a:schemeClr val="bg1"/>
                </a:solidFill>
              </a:rPr>
              <a:t>thông</a:t>
            </a:r>
            <a:r>
              <a:rPr lang="en-US" sz="4500">
                <a:solidFill>
                  <a:schemeClr val="bg1"/>
                </a:solidFill>
              </a:rPr>
              <a:t> </a:t>
            </a:r>
            <a:r>
              <a:rPr lang="en-US" sz="4500" smtClean="0">
                <a:solidFill>
                  <a:schemeClr val="bg1"/>
                </a:solidFill>
              </a:rPr>
              <a:t>điệp </a:t>
            </a:r>
            <a:r>
              <a:rPr lang="en-US" sz="4500" dirty="0">
                <a:solidFill>
                  <a:schemeClr val="bg1"/>
                </a:solidFill>
              </a:rPr>
              <a:t>x </a:t>
            </a:r>
            <a:r>
              <a:rPr lang="en-US" sz="4500" dirty="0" err="1">
                <a:solidFill>
                  <a:schemeClr val="bg1"/>
                </a:solidFill>
              </a:rPr>
              <a:t>là</a:t>
            </a:r>
            <a:r>
              <a:rPr lang="en-US" sz="4500" dirty="0">
                <a:solidFill>
                  <a:schemeClr val="bg1"/>
                </a:solidFill>
              </a:rPr>
              <a:t> </a:t>
            </a:r>
            <a:r>
              <a:rPr lang="en-US" sz="4500" dirty="0" err="1">
                <a:solidFill>
                  <a:schemeClr val="bg1"/>
                </a:solidFill>
              </a:rPr>
              <a:t>hợp</a:t>
            </a:r>
            <a:r>
              <a:rPr lang="en-US" sz="4500" dirty="0">
                <a:solidFill>
                  <a:schemeClr val="bg1"/>
                </a:solidFill>
              </a:rPr>
              <a:t> </a:t>
            </a:r>
            <a:r>
              <a:rPr lang="en-US" sz="4500" dirty="0" err="1">
                <a:solidFill>
                  <a:schemeClr val="bg1"/>
                </a:solidFill>
              </a:rPr>
              <a:t>lệ</a:t>
            </a:r>
            <a:r>
              <a:rPr lang="en-US" sz="4500" dirty="0">
                <a:solidFill>
                  <a:schemeClr val="bg1"/>
                </a:solidFill>
              </a:rPr>
              <a:t> </a:t>
            </a:r>
          </a:p>
          <a:p>
            <a:r>
              <a:rPr lang="en-US" sz="4500" dirty="0" err="1">
                <a:solidFill>
                  <a:schemeClr val="bg1"/>
                </a:solidFill>
              </a:rPr>
              <a:t>còn</a:t>
            </a:r>
            <a:r>
              <a:rPr lang="en-US" sz="4500" dirty="0">
                <a:solidFill>
                  <a:schemeClr val="bg1"/>
                </a:solidFill>
              </a:rPr>
              <a:t> x' </a:t>
            </a:r>
            <a:r>
              <a:rPr lang="en-US" sz="4500" dirty="0" err="1">
                <a:solidFill>
                  <a:schemeClr val="bg1"/>
                </a:solidFill>
              </a:rPr>
              <a:t>là</a:t>
            </a:r>
            <a:r>
              <a:rPr lang="en-US" sz="4500" dirty="0">
                <a:solidFill>
                  <a:schemeClr val="bg1"/>
                </a:solidFill>
              </a:rPr>
              <a:t> </a:t>
            </a:r>
            <a:r>
              <a:rPr lang="en-US" sz="4500" dirty="0" err="1">
                <a:solidFill>
                  <a:schemeClr val="bg1"/>
                </a:solidFill>
              </a:rPr>
              <a:t>giả</a:t>
            </a:r>
            <a:r>
              <a:rPr lang="en-US" sz="4500" dirty="0">
                <a:solidFill>
                  <a:schemeClr val="bg1"/>
                </a:solidFill>
              </a:rPr>
              <a:t> </a:t>
            </a:r>
            <a:r>
              <a:rPr lang="en-US" sz="4500" dirty="0" err="1">
                <a:solidFill>
                  <a:schemeClr val="bg1"/>
                </a:solidFill>
              </a:rPr>
              <a:t>mạo</a:t>
            </a:r>
            <a:r>
              <a:rPr lang="en-US" sz="4500" dirty="0">
                <a:solidFill>
                  <a:schemeClr val="bg1"/>
                </a:solidFill>
              </a:rPr>
              <a:t>) </a:t>
            </a:r>
            <a:r>
              <a:rPr lang="en-US" sz="4500" dirty="0" err="1">
                <a:solidFill>
                  <a:schemeClr val="bg1"/>
                </a:solidFill>
              </a:rPr>
              <a:t>tiếp</a:t>
            </a:r>
            <a:r>
              <a:rPr lang="en-US" sz="4500" dirty="0">
                <a:solidFill>
                  <a:schemeClr val="bg1"/>
                </a:solidFill>
              </a:rPr>
              <a:t> </a:t>
            </a:r>
            <a:r>
              <a:rPr lang="en-US" sz="4500" dirty="0" err="1">
                <a:solidFill>
                  <a:schemeClr val="bg1"/>
                </a:solidFill>
              </a:rPr>
              <a:t>theo</a:t>
            </a:r>
            <a:r>
              <a:rPr lang="en-US" sz="4500" dirty="0">
                <a:solidFill>
                  <a:schemeClr val="bg1"/>
                </a:solidFill>
              </a:rPr>
              <a:t>, </a:t>
            </a:r>
            <a:r>
              <a:rPr lang="en-US" sz="4500" dirty="0" err="1">
                <a:solidFill>
                  <a:schemeClr val="bg1"/>
                </a:solidFill>
              </a:rPr>
              <a:t>hắn</a:t>
            </a:r>
            <a:r>
              <a:rPr lang="en-US" sz="4500" dirty="0">
                <a:solidFill>
                  <a:schemeClr val="bg1"/>
                </a:solidFill>
              </a:rPr>
              <a:t> </a:t>
            </a:r>
            <a:r>
              <a:rPr lang="en-US" sz="4500" dirty="0" err="1">
                <a:solidFill>
                  <a:schemeClr val="bg1"/>
                </a:solidFill>
              </a:rPr>
              <a:t>đưa</a:t>
            </a:r>
            <a:r>
              <a:rPr lang="en-US" sz="4500" dirty="0">
                <a:solidFill>
                  <a:schemeClr val="bg1"/>
                </a:solidFill>
              </a:rPr>
              <a:t> </a:t>
            </a:r>
            <a:r>
              <a:rPr lang="en-US" sz="4500" dirty="0" err="1">
                <a:solidFill>
                  <a:schemeClr val="bg1"/>
                </a:solidFill>
              </a:rPr>
              <a:t>cho</a:t>
            </a:r>
            <a:r>
              <a:rPr lang="en-US" sz="4500" dirty="0">
                <a:solidFill>
                  <a:schemeClr val="bg1"/>
                </a:solidFill>
              </a:rPr>
              <a:t> </a:t>
            </a:r>
            <a:r>
              <a:rPr lang="en-US" sz="4500" dirty="0" err="1">
                <a:solidFill>
                  <a:schemeClr val="bg1"/>
                </a:solidFill>
              </a:rPr>
              <a:t>ông</a:t>
            </a:r>
            <a:r>
              <a:rPr lang="en-US" sz="4500" dirty="0">
                <a:solidFill>
                  <a:schemeClr val="bg1"/>
                </a:solidFill>
              </a:rPr>
              <a:t> A </a:t>
            </a:r>
            <a:r>
              <a:rPr lang="en-US" sz="4500" dirty="0" err="1">
                <a:solidFill>
                  <a:schemeClr val="bg1"/>
                </a:solidFill>
              </a:rPr>
              <a:t>và</a:t>
            </a:r>
            <a:r>
              <a:rPr lang="en-US" sz="4500" dirty="0">
                <a:solidFill>
                  <a:schemeClr val="bg1"/>
                </a:solidFill>
              </a:rPr>
              <a:t> </a:t>
            </a:r>
            <a:r>
              <a:rPr lang="en-US" sz="4500" dirty="0" err="1">
                <a:solidFill>
                  <a:schemeClr val="bg1"/>
                </a:solidFill>
              </a:rPr>
              <a:t>thuyệt</a:t>
            </a:r>
            <a:r>
              <a:rPr lang="en-US" sz="4500" dirty="0">
                <a:solidFill>
                  <a:schemeClr val="bg1"/>
                </a:solidFill>
              </a:rPr>
              <a:t> </a:t>
            </a:r>
            <a:r>
              <a:rPr lang="en-US" sz="4500" dirty="0" err="1">
                <a:solidFill>
                  <a:schemeClr val="bg1"/>
                </a:solidFill>
              </a:rPr>
              <a:t>phục</a:t>
            </a:r>
            <a:r>
              <a:rPr lang="en-US" sz="4500" dirty="0">
                <a:solidFill>
                  <a:schemeClr val="bg1"/>
                </a:solidFill>
              </a:rPr>
              <a:t> </a:t>
            </a:r>
            <a:r>
              <a:rPr lang="en-US" sz="4500" dirty="0" err="1">
                <a:solidFill>
                  <a:schemeClr val="bg1"/>
                </a:solidFill>
              </a:rPr>
              <a:t>ông</a:t>
            </a:r>
            <a:r>
              <a:rPr lang="en-US" sz="4500" dirty="0">
                <a:solidFill>
                  <a:schemeClr val="bg1"/>
                </a:solidFill>
              </a:rPr>
              <a:t> </a:t>
            </a:r>
            <a:r>
              <a:rPr lang="en-US" sz="4500" dirty="0" err="1">
                <a:solidFill>
                  <a:schemeClr val="bg1"/>
                </a:solidFill>
              </a:rPr>
              <a:t>này</a:t>
            </a:r>
            <a:r>
              <a:rPr lang="en-US" sz="4500" dirty="0">
                <a:solidFill>
                  <a:schemeClr val="bg1"/>
                </a:solidFill>
              </a:rPr>
              <a:t> </a:t>
            </a:r>
            <a:r>
              <a:rPr lang="en-US" sz="4500" dirty="0" err="1">
                <a:solidFill>
                  <a:schemeClr val="bg1"/>
                </a:solidFill>
              </a:rPr>
              <a:t>ký</a:t>
            </a:r>
            <a:r>
              <a:rPr lang="en-US" sz="4500" dirty="0">
                <a:solidFill>
                  <a:schemeClr val="bg1"/>
                </a:solidFill>
              </a:rPr>
              <a:t> </a:t>
            </a:r>
            <a:r>
              <a:rPr lang="en-US" sz="4500" dirty="0" err="1">
                <a:solidFill>
                  <a:schemeClr val="bg1"/>
                </a:solidFill>
              </a:rPr>
              <a:t>vào</a:t>
            </a:r>
            <a:r>
              <a:rPr lang="en-US" sz="4500" dirty="0">
                <a:solidFill>
                  <a:schemeClr val="bg1"/>
                </a:solidFill>
              </a:rPr>
              <a:t> </a:t>
            </a:r>
            <a:r>
              <a:rPr lang="en-US" sz="4500" dirty="0" err="1">
                <a:solidFill>
                  <a:schemeClr val="bg1"/>
                </a:solidFill>
              </a:rPr>
              <a:t>bản</a:t>
            </a:r>
            <a:r>
              <a:rPr lang="en-US" sz="4500" dirty="0">
                <a:solidFill>
                  <a:schemeClr val="bg1"/>
                </a:solidFill>
              </a:rPr>
              <a:t> </a:t>
            </a:r>
            <a:r>
              <a:rPr lang="en-US" sz="4500" dirty="0" err="1">
                <a:solidFill>
                  <a:schemeClr val="bg1"/>
                </a:solidFill>
              </a:rPr>
              <a:t>tóm</a:t>
            </a:r>
            <a:r>
              <a:rPr lang="en-US" sz="4500" dirty="0">
                <a:solidFill>
                  <a:schemeClr val="bg1"/>
                </a:solidFill>
              </a:rPr>
              <a:t> </a:t>
            </a:r>
            <a:r>
              <a:rPr lang="en-US" sz="4500" dirty="0" err="1">
                <a:solidFill>
                  <a:schemeClr val="bg1"/>
                </a:solidFill>
              </a:rPr>
              <a:t>lược</a:t>
            </a:r>
            <a:r>
              <a:rPr lang="en-US" sz="4500" dirty="0">
                <a:solidFill>
                  <a:schemeClr val="bg1"/>
                </a:solidFill>
              </a:rPr>
              <a:t> h(x) </a:t>
            </a:r>
            <a:r>
              <a:rPr lang="en-US" sz="4500" dirty="0" err="1">
                <a:solidFill>
                  <a:schemeClr val="bg1"/>
                </a:solidFill>
              </a:rPr>
              <a:t>để</a:t>
            </a:r>
            <a:r>
              <a:rPr lang="en-US" sz="4500" dirty="0">
                <a:solidFill>
                  <a:schemeClr val="bg1"/>
                </a:solidFill>
              </a:rPr>
              <a:t> </a:t>
            </a:r>
            <a:r>
              <a:rPr lang="en-US" sz="4500" dirty="0" err="1">
                <a:solidFill>
                  <a:schemeClr val="bg1"/>
                </a:solidFill>
              </a:rPr>
              <a:t>nhận</a:t>
            </a:r>
            <a:r>
              <a:rPr lang="en-US" sz="4500" dirty="0">
                <a:solidFill>
                  <a:schemeClr val="bg1"/>
                </a:solidFill>
              </a:rPr>
              <a:t> </a:t>
            </a:r>
            <a:r>
              <a:rPr lang="en-US" sz="4500" dirty="0" err="1">
                <a:solidFill>
                  <a:schemeClr val="bg1"/>
                </a:solidFill>
              </a:rPr>
              <a:t>được</a:t>
            </a:r>
            <a:r>
              <a:rPr lang="en-US" sz="4500" dirty="0">
                <a:solidFill>
                  <a:schemeClr val="bg1"/>
                </a:solidFill>
              </a:rPr>
              <a:t> y </a:t>
            </a:r>
            <a:r>
              <a:rPr lang="en-US" sz="4500" dirty="0" err="1">
                <a:solidFill>
                  <a:schemeClr val="bg1"/>
                </a:solidFill>
              </a:rPr>
              <a:t>khi</a:t>
            </a:r>
            <a:r>
              <a:rPr lang="en-US" sz="4500" dirty="0">
                <a:solidFill>
                  <a:schemeClr val="bg1"/>
                </a:solidFill>
              </a:rPr>
              <a:t> </a:t>
            </a:r>
            <a:r>
              <a:rPr lang="en-US" sz="4500" dirty="0" err="1">
                <a:solidFill>
                  <a:schemeClr val="bg1"/>
                </a:solidFill>
              </a:rPr>
              <a:t>đó</a:t>
            </a:r>
            <a:r>
              <a:rPr lang="en-US" sz="4500" dirty="0">
                <a:solidFill>
                  <a:schemeClr val="bg1"/>
                </a:solidFill>
              </a:rPr>
              <a:t> (x', y) </a:t>
            </a:r>
            <a:r>
              <a:rPr lang="en-US" sz="4500" dirty="0" err="1">
                <a:solidFill>
                  <a:schemeClr val="bg1"/>
                </a:solidFill>
              </a:rPr>
              <a:t>là</a:t>
            </a:r>
            <a:r>
              <a:rPr lang="en-US" sz="4500" dirty="0">
                <a:solidFill>
                  <a:schemeClr val="bg1"/>
                </a:solidFill>
              </a:rPr>
              <a:t> </a:t>
            </a:r>
            <a:r>
              <a:rPr lang="en-US" sz="4500" dirty="0" err="1">
                <a:solidFill>
                  <a:schemeClr val="bg1"/>
                </a:solidFill>
              </a:rPr>
              <a:t>bức</a:t>
            </a:r>
            <a:r>
              <a:rPr lang="en-US" sz="4500" dirty="0">
                <a:solidFill>
                  <a:schemeClr val="bg1"/>
                </a:solidFill>
              </a:rPr>
              <a:t> </a:t>
            </a:r>
            <a:r>
              <a:rPr lang="en-US" sz="4500" dirty="0" err="1">
                <a:solidFill>
                  <a:schemeClr val="bg1"/>
                </a:solidFill>
              </a:rPr>
              <a:t>điện</a:t>
            </a:r>
            <a:r>
              <a:rPr lang="en-US" sz="4500" dirty="0">
                <a:solidFill>
                  <a:schemeClr val="bg1"/>
                </a:solidFill>
              </a:rPr>
              <a:t> </a:t>
            </a:r>
            <a:r>
              <a:rPr lang="en-US" sz="4500" dirty="0" err="1">
                <a:solidFill>
                  <a:schemeClr val="bg1"/>
                </a:solidFill>
              </a:rPr>
              <a:t>giả</a:t>
            </a:r>
            <a:r>
              <a:rPr lang="en-US" sz="4500" dirty="0">
                <a:solidFill>
                  <a:schemeClr val="bg1"/>
                </a:solidFill>
              </a:rPr>
              <a:t> </a:t>
            </a:r>
            <a:r>
              <a:rPr lang="en-US" sz="4500" dirty="0" err="1">
                <a:solidFill>
                  <a:schemeClr val="bg1"/>
                </a:solidFill>
              </a:rPr>
              <a:t>mạo</a:t>
            </a:r>
            <a:r>
              <a:rPr lang="en-US" sz="4500" dirty="0">
                <a:solidFill>
                  <a:schemeClr val="bg1"/>
                </a:solidFill>
              </a:rPr>
              <a:t> </a:t>
            </a:r>
            <a:r>
              <a:rPr lang="en-US" sz="4500" dirty="0" err="1">
                <a:solidFill>
                  <a:schemeClr val="bg1"/>
                </a:solidFill>
              </a:rPr>
              <a:t>nhưng</a:t>
            </a:r>
            <a:r>
              <a:rPr lang="en-US" sz="4500" dirty="0">
                <a:solidFill>
                  <a:schemeClr val="bg1"/>
                </a:solidFill>
              </a:rPr>
              <a:t> </a:t>
            </a:r>
            <a:r>
              <a:rPr lang="en-US" sz="4500" dirty="0" err="1">
                <a:solidFill>
                  <a:schemeClr val="bg1"/>
                </a:solidFill>
              </a:rPr>
              <a:t>hợp</a:t>
            </a:r>
            <a:r>
              <a:rPr lang="en-US" sz="4500" dirty="0">
                <a:solidFill>
                  <a:schemeClr val="bg1"/>
                </a:solidFill>
              </a:rPr>
              <a:t> </a:t>
            </a:r>
            <a:r>
              <a:rPr lang="en-US" sz="4500" dirty="0" err="1">
                <a:solidFill>
                  <a:schemeClr val="bg1"/>
                </a:solidFill>
              </a:rPr>
              <a:t>lệ</a:t>
            </a:r>
            <a:r>
              <a:rPr lang="en-US" sz="4500" dirty="0">
                <a:solidFill>
                  <a:schemeClr val="bg1"/>
                </a:solidFill>
              </a:rPr>
              <a:t>.</a:t>
            </a:r>
          </a:p>
        </p:txBody>
      </p:sp>
    </p:spTree>
    <p:extLst>
      <p:ext uri="{BB962C8B-B14F-4D97-AF65-F5344CB8AC3E}">
        <p14:creationId xmlns:p14="http://schemas.microsoft.com/office/powerpoint/2010/main" val="90584237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10852458" cy="984885"/>
          </a:xfrm>
          <a:prstGeom prst="rect">
            <a:avLst/>
          </a:prstGeom>
        </p:spPr>
        <p:txBody>
          <a:bodyPr wrap="none" lIns="0" tIns="0" rIns="0" bIns="0" anchor="ctr" anchorCtr="0">
            <a:spAutoFit/>
          </a:bodyPr>
          <a:lstStyle/>
          <a:p>
            <a:pPr lvl="1"/>
            <a:r>
              <a:rPr lang="vi-VN" sz="6400" spc="-151" dirty="0">
                <a:solidFill>
                  <a:srgbClr val="4BC1EB"/>
                </a:solidFill>
              </a:rPr>
              <a:t>CÁC DẠNG TẤN CÔNG SHA</a:t>
            </a:r>
            <a:endParaRPr lang="ru-RU" sz="6400" dirty="0"/>
          </a:p>
        </p:txBody>
      </p:sp>
      <p:sp>
        <p:nvSpPr>
          <p:cNvPr id="28" name="Прямоугольник 27"/>
          <p:cNvSpPr/>
          <p:nvPr/>
        </p:nvSpPr>
        <p:spPr>
          <a:xfrm>
            <a:off x="12538075" y="737884"/>
            <a:ext cx="5633273" cy="707886"/>
          </a:xfrm>
          <a:prstGeom prst="rect">
            <a:avLst/>
          </a:prstGeom>
        </p:spPr>
        <p:txBody>
          <a:bodyPr wrap="none" anchor="ctr" anchorCtr="0">
            <a:spAutoFit/>
          </a:bodyPr>
          <a:lstStyle/>
          <a:p>
            <a:pPr lvl="0"/>
            <a:r>
              <a:rPr lang="vi-VN" sz="4000" dirty="0">
                <a:solidFill>
                  <a:schemeClr val="bg1"/>
                </a:solidFill>
              </a:rPr>
              <a:t>2. Một số kiểu tấn </a:t>
            </a:r>
            <a:r>
              <a:rPr lang="vi-VN" sz="4000" dirty="0" smtClean="0">
                <a:solidFill>
                  <a:schemeClr val="bg1"/>
                </a:solidFill>
              </a:rPr>
              <a:t>công</a:t>
            </a:r>
            <a:endParaRPr lang="en-US" sz="4000" dirty="0">
              <a:solidFill>
                <a:schemeClr val="bg1"/>
              </a:solidFill>
            </a:endParaRPr>
          </a:p>
        </p:txBody>
      </p:sp>
      <p:cxnSp>
        <p:nvCxnSpPr>
          <p:cNvPr id="29" name="Прямая соединительная линия 28"/>
          <p:cNvCxnSpPr/>
          <p:nvPr/>
        </p:nvCxnSpPr>
        <p:spPr>
          <a:xfrm>
            <a:off x="12243109" y="497021"/>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9350" y="2057400"/>
            <a:ext cx="18916650" cy="707886"/>
          </a:xfrm>
          <a:prstGeom prst="rect">
            <a:avLst/>
          </a:prstGeom>
          <a:noFill/>
        </p:spPr>
        <p:txBody>
          <a:bodyPr wrap="square" rtlCol="0">
            <a:spAutoFit/>
          </a:bodyPr>
          <a:lstStyle/>
          <a:p>
            <a:r>
              <a:rPr lang="vi-VN" sz="4000" dirty="0" smtClean="0">
                <a:solidFill>
                  <a:srgbClr val="FFC000"/>
                </a:solidFill>
              </a:rPr>
              <a:t>Một số kiểu tấn công khác:</a:t>
            </a:r>
          </a:p>
        </p:txBody>
      </p:sp>
      <p:sp>
        <p:nvSpPr>
          <p:cNvPr id="3" name="Rectangle 2"/>
          <p:cNvSpPr/>
          <p:nvPr/>
        </p:nvSpPr>
        <p:spPr>
          <a:xfrm>
            <a:off x="3606800" y="3654624"/>
            <a:ext cx="17729200" cy="8910131"/>
          </a:xfrm>
          <a:prstGeom prst="rect">
            <a:avLst/>
          </a:prstGeom>
        </p:spPr>
        <p:txBody>
          <a:bodyPr wrap="square">
            <a:spAutoFit/>
          </a:bodyPr>
          <a:lstStyle/>
          <a:p>
            <a:r>
              <a:rPr lang="en-US" sz="4500" b="1" dirty="0">
                <a:solidFill>
                  <a:schemeClr val="bg1"/>
                </a:solidFill>
              </a:rPr>
              <a:t>• </a:t>
            </a:r>
            <a:r>
              <a:rPr lang="en-US" sz="4500" b="1" dirty="0" err="1" smtClean="0">
                <a:solidFill>
                  <a:schemeClr val="bg1"/>
                </a:solidFill>
              </a:rPr>
              <a:t>Hàm</a:t>
            </a:r>
            <a:r>
              <a:rPr lang="en-US" sz="4500" b="1" dirty="0" smtClean="0">
                <a:solidFill>
                  <a:schemeClr val="bg1"/>
                </a:solidFill>
              </a:rPr>
              <a:t> </a:t>
            </a:r>
            <a:r>
              <a:rPr lang="en-US" sz="4500" b="1" dirty="0" err="1" smtClean="0">
                <a:solidFill>
                  <a:schemeClr val="bg1"/>
                </a:solidFill>
              </a:rPr>
              <a:t>một</a:t>
            </a:r>
            <a:r>
              <a:rPr lang="en-US" sz="4500" b="1" dirty="0" smtClean="0">
                <a:solidFill>
                  <a:schemeClr val="bg1"/>
                </a:solidFill>
              </a:rPr>
              <a:t> </a:t>
            </a:r>
            <a:r>
              <a:rPr lang="en-US" sz="4500" b="1" dirty="0" err="1" smtClean="0">
                <a:solidFill>
                  <a:schemeClr val="bg1"/>
                </a:solidFill>
              </a:rPr>
              <a:t>chiều</a:t>
            </a:r>
            <a:r>
              <a:rPr lang="en-US" sz="4500" dirty="0" smtClean="0">
                <a:solidFill>
                  <a:schemeClr val="bg1"/>
                </a:solidFill>
              </a:rPr>
              <a:t>:  </a:t>
            </a:r>
            <a:endParaRPr lang="en-US" sz="4500" dirty="0">
              <a:solidFill>
                <a:schemeClr val="bg1"/>
              </a:solidFill>
            </a:endParaRPr>
          </a:p>
          <a:p>
            <a:r>
              <a:rPr lang="en-US" sz="4800" dirty="0">
                <a:solidFill>
                  <a:schemeClr val="bg1"/>
                </a:solidFill>
              </a:rPr>
              <a:t>- SHA </a:t>
            </a:r>
            <a:r>
              <a:rPr lang="en-US" sz="4800" dirty="0" err="1">
                <a:solidFill>
                  <a:schemeClr val="bg1"/>
                </a:solidFill>
              </a:rPr>
              <a:t>là</a:t>
            </a:r>
            <a:r>
              <a:rPr lang="en-US" sz="4800" dirty="0">
                <a:solidFill>
                  <a:schemeClr val="bg1"/>
                </a:solidFill>
              </a:rPr>
              <a:t> </a:t>
            </a:r>
            <a:r>
              <a:rPr lang="en-US" sz="4800" dirty="0" err="1">
                <a:solidFill>
                  <a:schemeClr val="bg1"/>
                </a:solidFill>
              </a:rPr>
              <a:t>một</a:t>
            </a:r>
            <a:r>
              <a:rPr lang="en-US" sz="4800" dirty="0">
                <a:solidFill>
                  <a:schemeClr val="bg1"/>
                </a:solidFill>
              </a:rPr>
              <a:t> </a:t>
            </a:r>
            <a:r>
              <a:rPr lang="en-US" sz="4800" dirty="0" err="1">
                <a:solidFill>
                  <a:schemeClr val="bg1"/>
                </a:solidFill>
              </a:rPr>
              <a:t>chiều</a:t>
            </a:r>
            <a:r>
              <a:rPr lang="en-US" sz="4800" dirty="0">
                <a:solidFill>
                  <a:schemeClr val="bg1"/>
                </a:solidFill>
              </a:rPr>
              <a:t> </a:t>
            </a:r>
            <a:r>
              <a:rPr lang="en-US" sz="4800" dirty="0" err="1">
                <a:solidFill>
                  <a:schemeClr val="bg1"/>
                </a:solidFill>
              </a:rPr>
              <a:t>nếu</a:t>
            </a:r>
            <a:r>
              <a:rPr lang="en-US" sz="4800" dirty="0">
                <a:solidFill>
                  <a:schemeClr val="bg1"/>
                </a:solidFill>
              </a:rPr>
              <a:t> </a:t>
            </a:r>
            <a:r>
              <a:rPr lang="en-US" sz="4800" dirty="0" err="1">
                <a:solidFill>
                  <a:schemeClr val="bg1"/>
                </a:solidFill>
              </a:rPr>
              <a:t>khi</a:t>
            </a:r>
            <a:r>
              <a:rPr lang="en-US" sz="4800" dirty="0">
                <a:solidFill>
                  <a:schemeClr val="bg1"/>
                </a:solidFill>
              </a:rPr>
              <a:t> </a:t>
            </a:r>
            <a:r>
              <a:rPr lang="en-US" sz="4800" dirty="0" err="1">
                <a:solidFill>
                  <a:schemeClr val="bg1"/>
                </a:solidFill>
              </a:rPr>
              <a:t>cho</a:t>
            </a:r>
            <a:r>
              <a:rPr lang="en-US" sz="4800" dirty="0">
                <a:solidFill>
                  <a:schemeClr val="bg1"/>
                </a:solidFill>
              </a:rPr>
              <a:t> </a:t>
            </a:r>
            <a:r>
              <a:rPr lang="en-US" sz="4800" dirty="0" err="1">
                <a:solidFill>
                  <a:schemeClr val="bg1"/>
                </a:solidFill>
              </a:rPr>
              <a:t>trước</a:t>
            </a:r>
            <a:r>
              <a:rPr lang="en-US" sz="4800" dirty="0">
                <a:solidFill>
                  <a:schemeClr val="bg1"/>
                </a:solidFill>
              </a:rPr>
              <a:t> </a:t>
            </a:r>
            <a:r>
              <a:rPr lang="en-US" sz="4800" dirty="0" err="1">
                <a:solidFill>
                  <a:schemeClr val="bg1"/>
                </a:solidFill>
              </a:rPr>
              <a:t>một</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tóm</a:t>
            </a:r>
            <a:r>
              <a:rPr lang="en-US" sz="4800" dirty="0">
                <a:solidFill>
                  <a:schemeClr val="bg1"/>
                </a:solidFill>
              </a:rPr>
              <a:t> </a:t>
            </a:r>
            <a:r>
              <a:rPr lang="en-US" sz="4800" dirty="0" err="1">
                <a:solidFill>
                  <a:schemeClr val="bg1"/>
                </a:solidFill>
              </a:rPr>
              <a:t>lược</a:t>
            </a:r>
            <a:r>
              <a:rPr lang="en-US" sz="4800" dirty="0">
                <a:solidFill>
                  <a:schemeClr val="bg1"/>
                </a:solidFill>
              </a:rPr>
              <a:t> </a:t>
            </a:r>
            <a:r>
              <a:rPr lang="en-US" sz="4800" dirty="0" err="1">
                <a:solidFill>
                  <a:schemeClr val="bg1"/>
                </a:solidFill>
              </a:rPr>
              <a:t>thông</a:t>
            </a:r>
            <a:r>
              <a:rPr lang="en-US" sz="4800" dirty="0">
                <a:solidFill>
                  <a:schemeClr val="bg1"/>
                </a:solidFill>
              </a:rPr>
              <a:t> </a:t>
            </a:r>
            <a:r>
              <a:rPr lang="en-US" sz="4800" dirty="0" err="1">
                <a:solidFill>
                  <a:schemeClr val="bg1"/>
                </a:solidFill>
              </a:rPr>
              <a:t>báo</a:t>
            </a:r>
            <a:r>
              <a:rPr lang="en-US" sz="4800" dirty="0">
                <a:solidFill>
                  <a:schemeClr val="bg1"/>
                </a:solidFill>
              </a:rPr>
              <a:t> z </a:t>
            </a:r>
            <a:r>
              <a:rPr lang="en-US" sz="4800" dirty="0" err="1">
                <a:solidFill>
                  <a:schemeClr val="bg1"/>
                </a:solidFill>
              </a:rPr>
              <a:t>thì</a:t>
            </a:r>
            <a:r>
              <a:rPr lang="en-US" sz="4800" dirty="0">
                <a:solidFill>
                  <a:schemeClr val="bg1"/>
                </a:solidFill>
              </a:rPr>
              <a:t> </a:t>
            </a:r>
            <a:r>
              <a:rPr lang="en-US" sz="4800" dirty="0" err="1">
                <a:solidFill>
                  <a:schemeClr val="bg1"/>
                </a:solidFill>
              </a:rPr>
              <a:t>không</a:t>
            </a:r>
            <a:r>
              <a:rPr lang="en-US" sz="4800" dirty="0">
                <a:solidFill>
                  <a:schemeClr val="bg1"/>
                </a:solidFill>
              </a:rPr>
              <a:t> </a:t>
            </a:r>
            <a:r>
              <a:rPr lang="en-US" sz="4800" dirty="0" err="1">
                <a:solidFill>
                  <a:schemeClr val="bg1"/>
                </a:solidFill>
              </a:rPr>
              <a:t>thể</a:t>
            </a:r>
            <a:r>
              <a:rPr lang="en-US" sz="4800" dirty="0">
                <a:solidFill>
                  <a:schemeClr val="bg1"/>
                </a:solidFill>
              </a:rPr>
              <a:t> </a:t>
            </a:r>
            <a:r>
              <a:rPr lang="en-US" sz="4800" dirty="0" err="1">
                <a:solidFill>
                  <a:schemeClr val="bg1"/>
                </a:solidFill>
              </a:rPr>
              <a:t>thực</a:t>
            </a:r>
            <a:r>
              <a:rPr lang="en-US" sz="4800" dirty="0">
                <a:solidFill>
                  <a:schemeClr val="bg1"/>
                </a:solidFill>
              </a:rPr>
              <a:t> </a:t>
            </a:r>
            <a:r>
              <a:rPr lang="en-US" sz="4800" dirty="0" err="1">
                <a:solidFill>
                  <a:schemeClr val="bg1"/>
                </a:solidFill>
              </a:rPr>
              <a:t>hiện</a:t>
            </a:r>
            <a:r>
              <a:rPr lang="en-US" sz="4800" dirty="0">
                <a:solidFill>
                  <a:schemeClr val="bg1"/>
                </a:solidFill>
              </a:rPr>
              <a:t> </a:t>
            </a:r>
            <a:r>
              <a:rPr lang="en-US" sz="4800" dirty="0" err="1">
                <a:solidFill>
                  <a:schemeClr val="bg1"/>
                </a:solidFill>
              </a:rPr>
              <a:t>về</a:t>
            </a:r>
            <a:r>
              <a:rPr lang="en-US" sz="4800" dirty="0">
                <a:solidFill>
                  <a:schemeClr val="bg1"/>
                </a:solidFill>
              </a:rPr>
              <a:t> </a:t>
            </a:r>
            <a:r>
              <a:rPr lang="en-US" sz="4800" dirty="0" err="1">
                <a:solidFill>
                  <a:schemeClr val="bg1"/>
                </a:solidFill>
              </a:rPr>
              <a:t>mặt</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toán</a:t>
            </a:r>
            <a:r>
              <a:rPr lang="en-US" sz="4800" dirty="0">
                <a:solidFill>
                  <a:schemeClr val="bg1"/>
                </a:solidFill>
              </a:rPr>
              <a:t> </a:t>
            </a:r>
            <a:r>
              <a:rPr lang="en-US" sz="4800" dirty="0" err="1">
                <a:solidFill>
                  <a:schemeClr val="bg1"/>
                </a:solidFill>
              </a:rPr>
              <a:t>để</a:t>
            </a:r>
            <a:r>
              <a:rPr lang="en-US" sz="4800" dirty="0">
                <a:solidFill>
                  <a:schemeClr val="bg1"/>
                </a:solidFill>
              </a:rPr>
              <a:t> </a:t>
            </a:r>
            <a:r>
              <a:rPr lang="en-US" sz="4800" dirty="0" err="1">
                <a:solidFill>
                  <a:schemeClr val="bg1"/>
                </a:solidFill>
              </a:rPr>
              <a:t>tìm</a:t>
            </a:r>
            <a:r>
              <a:rPr lang="en-US" sz="4800" dirty="0">
                <a:solidFill>
                  <a:schemeClr val="bg1"/>
                </a:solidFill>
              </a:rPr>
              <a:t> </a:t>
            </a:r>
            <a:r>
              <a:rPr lang="en-US" sz="4800" dirty="0" err="1">
                <a:solidFill>
                  <a:schemeClr val="bg1"/>
                </a:solidFill>
              </a:rPr>
              <a:t>ra</a:t>
            </a:r>
            <a:r>
              <a:rPr lang="en-US" sz="4800" dirty="0">
                <a:solidFill>
                  <a:schemeClr val="bg1"/>
                </a:solidFill>
              </a:rPr>
              <a:t> </a:t>
            </a:r>
            <a:r>
              <a:rPr lang="en-US" sz="4800" dirty="0" err="1">
                <a:solidFill>
                  <a:schemeClr val="bg1"/>
                </a:solidFill>
              </a:rPr>
              <a:t>thông</a:t>
            </a:r>
            <a:r>
              <a:rPr lang="en-US" sz="4800" dirty="0">
                <a:solidFill>
                  <a:schemeClr val="bg1"/>
                </a:solidFill>
              </a:rPr>
              <a:t> </a:t>
            </a:r>
            <a:r>
              <a:rPr lang="en-US" sz="4800" dirty="0" err="1">
                <a:solidFill>
                  <a:schemeClr val="bg1"/>
                </a:solidFill>
              </a:rPr>
              <a:t>điệp</a:t>
            </a:r>
            <a:r>
              <a:rPr lang="en-US" sz="4800" dirty="0">
                <a:solidFill>
                  <a:schemeClr val="bg1"/>
                </a:solidFill>
              </a:rPr>
              <a:t> ban </a:t>
            </a:r>
            <a:r>
              <a:rPr lang="en-US" sz="4800" dirty="0" err="1">
                <a:solidFill>
                  <a:schemeClr val="bg1"/>
                </a:solidFill>
              </a:rPr>
              <a:t>đầu</a:t>
            </a:r>
            <a:r>
              <a:rPr lang="en-US" sz="4800" dirty="0">
                <a:solidFill>
                  <a:schemeClr val="bg1"/>
                </a:solidFill>
              </a:rPr>
              <a:t> x </a:t>
            </a:r>
            <a:r>
              <a:rPr lang="en-US" sz="4800" dirty="0" err="1">
                <a:solidFill>
                  <a:schemeClr val="bg1"/>
                </a:solidFill>
              </a:rPr>
              <a:t>sao</a:t>
            </a:r>
            <a:r>
              <a:rPr lang="en-US" sz="4800" dirty="0">
                <a:solidFill>
                  <a:schemeClr val="bg1"/>
                </a:solidFill>
              </a:rPr>
              <a:t> </a:t>
            </a:r>
            <a:r>
              <a:rPr lang="en-US" sz="4800" dirty="0" err="1">
                <a:solidFill>
                  <a:schemeClr val="bg1"/>
                </a:solidFill>
              </a:rPr>
              <a:t>cho</a:t>
            </a:r>
            <a:r>
              <a:rPr lang="en-US" sz="4800" dirty="0">
                <a:solidFill>
                  <a:schemeClr val="bg1"/>
                </a:solidFill>
              </a:rPr>
              <a:t> h(x) = z . </a:t>
            </a:r>
          </a:p>
          <a:p>
            <a:r>
              <a:rPr lang="en-US" sz="4800" dirty="0">
                <a:solidFill>
                  <a:schemeClr val="bg1"/>
                </a:solidFill>
              </a:rPr>
              <a:t>- VD : </a:t>
            </a:r>
            <a:r>
              <a:rPr lang="en-US" sz="4800" dirty="0" err="1">
                <a:solidFill>
                  <a:schemeClr val="bg1"/>
                </a:solidFill>
              </a:rPr>
              <a:t>xét</a:t>
            </a:r>
            <a:r>
              <a:rPr lang="en-US" sz="4800" dirty="0">
                <a:solidFill>
                  <a:schemeClr val="bg1"/>
                </a:solidFill>
              </a:rPr>
              <a:t> </a:t>
            </a:r>
            <a:r>
              <a:rPr lang="en-US" sz="4800" dirty="0" err="1">
                <a:solidFill>
                  <a:schemeClr val="bg1"/>
                </a:solidFill>
              </a:rPr>
              <a:t>một</a:t>
            </a:r>
            <a:r>
              <a:rPr lang="en-US" sz="4800" dirty="0">
                <a:solidFill>
                  <a:schemeClr val="bg1"/>
                </a:solidFill>
              </a:rPr>
              <a:t> </a:t>
            </a:r>
            <a:r>
              <a:rPr lang="en-US" sz="4800" dirty="0" err="1">
                <a:solidFill>
                  <a:schemeClr val="bg1"/>
                </a:solidFill>
              </a:rPr>
              <a:t>kiểu</a:t>
            </a:r>
            <a:r>
              <a:rPr lang="en-US" sz="4800" dirty="0">
                <a:solidFill>
                  <a:schemeClr val="bg1"/>
                </a:solidFill>
              </a:rPr>
              <a:t> </a:t>
            </a:r>
            <a:r>
              <a:rPr lang="en-US" sz="4800" dirty="0" err="1">
                <a:solidFill>
                  <a:schemeClr val="bg1"/>
                </a:solidFill>
              </a:rPr>
              <a:t>tấn</a:t>
            </a:r>
            <a:r>
              <a:rPr lang="en-US" sz="4800" dirty="0">
                <a:solidFill>
                  <a:schemeClr val="bg1"/>
                </a:solidFill>
              </a:rPr>
              <a:t> </a:t>
            </a:r>
            <a:r>
              <a:rPr lang="en-US" sz="4800" dirty="0" err="1">
                <a:solidFill>
                  <a:schemeClr val="bg1"/>
                </a:solidFill>
              </a:rPr>
              <a:t>công</a:t>
            </a:r>
            <a:r>
              <a:rPr lang="en-US" sz="4800" dirty="0">
                <a:solidFill>
                  <a:schemeClr val="bg1"/>
                </a:solidFill>
              </a:rPr>
              <a:t> </a:t>
            </a:r>
            <a:r>
              <a:rPr lang="en-US" sz="4800" dirty="0" err="1">
                <a:solidFill>
                  <a:schemeClr val="bg1"/>
                </a:solidFill>
              </a:rPr>
              <a:t>như</a:t>
            </a:r>
            <a:r>
              <a:rPr lang="en-US" sz="4800" dirty="0">
                <a:solidFill>
                  <a:schemeClr val="bg1"/>
                </a:solidFill>
              </a:rPr>
              <a:t> </a:t>
            </a:r>
            <a:r>
              <a:rPr lang="en-US" sz="4800" dirty="0" err="1">
                <a:solidFill>
                  <a:schemeClr val="bg1"/>
                </a:solidFill>
              </a:rPr>
              <a:t>sau</a:t>
            </a:r>
            <a:r>
              <a:rPr lang="en-US" sz="4800" dirty="0">
                <a:solidFill>
                  <a:schemeClr val="bg1"/>
                </a:solidFill>
              </a:rPr>
              <a:t> : </a:t>
            </a:r>
            <a:r>
              <a:rPr lang="en-US" sz="4800" dirty="0" err="1">
                <a:solidFill>
                  <a:schemeClr val="bg1"/>
                </a:solidFill>
              </a:rPr>
              <a:t>việc</a:t>
            </a:r>
            <a:r>
              <a:rPr lang="en-US" sz="4800" dirty="0">
                <a:solidFill>
                  <a:schemeClr val="bg1"/>
                </a:solidFill>
              </a:rPr>
              <a:t> </a:t>
            </a:r>
            <a:r>
              <a:rPr lang="en-US" sz="4800" err="1">
                <a:solidFill>
                  <a:schemeClr val="bg1"/>
                </a:solidFill>
              </a:rPr>
              <a:t>giả</a:t>
            </a:r>
            <a:r>
              <a:rPr lang="en-US" sz="4800">
                <a:solidFill>
                  <a:schemeClr val="bg1"/>
                </a:solidFill>
              </a:rPr>
              <a:t> </a:t>
            </a:r>
            <a:r>
              <a:rPr lang="en-US" sz="4800" smtClean="0">
                <a:solidFill>
                  <a:schemeClr val="bg1"/>
                </a:solidFill>
              </a:rPr>
              <a:t>mạo </a:t>
            </a:r>
            <a:r>
              <a:rPr lang="en-US" sz="4800" dirty="0" err="1">
                <a:solidFill>
                  <a:schemeClr val="bg1"/>
                </a:solidFill>
              </a:rPr>
              <a:t>các</a:t>
            </a:r>
            <a:r>
              <a:rPr lang="en-US" sz="4800" dirty="0">
                <a:solidFill>
                  <a:schemeClr val="bg1"/>
                </a:solidFill>
              </a:rPr>
              <a:t> </a:t>
            </a:r>
            <a:r>
              <a:rPr lang="en-US" sz="4800" dirty="0" err="1">
                <a:solidFill>
                  <a:schemeClr val="bg1"/>
                </a:solidFill>
              </a:rPr>
              <a:t>chữ</a:t>
            </a:r>
            <a:r>
              <a:rPr lang="en-US" sz="4800" dirty="0">
                <a:solidFill>
                  <a:schemeClr val="bg1"/>
                </a:solidFill>
              </a:rPr>
              <a:t> </a:t>
            </a:r>
            <a:r>
              <a:rPr lang="en-US" sz="4800" dirty="0" err="1">
                <a:solidFill>
                  <a:schemeClr val="bg1"/>
                </a:solidFill>
              </a:rPr>
              <a:t>ký</a:t>
            </a:r>
            <a:r>
              <a:rPr lang="en-US" sz="4800" dirty="0">
                <a:solidFill>
                  <a:schemeClr val="bg1"/>
                </a:solidFill>
              </a:rPr>
              <a:t> </a:t>
            </a:r>
            <a:r>
              <a:rPr lang="en-US" sz="4800" dirty="0" err="1">
                <a:solidFill>
                  <a:schemeClr val="bg1"/>
                </a:solidFill>
              </a:rPr>
              <a:t>trên</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tóm</a:t>
            </a:r>
            <a:r>
              <a:rPr lang="en-US" sz="4800" dirty="0">
                <a:solidFill>
                  <a:schemeClr val="bg1"/>
                </a:solidFill>
              </a:rPr>
              <a:t> </a:t>
            </a:r>
            <a:r>
              <a:rPr lang="en-US" sz="4800" dirty="0" err="1">
                <a:solidFill>
                  <a:schemeClr val="bg1"/>
                </a:solidFill>
              </a:rPr>
              <a:t>lược</a:t>
            </a:r>
            <a:r>
              <a:rPr lang="en-US" sz="4800" dirty="0">
                <a:solidFill>
                  <a:schemeClr val="bg1"/>
                </a:solidFill>
              </a:rPr>
              <a:t> z </a:t>
            </a:r>
            <a:r>
              <a:rPr lang="en-US" sz="4800" dirty="0" err="1">
                <a:solidFill>
                  <a:schemeClr val="bg1"/>
                </a:solidFill>
              </a:rPr>
              <a:t>thường</a:t>
            </a:r>
            <a:r>
              <a:rPr lang="en-US" sz="4800" dirty="0">
                <a:solidFill>
                  <a:schemeClr val="bg1"/>
                </a:solidFill>
              </a:rPr>
              <a:t> </a:t>
            </a:r>
            <a:r>
              <a:rPr lang="en-US" sz="4800" dirty="0" err="1">
                <a:solidFill>
                  <a:schemeClr val="bg1"/>
                </a:solidFill>
              </a:rPr>
              <a:t>xảy</a:t>
            </a:r>
            <a:r>
              <a:rPr lang="en-US" sz="4800" dirty="0">
                <a:solidFill>
                  <a:schemeClr val="bg1"/>
                </a:solidFill>
              </a:rPr>
              <a:t> </a:t>
            </a:r>
            <a:r>
              <a:rPr lang="en-US" sz="4800" dirty="0" err="1">
                <a:solidFill>
                  <a:schemeClr val="bg1"/>
                </a:solidFill>
              </a:rPr>
              <a:t>ra</a:t>
            </a:r>
            <a:r>
              <a:rPr lang="en-US" sz="4800" dirty="0">
                <a:solidFill>
                  <a:schemeClr val="bg1"/>
                </a:solidFill>
              </a:rPr>
              <a:t> </a:t>
            </a:r>
            <a:r>
              <a:rPr lang="en-US" sz="4800" dirty="0" err="1">
                <a:solidFill>
                  <a:schemeClr val="bg1"/>
                </a:solidFill>
              </a:rPr>
              <a:t>với</a:t>
            </a:r>
            <a:r>
              <a:rPr lang="en-US" sz="4800" dirty="0">
                <a:solidFill>
                  <a:schemeClr val="bg1"/>
                </a:solidFill>
              </a:rPr>
              <a:t> </a:t>
            </a:r>
            <a:r>
              <a:rPr lang="en-US" sz="4800" dirty="0" err="1">
                <a:solidFill>
                  <a:schemeClr val="bg1"/>
                </a:solidFill>
              </a:rPr>
              <a:t>các</a:t>
            </a:r>
            <a:r>
              <a:rPr lang="en-US" sz="4800" dirty="0">
                <a:solidFill>
                  <a:schemeClr val="bg1"/>
                </a:solidFill>
              </a:rPr>
              <a:t> </a:t>
            </a:r>
            <a:r>
              <a:rPr lang="en-US" sz="4800" dirty="0" err="1">
                <a:solidFill>
                  <a:schemeClr val="bg1"/>
                </a:solidFill>
              </a:rPr>
              <a:t>sơ</a:t>
            </a:r>
            <a:r>
              <a:rPr lang="en-US" sz="4800" dirty="0">
                <a:solidFill>
                  <a:schemeClr val="bg1"/>
                </a:solidFill>
              </a:rPr>
              <a:t> </a:t>
            </a:r>
            <a:r>
              <a:rPr lang="en-US" sz="4800" dirty="0" err="1">
                <a:solidFill>
                  <a:schemeClr val="bg1"/>
                </a:solidFill>
              </a:rPr>
              <a:t>đồ</a:t>
            </a:r>
            <a:r>
              <a:rPr lang="en-US" sz="4800" dirty="0">
                <a:solidFill>
                  <a:schemeClr val="bg1"/>
                </a:solidFill>
              </a:rPr>
              <a:t> </a:t>
            </a:r>
            <a:r>
              <a:rPr lang="en-US" sz="4800" dirty="0" err="1">
                <a:solidFill>
                  <a:schemeClr val="bg1"/>
                </a:solidFill>
              </a:rPr>
              <a:t>chữ</a:t>
            </a:r>
            <a:r>
              <a:rPr lang="en-US" sz="4800" dirty="0">
                <a:solidFill>
                  <a:schemeClr val="bg1"/>
                </a:solidFill>
              </a:rPr>
              <a:t> </a:t>
            </a:r>
            <a:r>
              <a:rPr lang="en-US" sz="4800" dirty="0" err="1">
                <a:solidFill>
                  <a:schemeClr val="bg1"/>
                </a:solidFill>
              </a:rPr>
              <a:t>ký</a:t>
            </a:r>
            <a:r>
              <a:rPr lang="en-US" sz="4800" dirty="0">
                <a:solidFill>
                  <a:schemeClr val="bg1"/>
                </a:solidFill>
              </a:rPr>
              <a:t> </a:t>
            </a:r>
            <a:r>
              <a:rPr lang="en-US" sz="4800" dirty="0" err="1">
                <a:solidFill>
                  <a:schemeClr val="bg1"/>
                </a:solidFill>
              </a:rPr>
              <a:t>số</a:t>
            </a:r>
            <a:r>
              <a:rPr lang="en-US" sz="4800" dirty="0">
                <a:solidFill>
                  <a:schemeClr val="bg1"/>
                </a:solidFill>
              </a:rPr>
              <a:t>. </a:t>
            </a:r>
            <a:r>
              <a:rPr lang="en-US" sz="4800" dirty="0" err="1">
                <a:solidFill>
                  <a:schemeClr val="bg1"/>
                </a:solidFill>
              </a:rPr>
              <a:t>giả</a:t>
            </a:r>
            <a:r>
              <a:rPr lang="en-US" sz="4800" dirty="0">
                <a:solidFill>
                  <a:schemeClr val="bg1"/>
                </a:solidFill>
              </a:rPr>
              <a:t> </a:t>
            </a:r>
            <a:r>
              <a:rPr lang="en-US" sz="4800" dirty="0" err="1">
                <a:solidFill>
                  <a:schemeClr val="bg1"/>
                </a:solidFill>
              </a:rPr>
              <a:t>sử</a:t>
            </a:r>
            <a:r>
              <a:rPr lang="en-US" sz="4800" dirty="0">
                <a:solidFill>
                  <a:schemeClr val="bg1"/>
                </a:solidFill>
              </a:rPr>
              <a:t> </a:t>
            </a:r>
            <a:r>
              <a:rPr lang="en-US" sz="4800" dirty="0" err="1">
                <a:solidFill>
                  <a:schemeClr val="bg1"/>
                </a:solidFill>
              </a:rPr>
              <a:t>tên</a:t>
            </a:r>
            <a:r>
              <a:rPr lang="en-US" sz="4800" dirty="0">
                <a:solidFill>
                  <a:schemeClr val="bg1"/>
                </a:solidFill>
              </a:rPr>
              <a:t> </a:t>
            </a:r>
            <a:r>
              <a:rPr lang="en-US" sz="4800" dirty="0" err="1">
                <a:solidFill>
                  <a:schemeClr val="bg1"/>
                </a:solidFill>
              </a:rPr>
              <a:t>giả</a:t>
            </a:r>
            <a:r>
              <a:rPr lang="en-US" sz="4800" dirty="0">
                <a:solidFill>
                  <a:schemeClr val="bg1"/>
                </a:solidFill>
              </a:rPr>
              <a:t> </a:t>
            </a:r>
            <a:r>
              <a:rPr lang="en-US" sz="4800" dirty="0" err="1">
                <a:solidFill>
                  <a:schemeClr val="bg1"/>
                </a:solidFill>
              </a:rPr>
              <a:t>mạo</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chữ</a:t>
            </a:r>
            <a:r>
              <a:rPr lang="en-US" sz="4800" dirty="0">
                <a:solidFill>
                  <a:schemeClr val="bg1"/>
                </a:solidFill>
              </a:rPr>
              <a:t> </a:t>
            </a:r>
            <a:r>
              <a:rPr lang="en-US" sz="4800" dirty="0" err="1">
                <a:solidFill>
                  <a:schemeClr val="bg1"/>
                </a:solidFill>
              </a:rPr>
              <a:t>ký</a:t>
            </a:r>
            <a:r>
              <a:rPr lang="en-US" sz="4800" dirty="0">
                <a:solidFill>
                  <a:schemeClr val="bg1"/>
                </a:solidFill>
              </a:rPr>
              <a:t> </a:t>
            </a:r>
            <a:r>
              <a:rPr lang="en-US" sz="4800" dirty="0" err="1">
                <a:solidFill>
                  <a:schemeClr val="bg1"/>
                </a:solidFill>
              </a:rPr>
              <a:t>trên</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tóm</a:t>
            </a:r>
            <a:r>
              <a:rPr lang="en-US" sz="4800" dirty="0">
                <a:solidFill>
                  <a:schemeClr val="bg1"/>
                </a:solidFill>
              </a:rPr>
              <a:t> </a:t>
            </a:r>
            <a:r>
              <a:rPr lang="en-US" sz="4800" dirty="0" err="1">
                <a:solidFill>
                  <a:schemeClr val="bg1"/>
                </a:solidFill>
              </a:rPr>
              <a:t>lược</a:t>
            </a:r>
            <a:r>
              <a:rPr lang="en-US" sz="4800" dirty="0">
                <a:solidFill>
                  <a:schemeClr val="bg1"/>
                </a:solidFill>
              </a:rPr>
              <a:t> z, </a:t>
            </a:r>
            <a:r>
              <a:rPr lang="en-US" sz="4800" dirty="0" err="1">
                <a:solidFill>
                  <a:schemeClr val="bg1"/>
                </a:solidFill>
              </a:rPr>
              <a:t>sau</a:t>
            </a:r>
            <a:r>
              <a:rPr lang="en-US" sz="4800" dirty="0">
                <a:solidFill>
                  <a:schemeClr val="bg1"/>
                </a:solidFill>
              </a:rPr>
              <a:t> </a:t>
            </a:r>
            <a:r>
              <a:rPr lang="en-US" sz="4800" dirty="0" err="1">
                <a:solidFill>
                  <a:schemeClr val="bg1"/>
                </a:solidFill>
              </a:rPr>
              <a:t>đó</a:t>
            </a:r>
            <a:r>
              <a:rPr lang="en-US" sz="4800" dirty="0">
                <a:solidFill>
                  <a:schemeClr val="bg1"/>
                </a:solidFill>
              </a:rPr>
              <a:t> </a:t>
            </a:r>
            <a:r>
              <a:rPr lang="en-US" sz="4800" dirty="0" err="1">
                <a:solidFill>
                  <a:schemeClr val="bg1"/>
                </a:solidFill>
              </a:rPr>
              <a:t>hắn</a:t>
            </a:r>
            <a:r>
              <a:rPr lang="en-US" sz="4800" dirty="0">
                <a:solidFill>
                  <a:schemeClr val="bg1"/>
                </a:solidFill>
              </a:rPr>
              <a:t> </a:t>
            </a:r>
            <a:r>
              <a:rPr lang="en-US" sz="4800" dirty="0" err="1">
                <a:solidFill>
                  <a:schemeClr val="bg1"/>
                </a:solidFill>
              </a:rPr>
              <a:t>tìm</a:t>
            </a:r>
            <a:r>
              <a:rPr lang="en-US" sz="4800" dirty="0">
                <a:solidFill>
                  <a:schemeClr val="bg1"/>
                </a:solidFill>
              </a:rPr>
              <a:t> </a:t>
            </a:r>
            <a:r>
              <a:rPr lang="en-US" sz="4800" dirty="0" err="1">
                <a:solidFill>
                  <a:schemeClr val="bg1"/>
                </a:solidFill>
              </a:rPr>
              <a:t>một</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thông</a:t>
            </a:r>
            <a:r>
              <a:rPr lang="en-US" sz="4800" dirty="0">
                <a:solidFill>
                  <a:schemeClr val="bg1"/>
                </a:solidFill>
              </a:rPr>
              <a:t> </a:t>
            </a:r>
            <a:r>
              <a:rPr lang="en-US" sz="4800" dirty="0" err="1">
                <a:solidFill>
                  <a:schemeClr val="bg1"/>
                </a:solidFill>
              </a:rPr>
              <a:t>điệp</a:t>
            </a:r>
            <a:r>
              <a:rPr lang="en-US" sz="4800" dirty="0">
                <a:solidFill>
                  <a:schemeClr val="bg1"/>
                </a:solidFill>
              </a:rPr>
              <a:t> x' </a:t>
            </a:r>
            <a:r>
              <a:rPr lang="en-US" sz="4800" dirty="0" err="1">
                <a:solidFill>
                  <a:schemeClr val="bg1"/>
                </a:solidFill>
              </a:rPr>
              <a:t>được</a:t>
            </a:r>
            <a:r>
              <a:rPr lang="en-US" sz="4800" dirty="0">
                <a:solidFill>
                  <a:schemeClr val="bg1"/>
                </a:solidFill>
              </a:rPr>
              <a:t> </a:t>
            </a:r>
            <a:r>
              <a:rPr lang="en-US" sz="4800" dirty="0" err="1">
                <a:solidFill>
                  <a:schemeClr val="bg1"/>
                </a:solidFill>
              </a:rPr>
              <a:t>tính</a:t>
            </a:r>
            <a:r>
              <a:rPr lang="en-US" sz="4800" dirty="0">
                <a:solidFill>
                  <a:schemeClr val="bg1"/>
                </a:solidFill>
              </a:rPr>
              <a:t> </a:t>
            </a:r>
            <a:r>
              <a:rPr lang="en-US" sz="4800" dirty="0" err="1">
                <a:solidFill>
                  <a:schemeClr val="bg1"/>
                </a:solidFill>
              </a:rPr>
              <a:t>ngược</a:t>
            </a:r>
            <a:r>
              <a:rPr lang="en-US" sz="4800" dirty="0">
                <a:solidFill>
                  <a:schemeClr val="bg1"/>
                </a:solidFill>
              </a:rPr>
              <a:t> </a:t>
            </a:r>
            <a:r>
              <a:rPr lang="en-US" sz="4800" dirty="0" err="1">
                <a:solidFill>
                  <a:schemeClr val="bg1"/>
                </a:solidFill>
              </a:rPr>
              <a:t>từ</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đại</a:t>
            </a:r>
            <a:r>
              <a:rPr lang="en-US" sz="4800" dirty="0">
                <a:solidFill>
                  <a:schemeClr val="bg1"/>
                </a:solidFill>
              </a:rPr>
              <a:t> </a:t>
            </a:r>
            <a:r>
              <a:rPr lang="en-US" sz="4800" dirty="0" err="1">
                <a:solidFill>
                  <a:schemeClr val="bg1"/>
                </a:solidFill>
              </a:rPr>
              <a:t>diện</a:t>
            </a:r>
            <a:r>
              <a:rPr lang="en-US" sz="4800" dirty="0">
                <a:solidFill>
                  <a:schemeClr val="bg1"/>
                </a:solidFill>
              </a:rPr>
              <a:t> z , z = h(x'). </a:t>
            </a:r>
            <a:r>
              <a:rPr lang="en-US" sz="4800" dirty="0" err="1">
                <a:solidFill>
                  <a:schemeClr val="bg1"/>
                </a:solidFill>
              </a:rPr>
              <a:t>tên</a:t>
            </a:r>
            <a:r>
              <a:rPr lang="en-US" sz="4800" dirty="0">
                <a:solidFill>
                  <a:schemeClr val="bg1"/>
                </a:solidFill>
              </a:rPr>
              <a:t> </a:t>
            </a:r>
            <a:r>
              <a:rPr lang="en-US" sz="4800" dirty="0" err="1">
                <a:solidFill>
                  <a:schemeClr val="bg1"/>
                </a:solidFill>
              </a:rPr>
              <a:t>trộm</a:t>
            </a:r>
            <a:r>
              <a:rPr lang="en-US" sz="4800" dirty="0">
                <a:solidFill>
                  <a:schemeClr val="bg1"/>
                </a:solidFill>
              </a:rPr>
              <a:t> </a:t>
            </a:r>
            <a:r>
              <a:rPr lang="en-US" sz="4800" dirty="0" err="1">
                <a:solidFill>
                  <a:schemeClr val="bg1"/>
                </a:solidFill>
              </a:rPr>
              <a:t>thay</a:t>
            </a:r>
            <a:r>
              <a:rPr lang="en-US" sz="4800" dirty="0">
                <a:solidFill>
                  <a:schemeClr val="bg1"/>
                </a:solidFill>
              </a:rPr>
              <a:t> </a:t>
            </a:r>
            <a:r>
              <a:rPr lang="en-US" sz="4800" dirty="0" err="1">
                <a:solidFill>
                  <a:schemeClr val="bg1"/>
                </a:solidFill>
              </a:rPr>
              <a:t>thế</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thông</a:t>
            </a:r>
            <a:r>
              <a:rPr lang="en-US" sz="4800" dirty="0">
                <a:solidFill>
                  <a:schemeClr val="bg1"/>
                </a:solidFill>
              </a:rPr>
              <a:t> </a:t>
            </a:r>
            <a:r>
              <a:rPr lang="en-US" sz="4800" dirty="0" err="1">
                <a:solidFill>
                  <a:schemeClr val="bg1"/>
                </a:solidFill>
              </a:rPr>
              <a:t>điệp</a:t>
            </a:r>
            <a:r>
              <a:rPr lang="en-US" sz="4800" dirty="0">
                <a:solidFill>
                  <a:schemeClr val="bg1"/>
                </a:solidFill>
              </a:rPr>
              <a:t> x </a:t>
            </a:r>
            <a:r>
              <a:rPr lang="en-US" sz="4800" dirty="0" err="1">
                <a:solidFill>
                  <a:schemeClr val="bg1"/>
                </a:solidFill>
              </a:rPr>
              <a:t>hợp</a:t>
            </a:r>
            <a:r>
              <a:rPr lang="en-US" sz="4800" dirty="0">
                <a:solidFill>
                  <a:schemeClr val="bg1"/>
                </a:solidFill>
              </a:rPr>
              <a:t> </a:t>
            </a:r>
            <a:r>
              <a:rPr lang="en-US" sz="4800" dirty="0" err="1">
                <a:solidFill>
                  <a:schemeClr val="bg1"/>
                </a:solidFill>
              </a:rPr>
              <a:t>lệ</a:t>
            </a:r>
            <a:r>
              <a:rPr lang="en-US" sz="4800" dirty="0">
                <a:solidFill>
                  <a:schemeClr val="bg1"/>
                </a:solidFill>
              </a:rPr>
              <a:t> </a:t>
            </a:r>
            <a:r>
              <a:rPr lang="en-US" sz="4800" dirty="0" err="1">
                <a:solidFill>
                  <a:schemeClr val="bg1"/>
                </a:solidFill>
              </a:rPr>
              <a:t>bằng</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thông</a:t>
            </a:r>
            <a:r>
              <a:rPr lang="en-US" sz="4800" dirty="0">
                <a:solidFill>
                  <a:schemeClr val="bg1"/>
                </a:solidFill>
              </a:rPr>
              <a:t> </a:t>
            </a:r>
            <a:r>
              <a:rPr lang="en-US" sz="4800" dirty="0" err="1">
                <a:solidFill>
                  <a:schemeClr val="bg1"/>
                </a:solidFill>
              </a:rPr>
              <a:t>điệp</a:t>
            </a:r>
            <a:r>
              <a:rPr lang="en-US" sz="4800" dirty="0">
                <a:solidFill>
                  <a:schemeClr val="bg1"/>
                </a:solidFill>
              </a:rPr>
              <a:t> x' </a:t>
            </a:r>
            <a:r>
              <a:rPr lang="en-US" sz="4800" dirty="0" err="1">
                <a:solidFill>
                  <a:schemeClr val="bg1"/>
                </a:solidFill>
              </a:rPr>
              <a:t>giả</a:t>
            </a:r>
            <a:r>
              <a:rPr lang="en-US" sz="4800" dirty="0">
                <a:solidFill>
                  <a:schemeClr val="bg1"/>
                </a:solidFill>
              </a:rPr>
              <a:t> </a:t>
            </a:r>
            <a:r>
              <a:rPr lang="en-US" sz="4800" dirty="0" err="1">
                <a:solidFill>
                  <a:schemeClr val="bg1"/>
                </a:solidFill>
              </a:rPr>
              <a:t>mạo</a:t>
            </a:r>
            <a:r>
              <a:rPr lang="en-US" sz="4800" dirty="0">
                <a:solidFill>
                  <a:schemeClr val="bg1"/>
                </a:solidFill>
              </a:rPr>
              <a:t>, </a:t>
            </a:r>
            <a:r>
              <a:rPr lang="en-US" sz="4800" dirty="0" err="1">
                <a:solidFill>
                  <a:schemeClr val="bg1"/>
                </a:solidFill>
              </a:rPr>
              <a:t>nhưng</a:t>
            </a:r>
            <a:r>
              <a:rPr lang="en-US" sz="4800" dirty="0">
                <a:solidFill>
                  <a:schemeClr val="bg1"/>
                </a:solidFill>
              </a:rPr>
              <a:t> </a:t>
            </a:r>
            <a:r>
              <a:rPr lang="en-US" sz="4800" dirty="0" err="1">
                <a:solidFill>
                  <a:schemeClr val="bg1"/>
                </a:solidFill>
              </a:rPr>
              <a:t>lại</a:t>
            </a:r>
            <a:r>
              <a:rPr lang="en-US" sz="4800" dirty="0">
                <a:solidFill>
                  <a:schemeClr val="bg1"/>
                </a:solidFill>
              </a:rPr>
              <a:t> </a:t>
            </a:r>
            <a:r>
              <a:rPr lang="en-US" sz="4800" dirty="0" err="1">
                <a:solidFill>
                  <a:schemeClr val="bg1"/>
                </a:solidFill>
              </a:rPr>
              <a:t>có</a:t>
            </a:r>
            <a:r>
              <a:rPr lang="en-US" sz="4800" dirty="0">
                <a:solidFill>
                  <a:schemeClr val="bg1"/>
                </a:solidFill>
              </a:rPr>
              <a:t> z = h(x') </a:t>
            </a:r>
            <a:r>
              <a:rPr lang="en-US" sz="4800" dirty="0" err="1">
                <a:solidFill>
                  <a:schemeClr val="bg1"/>
                </a:solidFill>
              </a:rPr>
              <a:t>và</a:t>
            </a:r>
            <a:r>
              <a:rPr lang="en-US" sz="4800" dirty="0">
                <a:solidFill>
                  <a:schemeClr val="bg1"/>
                </a:solidFill>
              </a:rPr>
              <a:t> </a:t>
            </a:r>
            <a:r>
              <a:rPr lang="en-US" sz="4800" dirty="0" err="1">
                <a:solidFill>
                  <a:schemeClr val="bg1"/>
                </a:solidFill>
              </a:rPr>
              <a:t>hắn</a:t>
            </a:r>
            <a:r>
              <a:rPr lang="en-US" sz="4800" dirty="0">
                <a:solidFill>
                  <a:schemeClr val="bg1"/>
                </a:solidFill>
              </a:rPr>
              <a:t> </a:t>
            </a:r>
            <a:r>
              <a:rPr lang="en-US" sz="4800" dirty="0" err="1">
                <a:solidFill>
                  <a:schemeClr val="bg1"/>
                </a:solidFill>
              </a:rPr>
              <a:t>ký</a:t>
            </a:r>
            <a:r>
              <a:rPr lang="en-US" sz="4800" dirty="0">
                <a:solidFill>
                  <a:schemeClr val="bg1"/>
                </a:solidFill>
              </a:rPr>
              <a:t> </a:t>
            </a:r>
            <a:r>
              <a:rPr lang="en-US" sz="4800" dirty="0" err="1">
                <a:solidFill>
                  <a:schemeClr val="bg1"/>
                </a:solidFill>
              </a:rPr>
              <a:t>số</a:t>
            </a:r>
            <a:r>
              <a:rPr lang="en-US" sz="4800" dirty="0">
                <a:solidFill>
                  <a:schemeClr val="bg1"/>
                </a:solidFill>
              </a:rPr>
              <a:t> </a:t>
            </a:r>
            <a:r>
              <a:rPr lang="en-US" sz="4800" dirty="0" err="1">
                <a:solidFill>
                  <a:schemeClr val="bg1"/>
                </a:solidFill>
              </a:rPr>
              <a:t>trên</a:t>
            </a:r>
            <a:r>
              <a:rPr lang="en-US" sz="4800" dirty="0">
                <a:solidFill>
                  <a:schemeClr val="bg1"/>
                </a:solidFill>
              </a:rPr>
              <a:t> </a:t>
            </a:r>
            <a:r>
              <a:rPr lang="en-US" sz="4800" dirty="0" err="1">
                <a:solidFill>
                  <a:schemeClr val="bg1"/>
                </a:solidFill>
              </a:rPr>
              <a:t>bản</a:t>
            </a:r>
            <a:r>
              <a:rPr lang="en-US" sz="4800" dirty="0">
                <a:solidFill>
                  <a:schemeClr val="bg1"/>
                </a:solidFill>
              </a:rPr>
              <a:t> </a:t>
            </a:r>
            <a:r>
              <a:rPr lang="en-US" sz="4800" dirty="0" err="1">
                <a:solidFill>
                  <a:schemeClr val="bg1"/>
                </a:solidFill>
              </a:rPr>
              <a:t>đại</a:t>
            </a:r>
            <a:r>
              <a:rPr lang="en-US" sz="4800" dirty="0">
                <a:solidFill>
                  <a:schemeClr val="bg1"/>
                </a:solidFill>
              </a:rPr>
              <a:t> </a:t>
            </a:r>
            <a:r>
              <a:rPr lang="en-US" sz="4800" dirty="0" err="1">
                <a:solidFill>
                  <a:schemeClr val="bg1"/>
                </a:solidFill>
              </a:rPr>
              <a:t>diện</a:t>
            </a:r>
            <a:r>
              <a:rPr lang="en-US" sz="4800" dirty="0">
                <a:solidFill>
                  <a:schemeClr val="bg1"/>
                </a:solidFill>
              </a:rPr>
              <a:t> </a:t>
            </a:r>
            <a:r>
              <a:rPr lang="en-US" sz="4800" dirty="0" err="1">
                <a:solidFill>
                  <a:schemeClr val="bg1"/>
                </a:solidFill>
              </a:rPr>
              <a:t>cho</a:t>
            </a:r>
            <a:r>
              <a:rPr lang="en-US" sz="4800" dirty="0">
                <a:solidFill>
                  <a:schemeClr val="bg1"/>
                </a:solidFill>
              </a:rPr>
              <a:t> x' </a:t>
            </a:r>
            <a:r>
              <a:rPr lang="en-US" sz="4800" dirty="0" err="1">
                <a:solidFill>
                  <a:schemeClr val="bg1"/>
                </a:solidFill>
              </a:rPr>
              <a:t>bằng</a:t>
            </a:r>
            <a:r>
              <a:rPr lang="en-US" sz="4800" dirty="0">
                <a:solidFill>
                  <a:schemeClr val="bg1"/>
                </a:solidFill>
              </a:rPr>
              <a:t> </a:t>
            </a:r>
            <a:r>
              <a:rPr lang="en-US" sz="4800" dirty="0" err="1">
                <a:solidFill>
                  <a:schemeClr val="bg1"/>
                </a:solidFill>
              </a:rPr>
              <a:t>đúng</a:t>
            </a:r>
            <a:r>
              <a:rPr lang="en-US" sz="4800" dirty="0">
                <a:solidFill>
                  <a:schemeClr val="bg1"/>
                </a:solidFill>
              </a:rPr>
              <a:t> </a:t>
            </a:r>
            <a:r>
              <a:rPr lang="en-US" sz="4800" dirty="0" err="1">
                <a:solidFill>
                  <a:schemeClr val="bg1"/>
                </a:solidFill>
              </a:rPr>
              <a:t>chữ</a:t>
            </a:r>
            <a:r>
              <a:rPr lang="en-US" sz="4800" dirty="0">
                <a:solidFill>
                  <a:schemeClr val="bg1"/>
                </a:solidFill>
              </a:rPr>
              <a:t> </a:t>
            </a:r>
            <a:r>
              <a:rPr lang="en-US" sz="4800" dirty="0" err="1">
                <a:solidFill>
                  <a:schemeClr val="bg1"/>
                </a:solidFill>
              </a:rPr>
              <a:t>ký</a:t>
            </a:r>
            <a:r>
              <a:rPr lang="en-US" sz="4800" dirty="0">
                <a:solidFill>
                  <a:schemeClr val="bg1"/>
                </a:solidFill>
              </a:rPr>
              <a:t> </a:t>
            </a:r>
            <a:r>
              <a:rPr lang="en-US" sz="4800" dirty="0" err="1">
                <a:solidFill>
                  <a:schemeClr val="bg1"/>
                </a:solidFill>
              </a:rPr>
              <a:t>hợp</a:t>
            </a:r>
            <a:r>
              <a:rPr lang="en-US" sz="4800" dirty="0">
                <a:solidFill>
                  <a:schemeClr val="bg1"/>
                </a:solidFill>
              </a:rPr>
              <a:t> </a:t>
            </a:r>
            <a:r>
              <a:rPr lang="en-US" sz="4800" dirty="0" err="1">
                <a:solidFill>
                  <a:schemeClr val="bg1"/>
                </a:solidFill>
              </a:rPr>
              <a:t>lệ</a:t>
            </a:r>
            <a:r>
              <a:rPr lang="en-US" sz="4800" dirty="0">
                <a:solidFill>
                  <a:schemeClr val="bg1"/>
                </a:solidFill>
              </a:rPr>
              <a:t>. </a:t>
            </a:r>
            <a:r>
              <a:rPr lang="en-US" sz="4800" dirty="0" err="1">
                <a:solidFill>
                  <a:schemeClr val="bg1"/>
                </a:solidFill>
              </a:rPr>
              <a:t>nếu</a:t>
            </a:r>
            <a:r>
              <a:rPr lang="en-US" sz="4800" dirty="0">
                <a:solidFill>
                  <a:schemeClr val="bg1"/>
                </a:solidFill>
              </a:rPr>
              <a:t> </a:t>
            </a:r>
            <a:r>
              <a:rPr lang="en-US" sz="4800" dirty="0" err="1">
                <a:solidFill>
                  <a:schemeClr val="bg1"/>
                </a:solidFill>
              </a:rPr>
              <a:t>làm</a:t>
            </a:r>
            <a:r>
              <a:rPr lang="en-US" sz="4800" dirty="0">
                <a:solidFill>
                  <a:schemeClr val="bg1"/>
                </a:solidFill>
              </a:rPr>
              <a:t> </a:t>
            </a:r>
            <a:r>
              <a:rPr lang="en-US" sz="4800" dirty="0" err="1">
                <a:solidFill>
                  <a:schemeClr val="bg1"/>
                </a:solidFill>
              </a:rPr>
              <a:t>được</a:t>
            </a:r>
            <a:r>
              <a:rPr lang="en-US" sz="4800" dirty="0">
                <a:solidFill>
                  <a:schemeClr val="bg1"/>
                </a:solidFill>
              </a:rPr>
              <a:t> </a:t>
            </a:r>
            <a:r>
              <a:rPr lang="en-US" sz="4800" dirty="0" err="1">
                <a:solidFill>
                  <a:schemeClr val="bg1"/>
                </a:solidFill>
              </a:rPr>
              <a:t>như</a:t>
            </a:r>
            <a:r>
              <a:rPr lang="en-US" sz="4800" dirty="0">
                <a:solidFill>
                  <a:schemeClr val="bg1"/>
                </a:solidFill>
              </a:rPr>
              <a:t> </a:t>
            </a:r>
            <a:r>
              <a:rPr lang="en-US" sz="4800" dirty="0" err="1">
                <a:solidFill>
                  <a:schemeClr val="bg1"/>
                </a:solidFill>
              </a:rPr>
              <a:t>vậy</a:t>
            </a:r>
            <a:r>
              <a:rPr lang="en-US" sz="4800" dirty="0">
                <a:solidFill>
                  <a:schemeClr val="bg1"/>
                </a:solidFill>
              </a:rPr>
              <a:t> </a:t>
            </a:r>
            <a:r>
              <a:rPr lang="en-US" sz="4800" dirty="0" err="1">
                <a:solidFill>
                  <a:schemeClr val="bg1"/>
                </a:solidFill>
              </a:rPr>
              <a:t>thì</a:t>
            </a:r>
            <a:r>
              <a:rPr lang="en-US" sz="4800" dirty="0">
                <a:solidFill>
                  <a:schemeClr val="bg1"/>
                </a:solidFill>
              </a:rPr>
              <a:t> (x' y) </a:t>
            </a:r>
            <a:r>
              <a:rPr lang="en-US" sz="4800" dirty="0" err="1">
                <a:solidFill>
                  <a:schemeClr val="bg1"/>
                </a:solidFill>
              </a:rPr>
              <a:t>là</a:t>
            </a:r>
            <a:r>
              <a:rPr lang="en-US" sz="4800" dirty="0">
                <a:solidFill>
                  <a:schemeClr val="bg1"/>
                </a:solidFill>
              </a:rPr>
              <a:t> </a:t>
            </a:r>
            <a:r>
              <a:rPr lang="en-US" sz="4800" dirty="0" err="1">
                <a:solidFill>
                  <a:schemeClr val="bg1"/>
                </a:solidFill>
              </a:rPr>
              <a:t>bước</a:t>
            </a:r>
            <a:r>
              <a:rPr lang="en-US" sz="4800" dirty="0">
                <a:solidFill>
                  <a:schemeClr val="bg1"/>
                </a:solidFill>
              </a:rPr>
              <a:t> </a:t>
            </a:r>
            <a:r>
              <a:rPr lang="en-US" sz="4800" dirty="0" err="1">
                <a:solidFill>
                  <a:schemeClr val="bg1"/>
                </a:solidFill>
              </a:rPr>
              <a:t>điện</a:t>
            </a:r>
            <a:r>
              <a:rPr lang="en-US" sz="4800" dirty="0">
                <a:solidFill>
                  <a:schemeClr val="bg1"/>
                </a:solidFill>
              </a:rPr>
              <a:t> </a:t>
            </a:r>
            <a:r>
              <a:rPr lang="en-US" sz="4800" dirty="0" err="1">
                <a:solidFill>
                  <a:schemeClr val="bg1"/>
                </a:solidFill>
              </a:rPr>
              <a:t>giả</a:t>
            </a:r>
            <a:r>
              <a:rPr lang="en-US" sz="4800" dirty="0">
                <a:solidFill>
                  <a:schemeClr val="bg1"/>
                </a:solidFill>
              </a:rPr>
              <a:t> </a:t>
            </a:r>
            <a:r>
              <a:rPr lang="en-US" sz="4800" dirty="0" err="1">
                <a:solidFill>
                  <a:schemeClr val="bg1"/>
                </a:solidFill>
              </a:rPr>
              <a:t>mạo</a:t>
            </a:r>
            <a:r>
              <a:rPr lang="en-US" sz="4800" dirty="0">
                <a:solidFill>
                  <a:schemeClr val="bg1"/>
                </a:solidFill>
              </a:rPr>
              <a:t> </a:t>
            </a:r>
            <a:r>
              <a:rPr lang="en-US" sz="4800" dirty="0" err="1">
                <a:solidFill>
                  <a:schemeClr val="bg1"/>
                </a:solidFill>
              </a:rPr>
              <a:t>hợp</a:t>
            </a:r>
            <a:r>
              <a:rPr lang="en-US" sz="4800" dirty="0">
                <a:solidFill>
                  <a:schemeClr val="bg1"/>
                </a:solidFill>
              </a:rPr>
              <a:t> </a:t>
            </a:r>
            <a:r>
              <a:rPr lang="en-US" sz="4800" dirty="0" err="1">
                <a:solidFill>
                  <a:schemeClr val="bg1"/>
                </a:solidFill>
              </a:rPr>
              <a:t>lệ</a:t>
            </a:r>
            <a:r>
              <a:rPr lang="en-US" sz="4800" dirty="0">
                <a:solidFill>
                  <a:schemeClr val="bg1"/>
                </a:solidFill>
              </a:rPr>
              <a:t>.</a:t>
            </a:r>
          </a:p>
        </p:txBody>
      </p:sp>
    </p:spTree>
    <p:extLst>
      <p:ext uri="{BB962C8B-B14F-4D97-AF65-F5344CB8AC3E}">
        <p14:creationId xmlns:p14="http://schemas.microsoft.com/office/powerpoint/2010/main" val="3846322291"/>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25606" y="5630626"/>
            <a:ext cx="17932794" cy="2462213"/>
          </a:xfrm>
          <a:prstGeom prst="rect">
            <a:avLst/>
          </a:prstGeom>
          <a:noFill/>
          <a:ln>
            <a:noFill/>
          </a:ln>
        </p:spPr>
        <p:txBody>
          <a:bodyPr wrap="none" lIns="0" tIns="0" rIns="0" bIns="0" rtlCol="0" anchor="ctr" anchorCtr="0">
            <a:spAutoFit/>
          </a:bodyPr>
          <a:lstStyle/>
          <a:p>
            <a:pPr algn="ctr"/>
            <a:r>
              <a:rPr lang="vi-VN" sz="16000" dirty="0" smtClean="0">
                <a:solidFill>
                  <a:srgbClr val="4BC1EB"/>
                </a:solidFill>
                <a:latin typeface="Fira Sans ExtraBold" panose="020B0903050000020004" pitchFamily="34" charset="0"/>
                <a:ea typeface="Fira Sans ExtraBold" panose="020B0903050000020004" pitchFamily="34" charset="0"/>
              </a:rPr>
              <a:t>SƠ LƯỢC VỀ SHA</a:t>
            </a:r>
          </a:p>
        </p:txBody>
      </p:sp>
    </p:spTree>
    <p:extLst>
      <p:ext uri="{BB962C8B-B14F-4D97-AF65-F5344CB8AC3E}">
        <p14:creationId xmlns:p14="http://schemas.microsoft.com/office/powerpoint/2010/main" val="3309456424"/>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84577" y="4707296"/>
            <a:ext cx="22014873" cy="4308872"/>
          </a:xfrm>
          <a:prstGeom prst="rect">
            <a:avLst/>
          </a:prstGeom>
          <a:noFill/>
          <a:ln>
            <a:noFill/>
          </a:ln>
        </p:spPr>
        <p:txBody>
          <a:bodyPr wrap="none" lIns="0" tIns="0" rIns="0" bIns="0" rtlCol="0" anchor="ctr" anchorCtr="0">
            <a:spAutoFit/>
          </a:bodyPr>
          <a:lstStyle/>
          <a:p>
            <a:pPr algn="ctr"/>
            <a:r>
              <a:rPr lang="en-US" sz="14000" dirty="0" smtClean="0">
                <a:solidFill>
                  <a:srgbClr val="4BC1EB"/>
                </a:solidFill>
                <a:latin typeface="Fira Sans ExtraBold" panose="020B0903050000020004" pitchFamily="34" charset="0"/>
                <a:ea typeface="Fira Sans ExtraBold" panose="020B0903050000020004" pitchFamily="34" charset="0"/>
              </a:rPr>
              <a:t>CÀI ĐẶT VÀ THỬ NGHIỆM</a:t>
            </a:r>
          </a:p>
          <a:p>
            <a:pPr algn="ctr"/>
            <a:r>
              <a:rPr lang="en-US" sz="14000" dirty="0" smtClean="0">
                <a:solidFill>
                  <a:srgbClr val="4BC1EB"/>
                </a:solidFill>
                <a:latin typeface="Fira Sans ExtraBold" panose="020B0903050000020004" pitchFamily="34" charset="0"/>
                <a:ea typeface="Fira Sans ExtraBold" panose="020B0903050000020004" pitchFamily="34" charset="0"/>
              </a:rPr>
              <a:t>SHA-1</a:t>
            </a:r>
          </a:p>
        </p:txBody>
      </p:sp>
    </p:spTree>
    <p:extLst>
      <p:ext uri="{BB962C8B-B14F-4D97-AF65-F5344CB8AC3E}">
        <p14:creationId xmlns:p14="http://schemas.microsoft.com/office/powerpoint/2010/main" val="3419044223"/>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1143000"/>
            <a:ext cx="17830800" cy="10556736"/>
          </a:xfrm>
          <a:prstGeom prst="rect">
            <a:avLst/>
          </a:prstGeom>
          <a:noFill/>
        </p:spPr>
        <p:txBody>
          <a:bodyPr wrap="square" rtlCol="0">
            <a:spAutoFit/>
          </a:bodyPr>
          <a:lstStyle/>
          <a:p>
            <a:r>
              <a:rPr lang="en-US" sz="4000" dirty="0" smtClean="0">
                <a:solidFill>
                  <a:schemeClr val="bg1"/>
                </a:solidFill>
              </a:rPr>
              <a:t>Code SHA1:</a:t>
            </a:r>
          </a:p>
          <a:p>
            <a:endParaRPr lang="en-US" sz="4000" dirty="0">
              <a:solidFill>
                <a:schemeClr val="bg1"/>
              </a:solidFill>
            </a:endParaRPr>
          </a:p>
          <a:p>
            <a:r>
              <a:rPr lang="vi-VN" sz="4000">
                <a:solidFill>
                  <a:schemeClr val="bg1"/>
                </a:solidFill>
              </a:rPr>
              <a:t>/* </a:t>
            </a:r>
            <a:endParaRPr lang="en-US" sz="4000" smtClean="0">
              <a:solidFill>
                <a:schemeClr val="bg1"/>
              </a:solidFill>
            </a:endParaRPr>
          </a:p>
          <a:p>
            <a:r>
              <a:rPr lang="vi-VN" sz="4000" smtClean="0">
                <a:solidFill>
                  <a:schemeClr val="bg1"/>
                </a:solidFill>
              </a:rPr>
              <a:t>* To </a:t>
            </a:r>
            <a:r>
              <a:rPr lang="vi-VN" sz="4000">
                <a:solidFill>
                  <a:schemeClr val="bg1"/>
                </a:solidFill>
              </a:rPr>
              <a:t>change this license header, choose License Headers in Project Properties. </a:t>
            </a:r>
            <a:endParaRPr lang="en-US" sz="4000" smtClean="0">
              <a:solidFill>
                <a:schemeClr val="bg1"/>
              </a:solidFill>
            </a:endParaRPr>
          </a:p>
          <a:p>
            <a:r>
              <a:rPr lang="vi-VN" sz="4000" smtClean="0">
                <a:solidFill>
                  <a:schemeClr val="bg1"/>
                </a:solidFill>
              </a:rPr>
              <a:t>* To </a:t>
            </a:r>
            <a:r>
              <a:rPr lang="vi-VN" sz="4000">
                <a:solidFill>
                  <a:schemeClr val="bg1"/>
                </a:solidFill>
              </a:rPr>
              <a:t>change this template file, choose Tools | Templates </a:t>
            </a:r>
            <a:endParaRPr lang="en-US" sz="4000" smtClean="0">
              <a:solidFill>
                <a:schemeClr val="bg1"/>
              </a:solidFill>
            </a:endParaRPr>
          </a:p>
          <a:p>
            <a:r>
              <a:rPr lang="vi-VN" sz="4000" smtClean="0">
                <a:solidFill>
                  <a:schemeClr val="bg1"/>
                </a:solidFill>
              </a:rPr>
              <a:t>* and </a:t>
            </a:r>
            <a:r>
              <a:rPr lang="vi-VN" sz="4000">
                <a:solidFill>
                  <a:schemeClr val="bg1"/>
                </a:solidFill>
              </a:rPr>
              <a:t>open the template in the editor</a:t>
            </a:r>
            <a:r>
              <a:rPr lang="vi-VN" sz="4000" smtClean="0">
                <a:solidFill>
                  <a:schemeClr val="bg1"/>
                </a:solidFill>
              </a:rPr>
              <a:t>.</a:t>
            </a:r>
            <a:endParaRPr lang="en-US" sz="4000" smtClean="0">
              <a:solidFill>
                <a:schemeClr val="bg1"/>
              </a:solidFill>
            </a:endParaRPr>
          </a:p>
          <a:p>
            <a:r>
              <a:rPr lang="vi-VN" sz="4000" smtClean="0">
                <a:solidFill>
                  <a:schemeClr val="bg1"/>
                </a:solidFill>
              </a:rPr>
              <a:t>*/</a:t>
            </a:r>
            <a:endParaRPr lang="en-US" sz="4000" smtClean="0">
              <a:solidFill>
                <a:schemeClr val="bg1"/>
              </a:solidFill>
            </a:endParaRPr>
          </a:p>
          <a:p>
            <a:r>
              <a:rPr lang="vi-VN" sz="4000" smtClean="0">
                <a:solidFill>
                  <a:schemeClr val="bg1"/>
                </a:solidFill>
              </a:rPr>
              <a:t>package sha1;</a:t>
            </a:r>
            <a:endParaRPr lang="en-US" sz="4000" smtClean="0">
              <a:solidFill>
                <a:schemeClr val="bg1"/>
              </a:solidFill>
            </a:endParaRPr>
          </a:p>
          <a:p>
            <a:r>
              <a:rPr lang="vi-VN" sz="4000" smtClean="0">
                <a:solidFill>
                  <a:schemeClr val="bg1"/>
                </a:solidFill>
              </a:rPr>
              <a:t>import java.io.UnsupportedEncodingException;</a:t>
            </a:r>
            <a:endParaRPr lang="en-US" sz="4000" smtClean="0">
              <a:solidFill>
                <a:schemeClr val="bg1"/>
              </a:solidFill>
            </a:endParaRPr>
          </a:p>
          <a:p>
            <a:r>
              <a:rPr lang="vi-VN" sz="4000" smtClean="0">
                <a:solidFill>
                  <a:schemeClr val="bg1"/>
                </a:solidFill>
              </a:rPr>
              <a:t>import java.security.MessageDigest;</a:t>
            </a:r>
            <a:endParaRPr lang="en-US" sz="4000" smtClean="0">
              <a:solidFill>
                <a:schemeClr val="bg1"/>
              </a:solidFill>
            </a:endParaRPr>
          </a:p>
          <a:p>
            <a:r>
              <a:rPr lang="vi-VN" sz="4000" smtClean="0">
                <a:solidFill>
                  <a:schemeClr val="bg1"/>
                </a:solidFill>
              </a:rPr>
              <a:t>import </a:t>
            </a:r>
            <a:r>
              <a:rPr lang="vi-VN" sz="4000">
                <a:solidFill>
                  <a:schemeClr val="bg1"/>
                </a:solidFill>
              </a:rPr>
              <a:t>java.security.NoSuchAlgorithmException; </a:t>
            </a:r>
            <a:endParaRPr lang="en-US" sz="4000" smtClean="0">
              <a:solidFill>
                <a:schemeClr val="bg1"/>
              </a:solidFill>
            </a:endParaRPr>
          </a:p>
          <a:p>
            <a:r>
              <a:rPr lang="vi-VN" sz="4000" smtClean="0">
                <a:solidFill>
                  <a:schemeClr val="bg1"/>
                </a:solidFill>
              </a:rPr>
              <a:t>/**</a:t>
            </a:r>
            <a:endParaRPr lang="en-US" sz="4000" smtClean="0">
              <a:solidFill>
                <a:schemeClr val="bg1"/>
              </a:solidFill>
            </a:endParaRPr>
          </a:p>
          <a:p>
            <a:r>
              <a:rPr lang="vi-VN" sz="4000" smtClean="0">
                <a:solidFill>
                  <a:schemeClr val="bg1"/>
                </a:solidFill>
              </a:rPr>
              <a:t>*</a:t>
            </a:r>
            <a:endParaRPr lang="en-US" sz="4000" smtClean="0">
              <a:solidFill>
                <a:schemeClr val="bg1"/>
              </a:solidFill>
            </a:endParaRPr>
          </a:p>
          <a:p>
            <a:r>
              <a:rPr lang="vi-VN" sz="4000" smtClean="0">
                <a:solidFill>
                  <a:schemeClr val="bg1"/>
                </a:solidFill>
              </a:rPr>
              <a:t>@author Nguyễn Huyền </a:t>
            </a:r>
            <a:endParaRPr lang="en-US" sz="4000" smtClean="0">
              <a:solidFill>
                <a:schemeClr val="bg1"/>
              </a:solidFill>
            </a:endParaRPr>
          </a:p>
          <a:p>
            <a:r>
              <a:rPr lang="vi-VN" sz="4000" smtClean="0">
                <a:solidFill>
                  <a:schemeClr val="bg1"/>
                </a:solidFill>
              </a:rPr>
              <a:t>*/</a:t>
            </a:r>
            <a:endParaRPr lang="en-US" sz="4000" smtClean="0">
              <a:solidFill>
                <a:schemeClr val="bg1"/>
              </a:solidFill>
            </a:endParaRPr>
          </a:p>
          <a:p>
            <a:endParaRPr lang="en-US" sz="4000" dirty="0">
              <a:solidFill>
                <a:schemeClr val="bg1"/>
              </a:solidFill>
            </a:endParaRPr>
          </a:p>
        </p:txBody>
      </p:sp>
    </p:spTree>
    <p:extLst>
      <p:ext uri="{BB962C8B-B14F-4D97-AF65-F5344CB8AC3E}">
        <p14:creationId xmlns:p14="http://schemas.microsoft.com/office/powerpoint/2010/main" val="301408721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1143000"/>
            <a:ext cx="22250400" cy="12403395"/>
          </a:xfrm>
          <a:prstGeom prst="rect">
            <a:avLst/>
          </a:prstGeom>
          <a:noFill/>
        </p:spPr>
        <p:txBody>
          <a:bodyPr wrap="square" rtlCol="0">
            <a:spAutoFit/>
          </a:bodyPr>
          <a:lstStyle/>
          <a:p>
            <a:r>
              <a:rPr lang="en-US" sz="4000">
                <a:solidFill>
                  <a:schemeClr val="bg1"/>
                </a:solidFill>
              </a:rPr>
              <a:t>public class AeSimpleSHA1 { </a:t>
            </a:r>
            <a:endParaRPr lang="en-US" sz="4000" smtClean="0">
              <a:solidFill>
                <a:schemeClr val="bg1"/>
              </a:solidFill>
            </a:endParaRPr>
          </a:p>
          <a:p>
            <a:r>
              <a:rPr lang="en-US" sz="4000">
                <a:solidFill>
                  <a:schemeClr val="bg1"/>
                </a:solidFill>
              </a:rPr>
              <a:t>	</a:t>
            </a:r>
            <a:r>
              <a:rPr lang="en-US" sz="4000" smtClean="0">
                <a:solidFill>
                  <a:schemeClr val="bg1"/>
                </a:solidFill>
              </a:rPr>
              <a:t>private </a:t>
            </a:r>
            <a:r>
              <a:rPr lang="en-US" sz="4000">
                <a:solidFill>
                  <a:schemeClr val="bg1"/>
                </a:solidFill>
              </a:rPr>
              <a:t>static String convertToHex(byte[] data) { </a:t>
            </a:r>
            <a:endParaRPr lang="en-US" sz="4000" smtClean="0">
              <a:solidFill>
                <a:schemeClr val="bg1"/>
              </a:solidFill>
            </a:endParaRPr>
          </a:p>
          <a:p>
            <a:r>
              <a:rPr lang="en-US" sz="4000">
                <a:solidFill>
                  <a:schemeClr val="bg1"/>
                </a:solidFill>
              </a:rPr>
              <a:t>	</a:t>
            </a:r>
            <a:r>
              <a:rPr lang="en-US" sz="4000" smtClean="0">
                <a:solidFill>
                  <a:schemeClr val="bg1"/>
                </a:solidFill>
              </a:rPr>
              <a:t>	StringBuffer </a:t>
            </a:r>
            <a:r>
              <a:rPr lang="en-US" sz="4000">
                <a:solidFill>
                  <a:schemeClr val="bg1"/>
                </a:solidFill>
              </a:rPr>
              <a:t>buf = new StringBuffer(); </a:t>
            </a:r>
            <a:endParaRPr lang="en-US" sz="4000" smtClean="0">
              <a:solidFill>
                <a:schemeClr val="bg1"/>
              </a:solidFill>
            </a:endParaRPr>
          </a:p>
          <a:p>
            <a:r>
              <a:rPr lang="en-US" sz="4000">
                <a:solidFill>
                  <a:schemeClr val="bg1"/>
                </a:solidFill>
              </a:rPr>
              <a:t>	</a:t>
            </a:r>
            <a:r>
              <a:rPr lang="en-US" sz="4000" smtClean="0">
                <a:solidFill>
                  <a:schemeClr val="bg1"/>
                </a:solidFill>
              </a:rPr>
              <a:t>	for </a:t>
            </a:r>
            <a:r>
              <a:rPr lang="en-US" sz="4000">
                <a:solidFill>
                  <a:schemeClr val="bg1"/>
                </a:solidFill>
              </a:rPr>
              <a:t>(int i = 0; i &lt; data.length; i++) { </a:t>
            </a:r>
            <a:endParaRPr lang="en-US" sz="4000" smtClean="0">
              <a:solidFill>
                <a:schemeClr val="bg1"/>
              </a:solidFill>
            </a:endParaRPr>
          </a:p>
          <a:p>
            <a:r>
              <a:rPr lang="en-US" sz="4000">
                <a:solidFill>
                  <a:schemeClr val="bg1"/>
                </a:solidFill>
              </a:rPr>
              <a:t>	</a:t>
            </a:r>
            <a:r>
              <a:rPr lang="en-US" sz="4000" smtClean="0">
                <a:solidFill>
                  <a:schemeClr val="bg1"/>
                </a:solidFill>
              </a:rPr>
              <a:t>		int </a:t>
            </a:r>
            <a:r>
              <a:rPr lang="en-US" sz="4000">
                <a:solidFill>
                  <a:schemeClr val="bg1"/>
                </a:solidFill>
              </a:rPr>
              <a:t>halfbyte = (data[i] &gt;&gt;&gt; 4) &amp; 0x0F; </a:t>
            </a:r>
            <a:r>
              <a:rPr lang="en-US" sz="4000" smtClean="0">
                <a:solidFill>
                  <a:schemeClr val="bg1"/>
                </a:solidFill>
              </a:rPr>
              <a:t/>
            </a:r>
            <a:br>
              <a:rPr lang="en-US" sz="4000" smtClean="0">
                <a:solidFill>
                  <a:schemeClr val="bg1"/>
                </a:solidFill>
              </a:rPr>
            </a:br>
            <a:r>
              <a:rPr lang="en-US" sz="4000" smtClean="0">
                <a:solidFill>
                  <a:schemeClr val="bg1"/>
                </a:solidFill>
              </a:rPr>
              <a:t>			int </a:t>
            </a:r>
            <a:r>
              <a:rPr lang="en-US" sz="4000">
                <a:solidFill>
                  <a:schemeClr val="bg1"/>
                </a:solidFill>
              </a:rPr>
              <a:t>two_halfs = 0; </a:t>
            </a:r>
            <a:endParaRPr lang="en-US" sz="4000" smtClean="0">
              <a:solidFill>
                <a:schemeClr val="bg1"/>
              </a:solidFill>
            </a:endParaRPr>
          </a:p>
          <a:p>
            <a:r>
              <a:rPr lang="en-US" sz="4000">
                <a:solidFill>
                  <a:schemeClr val="bg1"/>
                </a:solidFill>
              </a:rPr>
              <a:t>	</a:t>
            </a:r>
            <a:r>
              <a:rPr lang="en-US" sz="4000" smtClean="0">
                <a:solidFill>
                  <a:schemeClr val="bg1"/>
                </a:solidFill>
              </a:rPr>
              <a:t>			do </a:t>
            </a:r>
            <a:r>
              <a:rPr lang="en-US" sz="4000">
                <a:solidFill>
                  <a:schemeClr val="bg1"/>
                </a:solidFill>
              </a:rPr>
              <a:t>{ </a:t>
            </a:r>
            <a:endParaRPr lang="en-US" sz="4000" smtClean="0">
              <a:solidFill>
                <a:schemeClr val="bg1"/>
              </a:solidFill>
            </a:endParaRPr>
          </a:p>
          <a:p>
            <a:r>
              <a:rPr lang="en-US" sz="4000">
                <a:solidFill>
                  <a:schemeClr val="bg1"/>
                </a:solidFill>
              </a:rPr>
              <a:t>	</a:t>
            </a:r>
            <a:r>
              <a:rPr lang="en-US" sz="4000" smtClean="0">
                <a:solidFill>
                  <a:schemeClr val="bg1"/>
                </a:solidFill>
              </a:rPr>
              <a:t>				if </a:t>
            </a:r>
            <a:r>
              <a:rPr lang="en-US" sz="4000">
                <a:solidFill>
                  <a:schemeClr val="bg1"/>
                </a:solidFill>
              </a:rPr>
              <a:t>((0 &lt;= halfbyte) &amp;&amp; (halfbyte &lt;= 9)) </a:t>
            </a:r>
            <a:endParaRPr lang="en-US" sz="4000" smtClean="0">
              <a:solidFill>
                <a:schemeClr val="bg1"/>
              </a:solidFill>
            </a:endParaRPr>
          </a:p>
          <a:p>
            <a:r>
              <a:rPr lang="en-US" sz="4000">
                <a:solidFill>
                  <a:schemeClr val="bg1"/>
                </a:solidFill>
              </a:rPr>
              <a:t>	</a:t>
            </a:r>
            <a:r>
              <a:rPr lang="en-US" sz="4000" smtClean="0">
                <a:solidFill>
                  <a:schemeClr val="bg1"/>
                </a:solidFill>
              </a:rPr>
              <a:t>					buf.append</a:t>
            </a:r>
            <a:r>
              <a:rPr lang="en-US" sz="4000">
                <a:solidFill>
                  <a:schemeClr val="bg1"/>
                </a:solidFill>
              </a:rPr>
              <a:t>((char) ('0' + halfbyte)); </a:t>
            </a:r>
            <a:endParaRPr lang="en-US" sz="4000" smtClean="0">
              <a:solidFill>
                <a:schemeClr val="bg1"/>
              </a:solidFill>
            </a:endParaRPr>
          </a:p>
          <a:p>
            <a:r>
              <a:rPr lang="en-US" sz="4000">
                <a:solidFill>
                  <a:schemeClr val="bg1"/>
                </a:solidFill>
              </a:rPr>
              <a:t>	</a:t>
            </a:r>
            <a:r>
              <a:rPr lang="en-US" sz="4000" smtClean="0">
                <a:solidFill>
                  <a:schemeClr val="bg1"/>
                </a:solidFill>
              </a:rPr>
              <a:t>				else </a:t>
            </a:r>
          </a:p>
          <a:p>
            <a:r>
              <a:rPr lang="en-US" sz="4000">
                <a:solidFill>
                  <a:schemeClr val="bg1"/>
                </a:solidFill>
              </a:rPr>
              <a:t>	</a:t>
            </a:r>
            <a:r>
              <a:rPr lang="en-US" sz="4000" smtClean="0">
                <a:solidFill>
                  <a:schemeClr val="bg1"/>
                </a:solidFill>
              </a:rPr>
              <a:t>					buf.append</a:t>
            </a:r>
            <a:r>
              <a:rPr lang="en-US" sz="4000">
                <a:solidFill>
                  <a:schemeClr val="bg1"/>
                </a:solidFill>
              </a:rPr>
              <a:t>((char) ('a' + (halfbyte - 10))); </a:t>
            </a:r>
            <a:endParaRPr lang="en-US" sz="4000" smtClean="0">
              <a:solidFill>
                <a:schemeClr val="bg1"/>
              </a:solidFill>
            </a:endParaRPr>
          </a:p>
          <a:p>
            <a:r>
              <a:rPr lang="en-US" sz="4000">
                <a:solidFill>
                  <a:schemeClr val="bg1"/>
                </a:solidFill>
              </a:rPr>
              <a:t>	</a:t>
            </a:r>
            <a:r>
              <a:rPr lang="en-US" sz="4000" smtClean="0">
                <a:solidFill>
                  <a:schemeClr val="bg1"/>
                </a:solidFill>
              </a:rPr>
              <a:t>				halfbyte </a:t>
            </a:r>
            <a:r>
              <a:rPr lang="en-US" sz="4000">
                <a:solidFill>
                  <a:schemeClr val="bg1"/>
                </a:solidFill>
              </a:rPr>
              <a:t>= data[i] &amp; 0x0F; </a:t>
            </a:r>
            <a:endParaRPr lang="en-US" sz="4000" smtClean="0">
              <a:solidFill>
                <a:schemeClr val="bg1"/>
              </a:solidFill>
            </a:endParaRPr>
          </a:p>
          <a:p>
            <a:r>
              <a:rPr lang="en-US" sz="4000">
                <a:solidFill>
                  <a:schemeClr val="bg1"/>
                </a:solidFill>
              </a:rPr>
              <a:t>	</a:t>
            </a:r>
            <a:r>
              <a:rPr lang="en-US" sz="4000" smtClean="0">
                <a:solidFill>
                  <a:schemeClr val="bg1"/>
                </a:solidFill>
              </a:rPr>
              <a:t>			} </a:t>
            </a:r>
            <a:r>
              <a:rPr lang="en-US" sz="4000">
                <a:solidFill>
                  <a:schemeClr val="bg1"/>
                </a:solidFill>
              </a:rPr>
              <a:t>while(two_halfs++ &lt; 1</a:t>
            </a:r>
            <a:r>
              <a:rPr lang="en-US" sz="4000" smtClean="0">
                <a:solidFill>
                  <a:schemeClr val="bg1"/>
                </a:solidFill>
              </a:rPr>
              <a:t>);</a:t>
            </a:r>
          </a:p>
          <a:p>
            <a:r>
              <a:rPr lang="en-US" sz="4000">
                <a:solidFill>
                  <a:schemeClr val="bg1"/>
                </a:solidFill>
              </a:rPr>
              <a:t>	</a:t>
            </a:r>
            <a:r>
              <a:rPr lang="en-US" sz="4000" smtClean="0">
                <a:solidFill>
                  <a:schemeClr val="bg1"/>
                </a:solidFill>
              </a:rPr>
              <a:t>		 </a:t>
            </a:r>
            <a:r>
              <a:rPr lang="en-US" sz="4000">
                <a:solidFill>
                  <a:schemeClr val="bg1"/>
                </a:solidFill>
              </a:rPr>
              <a:t>} </a:t>
            </a:r>
            <a:endParaRPr lang="en-US" sz="4000" smtClean="0">
              <a:solidFill>
                <a:schemeClr val="bg1"/>
              </a:solidFill>
            </a:endParaRPr>
          </a:p>
          <a:p>
            <a:r>
              <a:rPr lang="en-US" sz="4000">
                <a:solidFill>
                  <a:schemeClr val="bg1"/>
                </a:solidFill>
              </a:rPr>
              <a:t>	</a:t>
            </a:r>
            <a:r>
              <a:rPr lang="en-US" sz="4000" smtClean="0">
                <a:solidFill>
                  <a:schemeClr val="bg1"/>
                </a:solidFill>
              </a:rPr>
              <a:t>		return </a:t>
            </a:r>
            <a:r>
              <a:rPr lang="en-US" sz="4000">
                <a:solidFill>
                  <a:schemeClr val="bg1"/>
                </a:solidFill>
              </a:rPr>
              <a:t>buf.toString</a:t>
            </a:r>
            <a:r>
              <a:rPr lang="en-US" sz="4000" smtClean="0">
                <a:solidFill>
                  <a:schemeClr val="bg1"/>
                </a:solidFill>
              </a:rPr>
              <a:t>();</a:t>
            </a:r>
          </a:p>
          <a:p>
            <a:r>
              <a:rPr lang="en-US" sz="4000">
                <a:solidFill>
                  <a:schemeClr val="bg1"/>
                </a:solidFill>
              </a:rPr>
              <a:t>	</a:t>
            </a:r>
            <a:r>
              <a:rPr lang="en-US" sz="4000" smtClean="0">
                <a:solidFill>
                  <a:schemeClr val="bg1"/>
                </a:solidFill>
              </a:rPr>
              <a:t>	 }</a:t>
            </a:r>
          </a:p>
          <a:p>
            <a:r>
              <a:rPr lang="en-US" sz="4000" smtClean="0">
                <a:solidFill>
                  <a:schemeClr val="bg1"/>
                </a:solidFill>
              </a:rPr>
              <a:t> </a:t>
            </a:r>
            <a:r>
              <a:rPr lang="en-US" sz="4000">
                <a:solidFill>
                  <a:schemeClr val="bg1"/>
                </a:solidFill>
              </a:rPr>
              <a:t>public static String SHA1(String text) throws NoSuchAlgorithmException, UnsupportedEncodingException { MessageDigest md; md = MessageDigest.getInstance("SHA-1"); byte[] sha1hash = new byte[40]; md.update(text.getBytes("iso-8859-1"), 0, text.length()); sha1hash = md.digest(); return convertToHex(sha1hash); } }</a:t>
            </a:r>
            <a:endParaRPr lang="en-US" sz="4000" dirty="0">
              <a:solidFill>
                <a:schemeClr val="bg1"/>
              </a:solidFill>
            </a:endParaRPr>
          </a:p>
        </p:txBody>
      </p:sp>
    </p:spTree>
    <p:extLst>
      <p:ext uri="{BB962C8B-B14F-4D97-AF65-F5344CB8AC3E}">
        <p14:creationId xmlns:p14="http://schemas.microsoft.com/office/powerpoint/2010/main" val="320625074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4600" y="1143000"/>
            <a:ext cx="22250400" cy="6863417"/>
          </a:xfrm>
          <a:prstGeom prst="rect">
            <a:avLst/>
          </a:prstGeom>
          <a:noFill/>
        </p:spPr>
        <p:txBody>
          <a:bodyPr wrap="square" rtlCol="0">
            <a:spAutoFit/>
          </a:bodyPr>
          <a:lstStyle/>
          <a:p>
            <a:r>
              <a:rPr lang="en-US" sz="4000" smtClean="0">
                <a:solidFill>
                  <a:schemeClr val="bg1"/>
                </a:solidFill>
              </a:rPr>
              <a:t>	public </a:t>
            </a:r>
            <a:r>
              <a:rPr lang="en-US" sz="4000">
                <a:solidFill>
                  <a:schemeClr val="bg1"/>
                </a:solidFill>
              </a:rPr>
              <a:t>static String SHA1(String text) </a:t>
            </a:r>
            <a:endParaRPr lang="en-US" sz="4000" smtClean="0">
              <a:solidFill>
                <a:schemeClr val="bg1"/>
              </a:solidFill>
            </a:endParaRPr>
          </a:p>
          <a:p>
            <a:r>
              <a:rPr lang="en-US" sz="4000">
                <a:solidFill>
                  <a:schemeClr val="bg1"/>
                </a:solidFill>
              </a:rPr>
              <a:t>	</a:t>
            </a:r>
            <a:r>
              <a:rPr lang="en-US" sz="4000" smtClean="0">
                <a:solidFill>
                  <a:schemeClr val="bg1"/>
                </a:solidFill>
              </a:rPr>
              <a:t>throws </a:t>
            </a:r>
            <a:r>
              <a:rPr lang="en-US" sz="4000">
                <a:solidFill>
                  <a:schemeClr val="bg1"/>
                </a:solidFill>
              </a:rPr>
              <a:t>NoSuchAlgorithmException, </a:t>
            </a:r>
            <a:endParaRPr lang="en-US" sz="4000" smtClean="0">
              <a:solidFill>
                <a:schemeClr val="bg1"/>
              </a:solidFill>
            </a:endParaRPr>
          </a:p>
          <a:p>
            <a:r>
              <a:rPr lang="en-US" sz="4000" smtClean="0">
                <a:solidFill>
                  <a:schemeClr val="bg1"/>
                </a:solidFill>
              </a:rPr>
              <a:t>UnsupportedEncodingException </a:t>
            </a:r>
            <a:r>
              <a:rPr lang="en-US" sz="4000">
                <a:solidFill>
                  <a:schemeClr val="bg1"/>
                </a:solidFill>
              </a:rPr>
              <a:t>{ </a:t>
            </a:r>
            <a:endParaRPr lang="en-US" sz="4000" smtClean="0">
              <a:solidFill>
                <a:schemeClr val="bg1"/>
              </a:solidFill>
            </a:endParaRPr>
          </a:p>
          <a:p>
            <a:r>
              <a:rPr lang="en-US" sz="4000">
                <a:solidFill>
                  <a:schemeClr val="bg1"/>
                </a:solidFill>
              </a:rPr>
              <a:t>	</a:t>
            </a:r>
            <a:r>
              <a:rPr lang="en-US" sz="4000" smtClean="0">
                <a:solidFill>
                  <a:schemeClr val="bg1"/>
                </a:solidFill>
              </a:rPr>
              <a:t>MessageDigest </a:t>
            </a:r>
            <a:r>
              <a:rPr lang="en-US" sz="4000">
                <a:solidFill>
                  <a:schemeClr val="bg1"/>
                </a:solidFill>
              </a:rPr>
              <a:t>md; </a:t>
            </a:r>
            <a:endParaRPr lang="en-US" sz="4000" smtClean="0">
              <a:solidFill>
                <a:schemeClr val="bg1"/>
              </a:solidFill>
            </a:endParaRPr>
          </a:p>
          <a:p>
            <a:r>
              <a:rPr lang="en-US" sz="4000" smtClean="0">
                <a:solidFill>
                  <a:schemeClr val="bg1"/>
                </a:solidFill>
              </a:rPr>
              <a:t>	md </a:t>
            </a:r>
            <a:r>
              <a:rPr lang="en-US" sz="4000">
                <a:solidFill>
                  <a:schemeClr val="bg1"/>
                </a:solidFill>
              </a:rPr>
              <a:t>= MessageDigest.getInstance("SHA-1"); </a:t>
            </a:r>
            <a:endParaRPr lang="en-US" sz="4000" smtClean="0">
              <a:solidFill>
                <a:schemeClr val="bg1"/>
              </a:solidFill>
            </a:endParaRPr>
          </a:p>
          <a:p>
            <a:r>
              <a:rPr lang="en-US" sz="4000" smtClean="0">
                <a:solidFill>
                  <a:schemeClr val="bg1"/>
                </a:solidFill>
              </a:rPr>
              <a:t>	byte</a:t>
            </a:r>
            <a:r>
              <a:rPr lang="en-US" sz="4000">
                <a:solidFill>
                  <a:schemeClr val="bg1"/>
                </a:solidFill>
              </a:rPr>
              <a:t>[] sha1hash = new byte[40]; </a:t>
            </a:r>
            <a:endParaRPr lang="en-US" sz="4000" smtClean="0">
              <a:solidFill>
                <a:schemeClr val="bg1"/>
              </a:solidFill>
            </a:endParaRPr>
          </a:p>
          <a:p>
            <a:r>
              <a:rPr lang="en-US" sz="4000">
                <a:solidFill>
                  <a:schemeClr val="bg1"/>
                </a:solidFill>
              </a:rPr>
              <a:t>	</a:t>
            </a:r>
            <a:r>
              <a:rPr lang="en-US" sz="4000" smtClean="0">
                <a:solidFill>
                  <a:schemeClr val="bg1"/>
                </a:solidFill>
              </a:rPr>
              <a:t>md.update(text.getBytes</a:t>
            </a:r>
            <a:r>
              <a:rPr lang="en-US" sz="4000">
                <a:solidFill>
                  <a:schemeClr val="bg1"/>
                </a:solidFill>
              </a:rPr>
              <a:t>("iso-8859-1"), 0, text.length()); </a:t>
            </a:r>
            <a:endParaRPr lang="en-US" sz="4000" smtClean="0">
              <a:solidFill>
                <a:schemeClr val="bg1"/>
              </a:solidFill>
            </a:endParaRPr>
          </a:p>
          <a:p>
            <a:r>
              <a:rPr lang="en-US" sz="4000">
                <a:solidFill>
                  <a:schemeClr val="bg1"/>
                </a:solidFill>
              </a:rPr>
              <a:t>	</a:t>
            </a:r>
            <a:r>
              <a:rPr lang="en-US" sz="4000" smtClean="0">
                <a:solidFill>
                  <a:schemeClr val="bg1"/>
                </a:solidFill>
              </a:rPr>
              <a:t>sha1hash </a:t>
            </a:r>
            <a:r>
              <a:rPr lang="en-US" sz="4000">
                <a:solidFill>
                  <a:schemeClr val="bg1"/>
                </a:solidFill>
              </a:rPr>
              <a:t>= md.digest(); </a:t>
            </a:r>
            <a:endParaRPr lang="en-US" sz="4000" smtClean="0">
              <a:solidFill>
                <a:schemeClr val="bg1"/>
              </a:solidFill>
            </a:endParaRPr>
          </a:p>
          <a:p>
            <a:r>
              <a:rPr lang="en-US" sz="4000">
                <a:solidFill>
                  <a:schemeClr val="bg1"/>
                </a:solidFill>
              </a:rPr>
              <a:t>	</a:t>
            </a:r>
            <a:r>
              <a:rPr lang="en-US" sz="4000" smtClean="0">
                <a:solidFill>
                  <a:schemeClr val="bg1"/>
                </a:solidFill>
              </a:rPr>
              <a:t>return </a:t>
            </a:r>
            <a:r>
              <a:rPr lang="en-US" sz="4000">
                <a:solidFill>
                  <a:schemeClr val="bg1"/>
                </a:solidFill>
              </a:rPr>
              <a:t>convertToHex(sha1hash); </a:t>
            </a:r>
            <a:endParaRPr lang="en-US" sz="4000" smtClean="0">
              <a:solidFill>
                <a:schemeClr val="bg1"/>
              </a:solidFill>
            </a:endParaRPr>
          </a:p>
          <a:p>
            <a:r>
              <a:rPr lang="en-US" sz="4000">
                <a:solidFill>
                  <a:schemeClr val="bg1"/>
                </a:solidFill>
              </a:rPr>
              <a:t>	</a:t>
            </a:r>
            <a:r>
              <a:rPr lang="en-US" sz="4000" smtClean="0">
                <a:solidFill>
                  <a:schemeClr val="bg1"/>
                </a:solidFill>
              </a:rPr>
              <a:t>} </a:t>
            </a:r>
          </a:p>
          <a:p>
            <a:r>
              <a:rPr lang="en-US" sz="4000" smtClean="0">
                <a:solidFill>
                  <a:schemeClr val="bg1"/>
                </a:solidFill>
              </a:rPr>
              <a:t>}</a:t>
            </a:r>
            <a:endParaRPr lang="en-US" sz="4000" dirty="0">
              <a:solidFill>
                <a:schemeClr val="bg1"/>
              </a:solidFill>
            </a:endParaRPr>
          </a:p>
        </p:txBody>
      </p:sp>
    </p:spTree>
    <p:extLst>
      <p:ext uri="{BB962C8B-B14F-4D97-AF65-F5344CB8AC3E}">
        <p14:creationId xmlns:p14="http://schemas.microsoft.com/office/powerpoint/2010/main" val="140935485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76964" y="6324710"/>
            <a:ext cx="10843097" cy="1107996"/>
          </a:xfrm>
          <a:prstGeom prst="rect">
            <a:avLst/>
          </a:prstGeom>
          <a:noFill/>
        </p:spPr>
        <p:txBody>
          <a:bodyPr wrap="none" lIns="0" tIns="0" rIns="0" bIns="0" rtlCol="0" anchor="ctr" anchorCtr="0">
            <a:spAutoFit/>
          </a:bodyPr>
          <a:lstStyle/>
          <a:p>
            <a:pPr algn="ctr"/>
            <a:r>
              <a:rPr lang="en-US" sz="7200" spc="-151" dirty="0">
                <a:solidFill>
                  <a:srgbClr val="4BC1EB"/>
                </a:solidFill>
                <a:latin typeface="Fira Sans ExtraBold" panose="020B0903050000020004" pitchFamily="34" charset="0"/>
                <a:ea typeface="Fira Sans ExtraBold" panose="020B0903050000020004" pitchFamily="34" charset="0"/>
              </a:rPr>
              <a:t>THANK YOU FOR WATCHING</a:t>
            </a:r>
            <a:endParaRPr lang="ru-RU" sz="7200" spc="-151" dirty="0">
              <a:solidFill>
                <a:srgbClr val="4BC1EB"/>
              </a:solidFill>
              <a:latin typeface="Fira Sans ExtraBold" panose="020B0903050000020004" pitchFamily="34" charset="0"/>
              <a:ea typeface="Fira Sans ExtraBold" panose="020B0903050000020004" pitchFamily="34" charset="0"/>
            </a:endParaRPr>
          </a:p>
        </p:txBody>
      </p:sp>
    </p:spTree>
    <p:extLst>
      <p:ext uri="{BB962C8B-B14F-4D97-AF65-F5344CB8AC3E}">
        <p14:creationId xmlns:p14="http://schemas.microsoft.com/office/powerpoint/2010/main" val="27107621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18"/>
          <p:cNvSpPr/>
          <p:nvPr/>
        </p:nvSpPr>
        <p:spPr>
          <a:xfrm>
            <a:off x="1390651" y="599385"/>
            <a:ext cx="5064207" cy="984885"/>
          </a:xfrm>
          <a:prstGeom prst="rect">
            <a:avLst/>
          </a:prstGeom>
        </p:spPr>
        <p:txBody>
          <a:bodyPr wrap="none" lIns="0" tIns="0" rIns="0" bIns="0" anchor="ctr" anchorCtr="0">
            <a:spAutoFit/>
          </a:bodyPr>
          <a:lstStyle/>
          <a:p>
            <a:r>
              <a:rPr lang="vi-VN" sz="6400" spc="-151" dirty="0" smtClean="0">
                <a:solidFill>
                  <a:srgbClr val="4BC1EB"/>
                </a:solidFill>
              </a:rPr>
              <a:t>SƠ LƯỢC VỀ</a:t>
            </a:r>
            <a:endParaRPr lang="ru-RU" sz="6400" dirty="0"/>
          </a:p>
        </p:txBody>
      </p:sp>
      <p:sp>
        <p:nvSpPr>
          <p:cNvPr id="20" name="Прямоугольник 19"/>
          <p:cNvSpPr/>
          <p:nvPr/>
        </p:nvSpPr>
        <p:spPr>
          <a:xfrm>
            <a:off x="7003892" y="553220"/>
            <a:ext cx="1874231" cy="1077218"/>
          </a:xfrm>
          <a:prstGeom prst="rect">
            <a:avLst/>
          </a:prstGeom>
        </p:spPr>
        <p:txBody>
          <a:bodyPr wrap="none" anchor="ctr" anchorCtr="0">
            <a:spAutoFit/>
          </a:bodyPr>
          <a:lstStyle/>
          <a:p>
            <a:pPr defTabSz="1828754">
              <a:defRPr/>
            </a:pPr>
            <a:r>
              <a:rPr lang="vi-VN" sz="6400" dirty="0" smtClean="0">
                <a:solidFill>
                  <a:schemeClr val="bg1">
                    <a:lumMod val="65000"/>
                  </a:schemeClr>
                </a:solidFill>
                <a:latin typeface="Fira Sans" panose="020B0503050000020004" pitchFamily="34" charset="0"/>
                <a:ea typeface="Fira Sans" panose="020B0503050000020004" pitchFamily="34" charset="0"/>
              </a:rPr>
              <a:t>SHA</a:t>
            </a:r>
            <a:endParaRPr lang="vi-VN" sz="6400" dirty="0">
              <a:solidFill>
                <a:schemeClr val="bg1">
                  <a:lumMod val="65000"/>
                </a:schemeClr>
              </a:solidFill>
              <a:latin typeface="Fira Sans" panose="020B0503050000020004" pitchFamily="34" charset="0"/>
              <a:ea typeface="Fira Sans" panose="020B0503050000020004" pitchFamily="34" charset="0"/>
            </a:endParaRPr>
          </a:p>
        </p:txBody>
      </p:sp>
      <p:cxnSp>
        <p:nvCxnSpPr>
          <p:cNvPr id="21" name="Прямая соединительная линия 20"/>
          <p:cNvCxnSpPr/>
          <p:nvPr/>
        </p:nvCxnSpPr>
        <p:spPr>
          <a:xfrm>
            <a:off x="6562999" y="599385"/>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55379" y="3342290"/>
            <a:ext cx="21425338" cy="1938992"/>
          </a:xfrm>
          <a:prstGeom prst="rect">
            <a:avLst/>
          </a:prstGeom>
          <a:noFill/>
        </p:spPr>
        <p:txBody>
          <a:bodyPr wrap="square" rtlCol="0">
            <a:spAutoFit/>
          </a:bodyPr>
          <a:lstStyle/>
          <a:p>
            <a:r>
              <a:rPr lang="vi-VN" sz="4000" b="1" dirty="0">
                <a:solidFill>
                  <a:schemeClr val="bg1"/>
                </a:solidFill>
              </a:rPr>
              <a:t>SHA</a:t>
            </a:r>
            <a:r>
              <a:rPr lang="vi-VN" sz="4000" dirty="0">
                <a:solidFill>
                  <a:schemeClr val="bg1"/>
                </a:solidFill>
              </a:rPr>
              <a:t> (Secure Hash Algorithm hay </a:t>
            </a:r>
            <a:r>
              <a:rPr lang="vi-VN" sz="4000" u="sng" dirty="0">
                <a:solidFill>
                  <a:schemeClr val="bg1"/>
                </a:solidFill>
                <a:hlinkClick r:id="rId2" tooltip="Hàm băm"/>
              </a:rPr>
              <a:t>thuật giải băm</a:t>
            </a:r>
            <a:r>
              <a:rPr lang="vi-VN" sz="4000" dirty="0">
                <a:solidFill>
                  <a:schemeClr val="bg1"/>
                </a:solidFill>
              </a:rPr>
              <a:t> an toàn) là năm </a:t>
            </a:r>
            <a:r>
              <a:rPr lang="vi-VN" sz="4000" u="sng" dirty="0">
                <a:solidFill>
                  <a:schemeClr val="bg1"/>
                </a:solidFill>
                <a:hlinkClick r:id="rId3" tooltip="Thuật toán"/>
              </a:rPr>
              <a:t>thuật giải</a:t>
            </a:r>
            <a:r>
              <a:rPr lang="vi-VN" sz="4000" dirty="0">
                <a:solidFill>
                  <a:schemeClr val="bg1"/>
                </a:solidFill>
              </a:rPr>
              <a:t> được chấp nhận bởi </a:t>
            </a:r>
            <a:r>
              <a:rPr lang="vi-VN" sz="4000" u="sng" dirty="0">
                <a:solidFill>
                  <a:schemeClr val="bg1"/>
                </a:solidFill>
                <a:hlinkClick r:id="rId4" tooltip="FIPS (trang chưa được viết)"/>
              </a:rPr>
              <a:t>FIPS</a:t>
            </a:r>
            <a:r>
              <a:rPr lang="vi-VN" sz="4000" dirty="0">
                <a:solidFill>
                  <a:schemeClr val="bg1"/>
                </a:solidFill>
              </a:rPr>
              <a:t> dùng để chuyển một đoạn dữ liệu nhất định thành một đoạn dữ liệu có chiều dài không đổi với xác suất khác biệt </a:t>
            </a:r>
            <a:r>
              <a:rPr lang="vi-VN" sz="4000" dirty="0" smtClean="0">
                <a:solidFill>
                  <a:schemeClr val="bg1"/>
                </a:solidFill>
              </a:rPr>
              <a:t>cao.</a:t>
            </a:r>
            <a:endParaRPr lang="en-US" sz="4000" dirty="0">
              <a:solidFill>
                <a:schemeClr val="bg1"/>
              </a:solidFill>
            </a:endParaRPr>
          </a:p>
        </p:txBody>
      </p:sp>
      <p:sp>
        <p:nvSpPr>
          <p:cNvPr id="6" name="TextBox 5"/>
          <p:cNvSpPr txBox="1"/>
          <p:nvPr/>
        </p:nvSpPr>
        <p:spPr>
          <a:xfrm>
            <a:off x="1655379" y="7409793"/>
            <a:ext cx="21110028" cy="3170099"/>
          </a:xfrm>
          <a:prstGeom prst="rect">
            <a:avLst/>
          </a:prstGeom>
          <a:noFill/>
        </p:spPr>
        <p:txBody>
          <a:bodyPr wrap="square" rtlCol="0">
            <a:spAutoFit/>
          </a:bodyPr>
          <a:lstStyle/>
          <a:p>
            <a:r>
              <a:rPr lang="vi-VN" sz="4000" dirty="0">
                <a:solidFill>
                  <a:schemeClr val="bg1"/>
                </a:solidFill>
              </a:rPr>
              <a:t>Secure Hash Algorithm (SHA) phát triển bởi National Institute of Standard and Technology (NIST) </a:t>
            </a:r>
            <a:endParaRPr lang="en-US" sz="4000" dirty="0">
              <a:solidFill>
                <a:schemeClr val="bg1"/>
              </a:solidFill>
            </a:endParaRPr>
          </a:p>
          <a:p>
            <a:r>
              <a:rPr lang="vi-VN" sz="4000" dirty="0">
                <a:solidFill>
                  <a:schemeClr val="bg1"/>
                </a:solidFill>
              </a:rPr>
              <a:t>Đầu vào: thông điệp với độ dài tối đa 264 bits  </a:t>
            </a:r>
            <a:endParaRPr lang="en-US" sz="4000" dirty="0">
              <a:solidFill>
                <a:schemeClr val="bg1"/>
              </a:solidFill>
            </a:endParaRPr>
          </a:p>
          <a:p>
            <a:r>
              <a:rPr lang="vi-VN" sz="4000" dirty="0">
                <a:solidFill>
                  <a:schemeClr val="bg1"/>
                </a:solidFill>
              </a:rPr>
              <a:t>Đầu ra: giá trị băm (message digest) có độ dài 160 bits </a:t>
            </a:r>
            <a:endParaRPr lang="en-US" sz="4000" dirty="0">
              <a:solidFill>
                <a:schemeClr val="bg1"/>
              </a:solidFill>
            </a:endParaRPr>
          </a:p>
          <a:p>
            <a:r>
              <a:rPr lang="vi-VN" sz="4000" dirty="0">
                <a:solidFill>
                  <a:schemeClr val="bg1"/>
                </a:solidFill>
              </a:rPr>
              <a:t>Giải thuật gồm 5 bước thao tác trên các khối 512 bits</a:t>
            </a:r>
            <a:endParaRPr lang="en-US" sz="4000" dirty="0">
              <a:solidFill>
                <a:schemeClr val="bg1"/>
              </a:solidFill>
            </a:endParaRPr>
          </a:p>
        </p:txBody>
      </p:sp>
    </p:spTree>
    <p:extLst>
      <p:ext uri="{BB962C8B-B14F-4D97-AF65-F5344CB8AC3E}">
        <p14:creationId xmlns:p14="http://schemas.microsoft.com/office/powerpoint/2010/main" val="269040236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63214" y="5630626"/>
            <a:ext cx="15057584" cy="2462213"/>
          </a:xfrm>
          <a:prstGeom prst="rect">
            <a:avLst/>
          </a:prstGeom>
          <a:noFill/>
          <a:ln>
            <a:noFill/>
          </a:ln>
        </p:spPr>
        <p:txBody>
          <a:bodyPr wrap="none" lIns="0" tIns="0" rIns="0" bIns="0" rtlCol="0" anchor="ctr" anchorCtr="0">
            <a:spAutoFit/>
          </a:bodyPr>
          <a:lstStyle/>
          <a:p>
            <a:pPr algn="ctr"/>
            <a:r>
              <a:rPr lang="vi-VN" sz="16000" dirty="0" smtClean="0">
                <a:solidFill>
                  <a:srgbClr val="4BC1EB"/>
                </a:solidFill>
                <a:latin typeface="Fira Sans ExtraBold" panose="020B0903050000020004" pitchFamily="34" charset="0"/>
                <a:ea typeface="Fira Sans ExtraBold" panose="020B0903050000020004" pitchFamily="34" charset="0"/>
              </a:rPr>
              <a:t>SHA0 VÀ SHA 1</a:t>
            </a:r>
          </a:p>
        </p:txBody>
      </p:sp>
    </p:spTree>
    <p:extLst>
      <p:ext uri="{BB962C8B-B14F-4D97-AF65-F5344CB8AC3E}">
        <p14:creationId xmlns:p14="http://schemas.microsoft.com/office/powerpoint/2010/main" val="194452138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24384000" cy="2481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4705350" y="86460"/>
            <a:ext cx="13862425" cy="2308324"/>
          </a:xfrm>
          <a:prstGeom prst="rect">
            <a:avLst/>
          </a:prstGeom>
          <a:noFill/>
        </p:spPr>
        <p:txBody>
          <a:bodyPr wrap="square" lIns="0" tIns="0" rIns="0" bIns="0" rtlCol="0" anchor="ctr" anchorCtr="0">
            <a:spAutoFit/>
          </a:bodyPr>
          <a:lstStyle/>
          <a:p>
            <a:pPr algn="ctr"/>
            <a:r>
              <a:rPr lang="vi-VN" sz="15000" spc="-151" dirty="0" smtClean="0">
                <a:solidFill>
                  <a:schemeClr val="tx2"/>
                </a:solidFill>
                <a:latin typeface="Fira Sans ExtraBold" panose="020B0903050000020004" pitchFamily="34" charset="0"/>
                <a:ea typeface="Fira Sans ExtraBold" panose="020B0903050000020004" pitchFamily="34" charset="0"/>
              </a:rPr>
              <a:t>SHA0 VÀ SHA 1</a:t>
            </a:r>
            <a:endParaRPr lang="en-US" sz="15000" b="1" dirty="0"/>
          </a:p>
        </p:txBody>
      </p:sp>
      <p:pic>
        <p:nvPicPr>
          <p:cNvPr id="19" name="Picture 18" descr="Káº¿t quáº£ hÃ¬nh áº£nh cho thuáº­t toÃ¡n sha"/>
          <p:cNvPicPr/>
          <p:nvPr/>
        </p:nvPicPr>
        <p:blipFill>
          <a:blip r:embed="rId2">
            <a:extLst>
              <a:ext uri="{28A0092B-C50C-407E-A947-70E740481C1C}">
                <a14:useLocalDpi xmlns:a14="http://schemas.microsoft.com/office/drawing/2010/main" val="0"/>
              </a:ext>
            </a:extLst>
          </a:blip>
          <a:srcRect/>
          <a:stretch>
            <a:fillRect/>
          </a:stretch>
        </p:blipFill>
        <p:spPr bwMode="auto">
          <a:xfrm>
            <a:off x="9326244" y="2481244"/>
            <a:ext cx="15057755" cy="11234755"/>
          </a:xfrm>
          <a:prstGeom prst="rect">
            <a:avLst/>
          </a:prstGeom>
          <a:noFill/>
          <a:ln>
            <a:noFill/>
          </a:ln>
        </p:spPr>
      </p:pic>
      <p:sp>
        <p:nvSpPr>
          <p:cNvPr id="10" name="Rectangle 9"/>
          <p:cNvSpPr/>
          <p:nvPr/>
        </p:nvSpPr>
        <p:spPr>
          <a:xfrm>
            <a:off x="0" y="5163235"/>
            <a:ext cx="9326244" cy="3785652"/>
          </a:xfrm>
          <a:prstGeom prst="rect">
            <a:avLst/>
          </a:prstGeom>
        </p:spPr>
        <p:txBody>
          <a:bodyPr wrap="square">
            <a:spAutoFit/>
          </a:bodyPr>
          <a:lstStyle/>
          <a:p>
            <a:r>
              <a:rPr lang="vi-VN" sz="4000" dirty="0">
                <a:solidFill>
                  <a:schemeClr val="bg1"/>
                </a:solidFill>
              </a:rPr>
              <a:t>Về cơ bản SHA1 rất giống với SHA0 nhưng sửa chữa một lỗi trong đặc tả kỹ thuật băm SHA ban đầu dẫn đến những điểm yếu đáng kể. các thuật toán SHA0 không được chấp nhận bởi nhiều ứng dụng.</a:t>
            </a:r>
            <a:endParaRPr lang="en-US" sz="4000" dirty="0">
              <a:solidFill>
                <a:schemeClr val="bg1"/>
              </a:solidFill>
            </a:endParaRPr>
          </a:p>
        </p:txBody>
      </p:sp>
    </p:spTree>
    <p:extLst>
      <p:ext uri="{BB962C8B-B14F-4D97-AF65-F5344CB8AC3E}">
        <p14:creationId xmlns:p14="http://schemas.microsoft.com/office/powerpoint/2010/main" val="262625492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86198" y="734581"/>
            <a:ext cx="6724918" cy="646331"/>
          </a:xfrm>
          <a:prstGeom prst="rect">
            <a:avLst/>
          </a:prstGeom>
        </p:spPr>
        <p:txBody>
          <a:bodyPr wrap="none" anchor="ctr" anchorCtr="0">
            <a:spAutoFit/>
          </a:bodyPr>
          <a:lstStyle/>
          <a:p>
            <a:r>
              <a:rPr lang="vi-VN" sz="3600" dirty="0" smtClean="0">
                <a:solidFill>
                  <a:schemeClr val="bg1"/>
                </a:solidFill>
              </a:rPr>
              <a:t>1.Giải </a:t>
            </a:r>
            <a:r>
              <a:rPr lang="vi-VN" sz="3600" dirty="0">
                <a:solidFill>
                  <a:schemeClr val="bg1"/>
                </a:solidFill>
              </a:rPr>
              <a:t>thuật SHA-1 – Nguyên lý </a:t>
            </a:r>
            <a:endParaRPr lang="en-US" sz="3600" dirty="0">
              <a:solidFill>
                <a:schemeClr val="bg1"/>
              </a:solidFill>
            </a:endParaRPr>
          </a:p>
        </p:txBody>
      </p:sp>
      <p:cxnSp>
        <p:nvCxnSpPr>
          <p:cNvPr id="29" name="Прямая соединительная линия 28"/>
          <p:cNvCxnSpPr/>
          <p:nvPr/>
        </p:nvCxnSpPr>
        <p:spPr>
          <a:xfrm>
            <a:off x="7010755" y="569326"/>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2600" y="4419600"/>
            <a:ext cx="20345400" cy="3939540"/>
          </a:xfrm>
          <a:prstGeom prst="rect">
            <a:avLst/>
          </a:prstGeom>
        </p:spPr>
        <p:txBody>
          <a:bodyPr wrap="square">
            <a:spAutoFit/>
          </a:bodyPr>
          <a:lstStyle/>
          <a:p>
            <a:r>
              <a:rPr lang="vi-VN" sz="5000" dirty="0" smtClean="0">
                <a:solidFill>
                  <a:schemeClr val="bg1"/>
                </a:solidFill>
              </a:rPr>
              <a:t>Thông </a:t>
            </a:r>
            <a:r>
              <a:rPr lang="vi-VN" sz="5000" dirty="0">
                <a:solidFill>
                  <a:schemeClr val="bg1"/>
                </a:solidFill>
              </a:rPr>
              <a:t>điệp được nhồi thêm các bits sao cho độ dài l ≡ 448 mod 512 hay l = n * 512 + 448 (n,l nguyên) </a:t>
            </a:r>
            <a:endParaRPr lang="en-US" sz="5000" dirty="0">
              <a:solidFill>
                <a:schemeClr val="bg1"/>
              </a:solidFill>
            </a:endParaRPr>
          </a:p>
          <a:p>
            <a:pPr marL="685800" indent="-685800">
              <a:buFont typeface="Arial" pitchFamily="34" charset="0"/>
              <a:buChar char="•"/>
            </a:pPr>
            <a:r>
              <a:rPr lang="vi-VN" sz="5000" dirty="0" smtClean="0">
                <a:solidFill>
                  <a:schemeClr val="bg1"/>
                </a:solidFill>
              </a:rPr>
              <a:t>Thông </a:t>
            </a:r>
            <a:r>
              <a:rPr lang="vi-VN" sz="5000" dirty="0">
                <a:solidFill>
                  <a:schemeClr val="bg1"/>
                </a:solidFill>
              </a:rPr>
              <a:t>điệp luôn luôn được nhồi thêm dữ liệu </a:t>
            </a:r>
            <a:endParaRPr lang="en-US" sz="5000" dirty="0">
              <a:solidFill>
                <a:schemeClr val="bg1"/>
              </a:solidFill>
            </a:endParaRPr>
          </a:p>
          <a:p>
            <a:pPr marL="685800" indent="-685800">
              <a:buFont typeface="Arial" pitchFamily="34" charset="0"/>
              <a:buChar char="•"/>
            </a:pPr>
            <a:r>
              <a:rPr lang="vi-VN" sz="5000" dirty="0" smtClean="0">
                <a:solidFill>
                  <a:schemeClr val="bg1"/>
                </a:solidFill>
              </a:rPr>
              <a:t>Số </a:t>
            </a:r>
            <a:r>
              <a:rPr lang="vi-VN" sz="5000" dirty="0">
                <a:solidFill>
                  <a:schemeClr val="bg1"/>
                </a:solidFill>
              </a:rPr>
              <a:t>bits nhồi thêm nằm trong khoảng 1 đến 512 </a:t>
            </a:r>
            <a:endParaRPr lang="en-US" sz="5000" dirty="0">
              <a:solidFill>
                <a:schemeClr val="bg1"/>
              </a:solidFill>
            </a:endParaRPr>
          </a:p>
          <a:p>
            <a:pPr marL="685800" indent="-685800">
              <a:buFont typeface="Arial" pitchFamily="34" charset="0"/>
              <a:buChar char="•"/>
            </a:pPr>
            <a:r>
              <a:rPr lang="vi-VN" sz="5000" dirty="0" smtClean="0">
                <a:solidFill>
                  <a:schemeClr val="bg1"/>
                </a:solidFill>
              </a:rPr>
              <a:t>Phần </a:t>
            </a:r>
            <a:r>
              <a:rPr lang="vi-VN" sz="5000" dirty="0">
                <a:solidFill>
                  <a:schemeClr val="bg1"/>
                </a:solidFill>
              </a:rPr>
              <a:t>dữ liệu nhồi thêm bao gồm một bit 1 </a:t>
            </a:r>
            <a:r>
              <a:rPr lang="vi-VN" sz="5000" dirty="0" smtClean="0">
                <a:solidFill>
                  <a:schemeClr val="bg1"/>
                </a:solidFill>
              </a:rPr>
              <a:t>và </a:t>
            </a:r>
            <a:r>
              <a:rPr lang="vi-VN" sz="5000" dirty="0">
                <a:solidFill>
                  <a:schemeClr val="bg1"/>
                </a:solidFill>
              </a:rPr>
              <a:t>theo sau </a:t>
            </a:r>
            <a:r>
              <a:rPr lang="vi-VN" sz="5000" dirty="0" smtClean="0">
                <a:solidFill>
                  <a:schemeClr val="bg1"/>
                </a:solidFill>
              </a:rPr>
              <a:t>là các </a:t>
            </a:r>
            <a:r>
              <a:rPr lang="vi-VN" sz="5000" dirty="0">
                <a:solidFill>
                  <a:schemeClr val="bg1"/>
                </a:solidFill>
              </a:rPr>
              <a:t>bit 0 </a:t>
            </a:r>
            <a:endParaRPr lang="en-US" sz="5000" dirty="0">
              <a:solidFill>
                <a:schemeClr val="bg1"/>
              </a:solidFill>
            </a:endParaRPr>
          </a:p>
        </p:txBody>
      </p:sp>
      <p:sp>
        <p:nvSpPr>
          <p:cNvPr id="6" name="TextBox 5"/>
          <p:cNvSpPr txBox="1"/>
          <p:nvPr/>
        </p:nvSpPr>
        <p:spPr>
          <a:xfrm>
            <a:off x="1752600" y="2956530"/>
            <a:ext cx="16554450" cy="784830"/>
          </a:xfrm>
          <a:prstGeom prst="rect">
            <a:avLst/>
          </a:prstGeom>
          <a:noFill/>
        </p:spPr>
        <p:txBody>
          <a:bodyPr wrap="square" rtlCol="0">
            <a:spAutoFit/>
          </a:bodyPr>
          <a:lstStyle/>
          <a:p>
            <a:r>
              <a:rPr lang="vi-VN" sz="4500" dirty="0" smtClean="0">
                <a:solidFill>
                  <a:srgbClr val="FFC000"/>
                </a:solidFill>
              </a:rPr>
              <a:t>1.1 Bước 1- </a:t>
            </a:r>
            <a:r>
              <a:rPr lang="vi-VN" sz="4500" dirty="0">
                <a:solidFill>
                  <a:srgbClr val="FFC000"/>
                </a:solidFill>
              </a:rPr>
              <a:t>nhồi thêm dữ liệu </a:t>
            </a:r>
            <a:endParaRPr lang="en-US" sz="4500" dirty="0">
              <a:solidFill>
                <a:srgbClr val="FFC000"/>
              </a:solidFill>
            </a:endParaRPr>
          </a:p>
        </p:txBody>
      </p:sp>
    </p:spTree>
    <p:extLst>
      <p:ext uri="{BB962C8B-B14F-4D97-AF65-F5344CB8AC3E}">
        <p14:creationId xmlns:p14="http://schemas.microsoft.com/office/powerpoint/2010/main" val="1181122816"/>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86198" y="734581"/>
            <a:ext cx="6724918" cy="646331"/>
          </a:xfrm>
          <a:prstGeom prst="rect">
            <a:avLst/>
          </a:prstGeom>
        </p:spPr>
        <p:txBody>
          <a:bodyPr wrap="none" anchor="ctr" anchorCtr="0">
            <a:spAutoFit/>
          </a:bodyPr>
          <a:lstStyle/>
          <a:p>
            <a:r>
              <a:rPr lang="vi-VN" sz="3600" dirty="0" smtClean="0">
                <a:solidFill>
                  <a:schemeClr val="bg1"/>
                </a:solidFill>
              </a:rPr>
              <a:t>1.Giải </a:t>
            </a:r>
            <a:r>
              <a:rPr lang="vi-VN" sz="3600" dirty="0">
                <a:solidFill>
                  <a:schemeClr val="bg1"/>
                </a:solidFill>
              </a:rPr>
              <a:t>thuật SHA-1 – Nguyên lý </a:t>
            </a:r>
            <a:endParaRPr lang="en-US" sz="3600" dirty="0">
              <a:solidFill>
                <a:schemeClr val="bg1"/>
              </a:solidFill>
            </a:endParaRPr>
          </a:p>
        </p:txBody>
      </p:sp>
      <p:cxnSp>
        <p:nvCxnSpPr>
          <p:cNvPr id="29" name="Прямая соединительная линия 28"/>
          <p:cNvCxnSpPr/>
          <p:nvPr/>
        </p:nvCxnSpPr>
        <p:spPr>
          <a:xfrm>
            <a:off x="7010755" y="569326"/>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2600" y="4419600"/>
            <a:ext cx="20345400" cy="6740307"/>
          </a:xfrm>
          <a:prstGeom prst="rect">
            <a:avLst/>
          </a:prstGeom>
        </p:spPr>
        <p:txBody>
          <a:bodyPr wrap="square">
            <a:spAutoFit/>
          </a:bodyPr>
          <a:lstStyle/>
          <a:p>
            <a:pPr marL="685800" indent="-685800">
              <a:buFont typeface="Arial" pitchFamily="34" charset="0"/>
              <a:buChar char="•"/>
            </a:pPr>
            <a:r>
              <a:rPr lang="vi-VN" sz="5400" dirty="0">
                <a:solidFill>
                  <a:schemeClr val="bg1"/>
                </a:solidFill>
              </a:rPr>
              <a:t>Độ dài của khối dữ liệu ban đầu được biểu diễn dưới dạng nhị phân 64-bit và được thêm vào cuối chuỗi nhị phân kết quả của bước 1 </a:t>
            </a:r>
            <a:endParaRPr lang="en-US" sz="5400" dirty="0">
              <a:solidFill>
                <a:schemeClr val="bg1"/>
              </a:solidFill>
            </a:endParaRPr>
          </a:p>
          <a:p>
            <a:pPr marL="685800" indent="-685800">
              <a:buFont typeface="Arial" pitchFamily="34" charset="0"/>
              <a:buChar char="•"/>
            </a:pPr>
            <a:r>
              <a:rPr lang="vi-VN" sz="5400" dirty="0">
                <a:solidFill>
                  <a:schemeClr val="bg1"/>
                </a:solidFill>
              </a:rPr>
              <a:t>Độ dài được biểu diễn dưới dạng nhị phân 64-bit không dấu </a:t>
            </a:r>
            <a:endParaRPr lang="en-US" sz="5400" dirty="0">
              <a:solidFill>
                <a:schemeClr val="bg1"/>
              </a:solidFill>
            </a:endParaRPr>
          </a:p>
          <a:p>
            <a:pPr marL="685800" indent="-685800">
              <a:buFont typeface="Arial" pitchFamily="34" charset="0"/>
              <a:buChar char="•"/>
            </a:pPr>
            <a:r>
              <a:rPr lang="vi-VN" sz="5400" dirty="0">
                <a:solidFill>
                  <a:schemeClr val="bg1"/>
                </a:solidFill>
              </a:rPr>
              <a:t>Kết quả có được từ 2 bước đầu là một khối dữ liệu có độ dài là bội số của 512. Khối dữ liệu được biểu diễn: </a:t>
            </a:r>
            <a:endParaRPr lang="en-US" sz="5400" dirty="0">
              <a:solidFill>
                <a:schemeClr val="bg1"/>
              </a:solidFill>
            </a:endParaRPr>
          </a:p>
          <a:p>
            <a:pPr marL="1143000" lvl="1" indent="-685800">
              <a:buFont typeface="Wingdings" pitchFamily="2" charset="2"/>
              <a:buChar char="Ø"/>
            </a:pPr>
            <a:r>
              <a:rPr lang="vi-VN" sz="5400" dirty="0">
                <a:solidFill>
                  <a:schemeClr val="bg1"/>
                </a:solidFill>
              </a:rPr>
              <a:t>Bằng một dãy L khối 512-bit Y</a:t>
            </a:r>
            <a:r>
              <a:rPr lang="fr-FR" sz="5400" dirty="0">
                <a:solidFill>
                  <a:schemeClr val="bg1"/>
                </a:solidFill>
              </a:rPr>
              <a:t>­­­­­­­­</a:t>
            </a:r>
            <a:r>
              <a:rPr lang="fr-FR" sz="5400" baseline="30000" dirty="0">
                <a:solidFill>
                  <a:schemeClr val="bg1"/>
                </a:solidFill>
              </a:rPr>
              <a:t>­­­­</a:t>
            </a:r>
            <a:r>
              <a:rPr lang="fr-FR" sz="5400" baseline="-25000" dirty="0">
                <a:solidFill>
                  <a:schemeClr val="bg1"/>
                </a:solidFill>
              </a:rPr>
              <a:t>0</a:t>
            </a:r>
            <a:r>
              <a:rPr lang="vi-VN" sz="5400" dirty="0">
                <a:solidFill>
                  <a:schemeClr val="bg1"/>
                </a:solidFill>
              </a:rPr>
              <a:t>, Y</a:t>
            </a:r>
            <a:r>
              <a:rPr lang="fr-FR" sz="5400" baseline="-25000" dirty="0">
                <a:solidFill>
                  <a:schemeClr val="bg1"/>
                </a:solidFill>
              </a:rPr>
              <a:t>1</a:t>
            </a:r>
            <a:r>
              <a:rPr lang="vi-VN" sz="5400" dirty="0">
                <a:solidFill>
                  <a:schemeClr val="bg1"/>
                </a:solidFill>
              </a:rPr>
              <a:t>,…, Y</a:t>
            </a:r>
            <a:r>
              <a:rPr lang="fr-FR" sz="5400" baseline="-25000" dirty="0">
                <a:solidFill>
                  <a:schemeClr val="bg1"/>
                </a:solidFill>
              </a:rPr>
              <a:t>L-1</a:t>
            </a:r>
            <a:r>
              <a:rPr lang="fr-FR" sz="5400" dirty="0">
                <a:solidFill>
                  <a:schemeClr val="bg1"/>
                </a:solidFill>
              </a:rPr>
              <a:t> </a:t>
            </a:r>
            <a:endParaRPr lang="en-US" sz="5400" dirty="0">
              <a:solidFill>
                <a:schemeClr val="bg1"/>
              </a:solidFill>
            </a:endParaRPr>
          </a:p>
          <a:p>
            <a:pPr marL="1143000" lvl="1" indent="-685800">
              <a:buFont typeface="Wingdings" pitchFamily="2" charset="2"/>
              <a:buChar char="Ø"/>
            </a:pPr>
            <a:r>
              <a:rPr lang="vi-VN" sz="5400" dirty="0" smtClean="0">
                <a:solidFill>
                  <a:schemeClr val="bg1"/>
                </a:solidFill>
              </a:rPr>
              <a:t>Bằng </a:t>
            </a:r>
            <a:r>
              <a:rPr lang="vi-VN" sz="5400" dirty="0">
                <a:solidFill>
                  <a:schemeClr val="bg1"/>
                </a:solidFill>
              </a:rPr>
              <a:t>một dãy N từ (word) 32-bit M</a:t>
            </a:r>
            <a:r>
              <a:rPr lang="en-US" sz="5400" baseline="-25000" dirty="0">
                <a:solidFill>
                  <a:schemeClr val="bg1"/>
                </a:solidFill>
              </a:rPr>
              <a:t>0</a:t>
            </a:r>
            <a:r>
              <a:rPr lang="vi-VN" sz="5400" dirty="0">
                <a:solidFill>
                  <a:schemeClr val="bg1"/>
                </a:solidFill>
              </a:rPr>
              <a:t>, M</a:t>
            </a:r>
            <a:r>
              <a:rPr lang="en-US" sz="5400" baseline="-25000" dirty="0">
                <a:solidFill>
                  <a:schemeClr val="bg1"/>
                </a:solidFill>
              </a:rPr>
              <a:t>1</a:t>
            </a:r>
            <a:r>
              <a:rPr lang="vi-VN" sz="5400" dirty="0">
                <a:solidFill>
                  <a:schemeClr val="bg1"/>
                </a:solidFill>
              </a:rPr>
              <a:t>, M</a:t>
            </a:r>
            <a:r>
              <a:rPr lang="en-US" sz="5400" baseline="-25000" dirty="0">
                <a:solidFill>
                  <a:schemeClr val="bg1"/>
                </a:solidFill>
              </a:rPr>
              <a:t>N-1</a:t>
            </a:r>
            <a:r>
              <a:rPr lang="vi-VN" sz="5400" dirty="0">
                <a:solidFill>
                  <a:schemeClr val="bg1"/>
                </a:solidFill>
              </a:rPr>
              <a:t>. Vậy N = L x 16</a:t>
            </a:r>
            <a:endParaRPr lang="en-US" sz="5400" dirty="0">
              <a:solidFill>
                <a:schemeClr val="bg1"/>
              </a:solidFill>
            </a:endParaRPr>
          </a:p>
        </p:txBody>
      </p:sp>
      <p:sp>
        <p:nvSpPr>
          <p:cNvPr id="6" name="TextBox 5"/>
          <p:cNvSpPr txBox="1"/>
          <p:nvPr/>
        </p:nvSpPr>
        <p:spPr>
          <a:xfrm>
            <a:off x="1752600" y="2956530"/>
            <a:ext cx="16554450" cy="784830"/>
          </a:xfrm>
          <a:prstGeom prst="rect">
            <a:avLst/>
          </a:prstGeom>
          <a:noFill/>
        </p:spPr>
        <p:txBody>
          <a:bodyPr wrap="square" rtlCol="0">
            <a:spAutoFit/>
          </a:bodyPr>
          <a:lstStyle/>
          <a:p>
            <a:r>
              <a:rPr lang="vi-VN" sz="4500" dirty="0" smtClean="0">
                <a:solidFill>
                  <a:srgbClr val="FFC000"/>
                </a:solidFill>
              </a:rPr>
              <a:t>1.2 Bước 2 - Thêm vào độ dài</a:t>
            </a:r>
            <a:endParaRPr lang="en-US" sz="4500" dirty="0">
              <a:solidFill>
                <a:srgbClr val="FFC000"/>
              </a:solidFill>
            </a:endParaRPr>
          </a:p>
        </p:txBody>
      </p:sp>
    </p:spTree>
    <p:extLst>
      <p:ext uri="{BB962C8B-B14F-4D97-AF65-F5344CB8AC3E}">
        <p14:creationId xmlns:p14="http://schemas.microsoft.com/office/powerpoint/2010/main" val="242617035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p:cNvSpPr/>
          <p:nvPr/>
        </p:nvSpPr>
        <p:spPr>
          <a:xfrm>
            <a:off x="1390651" y="599385"/>
            <a:ext cx="5612177" cy="984885"/>
          </a:xfrm>
          <a:prstGeom prst="rect">
            <a:avLst/>
          </a:prstGeom>
        </p:spPr>
        <p:txBody>
          <a:bodyPr wrap="none" lIns="0" tIns="0" rIns="0" bIns="0" anchor="ctr" anchorCtr="0">
            <a:spAutoFit/>
          </a:bodyPr>
          <a:lstStyle/>
          <a:p>
            <a:r>
              <a:rPr lang="vi-VN" sz="6400" spc="-151" dirty="0" smtClean="0">
                <a:solidFill>
                  <a:srgbClr val="4BC1EB"/>
                </a:solidFill>
                <a:latin typeface="Fira Sans ExtraBold" panose="020B0903050000020004" pitchFamily="34" charset="0"/>
                <a:ea typeface="Fira Sans ExtraBold" panose="020B0903050000020004" pitchFamily="34" charset="0"/>
              </a:rPr>
              <a:t>SHA0 VÀ SHA1</a:t>
            </a:r>
            <a:endParaRPr lang="ru-RU" sz="6400" dirty="0"/>
          </a:p>
        </p:txBody>
      </p:sp>
      <p:sp>
        <p:nvSpPr>
          <p:cNvPr id="28" name="Прямоугольник 27"/>
          <p:cNvSpPr/>
          <p:nvPr/>
        </p:nvSpPr>
        <p:spPr>
          <a:xfrm>
            <a:off x="7286198" y="734581"/>
            <a:ext cx="6724918" cy="646331"/>
          </a:xfrm>
          <a:prstGeom prst="rect">
            <a:avLst/>
          </a:prstGeom>
        </p:spPr>
        <p:txBody>
          <a:bodyPr wrap="none" anchor="ctr" anchorCtr="0">
            <a:spAutoFit/>
          </a:bodyPr>
          <a:lstStyle/>
          <a:p>
            <a:r>
              <a:rPr lang="vi-VN" sz="3600" dirty="0" smtClean="0">
                <a:solidFill>
                  <a:schemeClr val="bg1"/>
                </a:solidFill>
              </a:rPr>
              <a:t>1.Giải </a:t>
            </a:r>
            <a:r>
              <a:rPr lang="vi-VN" sz="3600" dirty="0">
                <a:solidFill>
                  <a:schemeClr val="bg1"/>
                </a:solidFill>
              </a:rPr>
              <a:t>thuật SHA-1 – Nguyên lý </a:t>
            </a:r>
            <a:endParaRPr lang="en-US" sz="3600" dirty="0">
              <a:solidFill>
                <a:schemeClr val="bg1"/>
              </a:solidFill>
            </a:endParaRPr>
          </a:p>
        </p:txBody>
      </p:sp>
      <p:cxnSp>
        <p:nvCxnSpPr>
          <p:cNvPr id="29" name="Прямая соединительная линия 28"/>
          <p:cNvCxnSpPr/>
          <p:nvPr/>
        </p:nvCxnSpPr>
        <p:spPr>
          <a:xfrm>
            <a:off x="7010755" y="569326"/>
            <a:ext cx="0" cy="976843"/>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2600" y="4419600"/>
            <a:ext cx="20345400" cy="8710077"/>
          </a:xfrm>
          <a:prstGeom prst="rect">
            <a:avLst/>
          </a:prstGeom>
        </p:spPr>
        <p:txBody>
          <a:bodyPr wrap="square">
            <a:spAutoFit/>
          </a:bodyPr>
          <a:lstStyle/>
          <a:p>
            <a:r>
              <a:rPr lang="vi-VN" sz="4000" dirty="0">
                <a:solidFill>
                  <a:schemeClr val="bg1"/>
                </a:solidFill>
              </a:rPr>
              <a:t>Một bộ đệm 160-bit được dùng lưu trữ các giá trị băm trung gian và kết quả. Bộ đệm được biểu diễn bằng 5 thanh ghi 32- bit với các giá trị khởi tạo ở dạng big-endian (byte có trọng số lớn nhất trong từ nằm ở địa chỉ thấp nhất) như sau: </a:t>
            </a:r>
            <a:endParaRPr lang="en-US" sz="4000" dirty="0">
              <a:solidFill>
                <a:schemeClr val="bg1"/>
              </a:solidFill>
            </a:endParaRPr>
          </a:p>
          <a:p>
            <a:pPr marL="571500" indent="-571500">
              <a:buFont typeface="Arial" pitchFamily="34" charset="0"/>
              <a:buChar char="•"/>
            </a:pPr>
            <a:r>
              <a:rPr lang="vi-VN" sz="4000" dirty="0">
                <a:solidFill>
                  <a:schemeClr val="bg1"/>
                </a:solidFill>
              </a:rPr>
              <a:t>A = 01 23 45 67 </a:t>
            </a:r>
            <a:endParaRPr lang="en-US" sz="4000" dirty="0">
              <a:solidFill>
                <a:schemeClr val="bg1"/>
              </a:solidFill>
            </a:endParaRPr>
          </a:p>
          <a:p>
            <a:pPr marL="571500" indent="-571500">
              <a:buFont typeface="Arial" pitchFamily="34" charset="0"/>
              <a:buChar char="•"/>
            </a:pPr>
            <a:r>
              <a:rPr lang="vi-VN" sz="4000" dirty="0">
                <a:solidFill>
                  <a:schemeClr val="bg1"/>
                </a:solidFill>
              </a:rPr>
              <a:t>B = 89 AB CD EF </a:t>
            </a:r>
            <a:endParaRPr lang="en-US" sz="4000" dirty="0">
              <a:solidFill>
                <a:schemeClr val="bg1"/>
              </a:solidFill>
            </a:endParaRPr>
          </a:p>
          <a:p>
            <a:pPr marL="571500" indent="-571500">
              <a:buFont typeface="Arial" pitchFamily="34" charset="0"/>
              <a:buChar char="•"/>
            </a:pPr>
            <a:r>
              <a:rPr lang="vi-VN" sz="4000" dirty="0">
                <a:solidFill>
                  <a:schemeClr val="bg1"/>
                </a:solidFill>
              </a:rPr>
              <a:t>C = FE DC BA 98 </a:t>
            </a:r>
            <a:endParaRPr lang="en-US" sz="4000" dirty="0">
              <a:solidFill>
                <a:schemeClr val="bg1"/>
              </a:solidFill>
            </a:endParaRPr>
          </a:p>
          <a:p>
            <a:pPr marL="571500" indent="-571500">
              <a:buFont typeface="Arial" pitchFamily="34" charset="0"/>
              <a:buChar char="•"/>
            </a:pPr>
            <a:r>
              <a:rPr lang="vi-VN" sz="4000" dirty="0">
                <a:solidFill>
                  <a:schemeClr val="bg1"/>
                </a:solidFill>
              </a:rPr>
              <a:t>D = 76 54 32 10 </a:t>
            </a:r>
            <a:endParaRPr lang="en-US" sz="4000" dirty="0">
              <a:solidFill>
                <a:schemeClr val="bg1"/>
              </a:solidFill>
            </a:endParaRPr>
          </a:p>
          <a:p>
            <a:pPr marL="571500" indent="-571500">
              <a:buFont typeface="Arial" pitchFamily="34" charset="0"/>
              <a:buChar char="•"/>
            </a:pPr>
            <a:r>
              <a:rPr lang="vi-VN" sz="4000" dirty="0">
                <a:solidFill>
                  <a:schemeClr val="bg1"/>
                </a:solidFill>
              </a:rPr>
              <a:t>E = C3 D2 E1 F0 </a:t>
            </a:r>
            <a:endParaRPr lang="en-US" sz="4000" dirty="0">
              <a:solidFill>
                <a:schemeClr val="bg1"/>
              </a:solidFill>
            </a:endParaRPr>
          </a:p>
          <a:p>
            <a:r>
              <a:rPr lang="vi-VN" sz="4000" dirty="0">
                <a:solidFill>
                  <a:schemeClr val="bg1"/>
                </a:solidFill>
              </a:rPr>
              <a:t>Các giá trị này tương đương với các từ 32-bit sau: </a:t>
            </a:r>
            <a:endParaRPr lang="en-US" sz="4000" dirty="0">
              <a:solidFill>
                <a:schemeClr val="bg1"/>
              </a:solidFill>
            </a:endParaRPr>
          </a:p>
          <a:p>
            <a:pPr marL="571500" indent="-571500">
              <a:buFont typeface="Arial" pitchFamily="34" charset="0"/>
              <a:buChar char="•"/>
            </a:pPr>
            <a:r>
              <a:rPr lang="vi-VN" sz="4000" dirty="0">
                <a:solidFill>
                  <a:schemeClr val="bg1"/>
                </a:solidFill>
              </a:rPr>
              <a:t>A = 01 23 45 67 </a:t>
            </a:r>
            <a:endParaRPr lang="en-US" sz="4000" dirty="0">
              <a:solidFill>
                <a:schemeClr val="bg1"/>
              </a:solidFill>
            </a:endParaRPr>
          </a:p>
          <a:p>
            <a:pPr marL="571500" indent="-571500">
              <a:buFont typeface="Arial" pitchFamily="34" charset="0"/>
              <a:buChar char="•"/>
            </a:pPr>
            <a:r>
              <a:rPr lang="vi-VN" sz="4000" dirty="0">
                <a:solidFill>
                  <a:schemeClr val="bg1"/>
                </a:solidFill>
              </a:rPr>
              <a:t>B = 89 AB CD EF </a:t>
            </a:r>
            <a:endParaRPr lang="en-US" sz="4000" dirty="0">
              <a:solidFill>
                <a:schemeClr val="bg1"/>
              </a:solidFill>
            </a:endParaRPr>
          </a:p>
          <a:p>
            <a:pPr marL="571500" indent="-571500">
              <a:buFont typeface="Arial" pitchFamily="34" charset="0"/>
              <a:buChar char="•"/>
            </a:pPr>
            <a:r>
              <a:rPr lang="vi-VN" sz="4000" dirty="0">
                <a:solidFill>
                  <a:schemeClr val="bg1"/>
                </a:solidFill>
              </a:rPr>
              <a:t>C = FE DC BA 98 </a:t>
            </a:r>
            <a:endParaRPr lang="en-US" sz="4000" dirty="0">
              <a:solidFill>
                <a:schemeClr val="bg1"/>
              </a:solidFill>
            </a:endParaRPr>
          </a:p>
          <a:p>
            <a:pPr marL="571500" indent="-571500">
              <a:buFont typeface="Arial" pitchFamily="34" charset="0"/>
              <a:buChar char="•"/>
            </a:pPr>
            <a:r>
              <a:rPr lang="vi-VN" sz="4000" dirty="0">
                <a:solidFill>
                  <a:schemeClr val="bg1"/>
                </a:solidFill>
              </a:rPr>
              <a:t>D = 76 54 32 10 </a:t>
            </a:r>
            <a:endParaRPr lang="en-US" sz="4000" dirty="0">
              <a:solidFill>
                <a:schemeClr val="bg1"/>
              </a:solidFill>
            </a:endParaRPr>
          </a:p>
          <a:p>
            <a:pPr marL="571500" indent="-571500">
              <a:buFont typeface="Arial" pitchFamily="34" charset="0"/>
              <a:buChar char="•"/>
            </a:pPr>
            <a:r>
              <a:rPr lang="vi-VN" sz="4000" dirty="0">
                <a:solidFill>
                  <a:schemeClr val="bg1"/>
                </a:solidFill>
              </a:rPr>
              <a:t>E = C3 D2 E1 F0</a:t>
            </a:r>
            <a:endParaRPr lang="en-US" sz="4000" dirty="0">
              <a:solidFill>
                <a:schemeClr val="bg1"/>
              </a:solidFill>
            </a:endParaRPr>
          </a:p>
        </p:txBody>
      </p:sp>
      <p:sp>
        <p:nvSpPr>
          <p:cNvPr id="6" name="TextBox 5"/>
          <p:cNvSpPr txBox="1"/>
          <p:nvPr/>
        </p:nvSpPr>
        <p:spPr>
          <a:xfrm>
            <a:off x="1752600" y="2956530"/>
            <a:ext cx="16554450" cy="784830"/>
          </a:xfrm>
          <a:prstGeom prst="rect">
            <a:avLst/>
          </a:prstGeom>
          <a:noFill/>
        </p:spPr>
        <p:txBody>
          <a:bodyPr wrap="square" rtlCol="0">
            <a:spAutoFit/>
          </a:bodyPr>
          <a:lstStyle/>
          <a:p>
            <a:r>
              <a:rPr lang="vi-VN" sz="4500" dirty="0" smtClean="0">
                <a:solidFill>
                  <a:srgbClr val="FFC000"/>
                </a:solidFill>
              </a:rPr>
              <a:t>1.3 Bước 3 – Khởi tạo bộ đệm MD (MD Buffer)</a:t>
            </a:r>
            <a:endParaRPr lang="en-US" sz="4500" dirty="0">
              <a:solidFill>
                <a:srgbClr val="FFC000"/>
              </a:solidFill>
            </a:endParaRPr>
          </a:p>
        </p:txBody>
      </p:sp>
    </p:spTree>
    <p:extLst>
      <p:ext uri="{BB962C8B-B14F-4D97-AF65-F5344CB8AC3E}">
        <p14:creationId xmlns:p14="http://schemas.microsoft.com/office/powerpoint/2010/main" val="418090273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Main">
  <a:themeElements>
    <a:clrScheme name="Simple presentation">
      <a:dk1>
        <a:sysClr val="windowText" lastClr="000000"/>
      </a:dk1>
      <a:lt1>
        <a:sysClr val="window" lastClr="FFFFFF"/>
      </a:lt1>
      <a:dk2>
        <a:srgbClr val="44546A"/>
      </a:dk2>
      <a:lt2>
        <a:srgbClr val="E7E6E6"/>
      </a:lt2>
      <a:accent1>
        <a:srgbClr val="4BC1EB"/>
      </a:accent1>
      <a:accent2>
        <a:srgbClr val="C5D620"/>
      </a:accent2>
      <a:accent3>
        <a:srgbClr val="F9A554"/>
      </a:accent3>
      <a:accent4>
        <a:srgbClr val="E36D5F"/>
      </a:accent4>
      <a:accent5>
        <a:srgbClr val="BA3E62"/>
      </a:accent5>
      <a:accent6>
        <a:srgbClr val="8155A2"/>
      </a:accent6>
      <a:hlink>
        <a:srgbClr val="0563C1"/>
      </a:hlink>
      <a:folHlink>
        <a:srgbClr val="954F72"/>
      </a:folHlink>
    </a:clrScheme>
    <a:fontScheme name="Simple theme">
      <a:majorFont>
        <a:latin typeface="Fira Sans ExtraBold"/>
        <a:ea typeface=""/>
        <a:cs typeface=""/>
      </a:majorFont>
      <a:minorFont>
        <a:latin typeface="Fira Sans Light"/>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Main" id="{FDC63A8C-D3B8-4A34-9E94-C1354D725DEB}" vid="{76227ED4-8EF9-4666-837A-0F4D570546EC}"/>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7157</TotalTime>
  <Words>2414</Words>
  <Application>Microsoft Office PowerPoint</Application>
  <PresentationFormat>Custom</PresentationFormat>
  <Paragraphs>392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zhukov@nm.ru</dc:creator>
  <cp:lastModifiedBy>Windows User</cp:lastModifiedBy>
  <cp:revision>356</cp:revision>
  <dcterms:created xsi:type="dcterms:W3CDTF">2015-09-30T09:48:45Z</dcterms:created>
  <dcterms:modified xsi:type="dcterms:W3CDTF">2019-03-26T01:35:08Z</dcterms:modified>
</cp:coreProperties>
</file>