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5" r:id="rId14"/>
  </p:sldIdLst>
  <p:sldSz cx="18288000" cy="10287000"/>
  <p:notesSz cx="6858000" cy="9144000"/>
  <p:embeddedFontLst>
    <p:embeddedFont>
      <p:font typeface="Kollektif" panose="020B0604020202020204" charset="0"/>
      <p:regular r:id="rId15"/>
    </p:embeddedFont>
    <p:embeddedFont>
      <p:font typeface="Kollektif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spa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483"/>
    <a:srgbClr val="349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30.svg"/><Relationship Id="rId13" Type="http://schemas.openxmlformats.org/officeDocument/2006/relationships/image" Target="../media/image152.svg"/><Relationship Id="rId3" Type="http://schemas.openxmlformats.org/officeDocument/2006/relationships/image" Target="../media/image2.svg"/><Relationship Id="rId63" Type="http://schemas.openxmlformats.org/officeDocument/2006/relationships/image" Target="../media/image14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65" Type="http://schemas.openxmlformats.org/officeDocument/2006/relationships/image" Target="../media/image14.png"/><Relationship Id="rId4" Type="http://schemas.openxmlformats.org/officeDocument/2006/relationships/image" Target="../media/image2.png"/><Relationship Id="rId6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58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64.sv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4" Type="http://schemas.openxmlformats.org/officeDocument/2006/relationships/image" Target="../media/image2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57" Type="http://schemas.openxmlformats.org/officeDocument/2006/relationships/image" Target="../media/image3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svg"/><Relationship Id="rId15" Type="http://schemas.openxmlformats.org/officeDocument/2006/relationships/image" Target="../media/image39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15" Type="http://schemas.openxmlformats.org/officeDocument/2006/relationships/image" Target="../media/image39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39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371600" y="3476548"/>
            <a:ext cx="15544800" cy="1818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6755"/>
              </a:lnSpc>
            </a:pPr>
            <a:r>
              <a:rPr lang="en-US" sz="6200" b="1" spc="961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BÁO CÁO ĐỒ ÁN CHUYÊN NGÀNH</a:t>
            </a:r>
            <a:endParaRPr lang="en-US" sz="6200" b="1" spc="961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71600" y="5359051"/>
            <a:ext cx="15544799" cy="1006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662"/>
              </a:lnSpc>
            </a:pPr>
            <a:r>
              <a:rPr lang="en-US" sz="5000" smtClean="0">
                <a:solidFill>
                  <a:srgbClr val="E47971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Chủ đề: Xây dựng ứng dụng trò chơi cờ vua</a:t>
            </a:r>
            <a:endParaRPr lang="en-US" sz="5000">
              <a:solidFill>
                <a:srgbClr val="E47971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581403" y="2785367"/>
            <a:ext cx="880370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7"/>
              </a:lnSpc>
              <a:spcBef>
                <a:spcPct val="0"/>
              </a:spcBef>
            </a:pPr>
            <a:r>
              <a:rPr lang="en-US" sz="3500" b="1" spc="122" smtClean="0">
                <a:solidFill>
                  <a:srgbClr val="349370"/>
                </a:solidFill>
                <a:latin typeface="Calibri" panose="020F0502020204030204" pitchFamily="34" charset="0"/>
                <a:ea typeface="Kollektif Bold"/>
                <a:cs typeface="Calibri" panose="020F0502020204030204" pitchFamily="34" charset="0"/>
                <a:sym typeface="Kollektif Bold"/>
              </a:rPr>
              <a:t>TRƯỜNG ĐẠI HỌC TRÀ VINH</a:t>
            </a:r>
          </a:p>
          <a:p>
            <a:pPr algn="ctr">
              <a:lnSpc>
                <a:spcPts val="3917"/>
              </a:lnSpc>
              <a:spcBef>
                <a:spcPct val="0"/>
              </a:spcBef>
            </a:pPr>
            <a:r>
              <a:rPr lang="en-US" sz="3500" b="1" spc="122" smtClean="0">
                <a:solidFill>
                  <a:srgbClr val="349370"/>
                </a:solidFill>
                <a:latin typeface="Calibri" panose="020F0502020204030204" pitchFamily="34" charset="0"/>
                <a:ea typeface="Kollektif Bold"/>
                <a:cs typeface="Calibri" panose="020F0502020204030204" pitchFamily="34" charset="0"/>
                <a:sym typeface="Kollektif Bold"/>
              </a:rPr>
              <a:t>KHOA KỸ THUẬT VÀ CÔNG NGHỆ</a:t>
            </a:r>
            <a:endParaRPr lang="en-US" sz="3500" b="1" spc="122">
              <a:solidFill>
                <a:srgbClr val="349370"/>
              </a:solidFill>
              <a:latin typeface="Calibri" panose="020F0502020204030204" pitchFamily="34" charset="0"/>
              <a:ea typeface="Kollektif Bold"/>
              <a:cs typeface="Calibri" panose="020F0502020204030204" pitchFamily="34" charset="0"/>
              <a:sym typeface="Kollektif Bold"/>
            </a:endParaRPr>
          </a:p>
        </p:txBody>
      </p:sp>
      <p:sp>
        <p:nvSpPr>
          <p:cNvPr id="29" name="TextBox 27"/>
          <p:cNvSpPr txBox="1"/>
          <p:nvPr/>
        </p:nvSpPr>
        <p:spPr>
          <a:xfrm>
            <a:off x="1782213" y="6696012"/>
            <a:ext cx="7361786" cy="955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662"/>
              </a:lnSpc>
            </a:pPr>
            <a:r>
              <a:rPr lang="en-US" sz="3300" smtClean="0">
                <a:solidFill>
                  <a:srgbClr val="349370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GVHD: TS. Nguyễn Trần Diễm Hạnh</a:t>
            </a:r>
            <a:endParaRPr lang="en-US" sz="3300">
              <a:solidFill>
                <a:srgbClr val="349370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0" name="TextBox 27"/>
          <p:cNvSpPr txBox="1"/>
          <p:nvPr/>
        </p:nvSpPr>
        <p:spPr>
          <a:xfrm>
            <a:off x="9086447" y="6701979"/>
            <a:ext cx="7361786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662"/>
              </a:lnSpc>
            </a:pPr>
            <a:r>
              <a:rPr lang="en-US" sz="3300" smtClean="0">
                <a:solidFill>
                  <a:srgbClr val="349370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SVTH: Huỳnh Khải Vinh</a:t>
            </a:r>
            <a:endParaRPr lang="en-US" sz="3300">
              <a:solidFill>
                <a:srgbClr val="349370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5302362" y="7925280"/>
            <a:ext cx="7361786" cy="955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662"/>
              </a:lnSpc>
            </a:pPr>
            <a:r>
              <a:rPr lang="en-US" sz="3000" i="1" smtClean="0">
                <a:solidFill>
                  <a:srgbClr val="349370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Năm học 2024 - 2025</a:t>
            </a:r>
            <a:endParaRPr lang="en-US" sz="3000" i="1">
              <a:solidFill>
                <a:srgbClr val="349370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1633989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</a:t>
            </a:r>
            <a:r>
              <a:rPr lang="en-US" sz="6200" spc="569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4</a:t>
            </a: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: Kết Quả Nghiên Cứu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2142974" y="3244293"/>
            <a:ext cx="6834535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1. Kết quả đạt được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Tạo được giao diện trò chơi trong Unity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Cài đặt được người chơi máy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Có thể xác định thắng thua</a:t>
            </a:r>
          </a:p>
        </p:txBody>
      </p:sp>
      <p:pic>
        <p:nvPicPr>
          <p:cNvPr id="20" name="Picture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383" y="3262640"/>
            <a:ext cx="7706943" cy="5378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27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1615642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</a:t>
            </a:r>
            <a:r>
              <a:rPr lang="en-US" sz="6200" spc="569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4</a:t>
            </a: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: Kết Quả Nghiên Cứu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2142974" y="3244293"/>
            <a:ext cx="6834535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2</a:t>
            </a: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. Hạn chế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Hạn chế về người chơi máy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Hạn chế về tính thời gian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Hạn chế về số người kiểm thử</a:t>
            </a:r>
          </a:p>
        </p:txBody>
      </p:sp>
      <p:pic>
        <p:nvPicPr>
          <p:cNvPr id="20" name="Picture 1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383" y="3262640"/>
            <a:ext cx="7706943" cy="5378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23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1615642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</a:t>
            </a:r>
            <a:r>
              <a:rPr lang="en-US" sz="6200" spc="569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5</a:t>
            </a: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: Kết Luận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19" name="TextBox 28"/>
          <p:cNvSpPr txBox="1"/>
          <p:nvPr/>
        </p:nvSpPr>
        <p:spPr>
          <a:xfrm>
            <a:off x="1820227" y="3643652"/>
            <a:ext cx="1464754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Đã Cài đặt thành công trò chơi cờ vua với chế độ hai người chơi và người chơi máy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Khắc phục các hạn chế đã nên và phát triển ứng dụng hơn nữa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endParaRPr lang="en-US" sz="4000" smtClean="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</p:txBody>
      </p:sp>
      <p:sp>
        <p:nvSpPr>
          <p:cNvPr id="21" name="Freeform 68"/>
          <p:cNvSpPr/>
          <p:nvPr/>
        </p:nvSpPr>
        <p:spPr>
          <a:xfrm rot="488272">
            <a:off x="1669162" y="7180768"/>
            <a:ext cx="2892492" cy="1452959"/>
          </a:xfrm>
          <a:custGeom>
            <a:avLst/>
            <a:gdLst/>
            <a:ahLst/>
            <a:cxnLst/>
            <a:rect l="l" t="t" r="r" b="b"/>
            <a:pathLst>
              <a:path w="1060551" h="717880">
                <a:moveTo>
                  <a:pt x="0" y="0"/>
                </a:moveTo>
                <a:lnTo>
                  <a:pt x="1060550" y="0"/>
                </a:lnTo>
                <a:lnTo>
                  <a:pt x="1060550" y="717880"/>
                </a:lnTo>
                <a:lnTo>
                  <a:pt x="0" y="717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63"/>
                </a:ext>
              </a:extLst>
            </a:blip>
            <a:stretch>
              <a:fillRect b="-12814"/>
            </a:stretch>
          </a:blipFill>
        </p:spPr>
      </p:sp>
      <p:sp>
        <p:nvSpPr>
          <p:cNvPr id="22" name="Freeform 60"/>
          <p:cNvSpPr/>
          <p:nvPr/>
        </p:nvSpPr>
        <p:spPr>
          <a:xfrm rot="704753">
            <a:off x="15676155" y="7197235"/>
            <a:ext cx="609898" cy="482064"/>
          </a:xfrm>
          <a:custGeom>
            <a:avLst/>
            <a:gdLst/>
            <a:ahLst/>
            <a:cxnLst/>
            <a:rect l="l" t="t" r="r" b="b"/>
            <a:pathLst>
              <a:path w="502184" h="500479">
                <a:moveTo>
                  <a:pt x="0" y="0"/>
                </a:moveTo>
                <a:lnTo>
                  <a:pt x="502184" y="0"/>
                </a:lnTo>
                <a:lnTo>
                  <a:pt x="502184" y="500479"/>
                </a:lnTo>
                <a:lnTo>
                  <a:pt x="0" y="500479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="" xmlns:asvg="http://schemas.microsoft.com/office/drawing/2016/SVG/main" r:embed="rId5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60"/>
          <p:cNvSpPr/>
          <p:nvPr/>
        </p:nvSpPr>
        <p:spPr>
          <a:xfrm rot="20761697">
            <a:off x="16023786" y="8176636"/>
            <a:ext cx="609898" cy="482064"/>
          </a:xfrm>
          <a:custGeom>
            <a:avLst/>
            <a:gdLst/>
            <a:ahLst/>
            <a:cxnLst/>
            <a:rect l="l" t="t" r="r" b="b"/>
            <a:pathLst>
              <a:path w="502184" h="500479">
                <a:moveTo>
                  <a:pt x="0" y="0"/>
                </a:moveTo>
                <a:lnTo>
                  <a:pt x="502184" y="0"/>
                </a:lnTo>
                <a:lnTo>
                  <a:pt x="502184" y="500479"/>
                </a:lnTo>
                <a:lnTo>
                  <a:pt x="0" y="500479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="" xmlns:asvg="http://schemas.microsoft.com/office/drawing/2016/SVG/main" r:embed="rId5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41"/>
          <p:cNvSpPr/>
          <p:nvPr/>
        </p:nvSpPr>
        <p:spPr>
          <a:xfrm rot="19794778">
            <a:off x="14061519" y="7641602"/>
            <a:ext cx="993080" cy="1120488"/>
          </a:xfrm>
          <a:custGeom>
            <a:avLst/>
            <a:gdLst/>
            <a:ahLst/>
            <a:cxnLst/>
            <a:rect l="l" t="t" r="r" b="b"/>
            <a:pathLst>
              <a:path w="418421" h="585576">
                <a:moveTo>
                  <a:pt x="0" y="0"/>
                </a:moveTo>
                <a:lnTo>
                  <a:pt x="418421" y="0"/>
                </a:lnTo>
                <a:lnTo>
                  <a:pt x="418421" y="585576"/>
                </a:lnTo>
                <a:lnTo>
                  <a:pt x="0" y="585576"/>
                </a:lnTo>
                <a:lnTo>
                  <a:pt x="0" y="0"/>
                </a:lnTo>
                <a:close/>
              </a:path>
            </a:pathLst>
          </a:custGeom>
          <a:blipFill>
            <a:blip r:embed="rId65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62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9750233" y="2599505"/>
            <a:ext cx="6163088" cy="6163088"/>
          </a:xfrm>
          <a:custGeom>
            <a:avLst/>
            <a:gdLst/>
            <a:ahLst/>
            <a:cxnLst/>
            <a:rect l="l" t="t" r="r" b="b"/>
            <a:pathLst>
              <a:path w="6163088" h="6163088">
                <a:moveTo>
                  <a:pt x="0" y="0"/>
                </a:moveTo>
                <a:lnTo>
                  <a:pt x="6163088" y="0"/>
                </a:lnTo>
                <a:lnTo>
                  <a:pt x="6163088" y="6163089"/>
                </a:lnTo>
                <a:lnTo>
                  <a:pt x="0" y="6163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483809" y="2219624"/>
            <a:ext cx="2695935" cy="759764"/>
          </a:xfrm>
          <a:custGeom>
            <a:avLst/>
            <a:gdLst/>
            <a:ahLst/>
            <a:cxnLst/>
            <a:rect l="l" t="t" r="r" b="b"/>
            <a:pathLst>
              <a:path w="2695935" h="759764">
                <a:moveTo>
                  <a:pt x="0" y="0"/>
                </a:moveTo>
                <a:lnTo>
                  <a:pt x="2695935" y="0"/>
                </a:lnTo>
                <a:lnTo>
                  <a:pt x="2695935" y="759763"/>
                </a:lnTo>
                <a:lnTo>
                  <a:pt x="0" y="7597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826180" y="5317068"/>
            <a:ext cx="4230164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66"/>
              </a:lnSpc>
              <a:spcBef>
                <a:spcPct val="0"/>
              </a:spcBef>
            </a:pPr>
            <a:r>
              <a:rPr lang="en-US" sz="5722" u="none" strike="noStrike" smtClean="0">
                <a:solidFill>
                  <a:srgbClr val="574187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Xin Cảm Ơn Đã Lắng NGhe </a:t>
            </a:r>
            <a:endParaRPr lang="en-US" sz="5722" u="none" strike="noStrike">
              <a:solidFill>
                <a:srgbClr val="574187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16694" y="3293133"/>
            <a:ext cx="4230164" cy="857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66"/>
              </a:lnSpc>
              <a:spcBef>
                <a:spcPct val="0"/>
              </a:spcBef>
            </a:pPr>
            <a:r>
              <a:rPr lang="en-US" sz="5722" u="none" strike="noStrike" smtClean="0">
                <a:solidFill>
                  <a:srgbClr val="574187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Hết</a:t>
            </a:r>
            <a:endParaRPr lang="en-US" sz="5722" u="none" strike="noStrike">
              <a:solidFill>
                <a:srgbClr val="574187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0991">
            <a:off x="1976926" y="2455752"/>
            <a:ext cx="1252243" cy="12522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9095">
            <a:off x="6073603" y="2541736"/>
            <a:ext cx="1803216" cy="18172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9014">
            <a:off x="6365336" y="6910786"/>
            <a:ext cx="1692198" cy="17052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0672">
            <a:off x="1929771" y="4672843"/>
            <a:ext cx="1550433" cy="201641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1000">
            <a:off x="4429527" y="4773845"/>
            <a:ext cx="1978270" cy="200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B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21" name="TextBox 21"/>
          <p:cNvSpPr txBox="1"/>
          <p:nvPr/>
        </p:nvSpPr>
        <p:spPr>
          <a:xfrm>
            <a:off x="4585094" y="2154096"/>
            <a:ext cx="8958790" cy="137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24"/>
              </a:lnSpc>
              <a:spcBef>
                <a:spcPct val="0"/>
              </a:spcBef>
            </a:pPr>
            <a:r>
              <a:rPr lang="en-US" sz="6200" b="1" u="none" strike="noStrike" spc="696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NỘI DUNG BÁO CÁO</a:t>
            </a:r>
            <a:endParaRPr lang="en-US" sz="6200" b="1" u="none" strike="noStrike" spc="696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063464" y="3526538"/>
            <a:ext cx="14002050" cy="5649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ctr">
              <a:lnSpc>
                <a:spcPts val="875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Tổng quan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Nghiên cứu lý thuyết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Hiện thực hoá nghiên cứu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Kết quả nghiên cứu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Kết luận và hướng phát triển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sz="400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</p:txBody>
      </p:sp>
      <p:sp>
        <p:nvSpPr>
          <p:cNvPr id="19" name="Freeform 64"/>
          <p:cNvSpPr/>
          <p:nvPr/>
        </p:nvSpPr>
        <p:spPr>
          <a:xfrm>
            <a:off x="1528894" y="8409180"/>
            <a:ext cx="693870" cy="595467"/>
          </a:xfrm>
          <a:custGeom>
            <a:avLst/>
            <a:gdLst/>
            <a:ahLst/>
            <a:cxnLst/>
            <a:rect l="l" t="t" r="r" b="b"/>
            <a:pathLst>
              <a:path w="693870" h="595467">
                <a:moveTo>
                  <a:pt x="0" y="0"/>
                </a:moveTo>
                <a:lnTo>
                  <a:pt x="693870" y="0"/>
                </a:lnTo>
                <a:lnTo>
                  <a:pt x="693870" y="595467"/>
                </a:lnTo>
                <a:lnTo>
                  <a:pt x="0" y="595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64"/>
          <p:cNvSpPr/>
          <p:nvPr/>
        </p:nvSpPr>
        <p:spPr>
          <a:xfrm>
            <a:off x="16065514" y="8403355"/>
            <a:ext cx="693870" cy="595467"/>
          </a:xfrm>
          <a:custGeom>
            <a:avLst/>
            <a:gdLst/>
            <a:ahLst/>
            <a:cxnLst/>
            <a:rect l="l" t="t" r="r" b="b"/>
            <a:pathLst>
              <a:path w="693870" h="595467">
                <a:moveTo>
                  <a:pt x="0" y="0"/>
                </a:moveTo>
                <a:lnTo>
                  <a:pt x="693870" y="0"/>
                </a:lnTo>
                <a:lnTo>
                  <a:pt x="693870" y="595467"/>
                </a:lnTo>
                <a:lnTo>
                  <a:pt x="0" y="595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2016154" y="2979518"/>
            <a:ext cx="9337646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467"/>
              </a:lnSpc>
            </a:pPr>
            <a:r>
              <a:rPr lang="en-US" sz="6200" u="none" strike="noStrike" spc="425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</a:t>
            </a:r>
            <a:r>
              <a:rPr lang="en-US" sz="6860" u="none" strike="noStrike" spc="425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 1: Tổng Quan</a:t>
            </a:r>
            <a:endParaRPr lang="en-US" sz="6860" u="none" strike="noStrike" spc="425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pic>
        <p:nvPicPr>
          <p:cNvPr id="1026" name="Picture 2" descr="Chess.com - Chơi cờ vua trực tuyến - Miễn phí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318">
            <a:off x="12501033" y="3106490"/>
            <a:ext cx="2874177" cy="28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ất tần tật những thông tin về C# mà lập trình viên mới nên biế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5316">
            <a:off x="8860746" y="5415634"/>
            <a:ext cx="3102114" cy="206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y là gì? Tổng quan về các ứng dụng của Unity - GreenD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9206">
            <a:off x="12444897" y="7101127"/>
            <a:ext cx="4408567" cy="1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8"/>
          <p:cNvSpPr txBox="1"/>
          <p:nvPr/>
        </p:nvSpPr>
        <p:spPr>
          <a:xfrm>
            <a:off x="2269921" y="4790035"/>
            <a:ext cx="5222542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ctr">
              <a:lnSpc>
                <a:spcPts val="875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Ngôn ngữ lập trình C#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Trò chơi cờ vua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Unity game engine</a:t>
            </a: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endParaRPr lang="en-US" sz="400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2180421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2: Nghiên Cứu Lý Thuyết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2065102" y="3958697"/>
            <a:ext cx="1400205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1. Ngôn ngữ lập trình C#</a:t>
            </a:r>
            <a:endParaRPr lang="en-US" sz="400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Là một ngôn ngữ lập trình bậc cao được phát triển bởi Microsoft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Là một ngôn ngữ hướng đối tượng</a:t>
            </a:r>
          </a:p>
        </p:txBody>
      </p:sp>
      <p:pic>
        <p:nvPicPr>
          <p:cNvPr id="33" name="Picture 4" descr="Tất tần tật những thông tin về C# mà lập trình viên mới nên biế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936" y="5877169"/>
            <a:ext cx="3870435" cy="258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42"/>
          <p:cNvSpPr/>
          <p:nvPr/>
        </p:nvSpPr>
        <p:spPr>
          <a:xfrm rot="1387497">
            <a:off x="1912941" y="7638268"/>
            <a:ext cx="816735" cy="748426"/>
          </a:xfrm>
          <a:custGeom>
            <a:avLst/>
            <a:gdLst/>
            <a:ahLst/>
            <a:cxnLst/>
            <a:rect l="l" t="t" r="r" b="b"/>
            <a:pathLst>
              <a:path w="816735" h="748426">
                <a:moveTo>
                  <a:pt x="0" y="0"/>
                </a:moveTo>
                <a:lnTo>
                  <a:pt x="816735" y="0"/>
                </a:lnTo>
                <a:lnTo>
                  <a:pt x="816735" y="748426"/>
                </a:lnTo>
                <a:lnTo>
                  <a:pt x="0" y="74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2180421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2: Nghiên Cứu Lý Thuyết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2065102" y="3958697"/>
            <a:ext cx="1050789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2</a:t>
            </a: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. Trò chơi cờ vua</a:t>
            </a:r>
            <a:endParaRPr lang="en-US" sz="400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Có nguồn gốc từ Ấn độ vào khoảng thế kỉ thứ VI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Được chơi trên một bàn cờ có 8 cột, 8 ô với 16 quân cờ mỗi người chơi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Phổ biến rộng rãi trên thế giới</a:t>
            </a:r>
          </a:p>
        </p:txBody>
      </p:sp>
      <p:pic>
        <p:nvPicPr>
          <p:cNvPr id="20" name="Picture 2" descr="Chess.com - Chơi cờ vua trực tuyến - Miễn phí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540" y="4896044"/>
            <a:ext cx="3885552" cy="388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42"/>
          <p:cNvSpPr/>
          <p:nvPr/>
        </p:nvSpPr>
        <p:spPr>
          <a:xfrm rot="20072246">
            <a:off x="10284905" y="7672592"/>
            <a:ext cx="816735" cy="748426"/>
          </a:xfrm>
          <a:custGeom>
            <a:avLst/>
            <a:gdLst/>
            <a:ahLst/>
            <a:cxnLst/>
            <a:rect l="l" t="t" r="r" b="b"/>
            <a:pathLst>
              <a:path w="816735" h="748426">
                <a:moveTo>
                  <a:pt x="0" y="0"/>
                </a:moveTo>
                <a:lnTo>
                  <a:pt x="816735" y="0"/>
                </a:lnTo>
                <a:lnTo>
                  <a:pt x="816735" y="748426"/>
                </a:lnTo>
                <a:lnTo>
                  <a:pt x="0" y="74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5000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2180421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2: Nghiên Cứu Lý Thuyết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2065102" y="3958697"/>
            <a:ext cx="1050789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3. Unity game engine</a:t>
            </a:r>
            <a:endParaRPr lang="en-US" sz="4000">
              <a:solidFill>
                <a:srgbClr val="534483"/>
              </a:solidFill>
              <a:latin typeface="Calibri" panose="020F0502020204030204" pitchFamily="34" charset="0"/>
              <a:ea typeface="Kollektif"/>
              <a:cs typeface="Calibri" panose="020F0502020204030204" pitchFamily="34" charset="0"/>
              <a:sym typeface="Kollektif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Phần mềm làm game thuộc sở hữu của Unity Technologies.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Có thể tạo phần mềm 2D hoặc 3D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Sử dụng C# làm ngôn ngữ lập trình chính</a:t>
            </a:r>
          </a:p>
        </p:txBody>
      </p:sp>
      <p:pic>
        <p:nvPicPr>
          <p:cNvPr id="21" name="Picture 6" descr="Unity là gì? Tổng quan về các ứng dụng của Unity - GreenD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130" y="6525236"/>
            <a:ext cx="5124367" cy="18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42"/>
          <p:cNvSpPr/>
          <p:nvPr/>
        </p:nvSpPr>
        <p:spPr>
          <a:xfrm rot="19627643">
            <a:off x="15110776" y="5162538"/>
            <a:ext cx="816735" cy="748426"/>
          </a:xfrm>
          <a:custGeom>
            <a:avLst/>
            <a:gdLst/>
            <a:ahLst/>
            <a:cxnLst/>
            <a:rect l="l" t="t" r="r" b="b"/>
            <a:pathLst>
              <a:path w="816735" h="748426">
                <a:moveTo>
                  <a:pt x="0" y="0"/>
                </a:moveTo>
                <a:lnTo>
                  <a:pt x="816735" y="0"/>
                </a:lnTo>
                <a:lnTo>
                  <a:pt x="816735" y="748426"/>
                </a:lnTo>
                <a:lnTo>
                  <a:pt x="0" y="7484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97517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2180421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3: Hiện Thực Hoá Nghiên Cứu 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2065102" y="3958697"/>
            <a:ext cx="707889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1. Cài đặt giao diện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Cài đặt các giao diện màn chơi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Cài đặt quân cờ có thể tương tác được bởi người chơi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Cài đặt các nút chuyển cảnh</a:t>
            </a:r>
          </a:p>
        </p:txBody>
      </p:sp>
      <p:pic>
        <p:nvPicPr>
          <p:cNvPr id="22" name="Picture 2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746" y="4115436"/>
            <a:ext cx="7406860" cy="4309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92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447800" y="2180421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3: Hiện Thực Hoá Nghiên Cứu 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2065102" y="3958697"/>
            <a:ext cx="707889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2</a:t>
            </a: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. Cài đặt người chơi máy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smtClean="0">
                <a:solidFill>
                  <a:srgbClr val="534483"/>
                </a:solidFill>
                <a:latin typeface="Calibri" panose="020F0502020204030204" pitchFamily="34" charset="0"/>
                <a:ea typeface="Kollektif"/>
                <a:cs typeface="Calibri" panose="020F0502020204030204" pitchFamily="34" charset="0"/>
                <a:sym typeface="Kollektif"/>
              </a:rPr>
              <a:t>Người chơi máy được cài đặt bằng thuật toán BFS tham lam với heuristic</a:t>
            </a:r>
          </a:p>
        </p:txBody>
      </p:sp>
      <p:pic>
        <p:nvPicPr>
          <p:cNvPr id="22" name="Picture 2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746" y="4115436"/>
            <a:ext cx="7406860" cy="4309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3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3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34886" y="-691886"/>
            <a:ext cx="21957772" cy="10978886"/>
            <a:chOff x="0" y="0"/>
            <a:chExt cx="29277029" cy="146385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7319257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5" name="Freeform 5"/>
            <p:cNvSpPr/>
            <p:nvPr/>
          </p:nvSpPr>
          <p:spPr>
            <a:xfrm>
              <a:off x="14638515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6" name="Freeform 6"/>
            <p:cNvSpPr/>
            <p:nvPr/>
          </p:nvSpPr>
          <p:spPr>
            <a:xfrm>
              <a:off x="21957772" y="0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7"/>
                  </a:lnTo>
                  <a:lnTo>
                    <a:pt x="0" y="731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0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7319257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8" y="0"/>
                  </a:lnTo>
                  <a:lnTo>
                    <a:pt x="7319258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14638515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0" name="Freeform 10"/>
            <p:cNvSpPr/>
            <p:nvPr/>
          </p:nvSpPr>
          <p:spPr>
            <a:xfrm>
              <a:off x="21957772" y="7319257"/>
              <a:ext cx="7319257" cy="7319257"/>
            </a:xfrm>
            <a:custGeom>
              <a:avLst/>
              <a:gdLst/>
              <a:ahLst/>
              <a:cxnLst/>
              <a:rect l="l" t="t" r="r" b="b"/>
              <a:pathLst>
                <a:path w="7319257" h="7319257">
                  <a:moveTo>
                    <a:pt x="0" y="0"/>
                  </a:moveTo>
                  <a:lnTo>
                    <a:pt x="7319257" y="0"/>
                  </a:lnTo>
                  <a:lnTo>
                    <a:pt x="7319257" y="7319258"/>
                  </a:lnTo>
                  <a:lnTo>
                    <a:pt x="0" y="73192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737271"/>
            <a:ext cx="16230600" cy="8812458"/>
            <a:chOff x="0" y="0"/>
            <a:chExt cx="21640800" cy="1174994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533845"/>
              <a:ext cx="21640800" cy="11216100"/>
              <a:chOff x="0" y="0"/>
              <a:chExt cx="4565928" cy="236645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565928" cy="2366451"/>
              </a:xfrm>
              <a:custGeom>
                <a:avLst/>
                <a:gdLst/>
                <a:ahLst/>
                <a:cxnLst/>
                <a:rect l="l" t="t" r="r" b="b"/>
                <a:pathLst>
                  <a:path w="4565928" h="2366451">
                    <a:moveTo>
                      <a:pt x="0" y="0"/>
                    </a:moveTo>
                    <a:lnTo>
                      <a:pt x="4565928" y="0"/>
                    </a:lnTo>
                    <a:lnTo>
                      <a:pt x="4565928" y="2366451"/>
                    </a:lnTo>
                    <a:lnTo>
                      <a:pt x="0" y="2366451"/>
                    </a:lnTo>
                    <a:close/>
                  </a:path>
                </a:pathLst>
              </a:custGeom>
              <a:solidFill>
                <a:srgbClr val="53448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565928" cy="24140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8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0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0" y="0"/>
                  </a:moveTo>
                  <a:lnTo>
                    <a:pt x="10924231" y="0"/>
                  </a:lnTo>
                  <a:lnTo>
                    <a:pt x="10924231" y="11413704"/>
                  </a:lnTo>
                  <a:lnTo>
                    <a:pt x="0" y="11413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flipH="1">
              <a:off x="10716569" y="0"/>
              <a:ext cx="10924231" cy="11413704"/>
            </a:xfrm>
            <a:custGeom>
              <a:avLst/>
              <a:gdLst/>
              <a:ahLst/>
              <a:cxnLst/>
              <a:rect l="l" t="t" r="r" b="b"/>
              <a:pathLst>
                <a:path w="10924231" h="11413704">
                  <a:moveTo>
                    <a:pt x="10924231" y="0"/>
                  </a:moveTo>
                  <a:lnTo>
                    <a:pt x="0" y="0"/>
                  </a:lnTo>
                  <a:lnTo>
                    <a:pt x="0" y="11413704"/>
                  </a:lnTo>
                  <a:lnTo>
                    <a:pt x="10924231" y="11413704"/>
                  </a:lnTo>
                  <a:lnTo>
                    <a:pt x="109242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 r="-3914" b="-41031"/>
              </a:stretch>
            </a:blipFill>
          </p:spPr>
        </p:sp>
      </p:grpSp>
      <p:sp>
        <p:nvSpPr>
          <p:cNvPr id="30" name="TextBox 30"/>
          <p:cNvSpPr txBox="1"/>
          <p:nvPr/>
        </p:nvSpPr>
        <p:spPr>
          <a:xfrm>
            <a:off x="1369927" y="1384552"/>
            <a:ext cx="15392399" cy="16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672"/>
              </a:lnSpc>
              <a:spcBef>
                <a:spcPct val="0"/>
              </a:spcBef>
            </a:pPr>
            <a:r>
              <a:rPr lang="en-US" sz="6200" u="none" strike="noStrike" spc="569" smtClean="0">
                <a:solidFill>
                  <a:srgbClr val="534483"/>
                </a:solidFill>
                <a:latin typeface="Calibri" panose="020F0502020204030204" pitchFamily="34" charset="0"/>
                <a:ea typeface="Espa"/>
                <a:cs typeface="Calibri" panose="020F0502020204030204" pitchFamily="34" charset="0"/>
                <a:sym typeface="Espa"/>
              </a:rPr>
              <a:t>Chương 3: Hiện Thực Hoá Nghiên Cứu </a:t>
            </a:r>
            <a:endParaRPr lang="en-US" sz="6200" u="none" strike="noStrike" spc="569">
              <a:solidFill>
                <a:srgbClr val="534483"/>
              </a:solidFill>
              <a:latin typeface="Calibri" panose="020F0502020204030204" pitchFamily="34" charset="0"/>
              <a:ea typeface="Espa"/>
              <a:cs typeface="Calibri" panose="020F0502020204030204" pitchFamily="34" charset="0"/>
              <a:sym typeface="Espa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5134125" y="2781300"/>
            <a:ext cx="8162693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>
                <a:solidFill>
                  <a:srgbClr val="534483"/>
                </a:solidFill>
                <a:ea typeface="Kollektif"/>
                <a:cs typeface="Calibri" panose="020F0502020204030204" pitchFamily="34" charset="0"/>
                <a:sym typeface="Kollektif"/>
              </a:rPr>
              <a:t>2</a:t>
            </a:r>
            <a:r>
              <a:rPr lang="en-US" sz="2200" smtClean="0">
                <a:solidFill>
                  <a:srgbClr val="534483"/>
                </a:solidFill>
                <a:ea typeface="Kollektif"/>
                <a:cs typeface="Calibri" panose="020F0502020204030204" pitchFamily="34" charset="0"/>
                <a:sym typeface="Kollektif"/>
              </a:rPr>
              <a:t>. Cài đặt người chơi máy</a:t>
            </a:r>
          </a:p>
          <a:p>
            <a:r>
              <a:rPr lang="en-US" sz="2200"/>
              <a:t>funciton BFS (trạng thái bàn cờ cần xét)</a:t>
            </a:r>
          </a:p>
          <a:p>
            <a:r>
              <a:rPr lang="en-US" sz="2200"/>
              <a:t>	move_list = empty</a:t>
            </a:r>
          </a:p>
          <a:p>
            <a:r>
              <a:rPr lang="en-US" sz="2200"/>
              <a:t>	for (i = 0, i &lt; 8)</a:t>
            </a:r>
          </a:p>
          <a:p>
            <a:r>
              <a:rPr lang="en-US" sz="2200"/>
              <a:t>		for (j = 0,  j &lt; 8)</a:t>
            </a:r>
          </a:p>
          <a:p>
            <a:r>
              <a:rPr lang="en-US" sz="2200"/>
              <a:t>			if (tại vị trí bàn cờ i, j có quân cờ của phe mình)</a:t>
            </a:r>
          </a:p>
          <a:p>
            <a:r>
              <a:rPr lang="en-US" sz="2200"/>
              <a:t>move_list = move_list + các nước đi có thể của quân cờ tại i, j</a:t>
            </a:r>
          </a:p>
          <a:p>
            <a:r>
              <a:rPr lang="en-US" sz="2200"/>
              <a:t>			j = j + 1</a:t>
            </a:r>
          </a:p>
          <a:p>
            <a:r>
              <a:rPr lang="en-US" sz="2200"/>
              <a:t>		i = i + 1 </a:t>
            </a:r>
          </a:p>
          <a:p>
            <a:r>
              <a:rPr lang="en-US" sz="2200"/>
              <a:t>h_tam = heuristic(move_list[0]) (tạo giá trị heuristic dầu tiên)</a:t>
            </a:r>
          </a:p>
          <a:p>
            <a:r>
              <a:rPr lang="en-US" sz="2200"/>
              <a:t>count = 0</a:t>
            </a:r>
          </a:p>
          <a:p>
            <a:r>
              <a:rPr lang="en-US" sz="2200"/>
              <a:t>	for (i = 0, i &lt; chiều dài của tập move_list)</a:t>
            </a:r>
          </a:p>
          <a:p>
            <a:r>
              <a:rPr lang="en-US" sz="2200"/>
              <a:t>h = heuristic(move_list[i]) (đánh giá heuristic của từng nước đi)</a:t>
            </a:r>
          </a:p>
          <a:p>
            <a:r>
              <a:rPr lang="en-US" sz="2200"/>
              <a:t>if  h &lt; h_tam (so sánh heuristic)</a:t>
            </a:r>
          </a:p>
          <a:p>
            <a:r>
              <a:rPr lang="en-US" sz="2200"/>
              <a:t>	h_tam = h</a:t>
            </a:r>
          </a:p>
          <a:p>
            <a:r>
              <a:rPr lang="en-US" sz="2200"/>
              <a:t>	count = i</a:t>
            </a:r>
          </a:p>
          <a:p>
            <a:r>
              <a:rPr lang="en-US" sz="2200"/>
              <a:t>i = i + 1</a:t>
            </a:r>
          </a:p>
          <a:p>
            <a:r>
              <a:rPr lang="en-US" sz="2200"/>
              <a:t>		return move_list[count]</a:t>
            </a:r>
          </a:p>
        </p:txBody>
      </p:sp>
    </p:spTree>
    <p:extLst>
      <p:ext uri="{BB962C8B-B14F-4D97-AF65-F5344CB8AC3E}">
        <p14:creationId xmlns:p14="http://schemas.microsoft.com/office/powerpoint/2010/main" val="4162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417</Words>
  <Application>Microsoft Office PowerPoint</Application>
  <PresentationFormat>Custom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Kollektif</vt:lpstr>
      <vt:lpstr>Kollektif Bold</vt:lpstr>
      <vt:lpstr>Calibri</vt:lpstr>
      <vt:lpstr>Espa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Illustrative Notebook Cell Theory Lesson for Middle School</dc:title>
  <dc:creator>Admin</dc:creator>
  <cp:lastModifiedBy>Admin</cp:lastModifiedBy>
  <cp:revision>20</cp:revision>
  <dcterms:created xsi:type="dcterms:W3CDTF">2006-08-16T00:00:00Z</dcterms:created>
  <dcterms:modified xsi:type="dcterms:W3CDTF">2025-01-08T02:21:03Z</dcterms:modified>
  <dc:identifier>DAGbgwBF3ZU</dc:identifier>
</cp:coreProperties>
</file>