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2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notesSlides/notesSlide25.xml" ContentType="application/vnd.openxmlformats-officedocument.presentationml.notesSlide+xml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notesSlides/notesSlide26.xml" ContentType="application/vnd.openxmlformats-officedocument.presentationml.notesSlide+xml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ppt/notesSlides/notesSlide27.xml" ContentType="application/vnd.openxmlformats-officedocument.presentationml.notesSlide+xml"/>
  <Override PartName="/ppt/embeddings/Microsoft_Equation38.bin" ContentType="application/vnd.openxmlformats-officedocument.oleObject"/>
  <Override PartName="/ppt/embeddings/Microsoft_Equation39.bin" ContentType="application/vnd.openxmlformats-officedocument.oleObject"/>
  <Override PartName="/ppt/embeddings/Microsoft_Equation40.bin" ContentType="application/vnd.openxmlformats-officedocument.oleObject"/>
  <Override PartName="/ppt/embeddings/Microsoft_Equation41.bin" ContentType="application/vnd.openxmlformats-officedocument.oleObject"/>
  <Override PartName="/ppt/embeddings/Microsoft_Equation42.bin" ContentType="application/vnd.openxmlformats-officedocument.oleObject"/>
  <Override PartName="/ppt/embeddings/Microsoft_Equation43.bin" ContentType="application/vnd.openxmlformats-officedocument.oleObject"/>
  <Override PartName="/ppt/embeddings/Microsoft_Equation44.bin" ContentType="application/vnd.openxmlformats-officedocument.oleObject"/>
  <Override PartName="/ppt/embeddings/Microsoft_Equation45.bin" ContentType="application/vnd.openxmlformats-officedocument.oleObject"/>
  <Override PartName="/ppt/embeddings/Microsoft_Equation46.bin" ContentType="application/vnd.openxmlformats-officedocument.oleObject"/>
  <Override PartName="/ppt/embeddings/Microsoft_Equation47.bin" ContentType="application/vnd.openxmlformats-officedocument.oleObject"/>
  <Override PartName="/ppt/embeddings/Microsoft_Equation4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49.bin" ContentType="application/vnd.openxmlformats-officedocument.oleObject"/>
  <Override PartName="/ppt/embeddings/Microsoft_Equation50.bin" ContentType="application/vnd.openxmlformats-officedocument.oleObject"/>
  <Override PartName="/ppt/embeddings/Microsoft_Equation51.bin" ContentType="application/vnd.openxmlformats-officedocument.oleObject"/>
  <Override PartName="/ppt/embeddings/Microsoft_Equation52.bin" ContentType="application/vnd.openxmlformats-officedocument.oleObject"/>
  <Override PartName="/ppt/embeddings/Microsoft_Equation53.bin" ContentType="application/vnd.openxmlformats-officedocument.oleObject"/>
  <Override PartName="/ppt/embeddings/Microsoft_Equation54.bin" ContentType="application/vnd.openxmlformats-officedocument.oleObject"/>
  <Override PartName="/ppt/notesSlides/notesSlide30.xml" ContentType="application/vnd.openxmlformats-officedocument.presentationml.notesSlide+xml"/>
  <Override PartName="/ppt/embeddings/Microsoft_Equation55.bin" ContentType="application/vnd.openxmlformats-officedocument.oleObject"/>
  <Override PartName="/ppt/embeddings/Microsoft_Equation56.bin" ContentType="application/vnd.openxmlformats-officedocument.oleObject"/>
  <Override PartName="/ppt/embeddings/Microsoft_Equation57.bin" ContentType="application/vnd.openxmlformats-officedocument.oleObject"/>
  <Override PartName="/ppt/embeddings/Microsoft_Equation58.bin" ContentType="application/vnd.openxmlformats-officedocument.oleObject"/>
  <Override PartName="/ppt/embeddings/Microsoft_Equation59.bin" ContentType="application/vnd.openxmlformats-officedocument.oleObject"/>
  <Override PartName="/ppt/notesSlides/notesSlide31.xml" ContentType="application/vnd.openxmlformats-officedocument.presentationml.notesSlide+xml"/>
  <Override PartName="/ppt/embeddings/Microsoft_Equation60.bin" ContentType="application/vnd.openxmlformats-officedocument.oleObject"/>
  <Override PartName="/ppt/embeddings/Microsoft_Equation61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Microsoft_Equation62.bin" ContentType="application/vnd.openxmlformats-officedocument.oleObject"/>
  <Override PartName="/ppt/embeddings/Microsoft_Equation63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64.bin" ContentType="application/vnd.openxmlformats-officedocument.oleObject"/>
  <Override PartName="/ppt/embeddings/Microsoft_Equation6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80" r:id="rId15"/>
    <p:sldId id="281" r:id="rId16"/>
    <p:sldId id="283" r:id="rId17"/>
    <p:sldId id="284" r:id="rId18"/>
    <p:sldId id="288" r:id="rId19"/>
    <p:sldId id="286" r:id="rId20"/>
    <p:sldId id="287" r:id="rId21"/>
    <p:sldId id="289" r:id="rId22"/>
    <p:sldId id="291" r:id="rId23"/>
    <p:sldId id="292" r:id="rId24"/>
    <p:sldId id="293" r:id="rId25"/>
    <p:sldId id="290" r:id="rId26"/>
    <p:sldId id="295" r:id="rId27"/>
    <p:sldId id="294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4" r:id="rId44"/>
    <p:sldId id="312" r:id="rId45"/>
    <p:sldId id="313" r:id="rId46"/>
    <p:sldId id="317" r:id="rId47"/>
    <p:sldId id="316" r:id="rId4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431"/>
    <a:srgbClr val="4193D6"/>
    <a:srgbClr val="178537"/>
    <a:srgbClr val="D12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Relationship Id="rId11" Type="http://schemas.openxmlformats.org/officeDocument/2006/relationships/image" Target="../media/image62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Relationship Id="rId11" Type="http://schemas.openxmlformats.org/officeDocument/2006/relationships/image" Target="../media/image62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Relationship Id="rId11" Type="http://schemas.openxmlformats.org/officeDocument/2006/relationships/image" Target="../media/image62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Relationship Id="rId11" Type="http://schemas.openxmlformats.org/officeDocument/2006/relationships/image" Target="../media/image62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9.emf"/><Relationship Id="rId5" Type="http://schemas.openxmlformats.org/officeDocument/2006/relationships/image" Target="../media/image61.emf"/><Relationship Id="rId6" Type="http://schemas.openxmlformats.org/officeDocument/2006/relationships/image" Target="../media/image63.emf"/><Relationship Id="rId1" Type="http://schemas.openxmlformats.org/officeDocument/2006/relationships/image" Target="../media/image52.emf"/><Relationship Id="rId2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1.emf"/><Relationship Id="rId5" Type="http://schemas.openxmlformats.org/officeDocument/2006/relationships/image" Target="../media/image50.emf"/><Relationship Id="rId1" Type="http://schemas.openxmlformats.org/officeDocument/2006/relationships/image" Target="../media/image63.emf"/><Relationship Id="rId2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188B-32D7-A747-9D47-2CF35DFF50C3}" type="datetime1">
              <a:rPr lang="en-US" smtClean="0"/>
              <a:t>9/7/15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5C526-F5A5-D746-9C70-DFA663B48C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93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6A14-AF7B-234D-8D53-7ECB3F17AE89}" type="datetime1">
              <a:rPr lang="en-US" smtClean="0"/>
              <a:t>9/7/15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DBE1-B170-0E43-8D6C-AFF3B42F9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694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1- In the Latent Multimodal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Representation</a:t>
            </a:r>
            <a:r>
              <a:rPr lang="fr-FR" baseline="0" dirty="0" smtClean="0"/>
              <a:t> model, </a:t>
            </a:r>
            <a:r>
              <a:rPr lang="fr-FR" baseline="0" dirty="0" err="1" smtClean="0"/>
              <a:t>w</a:t>
            </a:r>
            <a:r>
              <a:rPr lang="fr-FR" dirty="0" err="1" smtClean="0"/>
              <a:t>e</a:t>
            </a:r>
            <a:r>
              <a:rPr lang="fr-FR" dirty="0" smtClean="0"/>
              <a:t> assume </a:t>
            </a:r>
            <a:r>
              <a:rPr lang="fr-FR" dirty="0" err="1" smtClean="0"/>
              <a:t>that</a:t>
            </a:r>
            <a:r>
              <a:rPr lang="fr-FR" dirty="0" smtClean="0"/>
              <a:t> the records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Bob’s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smartphone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similar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assumed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Bob </a:t>
            </a:r>
            <a:r>
              <a:rPr lang="fr-FR" baseline="0" dirty="0" err="1" smtClean="0"/>
              <a:t>behaves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2- First,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Bob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sport on the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end,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goes</a:t>
            </a:r>
            <a:r>
              <a:rPr lang="fr-FR" baseline="0" dirty="0" smtClean="0"/>
              <a:t> to a </a:t>
            </a:r>
            <a:r>
              <a:rPr lang="fr-FR" baseline="0" dirty="0" err="1" smtClean="0"/>
              <a:t>park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end,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days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sometimes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travels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days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are the </a:t>
            </a:r>
            <a:r>
              <a:rPr lang="fr-FR" baseline="0" dirty="0" err="1" smtClean="0"/>
              <a:t>behaviors</a:t>
            </a:r>
            <a:r>
              <a:rPr lang="fr-FR" baseline="0" dirty="0" smtClean="0"/>
              <a:t> of Bob.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3- Second,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representation</a:t>
            </a:r>
            <a:r>
              <a:rPr lang="fr-FR" baseline="0" dirty="0" smtClean="0"/>
              <a:t> of a </a:t>
            </a:r>
            <a:r>
              <a:rPr lang="fr-FR" baseline="0" dirty="0" err="1" smtClean="0"/>
              <a:t>human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behavior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results</a:t>
            </a:r>
            <a:r>
              <a:rPr lang="fr-FR" baseline="0" dirty="0" smtClean="0"/>
              <a:t> in a set of </a:t>
            </a:r>
            <a:r>
              <a:rPr lang="fr-FR" baseline="0" dirty="0" err="1" smtClean="0"/>
              <a:t>behaviors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Bob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do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more or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considering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smartphone</a:t>
            </a:r>
            <a:r>
              <a:rPr lang="fr-FR" baseline="0" dirty="0" smtClean="0"/>
              <a:t> logs,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record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subsample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Bob’s</a:t>
            </a:r>
            <a:r>
              <a:rPr lang="fr-FR" baseline="0" dirty="0" smtClean="0"/>
              <a:t> life in a certain time frame and </a:t>
            </a:r>
            <a:r>
              <a:rPr lang="fr-FR" baseline="0" dirty="0" err="1" smtClean="0"/>
              <a:t>thus</a:t>
            </a:r>
            <a:r>
              <a:rPr lang="fr-FR" baseline="0" dirty="0" smtClean="0"/>
              <a:t> a record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actually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Bob’s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behavior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concerned</a:t>
            </a:r>
            <a:r>
              <a:rPr lang="fr-FR" baseline="0" dirty="0" smtClean="0"/>
              <a:t> time frame. </a:t>
            </a:r>
            <a:r>
              <a:rPr lang="fr-FR" baseline="0" dirty="0" err="1" smtClean="0"/>
              <a:t>Thus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natural</a:t>
            </a:r>
            <a:r>
              <a:rPr lang="fr-FR" baseline="0" dirty="0" smtClean="0"/>
              <a:t> to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record has a distribution over the </a:t>
            </a:r>
            <a:r>
              <a:rPr lang="fr-FR" baseline="0" dirty="0" err="1" smtClean="0"/>
              <a:t>behaviors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Behavior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chosen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the record.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record,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distribution over the </a:t>
            </a:r>
            <a:r>
              <a:rPr lang="fr-FR" baseline="0" dirty="0" err="1" smtClean="0"/>
              <a:t>behaviors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4-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record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observing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generating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DBE1-B170-0E43-8D6C-AFF3B42F9E6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43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DC09-FD41-C84C-9A7A-0327BBA46971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0DC2-11D4-E84C-BC97-EBC30C6D647D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ECA3-F71E-9A42-96C7-4670D63C2F65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7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EF26-823E-A848-AEC4-9E295D7CA6CD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2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699-B948-5048-B063-9C3FCEE477F2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1365-AE8E-4146-9A4D-10115FCC03BA}" type="datetime1">
              <a:rPr lang="en-US" smtClean="0"/>
              <a:t>9/7/15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1BA0-C3E6-7F4B-9F26-297F617C3243}" type="datetime1">
              <a:rPr lang="en-US" smtClean="0"/>
              <a:t>9/7/15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C9D-6E03-FC4A-8C5B-ABFC0F042540}" type="datetime1">
              <a:rPr lang="en-US" smtClean="0"/>
              <a:t>9/7/15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3F4-723C-C549-8A0C-03A98D9BD90C}" type="datetime1">
              <a:rPr lang="en-US" smtClean="0"/>
              <a:t>9/7/15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5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BB1C-7047-5C49-9B70-8908E9E6F79C}" type="datetime1">
              <a:rPr lang="en-US" smtClean="0"/>
              <a:t>9/7/15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F09E-67E2-AA47-B09A-2F0FFDD7D36A}" type="datetime1">
              <a:rPr lang="en-US" smtClean="0"/>
              <a:t>9/7/15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0B16-B28A-6B4F-BA0F-A9DE5EEE5E97}" type="datetime1">
              <a:rPr lang="en-US" smtClean="0"/>
              <a:t>9/7/15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30" Type="http://schemas.openxmlformats.org/officeDocument/2006/relationships/image" Target="../media/image31.jp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33" Type="http://schemas.openxmlformats.org/officeDocument/2006/relationships/image" Target="../media/image34.jp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38.jpg"/><Relationship Id="rId38" Type="http://schemas.openxmlformats.org/officeDocument/2006/relationships/image" Target="../media/image39.jpg"/><Relationship Id="rId39" Type="http://schemas.openxmlformats.org/officeDocument/2006/relationships/image" Target="../media/image40.jpeg"/><Relationship Id="rId40" Type="http://schemas.openxmlformats.org/officeDocument/2006/relationships/image" Target="../media/image41.jpg"/><Relationship Id="rId41" Type="http://schemas.openxmlformats.org/officeDocument/2006/relationships/image" Target="../media/image42.jpg"/><Relationship Id="rId42" Type="http://schemas.openxmlformats.org/officeDocument/2006/relationships/image" Target="../media/image43.jp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9.png"/><Relationship Id="rId5" Type="http://schemas.openxmlformats.org/officeDocument/2006/relationships/image" Target="../media/image4.jpg"/><Relationship Id="rId6" Type="http://schemas.openxmlformats.org/officeDocument/2006/relationships/image" Target="../media/image26.jpg"/><Relationship Id="rId7" Type="http://schemas.openxmlformats.org/officeDocument/2006/relationships/image" Target="../media/image36.png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9.png"/><Relationship Id="rId5" Type="http://schemas.openxmlformats.org/officeDocument/2006/relationships/image" Target="../media/image4.jpg"/><Relationship Id="rId6" Type="http://schemas.openxmlformats.org/officeDocument/2006/relationships/image" Target="../media/image26.jpg"/><Relationship Id="rId7" Type="http://schemas.openxmlformats.org/officeDocument/2006/relationships/image" Target="../media/image36.png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4.jpg"/><Relationship Id="rId5" Type="http://schemas.openxmlformats.org/officeDocument/2006/relationships/image" Target="../media/image26.jpg"/><Relationship Id="rId6" Type="http://schemas.openxmlformats.org/officeDocument/2006/relationships/image" Target="../media/image36.png"/><Relationship Id="rId7" Type="http://schemas.openxmlformats.org/officeDocument/2006/relationships/image" Target="../media/image12.jpg"/><Relationship Id="rId8" Type="http://schemas.openxmlformats.org/officeDocument/2006/relationships/image" Target="../media/image31.jp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4.jpg"/><Relationship Id="rId5" Type="http://schemas.openxmlformats.org/officeDocument/2006/relationships/image" Target="../media/image26.jpg"/><Relationship Id="rId6" Type="http://schemas.openxmlformats.org/officeDocument/2006/relationships/image" Target="../media/image36.png"/><Relationship Id="rId7" Type="http://schemas.openxmlformats.org/officeDocument/2006/relationships/image" Target="../media/image31.jpg"/><Relationship Id="rId8" Type="http://schemas.openxmlformats.org/officeDocument/2006/relationships/image" Target="../media/image12.jp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8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49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50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5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20" Type="http://schemas.openxmlformats.org/officeDocument/2006/relationships/image" Target="../media/image57.emf"/><Relationship Id="rId21" Type="http://schemas.openxmlformats.org/officeDocument/2006/relationships/oleObject" Target="../embeddings/Microsoft_Equation11.bin"/><Relationship Id="rId22" Type="http://schemas.openxmlformats.org/officeDocument/2006/relationships/image" Target="../media/image58.emf"/><Relationship Id="rId23" Type="http://schemas.openxmlformats.org/officeDocument/2006/relationships/oleObject" Target="../embeddings/Microsoft_Equation12.bin"/><Relationship Id="rId24" Type="http://schemas.openxmlformats.org/officeDocument/2006/relationships/image" Target="../media/image59.emf"/><Relationship Id="rId25" Type="http://schemas.openxmlformats.org/officeDocument/2006/relationships/oleObject" Target="../embeddings/Microsoft_Equation13.bin"/><Relationship Id="rId26" Type="http://schemas.openxmlformats.org/officeDocument/2006/relationships/image" Target="../media/image60.emf"/><Relationship Id="rId27" Type="http://schemas.openxmlformats.org/officeDocument/2006/relationships/oleObject" Target="../embeddings/Microsoft_Equation14.bin"/><Relationship Id="rId28" Type="http://schemas.openxmlformats.org/officeDocument/2006/relationships/image" Target="../media/image61.emf"/><Relationship Id="rId29" Type="http://schemas.openxmlformats.org/officeDocument/2006/relationships/oleObject" Target="../embeddings/Microsoft_Equation15.bin"/><Relationship Id="rId30" Type="http://schemas.openxmlformats.org/officeDocument/2006/relationships/image" Target="../media/image62.emf"/><Relationship Id="rId10" Type="http://schemas.openxmlformats.org/officeDocument/2006/relationships/image" Target="../media/image19.png"/><Relationship Id="rId11" Type="http://schemas.openxmlformats.org/officeDocument/2006/relationships/image" Target="../media/image4.jpg"/><Relationship Id="rId12" Type="http://schemas.openxmlformats.org/officeDocument/2006/relationships/image" Target="../media/image26.jpg"/><Relationship Id="rId13" Type="http://schemas.openxmlformats.org/officeDocument/2006/relationships/image" Target="../media/image36.png"/><Relationship Id="rId14" Type="http://schemas.openxmlformats.org/officeDocument/2006/relationships/image" Target="../media/image12.jpg"/><Relationship Id="rId15" Type="http://schemas.openxmlformats.org/officeDocument/2006/relationships/oleObject" Target="../embeddings/Microsoft_Equation8.bin"/><Relationship Id="rId16" Type="http://schemas.openxmlformats.org/officeDocument/2006/relationships/image" Target="../media/image55.emf"/><Relationship Id="rId17" Type="http://schemas.openxmlformats.org/officeDocument/2006/relationships/oleObject" Target="../embeddings/Microsoft_Equation9.bin"/><Relationship Id="rId18" Type="http://schemas.openxmlformats.org/officeDocument/2006/relationships/image" Target="../media/image56.emf"/><Relationship Id="rId19" Type="http://schemas.openxmlformats.org/officeDocument/2006/relationships/oleObject" Target="../embeddings/Microsoft_Equation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52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53.emf"/><Relationship Id="rId8" Type="http://schemas.openxmlformats.org/officeDocument/2006/relationships/oleObject" Target="../embeddings/Microsoft_Equation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20" Type="http://schemas.openxmlformats.org/officeDocument/2006/relationships/image" Target="../media/image57.emf"/><Relationship Id="rId21" Type="http://schemas.openxmlformats.org/officeDocument/2006/relationships/oleObject" Target="../embeddings/Microsoft_Equation22.bin"/><Relationship Id="rId22" Type="http://schemas.openxmlformats.org/officeDocument/2006/relationships/image" Target="../media/image58.emf"/><Relationship Id="rId23" Type="http://schemas.openxmlformats.org/officeDocument/2006/relationships/oleObject" Target="../embeddings/Microsoft_Equation23.bin"/><Relationship Id="rId24" Type="http://schemas.openxmlformats.org/officeDocument/2006/relationships/image" Target="../media/image59.emf"/><Relationship Id="rId25" Type="http://schemas.openxmlformats.org/officeDocument/2006/relationships/oleObject" Target="../embeddings/Microsoft_Equation24.bin"/><Relationship Id="rId26" Type="http://schemas.openxmlformats.org/officeDocument/2006/relationships/image" Target="../media/image60.emf"/><Relationship Id="rId27" Type="http://schemas.openxmlformats.org/officeDocument/2006/relationships/oleObject" Target="../embeddings/Microsoft_Equation25.bin"/><Relationship Id="rId28" Type="http://schemas.openxmlformats.org/officeDocument/2006/relationships/image" Target="../media/image61.emf"/><Relationship Id="rId29" Type="http://schemas.openxmlformats.org/officeDocument/2006/relationships/oleObject" Target="../embeddings/Microsoft_Equation26.bin"/><Relationship Id="rId30" Type="http://schemas.openxmlformats.org/officeDocument/2006/relationships/image" Target="../media/image62.emf"/><Relationship Id="rId10" Type="http://schemas.openxmlformats.org/officeDocument/2006/relationships/image" Target="../media/image19.png"/><Relationship Id="rId11" Type="http://schemas.openxmlformats.org/officeDocument/2006/relationships/image" Target="../media/image4.jpg"/><Relationship Id="rId12" Type="http://schemas.openxmlformats.org/officeDocument/2006/relationships/image" Target="../media/image26.jpg"/><Relationship Id="rId13" Type="http://schemas.openxmlformats.org/officeDocument/2006/relationships/image" Target="../media/image36.png"/><Relationship Id="rId14" Type="http://schemas.openxmlformats.org/officeDocument/2006/relationships/image" Target="../media/image12.jpg"/><Relationship Id="rId15" Type="http://schemas.openxmlformats.org/officeDocument/2006/relationships/oleObject" Target="../embeddings/Microsoft_Equation19.bin"/><Relationship Id="rId16" Type="http://schemas.openxmlformats.org/officeDocument/2006/relationships/image" Target="../media/image55.emf"/><Relationship Id="rId17" Type="http://schemas.openxmlformats.org/officeDocument/2006/relationships/oleObject" Target="../embeddings/Microsoft_Equation20.bin"/><Relationship Id="rId18" Type="http://schemas.openxmlformats.org/officeDocument/2006/relationships/image" Target="../media/image56.emf"/><Relationship Id="rId19" Type="http://schemas.openxmlformats.org/officeDocument/2006/relationships/oleObject" Target="../embeddings/Microsoft_Equation2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16.bin"/><Relationship Id="rId5" Type="http://schemas.openxmlformats.org/officeDocument/2006/relationships/image" Target="../media/image52.emf"/><Relationship Id="rId6" Type="http://schemas.openxmlformats.org/officeDocument/2006/relationships/oleObject" Target="../embeddings/Microsoft_Equation17.bin"/><Relationship Id="rId7" Type="http://schemas.openxmlformats.org/officeDocument/2006/relationships/image" Target="../media/image53.emf"/><Relationship Id="rId8" Type="http://schemas.openxmlformats.org/officeDocument/2006/relationships/oleObject" Target="../embeddings/Microsoft_Equation1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20" Type="http://schemas.openxmlformats.org/officeDocument/2006/relationships/image" Target="../media/image57.emf"/><Relationship Id="rId21" Type="http://schemas.openxmlformats.org/officeDocument/2006/relationships/oleObject" Target="../embeddings/Microsoft_Equation33.bin"/><Relationship Id="rId22" Type="http://schemas.openxmlformats.org/officeDocument/2006/relationships/image" Target="../media/image58.emf"/><Relationship Id="rId23" Type="http://schemas.openxmlformats.org/officeDocument/2006/relationships/oleObject" Target="../embeddings/Microsoft_Equation34.bin"/><Relationship Id="rId24" Type="http://schemas.openxmlformats.org/officeDocument/2006/relationships/image" Target="../media/image59.emf"/><Relationship Id="rId25" Type="http://schemas.openxmlformats.org/officeDocument/2006/relationships/oleObject" Target="../embeddings/Microsoft_Equation35.bin"/><Relationship Id="rId26" Type="http://schemas.openxmlformats.org/officeDocument/2006/relationships/image" Target="../media/image60.emf"/><Relationship Id="rId27" Type="http://schemas.openxmlformats.org/officeDocument/2006/relationships/oleObject" Target="../embeddings/Microsoft_Equation36.bin"/><Relationship Id="rId28" Type="http://schemas.openxmlformats.org/officeDocument/2006/relationships/image" Target="../media/image61.emf"/><Relationship Id="rId29" Type="http://schemas.openxmlformats.org/officeDocument/2006/relationships/oleObject" Target="../embeddings/Microsoft_Equation37.bin"/><Relationship Id="rId30" Type="http://schemas.openxmlformats.org/officeDocument/2006/relationships/image" Target="../media/image62.emf"/><Relationship Id="rId10" Type="http://schemas.openxmlformats.org/officeDocument/2006/relationships/image" Target="../media/image19.png"/><Relationship Id="rId11" Type="http://schemas.openxmlformats.org/officeDocument/2006/relationships/image" Target="../media/image4.jpg"/><Relationship Id="rId12" Type="http://schemas.openxmlformats.org/officeDocument/2006/relationships/image" Target="../media/image26.jpg"/><Relationship Id="rId13" Type="http://schemas.openxmlformats.org/officeDocument/2006/relationships/image" Target="../media/image36.png"/><Relationship Id="rId14" Type="http://schemas.openxmlformats.org/officeDocument/2006/relationships/image" Target="../media/image12.jpg"/><Relationship Id="rId15" Type="http://schemas.openxmlformats.org/officeDocument/2006/relationships/oleObject" Target="../embeddings/Microsoft_Equation30.bin"/><Relationship Id="rId16" Type="http://schemas.openxmlformats.org/officeDocument/2006/relationships/image" Target="../media/image55.emf"/><Relationship Id="rId17" Type="http://schemas.openxmlformats.org/officeDocument/2006/relationships/oleObject" Target="../embeddings/Microsoft_Equation31.bin"/><Relationship Id="rId18" Type="http://schemas.openxmlformats.org/officeDocument/2006/relationships/image" Target="../media/image56.emf"/><Relationship Id="rId19" Type="http://schemas.openxmlformats.org/officeDocument/2006/relationships/oleObject" Target="../embeddings/Microsoft_Equation3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Microsoft_Equation27.bin"/><Relationship Id="rId5" Type="http://schemas.openxmlformats.org/officeDocument/2006/relationships/image" Target="../media/image52.emf"/><Relationship Id="rId6" Type="http://schemas.openxmlformats.org/officeDocument/2006/relationships/oleObject" Target="../embeddings/Microsoft_Equation28.bin"/><Relationship Id="rId7" Type="http://schemas.openxmlformats.org/officeDocument/2006/relationships/image" Target="../media/image53.emf"/><Relationship Id="rId8" Type="http://schemas.openxmlformats.org/officeDocument/2006/relationships/oleObject" Target="../embeddings/Microsoft_Equation2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20" Type="http://schemas.openxmlformats.org/officeDocument/2006/relationships/image" Target="../media/image57.emf"/><Relationship Id="rId21" Type="http://schemas.openxmlformats.org/officeDocument/2006/relationships/oleObject" Target="../embeddings/Microsoft_Equation44.bin"/><Relationship Id="rId22" Type="http://schemas.openxmlformats.org/officeDocument/2006/relationships/image" Target="../media/image58.emf"/><Relationship Id="rId23" Type="http://schemas.openxmlformats.org/officeDocument/2006/relationships/oleObject" Target="../embeddings/Microsoft_Equation45.bin"/><Relationship Id="rId24" Type="http://schemas.openxmlformats.org/officeDocument/2006/relationships/image" Target="../media/image59.emf"/><Relationship Id="rId25" Type="http://schemas.openxmlformats.org/officeDocument/2006/relationships/oleObject" Target="../embeddings/Microsoft_Equation46.bin"/><Relationship Id="rId26" Type="http://schemas.openxmlformats.org/officeDocument/2006/relationships/image" Target="../media/image60.emf"/><Relationship Id="rId27" Type="http://schemas.openxmlformats.org/officeDocument/2006/relationships/oleObject" Target="../embeddings/Microsoft_Equation47.bin"/><Relationship Id="rId28" Type="http://schemas.openxmlformats.org/officeDocument/2006/relationships/image" Target="../media/image61.emf"/><Relationship Id="rId29" Type="http://schemas.openxmlformats.org/officeDocument/2006/relationships/oleObject" Target="../embeddings/Microsoft_Equation48.bin"/><Relationship Id="rId30" Type="http://schemas.openxmlformats.org/officeDocument/2006/relationships/image" Target="../media/image62.emf"/><Relationship Id="rId10" Type="http://schemas.openxmlformats.org/officeDocument/2006/relationships/image" Target="../media/image19.png"/><Relationship Id="rId11" Type="http://schemas.openxmlformats.org/officeDocument/2006/relationships/image" Target="../media/image4.jpg"/><Relationship Id="rId12" Type="http://schemas.openxmlformats.org/officeDocument/2006/relationships/image" Target="../media/image26.jpg"/><Relationship Id="rId13" Type="http://schemas.openxmlformats.org/officeDocument/2006/relationships/image" Target="../media/image36.png"/><Relationship Id="rId14" Type="http://schemas.openxmlformats.org/officeDocument/2006/relationships/image" Target="../media/image12.jpg"/><Relationship Id="rId15" Type="http://schemas.openxmlformats.org/officeDocument/2006/relationships/oleObject" Target="../embeddings/Microsoft_Equation41.bin"/><Relationship Id="rId16" Type="http://schemas.openxmlformats.org/officeDocument/2006/relationships/image" Target="../media/image55.emf"/><Relationship Id="rId17" Type="http://schemas.openxmlformats.org/officeDocument/2006/relationships/oleObject" Target="../embeddings/Microsoft_Equation42.bin"/><Relationship Id="rId18" Type="http://schemas.openxmlformats.org/officeDocument/2006/relationships/image" Target="../media/image56.emf"/><Relationship Id="rId19" Type="http://schemas.openxmlformats.org/officeDocument/2006/relationships/oleObject" Target="../embeddings/Microsoft_Equation4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Microsoft_Equation38.bin"/><Relationship Id="rId5" Type="http://schemas.openxmlformats.org/officeDocument/2006/relationships/image" Target="../media/image52.emf"/><Relationship Id="rId6" Type="http://schemas.openxmlformats.org/officeDocument/2006/relationships/oleObject" Target="../embeddings/Microsoft_Equation39.bin"/><Relationship Id="rId7" Type="http://schemas.openxmlformats.org/officeDocument/2006/relationships/image" Target="../media/image53.emf"/><Relationship Id="rId8" Type="http://schemas.openxmlformats.org/officeDocument/2006/relationships/oleObject" Target="../embeddings/Microsoft_Equation40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20" Type="http://schemas.openxmlformats.org/officeDocument/2006/relationships/image" Target="../media/image63.emf"/><Relationship Id="rId10" Type="http://schemas.openxmlformats.org/officeDocument/2006/relationships/image" Target="../media/image12.jpg"/><Relationship Id="rId11" Type="http://schemas.openxmlformats.org/officeDocument/2006/relationships/oleObject" Target="../embeddings/Microsoft_Equation50.bin"/><Relationship Id="rId12" Type="http://schemas.openxmlformats.org/officeDocument/2006/relationships/image" Target="../media/image55.emf"/><Relationship Id="rId13" Type="http://schemas.openxmlformats.org/officeDocument/2006/relationships/oleObject" Target="../embeddings/Microsoft_Equation51.bin"/><Relationship Id="rId14" Type="http://schemas.openxmlformats.org/officeDocument/2006/relationships/image" Target="../media/image57.emf"/><Relationship Id="rId15" Type="http://schemas.openxmlformats.org/officeDocument/2006/relationships/oleObject" Target="../embeddings/Microsoft_Equation52.bin"/><Relationship Id="rId16" Type="http://schemas.openxmlformats.org/officeDocument/2006/relationships/image" Target="../media/image59.emf"/><Relationship Id="rId17" Type="http://schemas.openxmlformats.org/officeDocument/2006/relationships/oleObject" Target="../embeddings/Microsoft_Equation53.bin"/><Relationship Id="rId18" Type="http://schemas.openxmlformats.org/officeDocument/2006/relationships/image" Target="../media/image61.emf"/><Relationship Id="rId19" Type="http://schemas.openxmlformats.org/officeDocument/2006/relationships/oleObject" Target="../embeddings/Microsoft_Equation5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quation49.bin"/><Relationship Id="rId5" Type="http://schemas.openxmlformats.org/officeDocument/2006/relationships/image" Target="../media/image52.emf"/><Relationship Id="rId6" Type="http://schemas.openxmlformats.org/officeDocument/2006/relationships/image" Target="../media/image19.png"/><Relationship Id="rId7" Type="http://schemas.openxmlformats.org/officeDocument/2006/relationships/image" Target="../media/image4.jpg"/><Relationship Id="rId8" Type="http://schemas.openxmlformats.org/officeDocument/2006/relationships/image" Target="../media/image26.jp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oleObject" Target="../embeddings/Microsoft_Equation59.bin"/><Relationship Id="rId13" Type="http://schemas.openxmlformats.org/officeDocument/2006/relationships/image" Target="../media/image5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quation55.bin"/><Relationship Id="rId5" Type="http://schemas.openxmlformats.org/officeDocument/2006/relationships/image" Target="../media/image63.emf"/><Relationship Id="rId6" Type="http://schemas.openxmlformats.org/officeDocument/2006/relationships/oleObject" Target="../embeddings/Microsoft_Equation56.bin"/><Relationship Id="rId7" Type="http://schemas.openxmlformats.org/officeDocument/2006/relationships/image" Target="../media/image48.emf"/><Relationship Id="rId8" Type="http://schemas.openxmlformats.org/officeDocument/2006/relationships/oleObject" Target="../embeddings/Microsoft_Equation57.bin"/><Relationship Id="rId9" Type="http://schemas.openxmlformats.org/officeDocument/2006/relationships/image" Target="../media/image49.emf"/><Relationship Id="rId10" Type="http://schemas.openxmlformats.org/officeDocument/2006/relationships/oleObject" Target="../embeddings/Microsoft_Equation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quation60.bin"/><Relationship Id="rId5" Type="http://schemas.openxmlformats.org/officeDocument/2006/relationships/image" Target="../media/image63.emf"/><Relationship Id="rId6" Type="http://schemas.openxmlformats.org/officeDocument/2006/relationships/oleObject" Target="../embeddings/Microsoft_Equation61.bin"/><Relationship Id="rId7" Type="http://schemas.openxmlformats.org/officeDocument/2006/relationships/image" Target="../media/image5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4.jpg"/><Relationship Id="rId6" Type="http://schemas.openxmlformats.org/officeDocument/2006/relationships/image" Target="../media/image26.jp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Equation62.bin"/><Relationship Id="rId5" Type="http://schemas.openxmlformats.org/officeDocument/2006/relationships/image" Target="../media/image64.emf"/><Relationship Id="rId6" Type="http://schemas.openxmlformats.org/officeDocument/2006/relationships/oleObject" Target="../embeddings/Microsoft_Equation63.bin"/><Relationship Id="rId7" Type="http://schemas.openxmlformats.org/officeDocument/2006/relationships/image" Target="../media/image6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6.jpg"/><Relationship Id="rId5" Type="http://schemas.openxmlformats.org/officeDocument/2006/relationships/image" Target="../media/image36.png"/><Relationship Id="rId6" Type="http://schemas.openxmlformats.org/officeDocument/2006/relationships/image" Target="../media/image12.jpg"/><Relationship Id="rId7" Type="http://schemas.openxmlformats.org/officeDocument/2006/relationships/image" Target="../media/image31.jpg"/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g"/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Microsoft_Equation64.bin"/><Relationship Id="rId5" Type="http://schemas.openxmlformats.org/officeDocument/2006/relationships/image" Target="../media/image69.emf"/><Relationship Id="rId6" Type="http://schemas.openxmlformats.org/officeDocument/2006/relationships/oleObject" Target="../embeddings/Microsoft_Equation65.bin"/><Relationship Id="rId7" Type="http://schemas.openxmlformats.org/officeDocument/2006/relationships/image" Target="../media/image7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g"/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30" Type="http://schemas.openxmlformats.org/officeDocument/2006/relationships/image" Target="../media/image31.jp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33" Type="http://schemas.openxmlformats.org/officeDocument/2006/relationships/image" Target="../media/image34.jpg"/><Relationship Id="rId34" Type="http://schemas.openxmlformats.org/officeDocument/2006/relationships/image" Target="../media/image35.pn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30" Type="http://schemas.openxmlformats.org/officeDocument/2006/relationships/image" Target="../media/image31.jp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33" Type="http://schemas.openxmlformats.org/officeDocument/2006/relationships/image" Target="../media/image34.jp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38.jpg"/><Relationship Id="rId38" Type="http://schemas.openxmlformats.org/officeDocument/2006/relationships/image" Target="../media/image39.jpg"/><Relationship Id="rId39" Type="http://schemas.openxmlformats.org/officeDocument/2006/relationships/image" Target="../media/image40.jpeg"/><Relationship Id="rId40" Type="http://schemas.openxmlformats.org/officeDocument/2006/relationships/image" Target="../media/image41.jpg"/><Relationship Id="rId41" Type="http://schemas.openxmlformats.org/officeDocument/2006/relationships/image" Target="../media/image42.jpg"/><Relationship Id="rId42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30" Type="http://schemas.openxmlformats.org/officeDocument/2006/relationships/image" Target="../media/image31.jp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33" Type="http://schemas.openxmlformats.org/officeDocument/2006/relationships/image" Target="../media/image34.jp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38.jpg"/><Relationship Id="rId38" Type="http://schemas.openxmlformats.org/officeDocument/2006/relationships/image" Target="../media/image39.jpg"/><Relationship Id="rId39" Type="http://schemas.openxmlformats.org/officeDocument/2006/relationships/image" Target="../media/image40.jpeg"/><Relationship Id="rId40" Type="http://schemas.openxmlformats.org/officeDocument/2006/relationships/image" Target="../media/image41.jpg"/><Relationship Id="rId41" Type="http://schemas.openxmlformats.org/officeDocument/2006/relationships/image" Target="../media/image42.jpg"/><Relationship Id="rId42" Type="http://schemas.openxmlformats.org/officeDocument/2006/relationships/image" Target="../media/image43.jp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pn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30" Type="http://schemas.openxmlformats.org/officeDocument/2006/relationships/image" Target="../media/image31.jp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33" Type="http://schemas.openxmlformats.org/officeDocument/2006/relationships/image" Target="../media/image34.jp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38.jpg"/><Relationship Id="rId38" Type="http://schemas.openxmlformats.org/officeDocument/2006/relationships/image" Target="../media/image39.jpg"/><Relationship Id="rId39" Type="http://schemas.openxmlformats.org/officeDocument/2006/relationships/image" Target="../media/image40.jpeg"/><Relationship Id="rId40" Type="http://schemas.openxmlformats.org/officeDocument/2006/relationships/image" Target="../media/image41.jpg"/><Relationship Id="rId41" Type="http://schemas.openxmlformats.org/officeDocument/2006/relationships/image" Target="../media/image42.jpg"/><Relationship Id="rId42" Type="http://schemas.openxmlformats.org/officeDocument/2006/relationships/image" Target="../media/image43.jpg"/><Relationship Id="rId4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492896"/>
            <a:ext cx="6044208" cy="1470025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Discovery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User </a:t>
            </a:r>
            <a:r>
              <a:rPr lang="de-DE" dirty="0" err="1" smtClean="0">
                <a:solidFill>
                  <a:srgbClr val="FF0000"/>
                </a:solidFill>
              </a:rPr>
              <a:t>Behaviors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from</a:t>
            </a:r>
            <a:r>
              <a:rPr lang="de-DE" dirty="0" smtClean="0">
                <a:solidFill>
                  <a:srgbClr val="FF0000"/>
                </a:solidFill>
              </a:rPr>
              <a:t> Smartphone Logs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077072"/>
            <a:ext cx="6400800" cy="694928"/>
          </a:xfrm>
        </p:spPr>
        <p:txBody>
          <a:bodyPr/>
          <a:lstStyle/>
          <a:p>
            <a:r>
              <a:rPr lang="de-DE" dirty="0" smtClean="0"/>
              <a:t>Khalil </a:t>
            </a:r>
            <a:r>
              <a:rPr lang="de-DE" dirty="0" err="1" smtClean="0"/>
              <a:t>Hajji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496" y="5661248"/>
            <a:ext cx="46085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u="sng" dirty="0" smtClean="0"/>
              <a:t>Academic Supervisor</a:t>
            </a:r>
            <a:r>
              <a:rPr lang="de-DE" sz="2000" dirty="0" smtClean="0"/>
              <a:t>: Prof. Patrick </a:t>
            </a:r>
            <a:r>
              <a:rPr lang="de-DE" sz="2000" dirty="0" err="1" smtClean="0"/>
              <a:t>Thiran</a:t>
            </a:r>
            <a:endParaRPr lang="de-DE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60032" y="5661248"/>
            <a:ext cx="46085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u="sng" dirty="0" smtClean="0"/>
              <a:t>Sony Supervisor</a:t>
            </a:r>
            <a:r>
              <a:rPr lang="de-DE" sz="2000" dirty="0" smtClean="0"/>
              <a:t>: Dr. Fabien </a:t>
            </a:r>
            <a:r>
              <a:rPr lang="de-DE" sz="2000" dirty="0" err="1" smtClean="0"/>
              <a:t>Cardinaux</a:t>
            </a:r>
            <a:endParaRPr lang="de-D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9592" y="4699992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September 2015</a:t>
            </a:r>
            <a:endParaRPr lang="de-DE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31640" y="1772816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Master Thesis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Image 8" descr="epfl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1754132" cy="837794"/>
          </a:xfrm>
          <a:prstGeom prst="rect">
            <a:avLst/>
          </a:prstGeom>
        </p:spPr>
      </p:pic>
      <p:pic>
        <p:nvPicPr>
          <p:cNvPr id="12" name="Image 11" descr="sony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6632"/>
            <a:ext cx="2452161" cy="878835"/>
          </a:xfrm>
          <a:prstGeom prst="rect">
            <a:avLst/>
          </a:prstGeom>
        </p:spPr>
      </p:pic>
      <p:pic>
        <p:nvPicPr>
          <p:cNvPr id="14" name="Image 13" descr="smartphone_data(2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93708"/>
            <a:ext cx="1800200" cy="22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Use smartphone logs to discover user behaviors and habits</a:t>
            </a:r>
            <a:endParaRPr lang="en-US" sz="2400" b="1" dirty="0" smtClean="0"/>
          </a:p>
        </p:txBody>
      </p:sp>
      <p:grpSp>
        <p:nvGrpSpPr>
          <p:cNvPr id="6" name="Grouper 5"/>
          <p:cNvGrpSpPr/>
          <p:nvPr/>
        </p:nvGrpSpPr>
        <p:grpSpPr>
          <a:xfrm>
            <a:off x="1115616" y="2924944"/>
            <a:ext cx="2304256" cy="2448272"/>
            <a:chOff x="72008" y="1412776"/>
            <a:chExt cx="4355976" cy="5256584"/>
          </a:xfrm>
        </p:grpSpPr>
        <p:sp>
          <p:nvSpPr>
            <p:cNvPr id="75" name="Ellipse 74"/>
            <p:cNvSpPr/>
            <p:nvPr/>
          </p:nvSpPr>
          <p:spPr>
            <a:xfrm>
              <a:off x="72008" y="1412776"/>
              <a:ext cx="4355976" cy="525658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7" name="Grouper 76"/>
            <p:cNvGrpSpPr/>
            <p:nvPr/>
          </p:nvGrpSpPr>
          <p:grpSpPr>
            <a:xfrm>
              <a:off x="1115616" y="1628800"/>
              <a:ext cx="1728192" cy="1152128"/>
              <a:chOff x="539552" y="1484784"/>
              <a:chExt cx="1728192" cy="1152128"/>
            </a:xfrm>
          </p:grpSpPr>
          <p:pic>
            <p:nvPicPr>
              <p:cNvPr id="9" name="Image 8" descr="app_launch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52" y="1628800"/>
                <a:ext cx="417977" cy="696628"/>
              </a:xfrm>
              <a:prstGeom prst="rect">
                <a:avLst/>
              </a:prstGeom>
            </p:spPr>
          </p:pic>
          <p:sp>
            <p:nvSpPr>
              <p:cNvPr id="10" name="Bulle ronde 9"/>
              <p:cNvSpPr/>
              <p:nvPr/>
            </p:nvSpPr>
            <p:spPr>
              <a:xfrm>
                <a:off x="1187624" y="1484784"/>
                <a:ext cx="1080120" cy="1152128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Image 1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656" y="1556792"/>
                <a:ext cx="293522" cy="293522"/>
              </a:xfrm>
              <a:prstGeom prst="rect">
                <a:avLst/>
              </a:prstGeom>
            </p:spPr>
          </p:pic>
          <p:pic>
            <p:nvPicPr>
              <p:cNvPr id="12" name="Image 11" descr="email_app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80" y="2276872"/>
                <a:ext cx="262504" cy="256969"/>
              </a:xfrm>
              <a:prstGeom prst="rect">
                <a:avLst/>
              </a:prstGeom>
            </p:spPr>
          </p:pic>
          <p:pic>
            <p:nvPicPr>
              <p:cNvPr id="13" name="Image 12" descr="facebook_app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632" y="1844824"/>
                <a:ext cx="256969" cy="256969"/>
              </a:xfrm>
              <a:prstGeom prst="rect">
                <a:avLst/>
              </a:prstGeom>
            </p:spPr>
          </p:pic>
          <p:pic>
            <p:nvPicPr>
              <p:cNvPr id="14" name="Image 13" descr="googlechrome_app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988840"/>
                <a:ext cx="275325" cy="275325"/>
              </a:xfrm>
              <a:prstGeom prst="rect">
                <a:avLst/>
              </a:prstGeom>
            </p:spPr>
          </p:pic>
          <p:pic>
            <p:nvPicPr>
              <p:cNvPr id="15" name="Image 14" descr="tv_app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648" y="2132856"/>
                <a:ext cx="257099" cy="257099"/>
              </a:xfrm>
              <a:prstGeom prst="rect">
                <a:avLst/>
              </a:prstGeom>
            </p:spPr>
          </p:pic>
          <p:pic>
            <p:nvPicPr>
              <p:cNvPr id="16" name="Image 15" descr="nikeplus_app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672" y="1844824"/>
                <a:ext cx="293680" cy="293680"/>
              </a:xfrm>
              <a:prstGeom prst="rect">
                <a:avLst/>
              </a:prstGeom>
            </p:spPr>
          </p:pic>
          <p:pic>
            <p:nvPicPr>
              <p:cNvPr id="17" name="Image 16" descr="candycrush_icon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96" y="1628800"/>
                <a:ext cx="275325" cy="272427"/>
              </a:xfrm>
              <a:prstGeom prst="rect">
                <a:avLst/>
              </a:prstGeom>
            </p:spPr>
          </p:pic>
        </p:grpSp>
        <p:grpSp>
          <p:nvGrpSpPr>
            <p:cNvPr id="76" name="Grouper 75"/>
            <p:cNvGrpSpPr/>
            <p:nvPr/>
          </p:nvGrpSpPr>
          <p:grpSpPr>
            <a:xfrm>
              <a:off x="2339752" y="2492896"/>
              <a:ext cx="1872208" cy="1296144"/>
              <a:chOff x="1115616" y="1772816"/>
              <a:chExt cx="7128792" cy="4536504"/>
            </a:xfrm>
          </p:grpSpPr>
          <p:sp>
            <p:nvSpPr>
              <p:cNvPr id="20" name="Bulle ronde 19"/>
              <p:cNvSpPr/>
              <p:nvPr/>
            </p:nvSpPr>
            <p:spPr>
              <a:xfrm>
                <a:off x="3563888" y="1772816"/>
                <a:ext cx="4680520" cy="4536504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chemeClr val="bg1"/>
              </a:solidFill>
              <a:ln>
                <a:solidFill>
                  <a:srgbClr val="D1222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Image 3" descr="notification.jp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996952"/>
                <a:ext cx="2046543" cy="1944216"/>
              </a:xfrm>
              <a:prstGeom prst="rect">
                <a:avLst/>
              </a:prstGeom>
            </p:spPr>
          </p:pic>
          <p:grpSp>
            <p:nvGrpSpPr>
              <p:cNvPr id="71" name="Grouper 70"/>
              <p:cNvGrpSpPr/>
              <p:nvPr/>
            </p:nvGrpSpPr>
            <p:grpSpPr>
              <a:xfrm>
                <a:off x="3851920" y="3068960"/>
                <a:ext cx="1152128" cy="1152128"/>
                <a:chOff x="4860032" y="3068960"/>
                <a:chExt cx="1152128" cy="1152128"/>
              </a:xfrm>
            </p:grpSpPr>
            <p:pic>
              <p:nvPicPr>
                <p:cNvPr id="7" name="Image 6" descr="whatsapp_app.ico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032" y="3212976"/>
                  <a:ext cx="1008112" cy="1008112"/>
                </a:xfrm>
                <a:prstGeom prst="rect">
                  <a:avLst/>
                </a:prstGeom>
              </p:spPr>
            </p:pic>
            <p:sp>
              <p:nvSpPr>
                <p:cNvPr id="36" name="Ellipse 35"/>
                <p:cNvSpPr/>
                <p:nvPr/>
              </p:nvSpPr>
              <p:spPr>
                <a:xfrm>
                  <a:off x="5652120" y="3068960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3</a:t>
                  </a:r>
                  <a:endParaRPr lang="fr-FR" sz="1400" dirty="0"/>
                </a:p>
              </p:txBody>
            </p:sp>
          </p:grpSp>
          <p:grpSp>
            <p:nvGrpSpPr>
              <p:cNvPr id="70" name="Grouper 69"/>
              <p:cNvGrpSpPr/>
              <p:nvPr/>
            </p:nvGrpSpPr>
            <p:grpSpPr>
              <a:xfrm>
                <a:off x="5004048" y="1916832"/>
                <a:ext cx="1224136" cy="1224136"/>
                <a:chOff x="6084168" y="2996952"/>
                <a:chExt cx="1224136" cy="1224136"/>
              </a:xfrm>
            </p:grpSpPr>
            <p:pic>
              <p:nvPicPr>
                <p:cNvPr id="65" name="Image 64" descr="twitter_app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168" y="3068960"/>
                  <a:ext cx="1152128" cy="1152128"/>
                </a:xfrm>
                <a:prstGeom prst="rect">
                  <a:avLst/>
                </a:prstGeom>
              </p:spPr>
            </p:pic>
            <p:sp>
              <p:nvSpPr>
                <p:cNvPr id="37" name="Ellipse 36"/>
                <p:cNvSpPr/>
                <p:nvPr/>
              </p:nvSpPr>
              <p:spPr>
                <a:xfrm>
                  <a:off x="6948264" y="2996952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2</a:t>
                  </a:r>
                  <a:endParaRPr lang="fr-FR" sz="1400" dirty="0"/>
                </a:p>
              </p:txBody>
            </p:sp>
          </p:grpSp>
          <p:grpSp>
            <p:nvGrpSpPr>
              <p:cNvPr id="66" name="Grouper 65"/>
              <p:cNvGrpSpPr/>
              <p:nvPr/>
            </p:nvGrpSpPr>
            <p:grpSpPr>
              <a:xfrm>
                <a:off x="6516216" y="2531780"/>
                <a:ext cx="1176537" cy="1113244"/>
                <a:chOff x="6444208" y="1772816"/>
                <a:chExt cx="1176537" cy="1113244"/>
              </a:xfrm>
            </p:grpSpPr>
            <p:pic>
              <p:nvPicPr>
                <p:cNvPr id="64" name="Image 63" descr="skype_app.jpg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4208" y="1844824"/>
                  <a:ext cx="1176537" cy="1041236"/>
                </a:xfrm>
                <a:prstGeom prst="rect">
                  <a:avLst/>
                </a:prstGeom>
              </p:spPr>
            </p:pic>
            <p:sp>
              <p:nvSpPr>
                <p:cNvPr id="38" name="Ellipse 37"/>
                <p:cNvSpPr/>
                <p:nvPr/>
              </p:nvSpPr>
              <p:spPr>
                <a:xfrm>
                  <a:off x="7236296" y="1772816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/>
                    <a:t>1</a:t>
                  </a:r>
                  <a:endParaRPr lang="fr-FR" sz="1400" dirty="0"/>
                </a:p>
              </p:txBody>
            </p:sp>
          </p:grpSp>
          <p:grpSp>
            <p:nvGrpSpPr>
              <p:cNvPr id="73" name="Grouper 72"/>
              <p:cNvGrpSpPr/>
              <p:nvPr/>
            </p:nvGrpSpPr>
            <p:grpSpPr>
              <a:xfrm>
                <a:off x="6804248" y="3933056"/>
                <a:ext cx="1152128" cy="1080120"/>
                <a:chOff x="4788024" y="4221088"/>
                <a:chExt cx="1152128" cy="1080120"/>
              </a:xfrm>
            </p:grpSpPr>
            <p:pic>
              <p:nvPicPr>
                <p:cNvPr id="30" name="Image 29" descr="message_app.jp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8024" y="4293096"/>
                  <a:ext cx="1016242" cy="1008112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5580112" y="4221088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/>
                    <a:t>4</a:t>
                  </a:r>
                  <a:endParaRPr lang="fr-FR" sz="1400" dirty="0"/>
                </a:p>
              </p:txBody>
            </p:sp>
          </p:grpSp>
          <p:grpSp>
            <p:nvGrpSpPr>
              <p:cNvPr id="74" name="Grouper 73"/>
              <p:cNvGrpSpPr/>
              <p:nvPr/>
            </p:nvGrpSpPr>
            <p:grpSpPr>
              <a:xfrm>
                <a:off x="4211960" y="4509120"/>
                <a:ext cx="1152128" cy="1080120"/>
                <a:chOff x="3779912" y="4221088"/>
                <a:chExt cx="1152128" cy="1080120"/>
              </a:xfrm>
            </p:grpSpPr>
            <p:pic>
              <p:nvPicPr>
                <p:cNvPr id="31" name="Image 30" descr="messenger_app.png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9912" y="4293096"/>
                  <a:ext cx="1008112" cy="1008112"/>
                </a:xfrm>
                <a:prstGeom prst="rect">
                  <a:avLst/>
                </a:prstGeom>
              </p:spPr>
            </p:pic>
            <p:sp>
              <p:nvSpPr>
                <p:cNvPr id="40" name="Ellipse 39"/>
                <p:cNvSpPr/>
                <p:nvPr/>
              </p:nvSpPr>
              <p:spPr>
                <a:xfrm>
                  <a:off x="4572000" y="4221088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9</a:t>
                  </a:r>
                </a:p>
              </p:txBody>
            </p:sp>
          </p:grpSp>
          <p:grpSp>
            <p:nvGrpSpPr>
              <p:cNvPr id="72" name="Grouper 71"/>
              <p:cNvGrpSpPr/>
              <p:nvPr/>
            </p:nvGrpSpPr>
            <p:grpSpPr>
              <a:xfrm>
                <a:off x="5292080" y="3429000"/>
                <a:ext cx="1224136" cy="1152128"/>
                <a:chOff x="5940152" y="4221088"/>
                <a:chExt cx="1224136" cy="1152128"/>
              </a:xfrm>
            </p:grpSpPr>
            <p:pic>
              <p:nvPicPr>
                <p:cNvPr id="8" name="Image 7" descr="clock_app.png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0152" y="4293096"/>
                  <a:ext cx="1080120" cy="1080120"/>
                </a:xfrm>
                <a:prstGeom prst="rect">
                  <a:avLst/>
                </a:prstGeom>
              </p:spPr>
            </p:pic>
            <p:sp>
              <p:nvSpPr>
                <p:cNvPr id="41" name="Ellipse 40"/>
                <p:cNvSpPr/>
                <p:nvPr/>
              </p:nvSpPr>
              <p:spPr>
                <a:xfrm>
                  <a:off x="6804248" y="4221088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/>
                    <a:t>1</a:t>
                  </a:r>
                  <a:endParaRPr lang="fr-FR" sz="1400" dirty="0"/>
                </a:p>
              </p:txBody>
            </p:sp>
          </p:grpSp>
          <p:grpSp>
            <p:nvGrpSpPr>
              <p:cNvPr id="69" name="Grouper 68"/>
              <p:cNvGrpSpPr/>
              <p:nvPr/>
            </p:nvGrpSpPr>
            <p:grpSpPr>
              <a:xfrm>
                <a:off x="5364088" y="5013176"/>
                <a:ext cx="1224136" cy="1223516"/>
                <a:chOff x="4932040" y="1844824"/>
                <a:chExt cx="1224136" cy="1223516"/>
              </a:xfrm>
            </p:grpSpPr>
            <p:pic>
              <p:nvPicPr>
                <p:cNvPr id="21" name="Image 20" descr="call_app.jp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2040" y="1916832"/>
                  <a:ext cx="1151508" cy="1151508"/>
                </a:xfrm>
                <a:prstGeom prst="rect">
                  <a:avLst/>
                </a:prstGeom>
              </p:spPr>
            </p:pic>
            <p:sp>
              <p:nvSpPr>
                <p:cNvPr id="42" name="Ellipse 41"/>
                <p:cNvSpPr/>
                <p:nvPr/>
              </p:nvSpPr>
              <p:spPr>
                <a:xfrm>
                  <a:off x="5796136" y="1844824"/>
                  <a:ext cx="360040" cy="360040"/>
                </a:xfrm>
                <a:prstGeom prst="ellipse">
                  <a:avLst/>
                </a:prstGeom>
                <a:solidFill>
                  <a:srgbClr val="D12223"/>
                </a:solidFill>
                <a:ln w="2857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/>
                    <a:t>1</a:t>
                  </a:r>
                  <a:endParaRPr lang="fr-FR" sz="1400" dirty="0"/>
                </a:p>
              </p:txBody>
            </p:sp>
          </p:grpSp>
        </p:grpSp>
        <p:grpSp>
          <p:nvGrpSpPr>
            <p:cNvPr id="19" name="Grouper 18"/>
            <p:cNvGrpSpPr/>
            <p:nvPr/>
          </p:nvGrpSpPr>
          <p:grpSpPr>
            <a:xfrm>
              <a:off x="323528" y="2636912"/>
              <a:ext cx="1872208" cy="1296144"/>
              <a:chOff x="1763688" y="1772816"/>
              <a:chExt cx="7128792" cy="4536504"/>
            </a:xfrm>
          </p:grpSpPr>
          <p:pic>
            <p:nvPicPr>
              <p:cNvPr id="52" name="Image 51" descr="locations_icon.pn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2996952"/>
                <a:ext cx="2104015" cy="1944216"/>
              </a:xfrm>
              <a:prstGeom prst="rect">
                <a:avLst/>
              </a:prstGeom>
            </p:spPr>
          </p:pic>
          <p:sp>
            <p:nvSpPr>
              <p:cNvPr id="53" name="Bulle ronde 52"/>
              <p:cNvSpPr/>
              <p:nvPr/>
            </p:nvSpPr>
            <p:spPr>
              <a:xfrm>
                <a:off x="4211960" y="1772816"/>
                <a:ext cx="4680520" cy="4536504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rgbClr val="FFFFFF"/>
              </a:solidFill>
              <a:ln>
                <a:solidFill>
                  <a:srgbClr val="17853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 descr="home_icon.pn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196" y="1772816"/>
                <a:ext cx="1296144" cy="1296144"/>
              </a:xfrm>
              <a:prstGeom prst="rect">
                <a:avLst/>
              </a:prstGeom>
            </p:spPr>
          </p:pic>
          <p:pic>
            <p:nvPicPr>
              <p:cNvPr id="55" name="Image 54" descr="park_icon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4221088"/>
                <a:ext cx="1800200" cy="1800200"/>
              </a:xfrm>
              <a:prstGeom prst="rect">
                <a:avLst/>
              </a:prstGeom>
            </p:spPr>
          </p:pic>
          <p:pic>
            <p:nvPicPr>
              <p:cNvPr id="56" name="Image 55" descr="restaurant_icon.jp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8264" y="4335911"/>
                <a:ext cx="1296144" cy="1325337"/>
              </a:xfrm>
              <a:prstGeom prst="rect">
                <a:avLst/>
              </a:prstGeom>
            </p:spPr>
          </p:pic>
          <p:pic>
            <p:nvPicPr>
              <p:cNvPr id="57" name="Image 56" descr="work_icon.png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996952"/>
                <a:ext cx="1368152" cy="1368152"/>
              </a:xfrm>
              <a:prstGeom prst="rect">
                <a:avLst/>
              </a:prstGeom>
            </p:spPr>
          </p:pic>
          <p:pic>
            <p:nvPicPr>
              <p:cNvPr id="58" name="Image 57" descr="bank_icon.jpg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128" y="3284984"/>
                <a:ext cx="1440160" cy="1089093"/>
              </a:xfrm>
              <a:prstGeom prst="rect">
                <a:avLst/>
              </a:prstGeom>
            </p:spPr>
          </p:pic>
          <p:pic>
            <p:nvPicPr>
              <p:cNvPr id="59" name="Image 58" descr="fitness_icon.jpg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280" y="2780928"/>
                <a:ext cx="1368152" cy="1080120"/>
              </a:xfrm>
              <a:prstGeom prst="rect">
                <a:avLst/>
              </a:prstGeom>
            </p:spPr>
          </p:pic>
        </p:grpSp>
        <p:grpSp>
          <p:nvGrpSpPr>
            <p:cNvPr id="3" name="Grouper 2"/>
            <p:cNvGrpSpPr/>
            <p:nvPr/>
          </p:nvGrpSpPr>
          <p:grpSpPr>
            <a:xfrm>
              <a:off x="251520" y="4005064"/>
              <a:ext cx="1728192" cy="1296144"/>
              <a:chOff x="1835696" y="1772816"/>
              <a:chExt cx="7056784" cy="4536504"/>
            </a:xfrm>
          </p:grpSpPr>
          <p:sp>
            <p:nvSpPr>
              <p:cNvPr id="68" name="Bulle ronde 67"/>
              <p:cNvSpPr/>
              <p:nvPr/>
            </p:nvSpPr>
            <p:spPr>
              <a:xfrm>
                <a:off x="4211960" y="1772816"/>
                <a:ext cx="4680520" cy="4536504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rgbClr val="FFFFFF"/>
              </a:solidFill>
              <a:ln>
                <a:solidFill>
                  <a:srgbClr val="4193D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" name="Image 21" descr="activity_icon.jpg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96" y="2996952"/>
                <a:ext cx="1908048" cy="1908048"/>
              </a:xfrm>
              <a:prstGeom prst="rect">
                <a:avLst/>
              </a:prstGeom>
            </p:spPr>
          </p:pic>
          <p:pic>
            <p:nvPicPr>
              <p:cNvPr id="23" name="Image 22" descr="bicycle.png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280" y="3284984"/>
                <a:ext cx="1368152" cy="1368152"/>
              </a:xfrm>
              <a:prstGeom prst="rect">
                <a:avLst/>
              </a:prstGeom>
            </p:spPr>
          </p:pic>
          <p:pic>
            <p:nvPicPr>
              <p:cNvPr id="25" name="Image 24" descr="driving.png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120" y="2060848"/>
                <a:ext cx="1800200" cy="1800200"/>
              </a:xfrm>
              <a:prstGeom prst="rect">
                <a:avLst/>
              </a:prstGeom>
            </p:spPr>
          </p:pic>
          <p:pic>
            <p:nvPicPr>
              <p:cNvPr id="27" name="Image 26" descr="running.png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429000"/>
                <a:ext cx="1291828" cy="1291828"/>
              </a:xfrm>
              <a:prstGeom prst="rect">
                <a:avLst/>
              </a:prstGeom>
            </p:spPr>
          </p:pic>
          <p:pic>
            <p:nvPicPr>
              <p:cNvPr id="32" name="Image 31" descr="still.png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4221088"/>
                <a:ext cx="2016224" cy="2016224"/>
              </a:xfrm>
              <a:prstGeom prst="rect">
                <a:avLst/>
              </a:prstGeom>
            </p:spPr>
          </p:pic>
        </p:grpSp>
        <p:grpSp>
          <p:nvGrpSpPr>
            <p:cNvPr id="5" name="Grouper 4"/>
            <p:cNvGrpSpPr/>
            <p:nvPr/>
          </p:nvGrpSpPr>
          <p:grpSpPr>
            <a:xfrm>
              <a:off x="2483768" y="4005064"/>
              <a:ext cx="1728192" cy="1224136"/>
              <a:chOff x="1763688" y="1772816"/>
              <a:chExt cx="7128792" cy="4536504"/>
            </a:xfrm>
          </p:grpSpPr>
          <p:sp>
            <p:nvSpPr>
              <p:cNvPr id="78" name="Bulle ronde 77"/>
              <p:cNvSpPr/>
              <p:nvPr/>
            </p:nvSpPr>
            <p:spPr>
              <a:xfrm>
                <a:off x="4211960" y="1772816"/>
                <a:ext cx="4680520" cy="4536504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rgbClr val="FFFFFF"/>
              </a:solidFill>
              <a:ln>
                <a:solidFill>
                  <a:srgbClr val="7CC4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" name="Image 17" descr="time_icon.jpg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2924944"/>
                <a:ext cx="2058612" cy="2088232"/>
              </a:xfrm>
              <a:prstGeom prst="rect">
                <a:avLst/>
              </a:prstGeom>
            </p:spPr>
          </p:pic>
          <p:pic>
            <p:nvPicPr>
              <p:cNvPr id="24" name="Image 23" descr="morning_icon.png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096" y="1844824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8" name="Image 27" descr="sunset_icon.png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4221088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9" name="Image 28" descr="noon_icon.jpg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8264" y="3068960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33" name="Image 32" descr="night_icon.png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996952"/>
                <a:ext cx="1739032" cy="1739032"/>
              </a:xfrm>
              <a:prstGeom prst="rect">
                <a:avLst/>
              </a:prstGeom>
            </p:spPr>
          </p:pic>
        </p:grpSp>
        <p:grpSp>
          <p:nvGrpSpPr>
            <p:cNvPr id="48" name="Grouper 47"/>
            <p:cNvGrpSpPr/>
            <p:nvPr/>
          </p:nvGrpSpPr>
          <p:grpSpPr>
            <a:xfrm>
              <a:off x="1259632" y="5085184"/>
              <a:ext cx="2088232" cy="1440160"/>
              <a:chOff x="1835696" y="1772816"/>
              <a:chExt cx="7056784" cy="4536504"/>
            </a:xfrm>
          </p:grpSpPr>
          <p:sp>
            <p:nvSpPr>
              <p:cNvPr id="82" name="Bulle ronde 81"/>
              <p:cNvSpPr/>
              <p:nvPr/>
            </p:nvSpPr>
            <p:spPr>
              <a:xfrm>
                <a:off x="4211960" y="1772816"/>
                <a:ext cx="4680520" cy="4536504"/>
              </a:xfrm>
              <a:prstGeom prst="wedgeEllipseCallout">
                <a:avLst>
                  <a:gd name="adj1" fmla="val -57463"/>
                  <a:gd name="adj2" fmla="val -1602"/>
                </a:avLst>
              </a:prstGeom>
              <a:solidFill>
                <a:srgbClr val="FFFFFF"/>
              </a:solidFill>
              <a:ln>
                <a:solidFill>
                  <a:srgbClr val="7CC4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6" name="Image 25" descr="day_icon.png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96" y="2924944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34" name="Image 33" descr="monday_icon.jpg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1916831"/>
                <a:ext cx="889124" cy="1023331"/>
              </a:xfrm>
              <a:prstGeom prst="rect">
                <a:avLst/>
              </a:prstGeom>
            </p:spPr>
          </p:pic>
          <p:pic>
            <p:nvPicPr>
              <p:cNvPr id="35" name="Image 34" descr="thuesday_icon.jpg"/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212" y="2348879"/>
                <a:ext cx="905900" cy="1073659"/>
              </a:xfrm>
              <a:prstGeom prst="rect">
                <a:avLst/>
              </a:prstGeom>
            </p:spPr>
          </p:pic>
          <p:pic>
            <p:nvPicPr>
              <p:cNvPr id="43" name="Image 42" descr="wednesday_icon.jpg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4368" y="3428999"/>
                <a:ext cx="889124" cy="1040107"/>
              </a:xfrm>
              <a:prstGeom prst="rect">
                <a:avLst/>
              </a:prstGeom>
            </p:spPr>
          </p:pic>
          <p:pic>
            <p:nvPicPr>
              <p:cNvPr id="44" name="Image 43" descr="thursday_icon.jpeg"/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724" y="4653136"/>
                <a:ext cx="922676" cy="1023332"/>
              </a:xfrm>
              <a:prstGeom prst="rect">
                <a:avLst/>
              </a:prstGeom>
            </p:spPr>
          </p:pic>
          <p:pic>
            <p:nvPicPr>
              <p:cNvPr id="45" name="Image 44" descr="friday_icon.jpg"/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1900" y="5141973"/>
                <a:ext cx="872348" cy="1023331"/>
              </a:xfrm>
              <a:prstGeom prst="rect">
                <a:avLst/>
              </a:prstGeom>
            </p:spPr>
          </p:pic>
          <p:pic>
            <p:nvPicPr>
              <p:cNvPr id="46" name="Image 45" descr="saturday_icon.jpg"/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6548" y="4277877"/>
                <a:ext cx="855572" cy="1023331"/>
              </a:xfrm>
              <a:prstGeom prst="rect">
                <a:avLst/>
              </a:prstGeom>
            </p:spPr>
          </p:pic>
          <p:pic>
            <p:nvPicPr>
              <p:cNvPr id="47" name="Image 46" descr="sunday_icon.jpg"/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4008" y="2852936"/>
                <a:ext cx="889124" cy="1040107"/>
              </a:xfrm>
              <a:prstGeom prst="rect">
                <a:avLst/>
              </a:prstGeom>
            </p:spPr>
          </p:pic>
        </p:grpSp>
      </p:grpSp>
      <p:pic>
        <p:nvPicPr>
          <p:cNvPr id="49" name="Image 48" descr="bob(2)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56992"/>
            <a:ext cx="937274" cy="864096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>
          <a:xfrm>
            <a:off x="6084168" y="1700808"/>
            <a:ext cx="2808312" cy="144016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Plays</a:t>
            </a:r>
            <a:r>
              <a:rPr lang="fr-FR" dirty="0" smtClean="0">
                <a:solidFill>
                  <a:srgbClr val="000000"/>
                </a:solidFill>
              </a:rPr>
              <a:t> sport on Week</a:t>
            </a:r>
            <a:r>
              <a:rPr lang="fr-FR" dirty="0">
                <a:solidFill>
                  <a:srgbClr val="000000"/>
                </a:solidFill>
              </a:rPr>
              <a:t>-</a:t>
            </a:r>
            <a:r>
              <a:rPr lang="fr-FR" dirty="0" smtClean="0">
                <a:solidFill>
                  <a:srgbClr val="000000"/>
                </a:solidFill>
              </a:rPr>
              <a:t>end</a:t>
            </a:r>
          </a:p>
          <a:p>
            <a:pPr algn="ctr"/>
            <a:endParaRPr lang="fr-FR" dirty="0">
              <a:solidFill>
                <a:srgbClr val="000000"/>
              </a:solidFill>
            </a:endParaRPr>
          </a:p>
          <a:p>
            <a:pPr algn="ctr"/>
            <a:endParaRPr lang="fr-FR" dirty="0" smtClean="0">
              <a:solidFill>
                <a:srgbClr val="000000"/>
              </a:solidFill>
            </a:endParaRPr>
          </a:p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084168" y="3356992"/>
            <a:ext cx="2808312" cy="14401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Does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reading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at</a:t>
            </a:r>
            <a:r>
              <a:rPr lang="fr-FR" dirty="0" smtClean="0">
                <a:solidFill>
                  <a:srgbClr val="000000"/>
                </a:solidFill>
              </a:rPr>
              <a:t> night</a:t>
            </a:r>
          </a:p>
          <a:p>
            <a:pPr algn="ctr"/>
            <a:endParaRPr lang="fr-FR" dirty="0">
              <a:solidFill>
                <a:srgbClr val="000000"/>
              </a:solidFill>
            </a:endParaRPr>
          </a:p>
          <a:p>
            <a:pPr algn="ctr"/>
            <a:endParaRPr lang="fr-FR" dirty="0" smtClean="0">
              <a:solidFill>
                <a:srgbClr val="000000"/>
              </a:solidFill>
            </a:endParaRPr>
          </a:p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6084168" y="5157192"/>
            <a:ext cx="2808312" cy="1440160"/>
          </a:xfrm>
          <a:prstGeom prst="round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Listens</a:t>
            </a:r>
            <a:r>
              <a:rPr lang="fr-FR" dirty="0" smtClean="0">
                <a:solidFill>
                  <a:srgbClr val="000000"/>
                </a:solidFill>
              </a:rPr>
              <a:t> to music </a:t>
            </a:r>
            <a:r>
              <a:rPr lang="fr-FR" dirty="0" err="1" smtClean="0">
                <a:solidFill>
                  <a:srgbClr val="000000"/>
                </a:solidFill>
              </a:rPr>
              <a:t>while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driving</a:t>
            </a:r>
            <a:endParaRPr lang="fr-FR" dirty="0" smtClean="0">
              <a:solidFill>
                <a:srgbClr val="000000"/>
              </a:solidFill>
            </a:endParaRPr>
          </a:p>
          <a:p>
            <a:pPr algn="ctr"/>
            <a:endParaRPr lang="fr-FR" dirty="0">
              <a:solidFill>
                <a:srgbClr val="000000"/>
              </a:solidFill>
            </a:endParaRPr>
          </a:p>
          <a:p>
            <a:pPr algn="ctr"/>
            <a:endParaRPr lang="fr-FR" dirty="0" smtClean="0">
              <a:solidFill>
                <a:srgbClr val="000000"/>
              </a:solidFill>
            </a:endParaRPr>
          </a:p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940152" y="1556792"/>
            <a:ext cx="3024336" cy="51845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" name="Grouper 108"/>
          <p:cNvGrpSpPr/>
          <p:nvPr/>
        </p:nvGrpSpPr>
        <p:grpSpPr>
          <a:xfrm>
            <a:off x="3563888" y="3789040"/>
            <a:ext cx="2304256" cy="792088"/>
            <a:chOff x="3563888" y="3789040"/>
            <a:chExt cx="2304256" cy="792088"/>
          </a:xfrm>
        </p:grpSpPr>
        <p:sp>
          <p:nvSpPr>
            <p:cNvPr id="50" name="Rectangle 49"/>
            <p:cNvSpPr/>
            <p:nvPr/>
          </p:nvSpPr>
          <p:spPr>
            <a:xfrm>
              <a:off x="3995936" y="3789040"/>
              <a:ext cx="1440160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Model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563888" y="4221088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/>
            <p:cNvCxnSpPr/>
            <p:nvPr/>
          </p:nvCxnSpPr>
          <p:spPr>
            <a:xfrm>
              <a:off x="5508104" y="4221088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Image 109" descr="smartphone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7072"/>
            <a:ext cx="287040" cy="573918"/>
          </a:xfrm>
          <a:prstGeom prst="rect">
            <a:avLst/>
          </a:prstGeom>
        </p:spPr>
      </p:pic>
      <p:pic>
        <p:nvPicPr>
          <p:cNvPr id="111" name="Image 110" descr="saturday_icon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348880"/>
            <a:ext cx="485035" cy="580139"/>
          </a:xfrm>
          <a:prstGeom prst="rect">
            <a:avLst/>
          </a:prstGeom>
        </p:spPr>
      </p:pic>
      <p:pic>
        <p:nvPicPr>
          <p:cNvPr id="112" name="Image 111" descr="sunday_icon.jp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35294"/>
            <a:ext cx="504056" cy="589650"/>
          </a:xfrm>
          <a:prstGeom prst="rect">
            <a:avLst/>
          </a:prstGeom>
        </p:spPr>
      </p:pic>
      <p:pic>
        <p:nvPicPr>
          <p:cNvPr id="113" name="Image 112" descr="running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76872"/>
            <a:ext cx="648072" cy="648072"/>
          </a:xfrm>
          <a:prstGeom prst="rect">
            <a:avLst/>
          </a:prstGeom>
        </p:spPr>
      </p:pic>
      <p:pic>
        <p:nvPicPr>
          <p:cNvPr id="114" name="Image 113" descr="night_icon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861048"/>
            <a:ext cx="792088" cy="792088"/>
          </a:xfrm>
          <a:prstGeom prst="rect">
            <a:avLst/>
          </a:prstGeom>
        </p:spPr>
      </p:pic>
      <p:pic>
        <p:nvPicPr>
          <p:cNvPr id="115" name="Image 114" descr="driving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733256"/>
            <a:ext cx="864096" cy="864096"/>
          </a:xfrm>
          <a:prstGeom prst="rect">
            <a:avLst/>
          </a:prstGeom>
        </p:spPr>
      </p:pic>
      <p:pic>
        <p:nvPicPr>
          <p:cNvPr id="116" name="Image 115" descr="music_app.png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805264"/>
            <a:ext cx="680864" cy="680864"/>
          </a:xfrm>
          <a:prstGeom prst="rect">
            <a:avLst/>
          </a:prstGeom>
        </p:spPr>
      </p:pic>
      <p:pic>
        <p:nvPicPr>
          <p:cNvPr id="117" name="Image 116" descr="books_app.png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61048"/>
            <a:ext cx="78338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(2)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107504" y="1118349"/>
            <a:ext cx="8808430" cy="5632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Use smartphone logs to discover user behaviors and </a:t>
            </a:r>
            <a:r>
              <a:rPr lang="en-US" sz="2400" dirty="0" smtClean="0"/>
              <a:t>habits in an </a:t>
            </a:r>
            <a:r>
              <a:rPr lang="en-US" sz="2400" smtClean="0"/>
              <a:t>unsupervised manner</a:t>
            </a:r>
            <a:endParaRPr lang="en-US" sz="2400" dirty="0"/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/>
              <a:t>Is it possible?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/>
              <a:t>How precise can </a:t>
            </a:r>
            <a:r>
              <a:rPr lang="en-US" sz="2400" dirty="0" smtClean="0"/>
              <a:t>it be?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smartphone logs of a unique user are considered at one time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No prior knowledge used</a:t>
            </a:r>
            <a:endParaRPr lang="en-US" sz="2400" dirty="0" smtClean="0"/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Ex: </a:t>
            </a:r>
            <a:r>
              <a:rPr lang="en-US" sz="2400" dirty="0" smtClean="0"/>
              <a:t>A user is likely to sleep at night (What if Bob is a watchman)</a:t>
            </a:r>
            <a:endParaRPr lang="en-US" sz="2400" dirty="0" smtClean="0"/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Ex: </a:t>
            </a:r>
            <a:r>
              <a:rPr lang="en-US" sz="2400" dirty="0" smtClean="0"/>
              <a:t>A user is likely to work during the week days (What if Bob is a farmer)</a:t>
            </a:r>
            <a:endParaRPr lang="en-US" sz="2400" dirty="0" smtClean="0"/>
          </a:p>
          <a:p>
            <a:pPr>
              <a:buClr>
                <a:srgbClr val="FF0000"/>
              </a:buClr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b="1" dirty="0" smtClean="0"/>
              <a:t>Terms: 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behavior = habit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fr-FR" sz="2400" dirty="0" smtClean="0"/>
              <a:t>S</a:t>
            </a:r>
            <a:r>
              <a:rPr lang="en-US" sz="2400" dirty="0" err="1" smtClean="0"/>
              <a:t>martphone</a:t>
            </a:r>
            <a:r>
              <a:rPr lang="en-US" sz="2400" dirty="0" smtClean="0"/>
              <a:t> logs = user logs = dataset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272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70593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Headlines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70" y="1311726"/>
            <a:ext cx="8351229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Latent Multimodal Representation (LMR)</a:t>
            </a: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err="1" smtClean="0"/>
              <a:t>Dirichlet</a:t>
            </a:r>
            <a:r>
              <a:rPr lang="en-US" sz="2400" dirty="0" smtClean="0"/>
              <a:t> Latent Multimodal Representation (DLMR)</a:t>
            </a: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Evaluation Metrics</a:t>
            </a:r>
            <a:endParaRPr lang="en-US" sz="2400" dirty="0" smtClean="0"/>
          </a:p>
          <a:p>
            <a:pPr>
              <a:buClr>
                <a:srgbClr val="FF0000"/>
              </a:buClr>
            </a:pPr>
            <a:endParaRPr lang="en-US" sz="2400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Other Baseline models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Results</a:t>
            </a: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Conclusion</a:t>
            </a: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2322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107504" y="1340768"/>
            <a:ext cx="3240360" cy="4752528"/>
            <a:chOff x="2051720" y="908720"/>
            <a:chExt cx="4634862" cy="5733256"/>
          </a:xfrm>
        </p:grpSpPr>
        <p:pic>
          <p:nvPicPr>
            <p:cNvPr id="4" name="Image 3" descr="bob(2)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5157192"/>
              <a:ext cx="1610526" cy="1484784"/>
            </a:xfrm>
            <a:prstGeom prst="rect">
              <a:avLst/>
            </a:prstGeom>
          </p:spPr>
        </p:pic>
        <p:sp>
          <p:nvSpPr>
            <p:cNvPr id="5" name="Bulle rectangulaire 4"/>
            <p:cNvSpPr/>
            <p:nvPr/>
          </p:nvSpPr>
          <p:spPr>
            <a:xfrm>
              <a:off x="3878270" y="908720"/>
              <a:ext cx="2808312" cy="5688632"/>
            </a:xfrm>
            <a:prstGeom prst="wedgeRectCallout">
              <a:avLst>
                <a:gd name="adj1" fmla="val -60282"/>
                <a:gd name="adj2" fmla="val 389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022286" y="1628799"/>
              <a:ext cx="2592288" cy="100811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Often does sport on the week-end: running outside or go to the gym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022286" y="2924944"/>
              <a:ext cx="2592288" cy="1008112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Sometimes, goes to a park on the week-end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22286" y="4221088"/>
              <a:ext cx="2592288" cy="1008112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Usually works on the week days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22286" y="908720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Bob habits</a:t>
              </a:r>
              <a:endParaRPr lang="fr-FR" sz="2400" dirty="0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3878270" y="1484784"/>
              <a:ext cx="2808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à coins arrondis 11"/>
            <p:cNvSpPr/>
            <p:nvPr/>
          </p:nvSpPr>
          <p:spPr>
            <a:xfrm>
              <a:off x="4022286" y="5517232"/>
              <a:ext cx="2592288" cy="10081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May travel on the week days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good representation of a Behavior with smartphone logs?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good representation of a Behavior with smartphone logs?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Image 3" descr="bob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" y="692696"/>
            <a:ext cx="1219995" cy="1124744"/>
          </a:xfrm>
          <a:prstGeom prst="rect">
            <a:avLst/>
          </a:prstGeom>
        </p:spPr>
      </p:pic>
      <p:pic>
        <p:nvPicPr>
          <p:cNvPr id="23" name="Image 22" descr="locations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2" y="2348880"/>
            <a:ext cx="1008112" cy="931546"/>
          </a:xfrm>
          <a:prstGeom prst="rect">
            <a:avLst/>
          </a:prstGeom>
        </p:spPr>
      </p:pic>
      <p:pic>
        <p:nvPicPr>
          <p:cNvPr id="24" name="Image 23" descr="app_launc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" y="4005064"/>
            <a:ext cx="388844" cy="648072"/>
          </a:xfrm>
          <a:prstGeom prst="rect">
            <a:avLst/>
          </a:prstGeom>
        </p:spPr>
      </p:pic>
      <p:pic>
        <p:nvPicPr>
          <p:cNvPr id="25" name="Image 24" descr="activity_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6" y="3212976"/>
            <a:ext cx="720080" cy="720080"/>
          </a:xfrm>
          <a:prstGeom prst="rect">
            <a:avLst/>
          </a:prstGeom>
        </p:spPr>
      </p:pic>
      <p:pic>
        <p:nvPicPr>
          <p:cNvPr id="26" name="Image 25" descr="day_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4" y="5517232"/>
            <a:ext cx="720080" cy="720080"/>
          </a:xfrm>
          <a:prstGeom prst="rect">
            <a:avLst/>
          </a:prstGeom>
        </p:spPr>
      </p:pic>
      <p:pic>
        <p:nvPicPr>
          <p:cNvPr id="27" name="Image 26" descr="notificatio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" y="4581128"/>
            <a:ext cx="909574" cy="864096"/>
          </a:xfrm>
          <a:prstGeom prst="rect">
            <a:avLst/>
          </a:prstGeom>
        </p:spPr>
      </p:pic>
      <p:grpSp>
        <p:nvGrpSpPr>
          <p:cNvPr id="32" name="Grouper 31"/>
          <p:cNvGrpSpPr/>
          <p:nvPr/>
        </p:nvGrpSpPr>
        <p:grpSpPr>
          <a:xfrm>
            <a:off x="1259632" y="1196752"/>
            <a:ext cx="2808312" cy="5328592"/>
            <a:chOff x="539552" y="1196752"/>
            <a:chExt cx="2808312" cy="5328592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39552" y="1196752"/>
              <a:ext cx="2592288" cy="53285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Often does </a:t>
              </a:r>
              <a:r>
                <a:rPr lang="en-US" dirty="0" smtClean="0">
                  <a:solidFill>
                    <a:srgbClr val="000000"/>
                  </a:solidFill>
                </a:rPr>
                <a:t>sport on the week-end: running outside or go to the gym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539552" y="2420888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39552" y="242088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0.6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0.4</a:t>
              </a:r>
              <a:endParaRPr lang="en-US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39552" y="3214717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Activity</a:t>
              </a:r>
              <a:r>
                <a:rPr lang="en-US" dirty="0" smtClean="0"/>
                <a:t>_running 	0.8</a:t>
              </a:r>
            </a:p>
            <a:p>
              <a:r>
                <a:rPr lang="en-US" dirty="0" err="1" smtClean="0"/>
                <a:t>Activity_still</a:t>
              </a:r>
              <a:r>
                <a:rPr lang="en-US" dirty="0" smtClean="0"/>
                <a:t>	0.2</a:t>
              </a:r>
              <a:endParaRPr lang="en-US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539552" y="400506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App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0.7</a:t>
              </a:r>
            </a:p>
            <a:p>
              <a:r>
                <a:rPr lang="en-US" dirty="0" err="1" smtClean="0"/>
                <a:t>App_noapp</a:t>
              </a:r>
              <a:r>
                <a:rPr lang="en-US" dirty="0" smtClean="0"/>
                <a:t>	0.3</a:t>
              </a:r>
              <a:endParaRPr lang="en-US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39552" y="472514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0.8</a:t>
              </a:r>
            </a:p>
            <a:p>
              <a:r>
                <a:rPr lang="en-US" dirty="0" err="1" smtClean="0"/>
                <a:t>Notif_others</a:t>
              </a:r>
              <a:r>
                <a:rPr lang="en-US" dirty="0" smtClean="0"/>
                <a:t>	0.2</a:t>
              </a:r>
              <a:endParaRPr lang="en-US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39552" y="5446965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en-US" dirty="0" err="1" smtClean="0"/>
                <a:t>saturday</a:t>
              </a:r>
              <a:r>
                <a:rPr lang="en-US" dirty="0" smtClean="0"/>
                <a:t> 	0.4</a:t>
              </a:r>
            </a:p>
            <a:p>
              <a:r>
                <a:rPr lang="en-US" dirty="0" err="1" smtClean="0"/>
                <a:t>Day_sunday</a:t>
              </a:r>
              <a:r>
                <a:rPr lang="en-US" dirty="0" smtClean="0"/>
                <a:t>	0.6</a:t>
              </a:r>
              <a:endParaRPr lang="en-US" dirty="0"/>
            </a:p>
          </p:txBody>
        </p:sp>
      </p:grpSp>
      <p:sp>
        <p:nvSpPr>
          <p:cNvPr id="33" name="Flèche vers la droite 32"/>
          <p:cNvSpPr/>
          <p:nvPr/>
        </p:nvSpPr>
        <p:spPr>
          <a:xfrm>
            <a:off x="4283968" y="5733256"/>
            <a:ext cx="936104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5292081" y="5517232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the multimodality </a:t>
            </a:r>
            <a:r>
              <a:rPr lang="en-US" sz="2400" dirty="0" smtClean="0"/>
              <a:t>of </a:t>
            </a:r>
            <a:r>
              <a:rPr lang="en-US" sz="2400" dirty="0"/>
              <a:t>the smartphone data </a:t>
            </a:r>
          </a:p>
          <a:p>
            <a:endParaRPr lang="en-US" dirty="0"/>
          </a:p>
        </p:txBody>
      </p:sp>
      <p:sp>
        <p:nvSpPr>
          <p:cNvPr id="35" name="TextBox 3"/>
          <p:cNvSpPr txBox="1"/>
          <p:nvPr/>
        </p:nvSpPr>
        <p:spPr>
          <a:xfrm>
            <a:off x="4355976" y="1196752"/>
            <a:ext cx="4559958" cy="4154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 Behavior is represented by a set of distributions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Each distribution represents one different feature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probabilities of the distribution of feature f indicates the likelihood of each of the realizations of f to appear in the concerned behavior</a:t>
            </a:r>
          </a:p>
        </p:txBody>
      </p:sp>
    </p:spTree>
    <p:extLst>
      <p:ext uri="{BB962C8B-B14F-4D97-AF65-F5344CB8AC3E}">
        <p14:creationId xmlns:p14="http://schemas.microsoft.com/office/powerpoint/2010/main" val="355182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good representation of a Behavior with smartphone logs?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Image 3" descr="bob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" y="692696"/>
            <a:ext cx="1219995" cy="1124744"/>
          </a:xfrm>
          <a:prstGeom prst="rect">
            <a:avLst/>
          </a:prstGeom>
        </p:spPr>
      </p:pic>
      <p:pic>
        <p:nvPicPr>
          <p:cNvPr id="23" name="Image 22" descr="locations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2" y="2348880"/>
            <a:ext cx="1008112" cy="931546"/>
          </a:xfrm>
          <a:prstGeom prst="rect">
            <a:avLst/>
          </a:prstGeom>
        </p:spPr>
      </p:pic>
      <p:pic>
        <p:nvPicPr>
          <p:cNvPr id="24" name="Image 23" descr="app_launc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" y="4005064"/>
            <a:ext cx="388844" cy="648072"/>
          </a:xfrm>
          <a:prstGeom prst="rect">
            <a:avLst/>
          </a:prstGeom>
        </p:spPr>
      </p:pic>
      <p:pic>
        <p:nvPicPr>
          <p:cNvPr id="25" name="Image 24" descr="activity_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6" y="3212976"/>
            <a:ext cx="720080" cy="720080"/>
          </a:xfrm>
          <a:prstGeom prst="rect">
            <a:avLst/>
          </a:prstGeom>
        </p:spPr>
      </p:pic>
      <p:pic>
        <p:nvPicPr>
          <p:cNvPr id="26" name="Image 25" descr="day_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4" y="5517232"/>
            <a:ext cx="720080" cy="720080"/>
          </a:xfrm>
          <a:prstGeom prst="rect">
            <a:avLst/>
          </a:prstGeom>
        </p:spPr>
      </p:pic>
      <p:pic>
        <p:nvPicPr>
          <p:cNvPr id="27" name="Image 26" descr="notificatio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" y="4581128"/>
            <a:ext cx="909574" cy="864096"/>
          </a:xfrm>
          <a:prstGeom prst="rect">
            <a:avLst/>
          </a:prstGeom>
        </p:spPr>
      </p:pic>
      <p:grpSp>
        <p:nvGrpSpPr>
          <p:cNvPr id="32" name="Grouper 31"/>
          <p:cNvGrpSpPr/>
          <p:nvPr/>
        </p:nvGrpSpPr>
        <p:grpSpPr>
          <a:xfrm>
            <a:off x="1259632" y="1196752"/>
            <a:ext cx="2808312" cy="5328592"/>
            <a:chOff x="539552" y="1196752"/>
            <a:chExt cx="2808312" cy="5328592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39552" y="1196752"/>
              <a:ext cx="2592288" cy="5328592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Sometimes, goes to a park on the week-end </a:t>
              </a: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539552" y="2420888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39552" y="242088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ps_park</a:t>
              </a:r>
              <a:r>
                <a:rPr lang="en-US" dirty="0" smtClean="0"/>
                <a:t> 	0.9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0.1</a:t>
              </a:r>
              <a:endParaRPr lang="en-US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39552" y="3214717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Activity</a:t>
              </a:r>
              <a:r>
                <a:rPr lang="en-US" dirty="0" smtClean="0"/>
                <a:t>_running 	0.1</a:t>
              </a:r>
            </a:p>
            <a:p>
              <a:r>
                <a:rPr lang="en-US" dirty="0" err="1" smtClean="0"/>
                <a:t>Activity_still</a:t>
              </a:r>
              <a:r>
                <a:rPr lang="en-US" dirty="0" smtClean="0"/>
                <a:t>	0.9</a:t>
              </a:r>
              <a:endParaRPr lang="en-US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539552" y="400506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App</a:t>
              </a:r>
              <a:r>
                <a:rPr lang="en-US" dirty="0" smtClean="0"/>
                <a:t>_news 	0.1</a:t>
              </a:r>
            </a:p>
            <a:p>
              <a:r>
                <a:rPr lang="en-US" dirty="0" err="1" smtClean="0"/>
                <a:t>App_noapp</a:t>
              </a:r>
              <a:r>
                <a:rPr lang="en-US" dirty="0" smtClean="0"/>
                <a:t>	0.9</a:t>
              </a:r>
              <a:endParaRPr lang="en-US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39552" y="472514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_email 	0.2</a:t>
              </a:r>
            </a:p>
            <a:p>
              <a:r>
                <a:rPr lang="en-US" dirty="0" err="1" smtClean="0"/>
                <a:t>Notif_others</a:t>
              </a:r>
              <a:r>
                <a:rPr lang="en-US" dirty="0" smtClean="0"/>
                <a:t>	0.8</a:t>
              </a:r>
              <a:endParaRPr lang="en-US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39552" y="5446965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en-US" dirty="0" err="1" smtClean="0"/>
                <a:t>saturday</a:t>
              </a:r>
              <a:r>
                <a:rPr lang="en-US" dirty="0" smtClean="0"/>
                <a:t> 	0.6</a:t>
              </a:r>
            </a:p>
            <a:p>
              <a:r>
                <a:rPr lang="en-US" dirty="0" err="1" smtClean="0"/>
                <a:t>Day_sunday</a:t>
              </a:r>
              <a:r>
                <a:rPr lang="en-US" dirty="0" smtClean="0"/>
                <a:t>	0.4</a:t>
              </a:r>
              <a:endParaRPr lang="en-US" dirty="0"/>
            </a:p>
          </p:txBody>
        </p:sp>
      </p:grpSp>
      <p:sp>
        <p:nvSpPr>
          <p:cNvPr id="31" name="TextBox 3"/>
          <p:cNvSpPr txBox="1"/>
          <p:nvPr/>
        </p:nvSpPr>
        <p:spPr>
          <a:xfrm>
            <a:off x="4355976" y="1196752"/>
            <a:ext cx="4559958" cy="4154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 Behavior is represented by a set of distributions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Each distribution represents one different feature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probabilities of the distribution of feature f indicates the likelihood of each of the realizations of f to appear in the concerned behavior</a:t>
            </a:r>
          </a:p>
        </p:txBody>
      </p:sp>
      <p:sp>
        <p:nvSpPr>
          <p:cNvPr id="3" name="Flèche vers la droite 2"/>
          <p:cNvSpPr/>
          <p:nvPr/>
        </p:nvSpPr>
        <p:spPr>
          <a:xfrm>
            <a:off x="4283968" y="5733256"/>
            <a:ext cx="936104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292081" y="5517232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the multimodality </a:t>
            </a:r>
            <a:r>
              <a:rPr lang="en-US" sz="2400" dirty="0" smtClean="0"/>
              <a:t>of </a:t>
            </a:r>
            <a:r>
              <a:rPr lang="en-US" sz="2400" dirty="0"/>
              <a:t>the smartphone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11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Representing smartphone logs as a corpus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3" name="Image 22" descr="locations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2" y="1844824"/>
            <a:ext cx="1008112" cy="931546"/>
          </a:xfrm>
          <a:prstGeom prst="rect">
            <a:avLst/>
          </a:prstGeom>
        </p:spPr>
      </p:pic>
      <p:pic>
        <p:nvPicPr>
          <p:cNvPr id="24" name="Image 23" descr="app_laun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" y="3501008"/>
            <a:ext cx="388844" cy="648072"/>
          </a:xfrm>
          <a:prstGeom prst="rect">
            <a:avLst/>
          </a:prstGeom>
        </p:spPr>
      </p:pic>
      <p:pic>
        <p:nvPicPr>
          <p:cNvPr id="25" name="Image 24" descr="activity_ic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6" y="2708920"/>
            <a:ext cx="720080" cy="720080"/>
          </a:xfrm>
          <a:prstGeom prst="rect">
            <a:avLst/>
          </a:prstGeom>
        </p:spPr>
      </p:pic>
      <p:pic>
        <p:nvPicPr>
          <p:cNvPr id="26" name="Image 25" descr="day_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4" y="5013176"/>
            <a:ext cx="504056" cy="504056"/>
          </a:xfrm>
          <a:prstGeom prst="rect">
            <a:avLst/>
          </a:prstGeom>
        </p:spPr>
      </p:pic>
      <p:pic>
        <p:nvPicPr>
          <p:cNvPr id="27" name="Image 26" descr="notificati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" y="4077072"/>
            <a:ext cx="909574" cy="864096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1259632" y="1916832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31640" y="1990581"/>
            <a:ext cx="25202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G</a:t>
            </a:r>
            <a:r>
              <a:rPr lang="en-US" dirty="0" err="1" smtClean="0"/>
              <a:t>ps_gym</a:t>
            </a:r>
            <a:r>
              <a:rPr lang="en-US" dirty="0" smtClean="0"/>
              <a:t>	 	2</a:t>
            </a:r>
          </a:p>
          <a:p>
            <a:r>
              <a:rPr lang="en-US" dirty="0" err="1" smtClean="0"/>
              <a:t>Gps_park</a:t>
            </a:r>
            <a:r>
              <a:rPr lang="en-US" dirty="0" smtClean="0"/>
              <a:t>		1</a:t>
            </a:r>
            <a:endParaRPr lang="en-US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259632" y="2708920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31640" y="2915652"/>
            <a:ext cx="2520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Activity_still</a:t>
            </a:r>
            <a:r>
              <a:rPr lang="en-US" dirty="0" smtClean="0"/>
              <a:t>	1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259632" y="3501008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1640" y="3573016"/>
            <a:ext cx="25202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App</a:t>
            </a:r>
            <a:r>
              <a:rPr lang="en-US" dirty="0" smtClean="0"/>
              <a:t>_</a:t>
            </a:r>
            <a:r>
              <a:rPr lang="en-US" dirty="0" err="1" smtClean="0"/>
              <a:t>nikeplus</a:t>
            </a:r>
            <a:r>
              <a:rPr lang="en-US" dirty="0" smtClean="0"/>
              <a:t> 	2</a:t>
            </a:r>
          </a:p>
          <a:p>
            <a:r>
              <a:rPr lang="fr-CH" dirty="0" smtClean="0"/>
              <a:t>App</a:t>
            </a:r>
            <a:r>
              <a:rPr lang="en-US" dirty="0" smtClean="0"/>
              <a:t>_news	1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331640" y="4221088"/>
            <a:ext cx="252028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Notif</a:t>
            </a:r>
            <a:r>
              <a:rPr lang="en-US" dirty="0" smtClean="0"/>
              <a:t>_</a:t>
            </a:r>
            <a:r>
              <a:rPr lang="en-US" dirty="0" err="1" smtClean="0"/>
              <a:t>nikeplus</a:t>
            </a:r>
            <a:r>
              <a:rPr lang="en-US" dirty="0" smtClean="0"/>
              <a:t> 	5</a:t>
            </a:r>
          </a:p>
          <a:p>
            <a:r>
              <a:rPr lang="en-US" dirty="0" err="1" smtClean="0"/>
              <a:t>Notif_others</a:t>
            </a:r>
            <a:r>
              <a:rPr lang="en-US" dirty="0" smtClean="0"/>
              <a:t>	2</a:t>
            </a:r>
            <a:endParaRPr lang="en-US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1259632" y="4221088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259632" y="4941168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331640" y="5075892"/>
            <a:ext cx="2520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Day</a:t>
            </a:r>
            <a:r>
              <a:rPr lang="en-US" dirty="0" smtClean="0"/>
              <a:t>_</a:t>
            </a:r>
            <a:r>
              <a:rPr lang="en-US" dirty="0" err="1" smtClean="0"/>
              <a:t>saturday</a:t>
            </a:r>
            <a:r>
              <a:rPr lang="en-US" dirty="0" smtClean="0"/>
              <a:t> 	1</a:t>
            </a:r>
          </a:p>
        </p:txBody>
      </p:sp>
      <p:sp>
        <p:nvSpPr>
          <p:cNvPr id="31" name="TextBox 3"/>
          <p:cNvSpPr txBox="1"/>
          <p:nvPr/>
        </p:nvSpPr>
        <p:spPr>
          <a:xfrm>
            <a:off x="4644008" y="1412776"/>
            <a:ext cx="4127910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Represent smartphone logs as a list of records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Each record represents the events that happened during 1 hour of the period of observation of the user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 record contains the number of times each realization were observed during the concerned period of observation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59632" y="1412776"/>
            <a:ext cx="259228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rgbClr val="000000"/>
                </a:solidFill>
              </a:rPr>
              <a:t>One Record Of Bob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259632" y="5589240"/>
            <a:ext cx="2592288" cy="0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331640" y="5733256"/>
            <a:ext cx="2520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Time</a:t>
            </a:r>
            <a:r>
              <a:rPr lang="en-US" dirty="0" smtClean="0"/>
              <a:t>_</a:t>
            </a:r>
            <a:r>
              <a:rPr lang="en-US" dirty="0" err="1" smtClean="0"/>
              <a:t>morining</a:t>
            </a:r>
            <a:r>
              <a:rPr lang="en-US" dirty="0" smtClean="0"/>
              <a:t> 	1</a:t>
            </a:r>
          </a:p>
        </p:txBody>
      </p:sp>
      <p:pic>
        <p:nvPicPr>
          <p:cNvPr id="34" name="Image 33" descr="time_ico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61248"/>
            <a:ext cx="576064" cy="584353"/>
          </a:xfrm>
          <a:prstGeom prst="rect">
            <a:avLst/>
          </a:prstGeom>
        </p:spPr>
      </p:pic>
      <p:pic>
        <p:nvPicPr>
          <p:cNvPr id="35" name="Image 34" descr="bob(2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1063783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Multimodal Representation (LMR)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3" name="Grouper 142"/>
          <p:cNvGrpSpPr/>
          <p:nvPr/>
        </p:nvGrpSpPr>
        <p:grpSpPr>
          <a:xfrm>
            <a:off x="2699792" y="1484784"/>
            <a:ext cx="3456384" cy="4248472"/>
            <a:chOff x="2699792" y="1484784"/>
            <a:chExt cx="3456384" cy="4248472"/>
          </a:xfrm>
        </p:grpSpPr>
        <p:grpSp>
          <p:nvGrpSpPr>
            <p:cNvPr id="141" name="Grouper 140"/>
            <p:cNvGrpSpPr/>
            <p:nvPr/>
          </p:nvGrpSpPr>
          <p:grpSpPr>
            <a:xfrm>
              <a:off x="2699792" y="1484784"/>
              <a:ext cx="3456384" cy="4248472"/>
              <a:chOff x="206042" y="1412776"/>
              <a:chExt cx="3645878" cy="4896544"/>
            </a:xfrm>
          </p:grpSpPr>
          <p:pic>
            <p:nvPicPr>
              <p:cNvPr id="123" name="Image 122" descr="locations_ico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042" y="1844824"/>
                <a:ext cx="1008112" cy="931546"/>
              </a:xfrm>
              <a:prstGeom prst="rect">
                <a:avLst/>
              </a:prstGeom>
            </p:spPr>
          </p:pic>
          <p:pic>
            <p:nvPicPr>
              <p:cNvPr id="124" name="Image 123" descr="app_launch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82" y="3501008"/>
                <a:ext cx="388844" cy="648072"/>
              </a:xfrm>
              <a:prstGeom prst="rect">
                <a:avLst/>
              </a:prstGeom>
            </p:spPr>
          </p:pic>
          <p:pic>
            <p:nvPicPr>
              <p:cNvPr id="125" name="Image 124" descr="activity_icon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066" y="2708920"/>
                <a:ext cx="720080" cy="720080"/>
              </a:xfrm>
              <a:prstGeom prst="rect">
                <a:avLst/>
              </a:prstGeom>
            </p:spPr>
          </p:pic>
          <p:pic>
            <p:nvPicPr>
              <p:cNvPr id="126" name="Image 125" descr="day_ic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074" y="5013176"/>
                <a:ext cx="504056" cy="504056"/>
              </a:xfrm>
              <a:prstGeom prst="rect">
                <a:avLst/>
              </a:prstGeom>
            </p:spPr>
          </p:pic>
          <p:cxnSp>
            <p:nvCxnSpPr>
              <p:cNvPr id="127" name="Connecteur droit 126"/>
              <p:cNvCxnSpPr/>
              <p:nvPr/>
            </p:nvCxnSpPr>
            <p:spPr>
              <a:xfrm>
                <a:off x="1259632" y="1916832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ZoneTexte 127"/>
              <p:cNvSpPr txBox="1"/>
              <p:nvPr/>
            </p:nvSpPr>
            <p:spPr>
              <a:xfrm>
                <a:off x="1331640" y="1990581"/>
                <a:ext cx="252028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</a:t>
                </a:r>
                <a:r>
                  <a:rPr lang="en-US" dirty="0" err="1" smtClean="0"/>
                  <a:t>ps_gym</a:t>
                </a:r>
                <a:r>
                  <a:rPr lang="en-US" dirty="0" smtClean="0"/>
                  <a:t>	 	2</a:t>
                </a:r>
              </a:p>
              <a:p>
                <a:r>
                  <a:rPr lang="en-US" dirty="0" err="1" smtClean="0"/>
                  <a:t>Gps_park</a:t>
                </a:r>
                <a:r>
                  <a:rPr lang="en-US" dirty="0" smtClean="0"/>
                  <a:t>		1</a:t>
                </a:r>
                <a:endParaRPr lang="en-US" dirty="0"/>
              </a:p>
            </p:txBody>
          </p:sp>
          <p:cxnSp>
            <p:nvCxnSpPr>
              <p:cNvPr id="129" name="Connecteur droit 128"/>
              <p:cNvCxnSpPr/>
              <p:nvPr/>
            </p:nvCxnSpPr>
            <p:spPr>
              <a:xfrm>
                <a:off x="1259632" y="2708920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ZoneTexte 129"/>
              <p:cNvSpPr txBox="1"/>
              <p:nvPr/>
            </p:nvSpPr>
            <p:spPr>
              <a:xfrm>
                <a:off x="1331640" y="2915652"/>
                <a:ext cx="252028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Activity_still</a:t>
                </a:r>
                <a:r>
                  <a:rPr lang="en-US" dirty="0" smtClean="0"/>
                  <a:t>	1</a:t>
                </a:r>
                <a:endParaRPr lang="en-US" dirty="0"/>
              </a:p>
            </p:txBody>
          </p:sp>
          <p:cxnSp>
            <p:nvCxnSpPr>
              <p:cNvPr id="131" name="Connecteur droit 130"/>
              <p:cNvCxnSpPr/>
              <p:nvPr/>
            </p:nvCxnSpPr>
            <p:spPr>
              <a:xfrm>
                <a:off x="1259632" y="3501008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ZoneTexte 131"/>
              <p:cNvSpPr txBox="1"/>
              <p:nvPr/>
            </p:nvSpPr>
            <p:spPr>
              <a:xfrm>
                <a:off x="1331640" y="3573016"/>
                <a:ext cx="252028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App</a:t>
                </a:r>
                <a:r>
                  <a:rPr lang="en-US" dirty="0" smtClean="0"/>
                  <a:t>_</a:t>
                </a:r>
                <a:r>
                  <a:rPr lang="en-US" dirty="0" err="1" smtClean="0"/>
                  <a:t>nikeplus</a:t>
                </a:r>
                <a:r>
                  <a:rPr lang="en-US" dirty="0" smtClean="0"/>
                  <a:t> 	3</a:t>
                </a:r>
              </a:p>
              <a:p>
                <a:r>
                  <a:rPr lang="fr-CH" dirty="0" smtClean="0"/>
                  <a:t>App</a:t>
                </a:r>
                <a:r>
                  <a:rPr lang="en-US" dirty="0" smtClean="0"/>
                  <a:t>_news	1 </a:t>
                </a: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1331640" y="4221088"/>
                <a:ext cx="252028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Notif</a:t>
                </a:r>
                <a:r>
                  <a:rPr lang="en-US" dirty="0" smtClean="0"/>
                  <a:t>_</a:t>
                </a:r>
                <a:r>
                  <a:rPr lang="en-US" dirty="0" err="1" smtClean="0"/>
                  <a:t>nikeplus</a:t>
                </a:r>
                <a:r>
                  <a:rPr lang="en-US" dirty="0" smtClean="0"/>
                  <a:t> 	5</a:t>
                </a:r>
              </a:p>
              <a:p>
                <a:r>
                  <a:rPr lang="en-US" dirty="0" err="1" smtClean="0"/>
                  <a:t>Notif_others</a:t>
                </a:r>
                <a:r>
                  <a:rPr lang="en-US" dirty="0" smtClean="0"/>
                  <a:t>	2</a:t>
                </a:r>
                <a:endParaRPr lang="en-US" dirty="0"/>
              </a:p>
            </p:txBody>
          </p:sp>
          <p:cxnSp>
            <p:nvCxnSpPr>
              <p:cNvPr id="134" name="Connecteur droit 133"/>
              <p:cNvCxnSpPr/>
              <p:nvPr/>
            </p:nvCxnSpPr>
            <p:spPr>
              <a:xfrm>
                <a:off x="1259632" y="4221088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>
                <a:off x="1259632" y="4941168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ZoneTexte 135"/>
              <p:cNvSpPr txBox="1"/>
              <p:nvPr/>
            </p:nvSpPr>
            <p:spPr>
              <a:xfrm>
                <a:off x="1331640" y="5075892"/>
                <a:ext cx="252028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Day</a:t>
                </a:r>
                <a:r>
                  <a:rPr lang="en-US" dirty="0" smtClean="0"/>
                  <a:t>_</a:t>
                </a:r>
                <a:r>
                  <a:rPr lang="en-US" dirty="0" err="1" smtClean="0"/>
                  <a:t>saturday</a:t>
                </a:r>
                <a:r>
                  <a:rPr lang="en-US" dirty="0" smtClean="0"/>
                  <a:t> 	1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259632" y="1412776"/>
                <a:ext cx="2592288" cy="4896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b="1" dirty="0" smtClean="0">
                    <a:solidFill>
                      <a:srgbClr val="000000"/>
                    </a:solidFill>
                  </a:rPr>
                  <a:t>One Record Of Bob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8" name="Connecteur droit 137"/>
              <p:cNvCxnSpPr/>
              <p:nvPr/>
            </p:nvCxnSpPr>
            <p:spPr>
              <a:xfrm>
                <a:off x="1259632" y="5589240"/>
                <a:ext cx="259228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ZoneTexte 138"/>
              <p:cNvSpPr txBox="1"/>
              <p:nvPr/>
            </p:nvSpPr>
            <p:spPr>
              <a:xfrm>
                <a:off x="1331640" y="5733256"/>
                <a:ext cx="252028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Time</a:t>
                </a:r>
                <a:r>
                  <a:rPr lang="en-US" dirty="0" smtClean="0"/>
                  <a:t>_</a:t>
                </a:r>
                <a:r>
                  <a:rPr lang="en-US" dirty="0" err="1" smtClean="0"/>
                  <a:t>morining</a:t>
                </a:r>
                <a:r>
                  <a:rPr lang="en-US" dirty="0" smtClean="0"/>
                  <a:t> 	1</a:t>
                </a:r>
              </a:p>
            </p:txBody>
          </p:sp>
          <p:pic>
            <p:nvPicPr>
              <p:cNvPr id="140" name="Image 139" descr="time_icon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44" y="5661248"/>
                <a:ext cx="576064" cy="584353"/>
              </a:xfrm>
              <a:prstGeom prst="rect">
                <a:avLst/>
              </a:prstGeom>
            </p:spPr>
          </p:pic>
        </p:grpSp>
        <p:pic>
          <p:nvPicPr>
            <p:cNvPr id="142" name="Image 141" descr="notification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3933056"/>
              <a:ext cx="606383" cy="576064"/>
            </a:xfrm>
            <a:prstGeom prst="rect">
              <a:avLst/>
            </a:prstGeom>
          </p:spPr>
        </p:pic>
      </p:grpSp>
      <p:pic>
        <p:nvPicPr>
          <p:cNvPr id="144" name="Image 143" descr="bob(2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1063783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Multimodal Representation (LMR)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41" name="Grouper 140"/>
          <p:cNvGrpSpPr/>
          <p:nvPr/>
        </p:nvGrpSpPr>
        <p:grpSpPr>
          <a:xfrm>
            <a:off x="3203848" y="1412776"/>
            <a:ext cx="2457555" cy="4248472"/>
            <a:chOff x="1259632" y="1412776"/>
            <a:chExt cx="2592288" cy="4896544"/>
          </a:xfrm>
        </p:grpSpPr>
        <p:cxnSp>
          <p:nvCxnSpPr>
            <p:cNvPr id="127" name="Connecteur droit 126"/>
            <p:cNvCxnSpPr/>
            <p:nvPr/>
          </p:nvCxnSpPr>
          <p:spPr>
            <a:xfrm>
              <a:off x="1259632" y="1916832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ZoneTexte 127"/>
            <p:cNvSpPr txBox="1"/>
            <p:nvPr/>
          </p:nvSpPr>
          <p:spPr>
            <a:xfrm>
              <a:off x="1331640" y="1990581"/>
              <a:ext cx="252028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	 	2</a:t>
              </a:r>
            </a:p>
            <a:p>
              <a:r>
                <a:rPr lang="en-US" dirty="0" err="1" smtClean="0"/>
                <a:t>Gps_park</a:t>
              </a:r>
              <a:r>
                <a:rPr lang="en-US" dirty="0" smtClean="0"/>
                <a:t>		1</a:t>
              </a:r>
              <a:endParaRPr lang="en-US" dirty="0"/>
            </a:p>
          </p:txBody>
        </p:sp>
        <p:cxnSp>
          <p:nvCxnSpPr>
            <p:cNvPr id="129" name="Connecteur droit 128"/>
            <p:cNvCxnSpPr/>
            <p:nvPr/>
          </p:nvCxnSpPr>
          <p:spPr>
            <a:xfrm>
              <a:off x="1259632" y="2708920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/>
            <p:cNvSpPr txBox="1"/>
            <p:nvPr/>
          </p:nvSpPr>
          <p:spPr>
            <a:xfrm>
              <a:off x="1331640" y="2915652"/>
              <a:ext cx="252028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Activity_still</a:t>
              </a:r>
              <a:r>
                <a:rPr lang="en-US" dirty="0" smtClean="0"/>
                <a:t>	1</a:t>
              </a:r>
              <a:endParaRPr lang="en-US" dirty="0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259632" y="3501008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1331640" y="3573016"/>
              <a:ext cx="252028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App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3</a:t>
              </a:r>
            </a:p>
            <a:p>
              <a:r>
                <a:rPr lang="fr-CH" dirty="0" smtClean="0"/>
                <a:t>App</a:t>
              </a:r>
              <a:r>
                <a:rPr lang="en-US" dirty="0" smtClean="0"/>
                <a:t>_news	1 </a:t>
              </a: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1331640" y="4221088"/>
              <a:ext cx="252028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5</a:t>
              </a:r>
            </a:p>
            <a:p>
              <a:r>
                <a:rPr lang="en-US" dirty="0" err="1" smtClean="0"/>
                <a:t>Notif_others</a:t>
              </a:r>
              <a:r>
                <a:rPr lang="en-US" dirty="0" smtClean="0"/>
                <a:t>	2</a:t>
              </a:r>
              <a:endParaRPr lang="en-US" dirty="0"/>
            </a:p>
          </p:txBody>
        </p:sp>
        <p:cxnSp>
          <p:nvCxnSpPr>
            <p:cNvPr id="134" name="Connecteur droit 133"/>
            <p:cNvCxnSpPr/>
            <p:nvPr/>
          </p:nvCxnSpPr>
          <p:spPr>
            <a:xfrm>
              <a:off x="1259632" y="4221088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1259632" y="4941168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1331640" y="5075892"/>
              <a:ext cx="252028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en-US" dirty="0" err="1" smtClean="0"/>
                <a:t>saturday</a:t>
              </a:r>
              <a:r>
                <a:rPr lang="en-US" dirty="0" smtClean="0"/>
                <a:t> 	1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59632" y="1412776"/>
              <a:ext cx="2592288" cy="489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 smtClean="0">
                  <a:solidFill>
                    <a:srgbClr val="000000"/>
                  </a:solidFill>
                </a:rPr>
                <a:t>One Record Of Bob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8" name="Connecteur droit 137"/>
            <p:cNvCxnSpPr/>
            <p:nvPr/>
          </p:nvCxnSpPr>
          <p:spPr>
            <a:xfrm>
              <a:off x="1259632" y="5589240"/>
              <a:ext cx="259228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1331640" y="5733256"/>
              <a:ext cx="252028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Time</a:t>
              </a:r>
              <a:r>
                <a:rPr lang="en-US" dirty="0" smtClean="0"/>
                <a:t>_</a:t>
              </a:r>
              <a:r>
                <a:rPr lang="en-US" dirty="0" err="1" smtClean="0"/>
                <a:t>morining</a:t>
              </a:r>
              <a:r>
                <a:rPr lang="en-US" dirty="0" smtClean="0"/>
                <a:t> 	1</a:t>
              </a:r>
            </a:p>
          </p:txBody>
        </p:sp>
      </p:grpSp>
      <p:grpSp>
        <p:nvGrpSpPr>
          <p:cNvPr id="25" name="Grouper 24"/>
          <p:cNvGrpSpPr/>
          <p:nvPr/>
        </p:nvGrpSpPr>
        <p:grpSpPr>
          <a:xfrm>
            <a:off x="179512" y="692696"/>
            <a:ext cx="2520280" cy="1440160"/>
            <a:chOff x="467544" y="1196752"/>
            <a:chExt cx="2880320" cy="2574199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0.6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0.4</a:t>
              </a: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67544" y="3170306"/>
              <a:ext cx="2808312" cy="54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0.6</a:t>
              </a:r>
              <a:endParaRPr lang="en-US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79512" y="2204864"/>
            <a:ext cx="2520280" cy="1473455"/>
            <a:chOff x="467544" y="1196752"/>
            <a:chExt cx="2880320" cy="2633712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</a:t>
              </a:r>
              <a:r>
                <a:rPr lang="en-US" dirty="0" err="1"/>
                <a:t>ps_park</a:t>
              </a:r>
              <a:r>
                <a:rPr lang="en-US" dirty="0"/>
                <a:t> 	0.9</a:t>
              </a:r>
            </a:p>
            <a:p>
              <a:r>
                <a:rPr lang="en-US" dirty="0" err="1"/>
                <a:t>Gps_other_places</a:t>
              </a:r>
              <a:r>
                <a:rPr lang="en-US" dirty="0"/>
                <a:t>	0.1</a:t>
              </a:r>
              <a:endParaRPr lang="en-US" dirty="0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0.4</a:t>
              </a:r>
              <a:endParaRPr lang="en-US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179512" y="3717032"/>
            <a:ext cx="2520280" cy="1449452"/>
            <a:chOff x="467544" y="1068042"/>
            <a:chExt cx="2880320" cy="2590808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539552" y="1068042"/>
              <a:ext cx="2592288" cy="2574199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ps_work</a:t>
              </a:r>
              <a:r>
                <a:rPr lang="en-US" dirty="0" smtClean="0"/>
                <a:t> 	0.8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0.2</a:t>
              </a: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67544" y="2998691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Day_monday</a:t>
              </a:r>
              <a:r>
                <a:rPr lang="en-US" dirty="0" smtClean="0"/>
                <a:t>	0.2</a:t>
              </a:r>
              <a:endParaRPr lang="en-US" dirty="0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179512" y="5229200"/>
            <a:ext cx="2520280" cy="1473455"/>
            <a:chOff x="467544" y="1196752"/>
            <a:chExt cx="2880320" cy="2633712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Gps_work</a:t>
              </a:r>
              <a:r>
                <a:rPr lang="en-US" dirty="0" smtClean="0"/>
                <a:t> 	0.1</a:t>
              </a:r>
            </a:p>
            <a:p>
              <a:r>
                <a:rPr lang="en-US" dirty="0" err="1" smtClean="0"/>
                <a:t>Gps_abroad</a:t>
              </a:r>
              <a:r>
                <a:rPr lang="en-US" dirty="0" smtClean="0"/>
                <a:t>	0.9</a:t>
              </a: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Day_tuesday</a:t>
              </a:r>
              <a:r>
                <a:rPr lang="en-US" dirty="0"/>
                <a:t>	0.2</a:t>
              </a:r>
              <a:endParaRPr lang="en-US" dirty="0"/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7236296" y="2780928"/>
            <a:ext cx="1800200" cy="1224136"/>
            <a:chOff x="7236296" y="2780928"/>
            <a:chExt cx="1800200" cy="1224136"/>
          </a:xfrm>
        </p:grpSpPr>
        <p:sp>
          <p:nvSpPr>
            <p:cNvPr id="50" name="Rectangle 49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1141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Multimodal Representation (LMR)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203848" y="1844824"/>
            <a:ext cx="2480309" cy="5295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3848" y="2537372"/>
            <a:ext cx="2480309" cy="27532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68745" y="2716742"/>
            <a:ext cx="22713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Activity_still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203848" y="3212976"/>
            <a:ext cx="2480309" cy="11648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203848" y="3849400"/>
            <a:ext cx="2480309" cy="11648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203848" y="4474175"/>
            <a:ext cx="2480309" cy="34945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268745" y="4591068"/>
            <a:ext cx="22713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Day</a:t>
            </a:r>
            <a:r>
              <a:rPr lang="en-US" dirty="0" smtClean="0"/>
              <a:t>_</a:t>
            </a:r>
            <a:r>
              <a:rPr lang="fr-FR" dirty="0" smtClean="0"/>
              <a:t>S</a:t>
            </a:r>
            <a:r>
              <a:rPr lang="en-US" dirty="0" err="1" smtClean="0"/>
              <a:t>aturday</a:t>
            </a:r>
            <a:r>
              <a:rPr lang="en-US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848" y="1412776"/>
            <a:ext cx="2480309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rgbClr val="000000"/>
                </a:solidFill>
              </a:rPr>
              <a:t>One Record Of Bob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203848" y="5036473"/>
            <a:ext cx="2480309" cy="48711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268745" y="5161428"/>
            <a:ext cx="22713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/>
              <a:t>Time</a:t>
            </a:r>
            <a:r>
              <a:rPr lang="en-US" dirty="0" smtClean="0"/>
              <a:t>_</a:t>
            </a:r>
            <a:r>
              <a:rPr lang="en-US" dirty="0" err="1" smtClean="0"/>
              <a:t>morining</a:t>
            </a:r>
            <a:r>
              <a:rPr lang="en-US" dirty="0" smtClean="0"/>
              <a:t> </a:t>
            </a:r>
          </a:p>
        </p:txBody>
      </p:sp>
      <p:grpSp>
        <p:nvGrpSpPr>
          <p:cNvPr id="32" name="Grouper 31"/>
          <p:cNvGrpSpPr/>
          <p:nvPr/>
        </p:nvGrpSpPr>
        <p:grpSpPr>
          <a:xfrm>
            <a:off x="179512" y="692696"/>
            <a:ext cx="2520280" cy="1440160"/>
            <a:chOff x="467544" y="1196752"/>
            <a:chExt cx="2880320" cy="257419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0.6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0.4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7544" y="3170306"/>
              <a:ext cx="2808312" cy="54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0.6</a:t>
              </a:r>
              <a:endParaRPr lang="en-US" dirty="0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179512" y="2204864"/>
            <a:ext cx="2520280" cy="1473455"/>
            <a:chOff x="467544" y="1196752"/>
            <a:chExt cx="2880320" cy="2633712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</a:t>
              </a:r>
              <a:r>
                <a:rPr lang="en-US" dirty="0" err="1"/>
                <a:t>ps_park</a:t>
              </a:r>
              <a:r>
                <a:rPr lang="en-US" dirty="0"/>
                <a:t> 	0.9</a:t>
              </a:r>
            </a:p>
            <a:p>
              <a:r>
                <a:rPr lang="en-US" dirty="0" err="1"/>
                <a:t>Gps_other_places</a:t>
              </a:r>
              <a:r>
                <a:rPr lang="en-US" dirty="0"/>
                <a:t>	0.1</a:t>
              </a:r>
              <a:endParaRPr lang="en-US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0.4</a:t>
              </a:r>
              <a:endParaRPr lang="en-US" dirty="0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179512" y="3717032"/>
            <a:ext cx="2520280" cy="1449452"/>
            <a:chOff x="467544" y="1068042"/>
            <a:chExt cx="2880320" cy="2590808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539552" y="1068042"/>
              <a:ext cx="2592288" cy="2574199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ps_work</a:t>
              </a:r>
              <a:r>
                <a:rPr lang="en-US" dirty="0" smtClean="0"/>
                <a:t> 	0.8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0.2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67544" y="2998691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Day_monday</a:t>
              </a:r>
              <a:r>
                <a:rPr lang="en-US" dirty="0" smtClean="0"/>
                <a:t>	0.2</a:t>
              </a:r>
              <a:endParaRPr lang="en-US" dirty="0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179512" y="5229200"/>
            <a:ext cx="2520280" cy="1473455"/>
            <a:chOff x="467544" y="1196752"/>
            <a:chExt cx="2880320" cy="2633712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Gps_work</a:t>
              </a:r>
              <a:r>
                <a:rPr lang="en-US" dirty="0" smtClean="0"/>
                <a:t> 	0.1</a:t>
              </a:r>
            </a:p>
            <a:p>
              <a:r>
                <a:rPr lang="en-US" dirty="0" err="1" smtClean="0"/>
                <a:t>Gps_abroad</a:t>
              </a:r>
              <a:r>
                <a:rPr lang="en-US" dirty="0" smtClean="0"/>
                <a:t>	0.9</a:t>
              </a: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Day_tuesday</a:t>
              </a:r>
              <a:r>
                <a:rPr lang="en-US" dirty="0"/>
                <a:t>	0.2</a:t>
              </a:r>
              <a:endParaRPr lang="en-US" dirty="0"/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7236296" y="2780928"/>
            <a:ext cx="1800200" cy="1224136"/>
            <a:chOff x="7236296" y="2780928"/>
            <a:chExt cx="1800200" cy="1224136"/>
          </a:xfrm>
        </p:grpSpPr>
        <p:sp>
          <p:nvSpPr>
            <p:cNvPr id="73" name="Rectangle 72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lipse 79"/>
          <p:cNvSpPr/>
          <p:nvPr/>
        </p:nvSpPr>
        <p:spPr>
          <a:xfrm>
            <a:off x="615617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56176" y="4869160"/>
            <a:ext cx="432048" cy="432048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6156176" y="54452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6156176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6156176" y="335699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615617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156176" y="59492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/>
          <p:cNvSpPr/>
          <p:nvPr/>
        </p:nvSpPr>
        <p:spPr>
          <a:xfrm>
            <a:off x="6156176" y="3861048"/>
            <a:ext cx="432048" cy="432048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/>
          <p:cNvSpPr/>
          <p:nvPr/>
        </p:nvSpPr>
        <p:spPr>
          <a:xfrm>
            <a:off x="6156176" y="2348880"/>
            <a:ext cx="432048" cy="432048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6156176" y="1844824"/>
            <a:ext cx="432048" cy="432048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6156176" y="134076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/>
          <p:cNvCxnSpPr>
            <a:endCxn id="80" idx="6"/>
          </p:cNvCxnSpPr>
          <p:nvPr/>
        </p:nvCxnSpPr>
        <p:spPr>
          <a:xfrm flipH="1" flipV="1">
            <a:off x="6588224" y="1052736"/>
            <a:ext cx="648072" cy="18002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0" idx="2"/>
          </p:cNvCxnSpPr>
          <p:nvPr/>
        </p:nvCxnSpPr>
        <p:spPr>
          <a:xfrm flipH="1">
            <a:off x="3851920" y="1052736"/>
            <a:ext cx="2304256" cy="9361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47864" y="1988840"/>
            <a:ext cx="936104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55976" y="1988840"/>
            <a:ext cx="936104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72000" y="3356992"/>
            <a:ext cx="1080120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347864" y="3356992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47864" y="3933056"/>
            <a:ext cx="1368152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347864" y="4653136"/>
            <a:ext cx="1368152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347864" y="5229200"/>
            <a:ext cx="1368152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347864" y="2276872"/>
            <a:ext cx="936104" cy="288032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347864" y="2852936"/>
            <a:ext cx="1224136" cy="216024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47864" y="3645024"/>
            <a:ext cx="1224136" cy="216024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47864" y="4221088"/>
            <a:ext cx="1224136" cy="216024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avec flèche 101"/>
          <p:cNvCxnSpPr>
            <a:endCxn id="90" idx="6"/>
          </p:cNvCxnSpPr>
          <p:nvPr/>
        </p:nvCxnSpPr>
        <p:spPr>
          <a:xfrm flipH="1" flipV="1">
            <a:off x="6588224" y="1556792"/>
            <a:ext cx="648072" cy="144016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0" idx="2"/>
            <a:endCxn id="92" idx="0"/>
          </p:cNvCxnSpPr>
          <p:nvPr/>
        </p:nvCxnSpPr>
        <p:spPr>
          <a:xfrm flipH="1">
            <a:off x="4824028" y="1556792"/>
            <a:ext cx="1332148" cy="43204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endCxn id="88" idx="6"/>
          </p:cNvCxnSpPr>
          <p:nvPr/>
        </p:nvCxnSpPr>
        <p:spPr>
          <a:xfrm flipH="1" flipV="1">
            <a:off x="6588224" y="2060848"/>
            <a:ext cx="648072" cy="100811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88" idx="2"/>
            <a:endCxn id="98" idx="3"/>
          </p:cNvCxnSpPr>
          <p:nvPr/>
        </p:nvCxnSpPr>
        <p:spPr>
          <a:xfrm flipH="1">
            <a:off x="4283968" y="2060848"/>
            <a:ext cx="1872208" cy="36004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87" idx="6"/>
          </p:cNvCxnSpPr>
          <p:nvPr/>
        </p:nvCxnSpPr>
        <p:spPr>
          <a:xfrm flipH="1" flipV="1">
            <a:off x="6588224" y="2564904"/>
            <a:ext cx="648072" cy="64807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99" idx="3"/>
          </p:cNvCxnSpPr>
          <p:nvPr/>
        </p:nvCxnSpPr>
        <p:spPr>
          <a:xfrm flipH="1">
            <a:off x="4572000" y="2564904"/>
            <a:ext cx="1584176" cy="39604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84" idx="6"/>
          </p:cNvCxnSpPr>
          <p:nvPr/>
        </p:nvCxnSpPr>
        <p:spPr>
          <a:xfrm flipH="1" flipV="1">
            <a:off x="6588224" y="3068960"/>
            <a:ext cx="648072" cy="21602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84" idx="2"/>
            <a:endCxn id="94" idx="0"/>
          </p:cNvCxnSpPr>
          <p:nvPr/>
        </p:nvCxnSpPr>
        <p:spPr>
          <a:xfrm flipH="1">
            <a:off x="3923928" y="3068960"/>
            <a:ext cx="2232248" cy="28803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79" idx="1"/>
            <a:endCxn id="83" idx="6"/>
          </p:cNvCxnSpPr>
          <p:nvPr/>
        </p:nvCxnSpPr>
        <p:spPr>
          <a:xfrm flipH="1">
            <a:off x="6588224" y="3392996"/>
            <a:ext cx="648072" cy="18002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83" idx="2"/>
            <a:endCxn id="10" idx="3"/>
          </p:cNvCxnSpPr>
          <p:nvPr/>
        </p:nvCxnSpPr>
        <p:spPr>
          <a:xfrm flipH="1" flipV="1">
            <a:off x="5684157" y="3537012"/>
            <a:ext cx="472019" cy="36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endCxn id="86" idx="6"/>
          </p:cNvCxnSpPr>
          <p:nvPr/>
        </p:nvCxnSpPr>
        <p:spPr>
          <a:xfrm flipH="1">
            <a:off x="6588224" y="3501008"/>
            <a:ext cx="648072" cy="57606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86" idx="2"/>
            <a:endCxn id="100" idx="3"/>
          </p:cNvCxnSpPr>
          <p:nvPr/>
        </p:nvCxnSpPr>
        <p:spPr>
          <a:xfrm flipH="1" flipV="1">
            <a:off x="4572000" y="3753036"/>
            <a:ext cx="1584176" cy="32403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endCxn id="82" idx="6"/>
          </p:cNvCxnSpPr>
          <p:nvPr/>
        </p:nvCxnSpPr>
        <p:spPr>
          <a:xfrm flipH="1">
            <a:off x="6588224" y="3573016"/>
            <a:ext cx="648072" cy="100811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82" idx="2"/>
            <a:endCxn id="95" idx="3"/>
          </p:cNvCxnSpPr>
          <p:nvPr/>
        </p:nvCxnSpPr>
        <p:spPr>
          <a:xfrm flipH="1" flipV="1">
            <a:off x="4716016" y="4077072"/>
            <a:ext cx="1440160" cy="5040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endCxn id="81" idx="6"/>
          </p:cNvCxnSpPr>
          <p:nvPr/>
        </p:nvCxnSpPr>
        <p:spPr>
          <a:xfrm flipH="1">
            <a:off x="6588224" y="3717032"/>
            <a:ext cx="648072" cy="136815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81" idx="2"/>
            <a:endCxn id="101" idx="3"/>
          </p:cNvCxnSpPr>
          <p:nvPr/>
        </p:nvCxnSpPr>
        <p:spPr>
          <a:xfrm flipH="1" flipV="1">
            <a:off x="4572000" y="4329100"/>
            <a:ext cx="1584176" cy="7560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endCxn id="72" idx="6"/>
          </p:cNvCxnSpPr>
          <p:nvPr/>
        </p:nvCxnSpPr>
        <p:spPr>
          <a:xfrm flipH="1">
            <a:off x="6588224" y="3861048"/>
            <a:ext cx="648072" cy="18002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72" idx="2"/>
            <a:endCxn id="96" idx="3"/>
          </p:cNvCxnSpPr>
          <p:nvPr/>
        </p:nvCxnSpPr>
        <p:spPr>
          <a:xfrm flipH="1" flipV="1">
            <a:off x="4716016" y="4797152"/>
            <a:ext cx="1440160" cy="8640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endCxn id="85" idx="6"/>
          </p:cNvCxnSpPr>
          <p:nvPr/>
        </p:nvCxnSpPr>
        <p:spPr>
          <a:xfrm flipH="1">
            <a:off x="6588224" y="4005064"/>
            <a:ext cx="648072" cy="216024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endCxn id="97" idx="3"/>
          </p:cNvCxnSpPr>
          <p:nvPr/>
        </p:nvCxnSpPr>
        <p:spPr>
          <a:xfrm flipH="1" flipV="1">
            <a:off x="4716016" y="5373216"/>
            <a:ext cx="1440160" cy="7200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3275856" y="19075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  <a:r>
              <a:rPr lang="en-US" dirty="0" err="1"/>
              <a:t>ps_gym</a:t>
            </a:r>
            <a:r>
              <a:rPr lang="en-US" dirty="0"/>
              <a:t> </a:t>
            </a:r>
          </a:p>
        </p:txBody>
      </p:sp>
      <p:sp>
        <p:nvSpPr>
          <p:cNvPr id="151" name="ZoneTexte 150"/>
          <p:cNvSpPr txBox="1"/>
          <p:nvPr/>
        </p:nvSpPr>
        <p:spPr>
          <a:xfrm>
            <a:off x="4211960" y="19168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, G</a:t>
            </a:r>
            <a:r>
              <a:rPr lang="en-US" dirty="0" err="1" smtClean="0"/>
              <a:t>ps_gym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2" name="ZoneTexte 151"/>
          <p:cNvSpPr txBox="1"/>
          <p:nvPr/>
        </p:nvSpPr>
        <p:spPr>
          <a:xfrm>
            <a:off x="3275856" y="219557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Gps_park</a:t>
            </a:r>
            <a:r>
              <a:rPr lang="en-US" dirty="0"/>
              <a:t>	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3275856" y="3306470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App</a:t>
            </a:r>
            <a:r>
              <a:rPr lang="en-US" sz="1600" dirty="0"/>
              <a:t>_</a:t>
            </a:r>
            <a:r>
              <a:rPr lang="en-US" sz="1600" dirty="0" err="1"/>
              <a:t>nikeplus</a:t>
            </a:r>
            <a:endParaRPr lang="en-US" sz="1600" dirty="0"/>
          </a:p>
        </p:txBody>
      </p:sp>
      <p:sp>
        <p:nvSpPr>
          <p:cNvPr id="154" name="ZoneTexte 153"/>
          <p:cNvSpPr txBox="1"/>
          <p:nvPr/>
        </p:nvSpPr>
        <p:spPr>
          <a:xfrm>
            <a:off x="4392488" y="3306470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, App</a:t>
            </a:r>
            <a:r>
              <a:rPr lang="en-US" sz="1600" dirty="0" smtClean="0"/>
              <a:t>_</a:t>
            </a:r>
            <a:r>
              <a:rPr lang="en-US" sz="1600" dirty="0" err="1" smtClean="0"/>
              <a:t>nikeplus</a:t>
            </a:r>
            <a:endParaRPr lang="en-US" sz="16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3347864" y="35730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App</a:t>
            </a:r>
            <a:r>
              <a:rPr lang="en-US" sz="1600" dirty="0"/>
              <a:t>_news 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3275856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Notif</a:t>
            </a:r>
            <a:r>
              <a:rPr lang="en-US" dirty="0"/>
              <a:t>_</a:t>
            </a:r>
            <a:r>
              <a:rPr lang="en-US" dirty="0" err="1"/>
              <a:t>nikeplus</a:t>
            </a:r>
            <a:endParaRPr lang="en-US" dirty="0"/>
          </a:p>
        </p:txBody>
      </p:sp>
      <p:sp>
        <p:nvSpPr>
          <p:cNvPr id="157" name="ZoneTexte 156"/>
          <p:cNvSpPr txBox="1"/>
          <p:nvPr/>
        </p:nvSpPr>
        <p:spPr>
          <a:xfrm>
            <a:off x="4932040" y="3861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  <a:r>
              <a:rPr lang="fr-FR" dirty="0"/>
              <a:t>…</a:t>
            </a:r>
            <a:r>
              <a:rPr lang="en-US" dirty="0"/>
              <a:t> 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3275856" y="41397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Notif_others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80" grpId="0" animBg="1"/>
      <p:bldP spid="81" grpId="0" animBg="1"/>
      <p:bldP spid="72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88" grpId="0" animBg="1"/>
      <p:bldP spid="90" grpId="0" animBg="1"/>
      <p:bldP spid="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pic>
        <p:nvPicPr>
          <p:cNvPr id="9" name="Image 8" descr="app_laun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1639754" cy="2732922"/>
          </a:xfrm>
          <a:prstGeom prst="rect">
            <a:avLst/>
          </a:prstGeom>
        </p:spPr>
      </p:pic>
      <p:sp>
        <p:nvSpPr>
          <p:cNvPr id="68" name="TextBox 5"/>
          <p:cNvSpPr txBox="1"/>
          <p:nvPr/>
        </p:nvSpPr>
        <p:spPr>
          <a:xfrm>
            <a:off x="1259632" y="2060848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Application Launches</a:t>
            </a:r>
            <a:endParaRPr lang="en-US" sz="2400" b="1" dirty="0" smtClean="0"/>
          </a:p>
        </p:txBody>
      </p:sp>
      <p:sp>
        <p:nvSpPr>
          <p:cNvPr id="10" name="Bulle ronde 9"/>
          <p:cNvSpPr/>
          <p:nvPr/>
        </p:nvSpPr>
        <p:spPr>
          <a:xfrm>
            <a:off x="4283968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all_ap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88840"/>
            <a:ext cx="1151508" cy="1151508"/>
          </a:xfrm>
          <a:prstGeom prst="rect">
            <a:avLst/>
          </a:prstGeom>
        </p:spPr>
      </p:pic>
      <p:pic>
        <p:nvPicPr>
          <p:cNvPr id="12" name="Image 11" descr="email_ap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13176"/>
            <a:ext cx="1029825" cy="1008112"/>
          </a:xfrm>
          <a:prstGeom prst="rect">
            <a:avLst/>
          </a:prstGeom>
        </p:spPr>
      </p:pic>
      <p:pic>
        <p:nvPicPr>
          <p:cNvPr id="13" name="Image 12" descr="facebook_ap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1008112" cy="1008112"/>
          </a:xfrm>
          <a:prstGeom prst="rect">
            <a:avLst/>
          </a:prstGeom>
        </p:spPr>
      </p:pic>
      <p:pic>
        <p:nvPicPr>
          <p:cNvPr id="14" name="Image 13" descr="googlechrome_ap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005064"/>
            <a:ext cx="1080120" cy="1080120"/>
          </a:xfrm>
          <a:prstGeom prst="rect">
            <a:avLst/>
          </a:prstGeom>
        </p:spPr>
      </p:pic>
      <p:pic>
        <p:nvPicPr>
          <p:cNvPr id="15" name="Image 14" descr="tv_app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53136"/>
            <a:ext cx="1008620" cy="1008620"/>
          </a:xfrm>
          <a:prstGeom prst="rect">
            <a:avLst/>
          </a:prstGeom>
        </p:spPr>
      </p:pic>
      <p:pic>
        <p:nvPicPr>
          <p:cNvPr id="16" name="Image 15" descr="nikeplus_app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84984"/>
            <a:ext cx="1152128" cy="1152128"/>
          </a:xfrm>
          <a:prstGeom prst="rect">
            <a:avLst/>
          </a:prstGeom>
        </p:spPr>
      </p:pic>
      <p:pic>
        <p:nvPicPr>
          <p:cNvPr id="17" name="Image 16" descr="candycrush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64904"/>
            <a:ext cx="1080120" cy="10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Multimodal Representation (LMR)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3203848" y="1412776"/>
            <a:ext cx="2624325" cy="4248472"/>
            <a:chOff x="1259632" y="1412776"/>
            <a:chExt cx="2911880" cy="489654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1259632" y="1910730"/>
              <a:ext cx="2752084" cy="6103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31640" y="1990581"/>
              <a:ext cx="2520280" cy="744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/>
                <a:t> </a:t>
              </a:r>
              <a:r>
                <a:rPr lang="en-US" dirty="0" smtClean="0"/>
                <a:t>, </a:t>
              </a:r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endParaRPr lang="en-US" dirty="0" smtClean="0"/>
            </a:p>
            <a:p>
              <a:r>
                <a:rPr lang="en-US" dirty="0" err="1" smtClean="0"/>
                <a:t>Gps_park</a:t>
              </a:r>
              <a:r>
                <a:rPr lang="en-US" dirty="0" smtClean="0"/>
                <a:t>	</a:t>
              </a: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1259632" y="2708921"/>
              <a:ext cx="2752084" cy="31732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331640" y="291565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Activity_still</a:t>
              </a:r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 flipV="1">
              <a:off x="1259632" y="3487583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31640" y="3570575"/>
              <a:ext cx="2839872" cy="709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sz="1600" dirty="0" smtClean="0"/>
                <a:t>App</a:t>
              </a:r>
              <a:r>
                <a:rPr lang="en-US" sz="1600" dirty="0" smtClean="0"/>
                <a:t>_</a:t>
              </a:r>
              <a:r>
                <a:rPr lang="en-US" sz="1600" dirty="0" err="1" smtClean="0"/>
                <a:t>nikeplus</a:t>
              </a:r>
              <a:r>
                <a:rPr lang="en-US" sz="1600" dirty="0" smtClean="0"/>
                <a:t>, </a:t>
              </a:r>
              <a:r>
                <a:rPr lang="fr-CH" sz="1600" dirty="0" smtClean="0"/>
                <a:t>App</a:t>
              </a:r>
              <a:r>
                <a:rPr lang="en-US" sz="1600" dirty="0" smtClean="0"/>
                <a:t>_</a:t>
              </a:r>
              <a:r>
                <a:rPr lang="en-US" sz="1600" dirty="0" err="1" smtClean="0"/>
                <a:t>nikeplus</a:t>
              </a:r>
              <a:endParaRPr lang="en-US" sz="1600" dirty="0" smtClean="0"/>
            </a:p>
            <a:p>
              <a:r>
                <a:rPr lang="fr-CH" sz="1600" dirty="0" smtClean="0"/>
                <a:t>App</a:t>
              </a:r>
              <a:r>
                <a:rPr lang="en-US" sz="1600" dirty="0" smtClean="0"/>
                <a:t>_news</a:t>
              </a:r>
              <a:r>
                <a:rPr lang="en-US" dirty="0" smtClean="0"/>
                <a:t> 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331640" y="4221088"/>
              <a:ext cx="2520280" cy="744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,</a:t>
              </a:r>
              <a:r>
                <a:rPr lang="fr-FR" dirty="0" smtClean="0"/>
                <a:t>…</a:t>
              </a:r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Notif_others</a:t>
              </a:r>
              <a:endParaRPr lang="en-US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1259632" y="4221088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259632" y="4941168"/>
              <a:ext cx="2752084" cy="40276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331640" y="507589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fr-FR" dirty="0" smtClean="0"/>
                <a:t>S</a:t>
              </a:r>
              <a:r>
                <a:rPr lang="en-US" dirty="0" err="1" smtClean="0"/>
                <a:t>aturday</a:t>
              </a:r>
              <a:r>
                <a:rPr lang="en-US" dirty="0" smtClean="0"/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9632" y="1412776"/>
              <a:ext cx="2752084" cy="489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 smtClean="0">
                  <a:solidFill>
                    <a:srgbClr val="000000"/>
                  </a:solidFill>
                </a:rPr>
                <a:t>One Record Of Bob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1259632" y="5589240"/>
              <a:ext cx="2752084" cy="56141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331640" y="5733256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Time</a:t>
              </a:r>
              <a:r>
                <a:rPr lang="en-US" dirty="0" smtClean="0"/>
                <a:t>_</a:t>
              </a:r>
              <a:r>
                <a:rPr lang="en-US" dirty="0" err="1" smtClean="0"/>
                <a:t>morining</a:t>
              </a:r>
              <a:r>
                <a:rPr lang="en-US" dirty="0" smtClean="0"/>
                <a:t> </a:t>
              </a:r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179512" y="692696"/>
            <a:ext cx="2520280" cy="1473455"/>
            <a:chOff x="467544" y="1196752"/>
            <a:chExt cx="2880320" cy="263371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179512" y="2204864"/>
            <a:ext cx="2520280" cy="1473455"/>
            <a:chOff x="467544" y="1196752"/>
            <a:chExt cx="2880320" cy="2633712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</a:t>
              </a:r>
              <a:r>
                <a:rPr lang="en-US" dirty="0" err="1"/>
                <a:t>ps_park</a:t>
              </a:r>
              <a:r>
                <a:rPr lang="en-US" dirty="0"/>
                <a:t> 	</a:t>
              </a:r>
              <a:r>
                <a:rPr lang="en-US" dirty="0" smtClean="0"/>
                <a:t>?</a:t>
              </a:r>
              <a:endParaRPr lang="en-US" dirty="0"/>
            </a:p>
            <a:p>
              <a:r>
                <a:rPr lang="en-US" dirty="0" err="1"/>
                <a:t>Gps_other_places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179512" y="3717032"/>
            <a:ext cx="2520280" cy="1449452"/>
            <a:chOff x="467544" y="1068042"/>
            <a:chExt cx="2880320" cy="2590808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539552" y="1068042"/>
              <a:ext cx="2592288" cy="2574199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67544" y="2998691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Day_monday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179512" y="5229200"/>
            <a:ext cx="2520280" cy="1473455"/>
            <a:chOff x="467544" y="1196752"/>
            <a:chExt cx="2880320" cy="2633712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Gps_abroad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Day_</a:t>
              </a:r>
              <a:r>
                <a:rPr lang="fr-FR" dirty="0" err="1" smtClean="0"/>
                <a:t>T</a:t>
              </a:r>
              <a:r>
                <a:rPr lang="en-US" dirty="0" err="1" smtClean="0"/>
                <a:t>uesday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111" name="TextBox 3"/>
          <p:cNvSpPr txBox="1"/>
          <p:nvPr/>
        </p:nvSpPr>
        <p:spPr>
          <a:xfrm>
            <a:off x="2699792" y="5838363"/>
            <a:ext cx="47525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distributions of features for each behavior are unknown</a:t>
            </a:r>
          </a:p>
        </p:txBody>
      </p:sp>
      <p:grpSp>
        <p:nvGrpSpPr>
          <p:cNvPr id="114" name="Grouper 113"/>
          <p:cNvGrpSpPr/>
          <p:nvPr/>
        </p:nvGrpSpPr>
        <p:grpSpPr>
          <a:xfrm>
            <a:off x="7236296" y="2780928"/>
            <a:ext cx="1800200" cy="1224136"/>
            <a:chOff x="7236296" y="2780928"/>
            <a:chExt cx="1800200" cy="1224136"/>
          </a:xfrm>
        </p:grpSpPr>
        <p:sp>
          <p:nvSpPr>
            <p:cNvPr id="116" name="Rectangle 115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41743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Multimodal Representation (LMR)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3203848" y="1412776"/>
            <a:ext cx="2624325" cy="4248472"/>
            <a:chOff x="1259632" y="1412776"/>
            <a:chExt cx="2911880" cy="489654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1259632" y="1910730"/>
              <a:ext cx="2752084" cy="6103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31640" y="1990581"/>
              <a:ext cx="2520280" cy="744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/>
                <a:t> </a:t>
              </a:r>
              <a:r>
                <a:rPr lang="en-US" dirty="0" smtClean="0"/>
                <a:t>, </a:t>
              </a:r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endParaRPr lang="en-US" dirty="0" smtClean="0"/>
            </a:p>
            <a:p>
              <a:r>
                <a:rPr lang="en-US" dirty="0" err="1" smtClean="0"/>
                <a:t>Gps_park</a:t>
              </a:r>
              <a:r>
                <a:rPr lang="en-US" dirty="0" smtClean="0"/>
                <a:t>	</a:t>
              </a: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1259632" y="2708921"/>
              <a:ext cx="2752084" cy="31732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331640" y="291565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Activity_still</a:t>
              </a:r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 flipV="1">
              <a:off x="1259632" y="3487583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31640" y="3570575"/>
              <a:ext cx="2839872" cy="709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sz="1600" dirty="0" smtClean="0"/>
                <a:t>App</a:t>
              </a:r>
              <a:r>
                <a:rPr lang="en-US" sz="1600" dirty="0" smtClean="0"/>
                <a:t>_</a:t>
              </a:r>
              <a:r>
                <a:rPr lang="en-US" sz="1600" dirty="0" err="1" smtClean="0"/>
                <a:t>nikeplus</a:t>
              </a:r>
              <a:r>
                <a:rPr lang="en-US" sz="1600" dirty="0" smtClean="0"/>
                <a:t>, </a:t>
              </a:r>
              <a:r>
                <a:rPr lang="fr-CH" sz="1600" dirty="0" smtClean="0"/>
                <a:t>App</a:t>
              </a:r>
              <a:r>
                <a:rPr lang="en-US" sz="1600" dirty="0" smtClean="0"/>
                <a:t>_</a:t>
              </a:r>
              <a:r>
                <a:rPr lang="en-US" sz="1600" dirty="0" err="1" smtClean="0"/>
                <a:t>nikeplus</a:t>
              </a:r>
              <a:endParaRPr lang="en-US" sz="1600" dirty="0" smtClean="0"/>
            </a:p>
            <a:p>
              <a:r>
                <a:rPr lang="fr-CH" sz="1600" dirty="0" smtClean="0"/>
                <a:t>App</a:t>
              </a:r>
              <a:r>
                <a:rPr lang="en-US" sz="1600" dirty="0" smtClean="0"/>
                <a:t>_news</a:t>
              </a:r>
              <a:r>
                <a:rPr lang="en-US" dirty="0" smtClean="0"/>
                <a:t> 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331640" y="4221088"/>
              <a:ext cx="2520280" cy="744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,</a:t>
              </a:r>
              <a:r>
                <a:rPr lang="fr-FR" dirty="0" smtClean="0"/>
                <a:t>…</a:t>
              </a:r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Notif_others</a:t>
              </a:r>
              <a:endParaRPr lang="en-US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1259632" y="4221088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259632" y="4941168"/>
              <a:ext cx="2752084" cy="40276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331640" y="507589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fr-FR" dirty="0" smtClean="0"/>
                <a:t>S</a:t>
              </a:r>
              <a:r>
                <a:rPr lang="en-US" dirty="0" err="1" smtClean="0"/>
                <a:t>aturday</a:t>
              </a:r>
              <a:r>
                <a:rPr lang="en-US" dirty="0" smtClean="0"/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9632" y="1412776"/>
              <a:ext cx="2752084" cy="489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 smtClean="0">
                  <a:solidFill>
                    <a:srgbClr val="000000"/>
                  </a:solidFill>
                </a:rPr>
                <a:t>One Record Of Bob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1259632" y="5589240"/>
              <a:ext cx="2752084" cy="56141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331640" y="5733256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Time</a:t>
              </a:r>
              <a:r>
                <a:rPr lang="en-US" dirty="0" smtClean="0"/>
                <a:t>_</a:t>
              </a:r>
              <a:r>
                <a:rPr lang="en-US" dirty="0" err="1" smtClean="0"/>
                <a:t>morining</a:t>
              </a:r>
              <a:r>
                <a:rPr lang="en-US" dirty="0" smtClean="0"/>
                <a:t> </a:t>
              </a:r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179512" y="692696"/>
            <a:ext cx="2520280" cy="1473455"/>
            <a:chOff x="467544" y="1196752"/>
            <a:chExt cx="2880320" cy="263371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179512" y="2204864"/>
            <a:ext cx="2520280" cy="1473455"/>
            <a:chOff x="467544" y="1196752"/>
            <a:chExt cx="2880320" cy="2633712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</a:t>
              </a:r>
              <a:r>
                <a:rPr lang="en-US" dirty="0" err="1"/>
                <a:t>ps_park</a:t>
              </a:r>
              <a:r>
                <a:rPr lang="en-US" dirty="0"/>
                <a:t> 	</a:t>
              </a:r>
              <a:r>
                <a:rPr lang="en-US" dirty="0" smtClean="0"/>
                <a:t>?</a:t>
              </a:r>
              <a:endParaRPr lang="en-US" dirty="0"/>
            </a:p>
            <a:p>
              <a:r>
                <a:rPr lang="en-US" dirty="0" err="1"/>
                <a:t>Gps_other_places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179512" y="3717032"/>
            <a:ext cx="2520280" cy="1449452"/>
            <a:chOff x="467544" y="1068042"/>
            <a:chExt cx="2880320" cy="2590808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539552" y="1068042"/>
              <a:ext cx="2592288" cy="2574199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67544" y="2998691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Day_monday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179512" y="5229200"/>
            <a:ext cx="2520280" cy="1473455"/>
            <a:chOff x="467544" y="1196752"/>
            <a:chExt cx="2880320" cy="2633712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Gps_abroad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Day_</a:t>
              </a:r>
              <a:r>
                <a:rPr lang="fr-FR" dirty="0" err="1" smtClean="0"/>
                <a:t>T</a:t>
              </a:r>
              <a:r>
                <a:rPr lang="en-US" dirty="0" err="1" smtClean="0"/>
                <a:t>uesday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7236296" y="2780928"/>
            <a:ext cx="1800200" cy="1224136"/>
            <a:chOff x="7236296" y="2780928"/>
            <a:chExt cx="1800200" cy="1224136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7452320" y="299695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0" name="TextBox 3"/>
          <p:cNvSpPr txBox="1"/>
          <p:nvPr/>
        </p:nvSpPr>
        <p:spPr>
          <a:xfrm>
            <a:off x="5903640" y="1412776"/>
            <a:ext cx="324036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distribution of behaviors for each record is unknown</a:t>
            </a:r>
          </a:p>
        </p:txBody>
      </p:sp>
      <p:sp>
        <p:nvSpPr>
          <p:cNvPr id="111" name="TextBox 3"/>
          <p:cNvSpPr txBox="1"/>
          <p:nvPr/>
        </p:nvSpPr>
        <p:spPr>
          <a:xfrm>
            <a:off x="2699792" y="5838363"/>
            <a:ext cx="47525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distributions of features for each behavior are unknown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7784" y="764704"/>
            <a:ext cx="3240360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3"/>
          <p:cNvSpPr txBox="1"/>
          <p:nvPr/>
        </p:nvSpPr>
        <p:spPr>
          <a:xfrm>
            <a:off x="2699792" y="2132856"/>
            <a:ext cx="309634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b="1" dirty="0" smtClean="0"/>
              <a:t>We choose the parameters (</a:t>
            </a:r>
            <a:r>
              <a:rPr lang="en-US" sz="2400" b="1" dirty="0" err="1" smtClean="0"/>
              <a:t>i.e</a:t>
            </a:r>
            <a:r>
              <a:rPr lang="en-US" sz="2400" b="1" dirty="0" smtClean="0"/>
              <a:t> probabilities) that maximize the probability of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297702880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2" name="Grouper 31"/>
          <p:cNvGrpSpPr/>
          <p:nvPr/>
        </p:nvGrpSpPr>
        <p:grpSpPr>
          <a:xfrm>
            <a:off x="179512" y="692696"/>
            <a:ext cx="2520280" cy="1473455"/>
            <a:chOff x="467544" y="1196752"/>
            <a:chExt cx="2880320" cy="263371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179512" y="2204864"/>
            <a:ext cx="2520280" cy="1473455"/>
            <a:chOff x="467544" y="1196752"/>
            <a:chExt cx="2880320" cy="2633712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</a:t>
              </a:r>
              <a:r>
                <a:rPr lang="en-US" dirty="0" err="1"/>
                <a:t>ps_park</a:t>
              </a:r>
              <a:r>
                <a:rPr lang="en-US" dirty="0"/>
                <a:t> 	</a:t>
              </a:r>
              <a:r>
                <a:rPr lang="en-US" dirty="0" smtClean="0"/>
                <a:t>?</a:t>
              </a:r>
              <a:endParaRPr lang="en-US" dirty="0"/>
            </a:p>
            <a:p>
              <a:r>
                <a:rPr lang="en-US" dirty="0" err="1"/>
                <a:t>Gps_other_places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Day_sunday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179512" y="3717032"/>
            <a:ext cx="2520280" cy="1449452"/>
            <a:chOff x="467544" y="1068042"/>
            <a:chExt cx="2880320" cy="2590808"/>
          </a:xfrm>
        </p:grpSpPr>
        <p:sp>
          <p:nvSpPr>
            <p:cNvPr id="61" name="Rectangle à coins arrondis 60"/>
            <p:cNvSpPr/>
            <p:nvPr/>
          </p:nvSpPr>
          <p:spPr>
            <a:xfrm>
              <a:off x="539552" y="1068042"/>
              <a:ext cx="2592288" cy="2574199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67544" y="2998691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Day_monday</a:t>
              </a:r>
              <a:r>
                <a:rPr lang="en-US" dirty="0" smtClean="0"/>
                <a:t>	?</a:t>
              </a:r>
              <a:endParaRPr lang="en-US" dirty="0"/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179512" y="5229200"/>
            <a:ext cx="2520280" cy="1473455"/>
            <a:chOff x="467544" y="1196752"/>
            <a:chExt cx="2880320" cy="2633712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539552" y="1196752"/>
              <a:ext cx="2592288" cy="257419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9552" y="1295429"/>
              <a:ext cx="2808312" cy="115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Gps_work</a:t>
              </a:r>
              <a:r>
                <a:rPr lang="en-US" dirty="0" smtClean="0"/>
                <a:t> 	?</a:t>
              </a:r>
            </a:p>
            <a:p>
              <a:r>
                <a:rPr lang="en-US" dirty="0" err="1" smtClean="0"/>
                <a:t>Gps_abroad</a:t>
              </a:r>
              <a:r>
                <a:rPr lang="en-US" dirty="0" smtClean="0"/>
                <a:t>	?</a:t>
              </a: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539552" y="2612561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619672" y="2465464"/>
              <a:ext cx="288032" cy="77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fr-CH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fr-CH" dirty="0" smtClean="0"/>
                <a:t>..</a:t>
              </a:r>
              <a:endParaRPr lang="en-US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67544" y="3170305"/>
              <a:ext cx="2808312" cy="66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Day_</a:t>
              </a:r>
              <a:r>
                <a:rPr lang="fr-FR" dirty="0" err="1" smtClean="0"/>
                <a:t>T</a:t>
              </a:r>
              <a:r>
                <a:rPr lang="en-US" dirty="0" err="1" smtClean="0"/>
                <a:t>uesday</a:t>
              </a:r>
              <a:r>
                <a:rPr lang="en-US" dirty="0"/>
                <a:t>	</a:t>
              </a:r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111" name="TextBox 3"/>
          <p:cNvSpPr txBox="1"/>
          <p:nvPr/>
        </p:nvSpPr>
        <p:spPr>
          <a:xfrm>
            <a:off x="2699792" y="1412776"/>
            <a:ext cx="619268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For each Behavior, learns one distribution for each feature 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K= the number of behaviors, V = number of possible realizations (over all the features), #</a:t>
            </a:r>
            <a:r>
              <a:rPr lang="en-US" sz="2400" dirty="0" err="1" smtClean="0"/>
              <a:t>parms_to_learn</a:t>
            </a:r>
            <a:r>
              <a:rPr lang="en-US" sz="2400" dirty="0" smtClean="0"/>
              <a:t> = K.V 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403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1" name="TextBox 3"/>
          <p:cNvSpPr txBox="1"/>
          <p:nvPr/>
        </p:nvSpPr>
        <p:spPr>
          <a:xfrm>
            <a:off x="2699792" y="1412776"/>
            <a:ext cx="619268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For each Behavior, learns one distribution for each feature (</a:t>
            </a:r>
            <a:r>
              <a:rPr lang="en-US" sz="2400" dirty="0"/>
              <a:t>K.V </a:t>
            </a:r>
            <a:r>
              <a:rPr lang="en-US" sz="2400" dirty="0" err="1" smtClean="0"/>
              <a:t>params</a:t>
            </a:r>
            <a:r>
              <a:rPr lang="en-US" sz="2400" dirty="0" smtClean="0"/>
              <a:t>)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For each record, learns one distribution over the possible behaviors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M=number of records in the corpus,</a:t>
            </a:r>
            <a:r>
              <a:rPr lang="en-US" sz="2400" dirty="0"/>
              <a:t> #</a:t>
            </a:r>
            <a:r>
              <a:rPr lang="en-US" sz="2400" dirty="0" err="1" smtClean="0"/>
              <a:t>parms_to_learn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K.M </a:t>
            </a:r>
          </a:p>
        </p:txBody>
      </p:sp>
      <p:grpSp>
        <p:nvGrpSpPr>
          <p:cNvPr id="28" name="Grouper 27"/>
          <p:cNvGrpSpPr/>
          <p:nvPr/>
        </p:nvGrpSpPr>
        <p:grpSpPr>
          <a:xfrm>
            <a:off x="395536" y="2348880"/>
            <a:ext cx="2088232" cy="1440160"/>
            <a:chOff x="7236296" y="2780928"/>
            <a:chExt cx="1800200" cy="1224136"/>
          </a:xfrm>
        </p:grpSpPr>
        <p:sp>
          <p:nvSpPr>
            <p:cNvPr id="29" name="Rectangle 28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95536" y="256664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55576" y="256490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3" name="ZoneTexte 42"/>
          <p:cNvSpPr txBox="1"/>
          <p:nvPr/>
        </p:nvSpPr>
        <p:spPr>
          <a:xfrm>
            <a:off x="1115616" y="256490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547664" y="256490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4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1" name="TextBox 3"/>
          <p:cNvSpPr txBox="1"/>
          <p:nvPr/>
        </p:nvSpPr>
        <p:spPr>
          <a:xfrm>
            <a:off x="2699792" y="1371540"/>
            <a:ext cx="619268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For each Behavior, learns one distribution for each feature (</a:t>
            </a:r>
            <a:r>
              <a:rPr lang="en-US" sz="2400" dirty="0"/>
              <a:t>K.V </a:t>
            </a:r>
            <a:r>
              <a:rPr lang="en-US" sz="2400" dirty="0" err="1" smtClean="0"/>
              <a:t>params</a:t>
            </a:r>
            <a:r>
              <a:rPr lang="en-US" sz="2400" dirty="0" smtClean="0"/>
              <a:t>)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For each record, learns one distribution over the possible behaviors (K.M)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Number of total parameters to learn </a:t>
            </a:r>
            <a:r>
              <a:rPr lang="en-US" sz="2400" dirty="0"/>
              <a:t>(</a:t>
            </a:r>
            <a:r>
              <a:rPr lang="en-US" sz="2400" dirty="0" smtClean="0"/>
              <a:t>K.V+</a:t>
            </a:r>
            <a:r>
              <a:rPr lang="en-US" sz="2400" dirty="0"/>
              <a:t>K.M</a:t>
            </a:r>
            <a:r>
              <a:rPr lang="en-US" sz="2400" dirty="0" smtClean="0"/>
              <a:t>) grows linearly with K and with V</a:t>
            </a:r>
          </a:p>
        </p:txBody>
      </p:sp>
      <p:sp>
        <p:nvSpPr>
          <p:cNvPr id="16" name="Flèche vers la droite 15"/>
          <p:cNvSpPr/>
          <p:nvPr/>
        </p:nvSpPr>
        <p:spPr>
          <a:xfrm>
            <a:off x="2771800" y="4581128"/>
            <a:ext cx="936104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3779912" y="4490536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Risk of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when K or V increases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Latent Multimodal Representation (DLMR)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6484179" y="1988840"/>
            <a:ext cx="2624325" cy="4248472"/>
            <a:chOff x="1259632" y="1412776"/>
            <a:chExt cx="2911880" cy="489654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1259632" y="1910730"/>
              <a:ext cx="2752084" cy="6103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31640" y="1990581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1259632" y="2708921"/>
              <a:ext cx="2752084" cy="31732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331640" y="291565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 flipV="1">
              <a:off x="1259632" y="3487583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31640" y="3570575"/>
              <a:ext cx="2839872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331640" y="4221088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1259632" y="4221088"/>
              <a:ext cx="2752084" cy="134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259632" y="4941168"/>
              <a:ext cx="2752084" cy="40276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331640" y="5075892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9632" y="1412776"/>
              <a:ext cx="2752084" cy="489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 smtClean="0">
                  <a:solidFill>
                    <a:srgbClr val="000000"/>
                  </a:solidFill>
                </a:rPr>
                <a:t>One Record Of Bob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1259632" y="5589240"/>
              <a:ext cx="2752084" cy="56141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331640" y="5733256"/>
              <a:ext cx="2520280" cy="42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</p:grpSp>
      <p:grpSp>
        <p:nvGrpSpPr>
          <p:cNvPr id="114" name="Grouper 113"/>
          <p:cNvGrpSpPr/>
          <p:nvPr/>
        </p:nvGrpSpPr>
        <p:grpSpPr>
          <a:xfrm>
            <a:off x="4499992" y="3068960"/>
            <a:ext cx="1800200" cy="1224136"/>
            <a:chOff x="7236296" y="2780928"/>
            <a:chExt cx="1800200" cy="1224136"/>
          </a:xfrm>
        </p:grpSpPr>
        <p:sp>
          <p:nvSpPr>
            <p:cNvPr id="116" name="Rectangle 115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6861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…quation" r:id="rId4" imgW="114300" imgH="165100" progId="Equation.3">
                  <p:embed/>
                </p:oleObj>
              </mc:Choice>
              <mc:Fallback>
                <p:oleObj name="…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65397"/>
              </p:ext>
            </p:extLst>
          </p:nvPr>
        </p:nvGraphicFramePr>
        <p:xfrm>
          <a:off x="279256" y="2324621"/>
          <a:ext cx="1628448" cy="27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…quation" r:id="rId6" imgW="546100" imgH="927100" progId="Equation.3">
                  <p:embed/>
                </p:oleObj>
              </mc:Choice>
              <mc:Fallback>
                <p:oleObj name="…quation" r:id="rId6" imgW="5461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256" y="2324621"/>
                        <a:ext cx="1628448" cy="27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er 13"/>
          <p:cNvGrpSpPr/>
          <p:nvPr/>
        </p:nvGrpSpPr>
        <p:grpSpPr>
          <a:xfrm>
            <a:off x="323528" y="869811"/>
            <a:ext cx="8712968" cy="830997"/>
            <a:chOff x="323528" y="869811"/>
            <a:chExt cx="8712968" cy="830997"/>
          </a:xfrm>
        </p:grpSpPr>
        <p:sp>
          <p:nvSpPr>
            <p:cNvPr id="111" name="TextBox 3"/>
            <p:cNvSpPr txBox="1"/>
            <p:nvPr/>
          </p:nvSpPr>
          <p:spPr>
            <a:xfrm>
              <a:off x="323528" y="869811"/>
              <a:ext cx="87129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r>
                <a:rPr lang="en-US" sz="2400" dirty="0" smtClean="0"/>
                <a:t>For each record, Use a </a:t>
              </a:r>
              <a:r>
                <a:rPr lang="en-US" sz="2400" dirty="0" err="1" smtClean="0"/>
                <a:t>Dirichlet</a:t>
              </a:r>
              <a:r>
                <a:rPr lang="en-US" sz="2400" dirty="0" smtClean="0"/>
                <a:t> </a:t>
              </a:r>
              <a:r>
                <a:rPr lang="en-US" sz="2400" dirty="0"/>
                <a:t>distribution </a:t>
              </a:r>
              <a:r>
                <a:rPr lang="en-US" sz="2400" dirty="0" smtClean="0"/>
                <a:t> of parameter      to generate behavior distribution</a:t>
              </a:r>
            </a:p>
          </p:txBody>
        </p:sp>
        <p:graphicFrame>
          <p:nvGraphicFramePr>
            <p:cNvPr id="73" name="Obje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941987"/>
                </p:ext>
              </p:extLst>
            </p:nvPr>
          </p:nvGraphicFramePr>
          <p:xfrm>
            <a:off x="7956376" y="908720"/>
            <a:ext cx="311768" cy="397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…quation" r:id="rId8" imgW="139700" imgH="177800" progId="Equation.3">
                    <p:embed/>
                  </p:oleObj>
                </mc:Choice>
                <mc:Fallback>
                  <p:oleObj name="…quation" r:id="rId8" imgW="139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56376" y="908720"/>
                          <a:ext cx="311768" cy="3974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Connecteur droit avec flèche 12"/>
          <p:cNvCxnSpPr/>
          <p:nvPr/>
        </p:nvCxnSpPr>
        <p:spPr>
          <a:xfrm>
            <a:off x="1907704" y="3645024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07407"/>
              </p:ext>
            </p:extLst>
          </p:nvPr>
        </p:nvGraphicFramePr>
        <p:xfrm>
          <a:off x="2454275" y="2778125"/>
          <a:ext cx="1401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…quation" r:id="rId10" imgW="469900" imgH="203200" progId="Equation.3">
                  <p:embed/>
                </p:oleObj>
              </mc:Choice>
              <mc:Fallback>
                <p:oleObj name="…quation" r:id="rId10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4275" y="2778125"/>
                        <a:ext cx="140176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8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/>
        </p:nvGrpSpPr>
        <p:grpSpPr>
          <a:xfrm>
            <a:off x="5292080" y="2420888"/>
            <a:ext cx="2808312" cy="3960440"/>
            <a:chOff x="539552" y="2348880"/>
            <a:chExt cx="2808312" cy="3960440"/>
          </a:xfrm>
        </p:grpSpPr>
        <p:sp>
          <p:nvSpPr>
            <p:cNvPr id="51" name="Rectangle à coins arrondis 50"/>
            <p:cNvSpPr/>
            <p:nvPr/>
          </p:nvSpPr>
          <p:spPr>
            <a:xfrm>
              <a:off x="539552" y="2348880"/>
              <a:ext cx="2592288" cy="39604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39552" y="242088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ps_gym</a:t>
              </a:r>
              <a:r>
                <a:rPr lang="en-US" dirty="0" smtClean="0"/>
                <a:t> 		0.6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0.4</a:t>
              </a:r>
              <a:endParaRPr lang="en-US" dirty="0"/>
            </a:p>
          </p:txBody>
        </p:sp>
        <p:cxnSp>
          <p:nvCxnSpPr>
            <p:cNvPr id="71" name="Connecteur droit 70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539552" y="3214717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Activity</a:t>
              </a:r>
              <a:r>
                <a:rPr lang="en-US" dirty="0" smtClean="0"/>
                <a:t>_running 	0.8</a:t>
              </a:r>
            </a:p>
            <a:p>
              <a:r>
                <a:rPr lang="en-US" dirty="0" err="1" smtClean="0"/>
                <a:t>Activity_still</a:t>
              </a:r>
              <a:r>
                <a:rPr lang="en-US" dirty="0" smtClean="0"/>
                <a:t>	0.2</a:t>
              </a:r>
              <a:endParaRPr lang="en-US" dirty="0"/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539552" y="400506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App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0.7</a:t>
              </a:r>
            </a:p>
            <a:p>
              <a:r>
                <a:rPr lang="en-US" dirty="0" err="1" smtClean="0"/>
                <a:t>App_noapp</a:t>
              </a:r>
              <a:r>
                <a:rPr lang="en-US" dirty="0" smtClean="0"/>
                <a:t>	0.3</a:t>
              </a:r>
              <a:endParaRPr lang="en-US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39552" y="472514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</a:t>
              </a:r>
              <a:r>
                <a:rPr lang="en-US" dirty="0" err="1" smtClean="0"/>
                <a:t>nikeplus</a:t>
              </a:r>
              <a:r>
                <a:rPr lang="en-US" dirty="0" smtClean="0"/>
                <a:t> 	0.8</a:t>
              </a:r>
            </a:p>
            <a:p>
              <a:r>
                <a:rPr lang="en-US" dirty="0" err="1" smtClean="0"/>
                <a:t>Notif_others</a:t>
              </a:r>
              <a:r>
                <a:rPr lang="en-US" dirty="0" smtClean="0"/>
                <a:t>	0.2</a:t>
              </a:r>
              <a:endParaRPr lang="en-US" dirty="0"/>
            </a:p>
          </p:txBody>
        </p:sp>
        <p:cxnSp>
          <p:nvCxnSpPr>
            <p:cNvPr id="78" name="Connecteur droit 77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39552" y="5446965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en-US" dirty="0" err="1" smtClean="0"/>
                <a:t>saturday</a:t>
              </a:r>
              <a:r>
                <a:rPr lang="en-US" dirty="0" smtClean="0"/>
                <a:t> 	0.4</a:t>
              </a:r>
            </a:p>
            <a:p>
              <a:r>
                <a:rPr lang="en-US" dirty="0" err="1" smtClean="0"/>
                <a:t>Day_sunday</a:t>
              </a:r>
              <a:r>
                <a:rPr lang="en-US" dirty="0" smtClean="0"/>
                <a:t>	0.6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Latent Multimodal Representation (DLMR)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38639"/>
              </p:ext>
            </p:extLst>
          </p:nvPr>
        </p:nvGraphicFramePr>
        <p:xfrm>
          <a:off x="1043608" y="2390548"/>
          <a:ext cx="116707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…quation" r:id="rId4" imgW="457200" imgH="254000" progId="Equation.3">
                  <p:embed/>
                </p:oleObj>
              </mc:Choice>
              <mc:Fallback>
                <p:oleObj name="…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390548"/>
                        <a:ext cx="116707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er 13"/>
          <p:cNvGrpSpPr/>
          <p:nvPr/>
        </p:nvGrpSpPr>
        <p:grpSpPr>
          <a:xfrm>
            <a:off x="323528" y="869811"/>
            <a:ext cx="8712968" cy="1200328"/>
            <a:chOff x="323528" y="869811"/>
            <a:chExt cx="8712968" cy="1200328"/>
          </a:xfrm>
        </p:grpSpPr>
        <p:sp>
          <p:nvSpPr>
            <p:cNvPr id="111" name="TextBox 3"/>
            <p:cNvSpPr txBox="1"/>
            <p:nvPr/>
          </p:nvSpPr>
          <p:spPr>
            <a:xfrm>
              <a:off x="323528" y="869811"/>
              <a:ext cx="8712968" cy="1200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r>
                <a:rPr lang="en-US" sz="2400" dirty="0" smtClean="0"/>
                <a:t>To generate a behavior do the following : For each feature f, Use a </a:t>
              </a:r>
              <a:r>
                <a:rPr lang="en-US" sz="2400" dirty="0" err="1" smtClean="0"/>
                <a:t>Dirichlet</a:t>
              </a:r>
              <a:r>
                <a:rPr lang="en-US" sz="2400" dirty="0" smtClean="0"/>
                <a:t> </a:t>
              </a:r>
              <a:r>
                <a:rPr lang="en-US" sz="2400" dirty="0"/>
                <a:t>distribution </a:t>
              </a:r>
              <a:r>
                <a:rPr lang="en-US" sz="2400" dirty="0" smtClean="0"/>
                <a:t> of parameter       to generate the distribution of realizations of feature f</a:t>
              </a:r>
            </a:p>
          </p:txBody>
        </p:sp>
        <p:graphicFrame>
          <p:nvGraphicFramePr>
            <p:cNvPr id="73" name="Obje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554159"/>
                </p:ext>
              </p:extLst>
            </p:nvPr>
          </p:nvGraphicFramePr>
          <p:xfrm>
            <a:off x="5364088" y="1196752"/>
            <a:ext cx="427038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2" name="…quation" r:id="rId6" imgW="190500" imgH="266700" progId="Equation.3">
                    <p:embed/>
                  </p:oleObj>
                </mc:Choice>
                <mc:Fallback>
                  <p:oleObj name="…quation" r:id="rId6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4088" y="1196752"/>
                          <a:ext cx="427038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Connecteur droit avec flèche 12"/>
          <p:cNvCxnSpPr/>
          <p:nvPr/>
        </p:nvCxnSpPr>
        <p:spPr>
          <a:xfrm>
            <a:off x="2483768" y="2894603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97149"/>
              </p:ext>
            </p:extLst>
          </p:nvPr>
        </p:nvGraphicFramePr>
        <p:xfrm>
          <a:off x="2843808" y="2276872"/>
          <a:ext cx="1696789" cy="5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…quation" r:id="rId8" imgW="787400" imgH="254000" progId="Equation.3">
                  <p:embed/>
                </p:oleObj>
              </mc:Choice>
              <mc:Fallback>
                <p:oleObj name="…quation" r:id="rId8" imgW="787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2276872"/>
                        <a:ext cx="1696789" cy="54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Image 3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63" y="2580333"/>
            <a:ext cx="812601" cy="776659"/>
          </a:xfrm>
          <a:prstGeom prst="rect">
            <a:avLst/>
          </a:prstGeom>
        </p:spPr>
      </p:pic>
      <p:pic>
        <p:nvPicPr>
          <p:cNvPr id="34" name="Image 33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00" y="4221088"/>
            <a:ext cx="313432" cy="540316"/>
          </a:xfrm>
          <a:prstGeom prst="rect">
            <a:avLst/>
          </a:prstGeom>
        </p:spPr>
      </p:pic>
      <p:pic>
        <p:nvPicPr>
          <p:cNvPr id="35" name="Image 34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3404712"/>
            <a:ext cx="580429" cy="600352"/>
          </a:xfrm>
          <a:prstGeom prst="rect">
            <a:avLst/>
          </a:prstGeom>
        </p:spPr>
      </p:pic>
      <p:pic>
        <p:nvPicPr>
          <p:cNvPr id="36" name="Image 35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5642122"/>
            <a:ext cx="580429" cy="600352"/>
          </a:xfrm>
          <a:prstGeom prst="rect">
            <a:avLst/>
          </a:prstGeom>
        </p:spPr>
      </p:pic>
      <p:pic>
        <p:nvPicPr>
          <p:cNvPr id="37" name="Image 36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3" y="4868816"/>
            <a:ext cx="733173" cy="720424"/>
          </a:xfrm>
          <a:prstGeom prst="rect">
            <a:avLst/>
          </a:prstGeom>
        </p:spPr>
      </p:pic>
      <p:pic>
        <p:nvPicPr>
          <p:cNvPr id="52" name="Image 5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12601" cy="776659"/>
          </a:xfrm>
          <a:prstGeom prst="rect">
            <a:avLst/>
          </a:prstGeom>
        </p:spPr>
      </p:pic>
      <p:pic>
        <p:nvPicPr>
          <p:cNvPr id="53" name="Image 52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" y="4277667"/>
            <a:ext cx="313432" cy="540316"/>
          </a:xfrm>
          <a:prstGeom prst="rect">
            <a:avLst/>
          </a:prstGeom>
        </p:spPr>
      </p:pic>
      <p:pic>
        <p:nvPicPr>
          <p:cNvPr id="54" name="Image 53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3356992"/>
            <a:ext cx="580429" cy="600352"/>
          </a:xfrm>
          <a:prstGeom prst="rect">
            <a:avLst/>
          </a:prstGeom>
        </p:spPr>
      </p:pic>
      <p:pic>
        <p:nvPicPr>
          <p:cNvPr id="55" name="Image 54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5698701"/>
            <a:ext cx="580429" cy="600352"/>
          </a:xfrm>
          <a:prstGeom prst="rect">
            <a:avLst/>
          </a:prstGeom>
        </p:spPr>
      </p:pic>
      <p:pic>
        <p:nvPicPr>
          <p:cNvPr id="56" name="Image 55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2" y="4925395"/>
            <a:ext cx="733173" cy="720424"/>
          </a:xfrm>
          <a:prstGeom prst="rect">
            <a:avLst/>
          </a:prstGeom>
        </p:spPr>
      </p:pic>
      <p:graphicFrame>
        <p:nvGraphicFramePr>
          <p:cNvPr id="57" name="Obje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80445"/>
              </p:ext>
            </p:extLst>
          </p:nvPr>
        </p:nvGraphicFramePr>
        <p:xfrm>
          <a:off x="1108075" y="3197225"/>
          <a:ext cx="1038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…quation" r:id="rId15" imgW="406400" imgH="266700" progId="Equation.3">
                  <p:embed/>
                </p:oleObj>
              </mc:Choice>
              <mc:Fallback>
                <p:oleObj name="…quation" r:id="rId15" imgW="40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8075" y="3197225"/>
                        <a:ext cx="103822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23723"/>
              </p:ext>
            </p:extLst>
          </p:nvPr>
        </p:nvGraphicFramePr>
        <p:xfrm>
          <a:off x="2882900" y="3200400"/>
          <a:ext cx="16160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…quation" r:id="rId17" imgW="749300" imgH="266700" progId="Equation.3">
                  <p:embed/>
                </p:oleObj>
              </mc:Choice>
              <mc:Fallback>
                <p:oleObj name="…quation" r:id="rId17" imgW="749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2900" y="3200400"/>
                        <a:ext cx="16160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49133"/>
              </p:ext>
            </p:extLst>
          </p:nvPr>
        </p:nvGraphicFramePr>
        <p:xfrm>
          <a:off x="890588" y="4102100"/>
          <a:ext cx="13287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…quation" r:id="rId19" imgW="520700" imgH="266700" progId="Equation.3">
                  <p:embed/>
                </p:oleObj>
              </mc:Choice>
              <mc:Fallback>
                <p:oleObj name="…quation" r:id="rId19" imgW="520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0588" y="4102100"/>
                        <a:ext cx="13287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>
            <a:off x="2411760" y="46227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16899"/>
              </p:ext>
            </p:extLst>
          </p:nvPr>
        </p:nvGraphicFramePr>
        <p:xfrm>
          <a:off x="2690813" y="3992563"/>
          <a:ext cx="1860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…quation" r:id="rId21" imgW="863600" imgH="266700" progId="Equation.3">
                  <p:embed/>
                </p:oleObj>
              </mc:Choice>
              <mc:Fallback>
                <p:oleObj name="…quation" r:id="rId21" imgW="86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90813" y="3992563"/>
                        <a:ext cx="186055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99882"/>
              </p:ext>
            </p:extLst>
          </p:nvPr>
        </p:nvGraphicFramePr>
        <p:xfrm>
          <a:off x="842963" y="4781550"/>
          <a:ext cx="1425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…quation" r:id="rId23" imgW="558800" imgH="266700" progId="Equation.3">
                  <p:embed/>
                </p:oleObj>
              </mc:Choice>
              <mc:Fallback>
                <p:oleObj name="…quation" r:id="rId23" imgW="558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2963" y="4781550"/>
                        <a:ext cx="14255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Connecteur droit avec flèche 63"/>
          <p:cNvCxnSpPr/>
          <p:nvPr/>
        </p:nvCxnSpPr>
        <p:spPr>
          <a:xfrm>
            <a:off x="2411760" y="534287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Obje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73464"/>
              </p:ext>
            </p:extLst>
          </p:nvPr>
        </p:nvGraphicFramePr>
        <p:xfrm>
          <a:off x="2649538" y="4784725"/>
          <a:ext cx="1943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…quation" r:id="rId25" imgW="901700" imgH="266700" progId="Equation.3">
                  <p:embed/>
                </p:oleObj>
              </mc:Choice>
              <mc:Fallback>
                <p:oleObj name="…quation" r:id="rId25" imgW="901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9538" y="4784725"/>
                        <a:ext cx="19431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76594"/>
              </p:ext>
            </p:extLst>
          </p:nvPr>
        </p:nvGraphicFramePr>
        <p:xfrm>
          <a:off x="1254125" y="5573713"/>
          <a:ext cx="746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…quation" r:id="rId27" imgW="292100" imgH="266700" progId="Equation.3">
                  <p:embed/>
                </p:oleObj>
              </mc:Choice>
              <mc:Fallback>
                <p:oleObj name="…quation" r:id="rId27" imgW="292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54125" y="5573713"/>
                        <a:ext cx="746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2483768" y="60932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70820"/>
              </p:ext>
            </p:extLst>
          </p:nvPr>
        </p:nvGraphicFramePr>
        <p:xfrm>
          <a:off x="2949575" y="5576888"/>
          <a:ext cx="13414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…quation" r:id="rId29" imgW="622300" imgH="266700" progId="Equation.3">
                  <p:embed/>
                </p:oleObj>
              </mc:Choice>
              <mc:Fallback>
                <p:oleObj name="…quation" r:id="rId29" imgW="622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49575" y="5576888"/>
                        <a:ext cx="134143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483768" y="3758700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Latent Multimodal Representation (DLMR)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37712"/>
              </p:ext>
            </p:extLst>
          </p:nvPr>
        </p:nvGraphicFramePr>
        <p:xfrm>
          <a:off x="1043608" y="2390548"/>
          <a:ext cx="116707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…quation" r:id="rId4" imgW="457200" imgH="254000" progId="Equation.3">
                  <p:embed/>
                </p:oleObj>
              </mc:Choice>
              <mc:Fallback>
                <p:oleObj name="…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390548"/>
                        <a:ext cx="116707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er 13"/>
          <p:cNvGrpSpPr/>
          <p:nvPr/>
        </p:nvGrpSpPr>
        <p:grpSpPr>
          <a:xfrm>
            <a:off x="323528" y="869811"/>
            <a:ext cx="8712968" cy="1200328"/>
            <a:chOff x="323528" y="869811"/>
            <a:chExt cx="8712968" cy="1200328"/>
          </a:xfrm>
        </p:grpSpPr>
        <p:sp>
          <p:nvSpPr>
            <p:cNvPr id="111" name="TextBox 3"/>
            <p:cNvSpPr txBox="1"/>
            <p:nvPr/>
          </p:nvSpPr>
          <p:spPr>
            <a:xfrm>
              <a:off x="323528" y="869811"/>
              <a:ext cx="8712968" cy="1200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r>
                <a:rPr lang="en-US" sz="2400" dirty="0" smtClean="0"/>
                <a:t>To generate a behavior do the following : For each feature f, Use a </a:t>
              </a:r>
              <a:r>
                <a:rPr lang="en-US" sz="2400" dirty="0" err="1" smtClean="0"/>
                <a:t>Dirichlet</a:t>
              </a:r>
              <a:r>
                <a:rPr lang="en-US" sz="2400" dirty="0" smtClean="0"/>
                <a:t> </a:t>
              </a:r>
              <a:r>
                <a:rPr lang="en-US" sz="2400" dirty="0"/>
                <a:t>distribution </a:t>
              </a:r>
              <a:r>
                <a:rPr lang="en-US" sz="2400" dirty="0" smtClean="0"/>
                <a:t> of parameter       to generate the distribution of realizations of feature f</a:t>
              </a:r>
            </a:p>
          </p:txBody>
        </p:sp>
        <p:graphicFrame>
          <p:nvGraphicFramePr>
            <p:cNvPr id="73" name="Obje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615214"/>
                </p:ext>
              </p:extLst>
            </p:nvPr>
          </p:nvGraphicFramePr>
          <p:xfrm>
            <a:off x="5364088" y="1196752"/>
            <a:ext cx="427038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1" name="…quation" r:id="rId6" imgW="190500" imgH="266700" progId="Equation.3">
                    <p:embed/>
                  </p:oleObj>
                </mc:Choice>
                <mc:Fallback>
                  <p:oleObj name="…quation" r:id="rId6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4088" y="1196752"/>
                          <a:ext cx="427038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Connecteur droit avec flèche 12"/>
          <p:cNvCxnSpPr/>
          <p:nvPr/>
        </p:nvCxnSpPr>
        <p:spPr>
          <a:xfrm>
            <a:off x="2483768" y="2894603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16190"/>
              </p:ext>
            </p:extLst>
          </p:nvPr>
        </p:nvGraphicFramePr>
        <p:xfrm>
          <a:off x="2843808" y="2276872"/>
          <a:ext cx="1696789" cy="5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…quation" r:id="rId8" imgW="787400" imgH="254000" progId="Equation.3">
                  <p:embed/>
                </p:oleObj>
              </mc:Choice>
              <mc:Fallback>
                <p:oleObj name="…quation" r:id="rId8" imgW="787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2276872"/>
                        <a:ext cx="1696789" cy="54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Image 3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63" y="2580333"/>
            <a:ext cx="812601" cy="776659"/>
          </a:xfrm>
          <a:prstGeom prst="rect">
            <a:avLst/>
          </a:prstGeom>
        </p:spPr>
      </p:pic>
      <p:pic>
        <p:nvPicPr>
          <p:cNvPr id="34" name="Image 33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00" y="4221088"/>
            <a:ext cx="313432" cy="540316"/>
          </a:xfrm>
          <a:prstGeom prst="rect">
            <a:avLst/>
          </a:prstGeom>
        </p:spPr>
      </p:pic>
      <p:pic>
        <p:nvPicPr>
          <p:cNvPr id="35" name="Image 34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3404712"/>
            <a:ext cx="580429" cy="600352"/>
          </a:xfrm>
          <a:prstGeom prst="rect">
            <a:avLst/>
          </a:prstGeom>
        </p:spPr>
      </p:pic>
      <p:pic>
        <p:nvPicPr>
          <p:cNvPr id="36" name="Image 35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5642122"/>
            <a:ext cx="580429" cy="600352"/>
          </a:xfrm>
          <a:prstGeom prst="rect">
            <a:avLst/>
          </a:prstGeom>
        </p:spPr>
      </p:pic>
      <p:pic>
        <p:nvPicPr>
          <p:cNvPr id="37" name="Image 36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3" y="4868816"/>
            <a:ext cx="733173" cy="720424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5359723" y="2401761"/>
            <a:ext cx="2808312" cy="3979567"/>
            <a:chOff x="539552" y="2329752"/>
            <a:chExt cx="2808312" cy="3849038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539552" y="2329752"/>
              <a:ext cx="2592288" cy="3849038"/>
            </a:xfrm>
            <a:prstGeom prst="round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39552" y="2420888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</a:t>
              </a:r>
              <a:r>
                <a:rPr lang="en-US" dirty="0" err="1" smtClean="0"/>
                <a:t>ps_park</a:t>
              </a:r>
              <a:r>
                <a:rPr lang="en-US" dirty="0" smtClean="0"/>
                <a:t> 	0.9</a:t>
              </a:r>
            </a:p>
            <a:p>
              <a:r>
                <a:rPr lang="en-US" dirty="0" err="1" smtClean="0"/>
                <a:t>Gps_other_places</a:t>
              </a:r>
              <a:r>
                <a:rPr lang="en-US" dirty="0" smtClean="0"/>
                <a:t>	0.1</a:t>
              </a:r>
              <a:endParaRPr lang="en-US" dirty="0"/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539552" y="3214717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Activity</a:t>
              </a:r>
              <a:r>
                <a:rPr lang="en-US" dirty="0" smtClean="0"/>
                <a:t>_running 	0.1</a:t>
              </a:r>
            </a:p>
            <a:p>
              <a:r>
                <a:rPr lang="en-US" dirty="0" err="1" smtClean="0"/>
                <a:t>Activity_still</a:t>
              </a:r>
              <a:r>
                <a:rPr lang="en-US" dirty="0" smtClean="0"/>
                <a:t>	0.9</a:t>
              </a:r>
              <a:endParaRPr lang="en-US" dirty="0"/>
            </a:p>
          </p:txBody>
        </p:sp>
        <p:cxnSp>
          <p:nvCxnSpPr>
            <p:cNvPr id="44" name="Connecteur droit 43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39552" y="400506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App</a:t>
              </a:r>
              <a:r>
                <a:rPr lang="en-US" dirty="0" smtClean="0"/>
                <a:t>_news 	0.1</a:t>
              </a:r>
            </a:p>
            <a:p>
              <a:r>
                <a:rPr lang="en-US" dirty="0" err="1" smtClean="0"/>
                <a:t>App_noapp</a:t>
              </a:r>
              <a:r>
                <a:rPr lang="en-US" dirty="0" smtClean="0"/>
                <a:t>	0.9</a:t>
              </a:r>
              <a:endParaRPr lang="en-US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39552" y="4725144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Notif</a:t>
              </a:r>
              <a:r>
                <a:rPr lang="en-US" dirty="0" smtClean="0"/>
                <a:t>_email 	0.2</a:t>
              </a:r>
            </a:p>
            <a:p>
              <a:r>
                <a:rPr lang="en-US" dirty="0" err="1" smtClean="0"/>
                <a:t>Notif_others</a:t>
              </a:r>
              <a:r>
                <a:rPr lang="en-US" dirty="0" smtClean="0"/>
                <a:t>	0.8</a:t>
              </a:r>
              <a:endParaRPr lang="en-US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39552" y="5446965"/>
              <a:ext cx="280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Day</a:t>
              </a:r>
              <a:r>
                <a:rPr lang="en-US" dirty="0" smtClean="0"/>
                <a:t>_</a:t>
              </a:r>
              <a:r>
                <a:rPr lang="en-US" dirty="0" err="1" smtClean="0"/>
                <a:t>saturday</a:t>
              </a:r>
              <a:r>
                <a:rPr lang="en-US" dirty="0" smtClean="0"/>
                <a:t> 	0.6</a:t>
              </a:r>
            </a:p>
            <a:p>
              <a:r>
                <a:rPr lang="en-US" dirty="0" err="1" smtClean="0"/>
                <a:t>Day_sunday</a:t>
              </a:r>
              <a:r>
                <a:rPr lang="en-US" dirty="0" smtClean="0"/>
                <a:t>	0.4</a:t>
              </a:r>
              <a:endParaRPr lang="en-US" dirty="0"/>
            </a:p>
          </p:txBody>
        </p:sp>
      </p:grpSp>
      <p:pic>
        <p:nvPicPr>
          <p:cNvPr id="52" name="Image 5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12601" cy="776659"/>
          </a:xfrm>
          <a:prstGeom prst="rect">
            <a:avLst/>
          </a:prstGeom>
        </p:spPr>
      </p:pic>
      <p:pic>
        <p:nvPicPr>
          <p:cNvPr id="53" name="Image 52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" y="4277667"/>
            <a:ext cx="313432" cy="540316"/>
          </a:xfrm>
          <a:prstGeom prst="rect">
            <a:avLst/>
          </a:prstGeom>
        </p:spPr>
      </p:pic>
      <p:pic>
        <p:nvPicPr>
          <p:cNvPr id="54" name="Image 53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3356992"/>
            <a:ext cx="580429" cy="600352"/>
          </a:xfrm>
          <a:prstGeom prst="rect">
            <a:avLst/>
          </a:prstGeom>
        </p:spPr>
      </p:pic>
      <p:pic>
        <p:nvPicPr>
          <p:cNvPr id="55" name="Image 54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5698701"/>
            <a:ext cx="580429" cy="600352"/>
          </a:xfrm>
          <a:prstGeom prst="rect">
            <a:avLst/>
          </a:prstGeom>
        </p:spPr>
      </p:pic>
      <p:pic>
        <p:nvPicPr>
          <p:cNvPr id="56" name="Image 55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2" y="4925395"/>
            <a:ext cx="733173" cy="720424"/>
          </a:xfrm>
          <a:prstGeom prst="rect">
            <a:avLst/>
          </a:prstGeom>
        </p:spPr>
      </p:pic>
      <p:graphicFrame>
        <p:nvGraphicFramePr>
          <p:cNvPr id="57" name="Obje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67797"/>
              </p:ext>
            </p:extLst>
          </p:nvPr>
        </p:nvGraphicFramePr>
        <p:xfrm>
          <a:off x="1108075" y="3197225"/>
          <a:ext cx="1038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…quation" r:id="rId15" imgW="406400" imgH="266700" progId="Equation.3">
                  <p:embed/>
                </p:oleObj>
              </mc:Choice>
              <mc:Fallback>
                <p:oleObj name="…quation" r:id="rId15" imgW="40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8075" y="3197225"/>
                        <a:ext cx="103822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12827"/>
              </p:ext>
            </p:extLst>
          </p:nvPr>
        </p:nvGraphicFramePr>
        <p:xfrm>
          <a:off x="2882900" y="3200400"/>
          <a:ext cx="16160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…quation" r:id="rId17" imgW="749300" imgH="266700" progId="Equation.3">
                  <p:embed/>
                </p:oleObj>
              </mc:Choice>
              <mc:Fallback>
                <p:oleObj name="…quation" r:id="rId17" imgW="749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2900" y="3200400"/>
                        <a:ext cx="16160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87224"/>
              </p:ext>
            </p:extLst>
          </p:nvPr>
        </p:nvGraphicFramePr>
        <p:xfrm>
          <a:off x="890588" y="4102100"/>
          <a:ext cx="13287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…quation" r:id="rId19" imgW="520700" imgH="266700" progId="Equation.3">
                  <p:embed/>
                </p:oleObj>
              </mc:Choice>
              <mc:Fallback>
                <p:oleObj name="…quation" r:id="rId19" imgW="520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0588" y="4102100"/>
                        <a:ext cx="13287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>
            <a:off x="2411760" y="46227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58059"/>
              </p:ext>
            </p:extLst>
          </p:nvPr>
        </p:nvGraphicFramePr>
        <p:xfrm>
          <a:off x="2690813" y="3992563"/>
          <a:ext cx="1860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…quation" r:id="rId21" imgW="863600" imgH="266700" progId="Equation.3">
                  <p:embed/>
                </p:oleObj>
              </mc:Choice>
              <mc:Fallback>
                <p:oleObj name="…quation" r:id="rId21" imgW="86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90813" y="3992563"/>
                        <a:ext cx="186055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569597"/>
              </p:ext>
            </p:extLst>
          </p:nvPr>
        </p:nvGraphicFramePr>
        <p:xfrm>
          <a:off x="842963" y="4781550"/>
          <a:ext cx="1425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…quation" r:id="rId23" imgW="558800" imgH="266700" progId="Equation.3">
                  <p:embed/>
                </p:oleObj>
              </mc:Choice>
              <mc:Fallback>
                <p:oleObj name="…quation" r:id="rId23" imgW="558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2963" y="4781550"/>
                        <a:ext cx="14255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Connecteur droit avec flèche 63"/>
          <p:cNvCxnSpPr/>
          <p:nvPr/>
        </p:nvCxnSpPr>
        <p:spPr>
          <a:xfrm>
            <a:off x="2411760" y="534287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Obje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61640"/>
              </p:ext>
            </p:extLst>
          </p:nvPr>
        </p:nvGraphicFramePr>
        <p:xfrm>
          <a:off x="2649538" y="4784725"/>
          <a:ext cx="1943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…quation" r:id="rId25" imgW="901700" imgH="266700" progId="Equation.3">
                  <p:embed/>
                </p:oleObj>
              </mc:Choice>
              <mc:Fallback>
                <p:oleObj name="…quation" r:id="rId25" imgW="901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9538" y="4784725"/>
                        <a:ext cx="19431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51795"/>
              </p:ext>
            </p:extLst>
          </p:nvPr>
        </p:nvGraphicFramePr>
        <p:xfrm>
          <a:off x="1254125" y="5573713"/>
          <a:ext cx="746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…quation" r:id="rId27" imgW="292100" imgH="266700" progId="Equation.3">
                  <p:embed/>
                </p:oleObj>
              </mc:Choice>
              <mc:Fallback>
                <p:oleObj name="…quation" r:id="rId27" imgW="292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54125" y="5573713"/>
                        <a:ext cx="746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2483768" y="60932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587318"/>
              </p:ext>
            </p:extLst>
          </p:nvPr>
        </p:nvGraphicFramePr>
        <p:xfrm>
          <a:off x="2949575" y="5576888"/>
          <a:ext cx="13414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…quation" r:id="rId29" imgW="622300" imgH="266700" progId="Equation.3">
                  <p:embed/>
                </p:oleObj>
              </mc:Choice>
              <mc:Fallback>
                <p:oleObj name="…quation" r:id="rId29" imgW="622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49575" y="5576888"/>
                        <a:ext cx="134143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483768" y="3758700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803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Latent Multimodal Representation (DLMR)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5813"/>
              </p:ext>
            </p:extLst>
          </p:nvPr>
        </p:nvGraphicFramePr>
        <p:xfrm>
          <a:off x="1043608" y="2390548"/>
          <a:ext cx="116707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…quation" r:id="rId4" imgW="457200" imgH="254000" progId="Equation.3">
                  <p:embed/>
                </p:oleObj>
              </mc:Choice>
              <mc:Fallback>
                <p:oleObj name="…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390548"/>
                        <a:ext cx="116707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er 13"/>
          <p:cNvGrpSpPr/>
          <p:nvPr/>
        </p:nvGrpSpPr>
        <p:grpSpPr>
          <a:xfrm>
            <a:off x="323528" y="869811"/>
            <a:ext cx="8712968" cy="1200328"/>
            <a:chOff x="323528" y="869811"/>
            <a:chExt cx="8712968" cy="1200328"/>
          </a:xfrm>
        </p:grpSpPr>
        <p:sp>
          <p:nvSpPr>
            <p:cNvPr id="111" name="TextBox 3"/>
            <p:cNvSpPr txBox="1"/>
            <p:nvPr/>
          </p:nvSpPr>
          <p:spPr>
            <a:xfrm>
              <a:off x="323528" y="869811"/>
              <a:ext cx="8712968" cy="1200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r>
                <a:rPr lang="en-US" sz="2400" dirty="0" smtClean="0"/>
                <a:t>To generate a behavior do the following : For each feature f, Use a </a:t>
              </a:r>
              <a:r>
                <a:rPr lang="en-US" sz="2400" dirty="0" err="1" smtClean="0"/>
                <a:t>Dirichlet</a:t>
              </a:r>
              <a:r>
                <a:rPr lang="en-US" sz="2400" dirty="0" smtClean="0"/>
                <a:t> </a:t>
              </a:r>
              <a:r>
                <a:rPr lang="en-US" sz="2400" dirty="0"/>
                <a:t>distribution </a:t>
              </a:r>
              <a:r>
                <a:rPr lang="en-US" sz="2400" dirty="0" smtClean="0"/>
                <a:t> of parameter       to generate the distribution of realizations of feature f</a:t>
              </a:r>
            </a:p>
          </p:txBody>
        </p:sp>
        <p:graphicFrame>
          <p:nvGraphicFramePr>
            <p:cNvPr id="73" name="Obje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5102221"/>
                </p:ext>
              </p:extLst>
            </p:nvPr>
          </p:nvGraphicFramePr>
          <p:xfrm>
            <a:off x="5364088" y="1196752"/>
            <a:ext cx="427038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" name="…quation" r:id="rId6" imgW="190500" imgH="266700" progId="Equation.3">
                    <p:embed/>
                  </p:oleObj>
                </mc:Choice>
                <mc:Fallback>
                  <p:oleObj name="…quation" r:id="rId6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4088" y="1196752"/>
                          <a:ext cx="427038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Connecteur droit avec flèche 12"/>
          <p:cNvCxnSpPr/>
          <p:nvPr/>
        </p:nvCxnSpPr>
        <p:spPr>
          <a:xfrm>
            <a:off x="2483768" y="2894603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740675"/>
              </p:ext>
            </p:extLst>
          </p:nvPr>
        </p:nvGraphicFramePr>
        <p:xfrm>
          <a:off x="2843808" y="2276872"/>
          <a:ext cx="1696789" cy="5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…quation" r:id="rId8" imgW="787400" imgH="254000" progId="Equation.3">
                  <p:embed/>
                </p:oleObj>
              </mc:Choice>
              <mc:Fallback>
                <p:oleObj name="…quation" r:id="rId8" imgW="787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2276872"/>
                        <a:ext cx="1696789" cy="54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Image 3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63" y="2580333"/>
            <a:ext cx="812601" cy="776659"/>
          </a:xfrm>
          <a:prstGeom prst="rect">
            <a:avLst/>
          </a:prstGeom>
        </p:spPr>
      </p:pic>
      <p:pic>
        <p:nvPicPr>
          <p:cNvPr id="34" name="Image 33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00" y="4221088"/>
            <a:ext cx="313432" cy="540316"/>
          </a:xfrm>
          <a:prstGeom prst="rect">
            <a:avLst/>
          </a:prstGeom>
        </p:spPr>
      </p:pic>
      <p:pic>
        <p:nvPicPr>
          <p:cNvPr id="35" name="Image 34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3404712"/>
            <a:ext cx="580429" cy="600352"/>
          </a:xfrm>
          <a:prstGeom prst="rect">
            <a:avLst/>
          </a:prstGeom>
        </p:spPr>
      </p:pic>
      <p:pic>
        <p:nvPicPr>
          <p:cNvPr id="36" name="Image 35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5642122"/>
            <a:ext cx="580429" cy="600352"/>
          </a:xfrm>
          <a:prstGeom prst="rect">
            <a:avLst/>
          </a:prstGeom>
        </p:spPr>
      </p:pic>
      <p:pic>
        <p:nvPicPr>
          <p:cNvPr id="37" name="Image 36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3" y="4868816"/>
            <a:ext cx="733173" cy="720424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5359723" y="2401761"/>
            <a:ext cx="2592288" cy="3979567"/>
            <a:chOff x="539552" y="2329752"/>
            <a:chExt cx="2592288" cy="3849038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539552" y="2329752"/>
              <a:ext cx="2592288" cy="3849038"/>
            </a:xfrm>
            <a:prstGeom prst="round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age 5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12601" cy="776659"/>
          </a:xfrm>
          <a:prstGeom prst="rect">
            <a:avLst/>
          </a:prstGeom>
        </p:spPr>
      </p:pic>
      <p:pic>
        <p:nvPicPr>
          <p:cNvPr id="53" name="Image 52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" y="4277667"/>
            <a:ext cx="313432" cy="540316"/>
          </a:xfrm>
          <a:prstGeom prst="rect">
            <a:avLst/>
          </a:prstGeom>
        </p:spPr>
      </p:pic>
      <p:pic>
        <p:nvPicPr>
          <p:cNvPr id="54" name="Image 53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3356992"/>
            <a:ext cx="580429" cy="600352"/>
          </a:xfrm>
          <a:prstGeom prst="rect">
            <a:avLst/>
          </a:prstGeom>
        </p:spPr>
      </p:pic>
      <p:pic>
        <p:nvPicPr>
          <p:cNvPr id="55" name="Image 54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5698701"/>
            <a:ext cx="580429" cy="600352"/>
          </a:xfrm>
          <a:prstGeom prst="rect">
            <a:avLst/>
          </a:prstGeom>
        </p:spPr>
      </p:pic>
      <p:pic>
        <p:nvPicPr>
          <p:cNvPr id="56" name="Image 55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2" y="4925395"/>
            <a:ext cx="733173" cy="720424"/>
          </a:xfrm>
          <a:prstGeom prst="rect">
            <a:avLst/>
          </a:prstGeom>
        </p:spPr>
      </p:pic>
      <p:graphicFrame>
        <p:nvGraphicFramePr>
          <p:cNvPr id="57" name="Obje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07359"/>
              </p:ext>
            </p:extLst>
          </p:nvPr>
        </p:nvGraphicFramePr>
        <p:xfrm>
          <a:off x="1108075" y="3197225"/>
          <a:ext cx="1038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…quation" r:id="rId15" imgW="406400" imgH="266700" progId="Equation.3">
                  <p:embed/>
                </p:oleObj>
              </mc:Choice>
              <mc:Fallback>
                <p:oleObj name="…quation" r:id="rId15" imgW="40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8075" y="3197225"/>
                        <a:ext cx="103822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19916"/>
              </p:ext>
            </p:extLst>
          </p:nvPr>
        </p:nvGraphicFramePr>
        <p:xfrm>
          <a:off x="2882900" y="3200400"/>
          <a:ext cx="16160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…quation" r:id="rId17" imgW="749300" imgH="266700" progId="Equation.3">
                  <p:embed/>
                </p:oleObj>
              </mc:Choice>
              <mc:Fallback>
                <p:oleObj name="…quation" r:id="rId17" imgW="749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2900" y="3200400"/>
                        <a:ext cx="16160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8904"/>
              </p:ext>
            </p:extLst>
          </p:nvPr>
        </p:nvGraphicFramePr>
        <p:xfrm>
          <a:off x="890588" y="4102100"/>
          <a:ext cx="13287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…quation" r:id="rId19" imgW="520700" imgH="266700" progId="Equation.3">
                  <p:embed/>
                </p:oleObj>
              </mc:Choice>
              <mc:Fallback>
                <p:oleObj name="…quation" r:id="rId19" imgW="520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0588" y="4102100"/>
                        <a:ext cx="13287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>
            <a:off x="2411760" y="46227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27600"/>
              </p:ext>
            </p:extLst>
          </p:nvPr>
        </p:nvGraphicFramePr>
        <p:xfrm>
          <a:off x="2690813" y="3992563"/>
          <a:ext cx="1860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…quation" r:id="rId21" imgW="863600" imgH="266700" progId="Equation.3">
                  <p:embed/>
                </p:oleObj>
              </mc:Choice>
              <mc:Fallback>
                <p:oleObj name="…quation" r:id="rId21" imgW="86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90813" y="3992563"/>
                        <a:ext cx="186055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63782"/>
              </p:ext>
            </p:extLst>
          </p:nvPr>
        </p:nvGraphicFramePr>
        <p:xfrm>
          <a:off x="842963" y="4781550"/>
          <a:ext cx="1425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…quation" r:id="rId23" imgW="558800" imgH="266700" progId="Equation.3">
                  <p:embed/>
                </p:oleObj>
              </mc:Choice>
              <mc:Fallback>
                <p:oleObj name="…quation" r:id="rId23" imgW="558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2963" y="4781550"/>
                        <a:ext cx="14255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Connecteur droit avec flèche 63"/>
          <p:cNvCxnSpPr/>
          <p:nvPr/>
        </p:nvCxnSpPr>
        <p:spPr>
          <a:xfrm>
            <a:off x="2411760" y="534287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Obje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02245"/>
              </p:ext>
            </p:extLst>
          </p:nvPr>
        </p:nvGraphicFramePr>
        <p:xfrm>
          <a:off x="2649538" y="4784725"/>
          <a:ext cx="1943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…quation" r:id="rId25" imgW="901700" imgH="266700" progId="Equation.3">
                  <p:embed/>
                </p:oleObj>
              </mc:Choice>
              <mc:Fallback>
                <p:oleObj name="…quation" r:id="rId25" imgW="901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9538" y="4784725"/>
                        <a:ext cx="19431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632056"/>
              </p:ext>
            </p:extLst>
          </p:nvPr>
        </p:nvGraphicFramePr>
        <p:xfrm>
          <a:off x="1254125" y="5573713"/>
          <a:ext cx="746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…quation" r:id="rId27" imgW="292100" imgH="266700" progId="Equation.3">
                  <p:embed/>
                </p:oleObj>
              </mc:Choice>
              <mc:Fallback>
                <p:oleObj name="…quation" r:id="rId27" imgW="292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54125" y="5573713"/>
                        <a:ext cx="746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2483768" y="60932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71132"/>
              </p:ext>
            </p:extLst>
          </p:nvPr>
        </p:nvGraphicFramePr>
        <p:xfrm>
          <a:off x="2949575" y="5576888"/>
          <a:ext cx="13414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…quation" r:id="rId29" imgW="622300" imgH="266700" progId="Equation.3">
                  <p:embed/>
                </p:oleObj>
              </mc:Choice>
              <mc:Fallback>
                <p:oleObj name="…quation" r:id="rId29" imgW="622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49575" y="5576888"/>
                        <a:ext cx="134143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483768" y="3758700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282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Latent Multimodal Representation (DLMR)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53737"/>
              </p:ext>
            </p:extLst>
          </p:nvPr>
        </p:nvGraphicFramePr>
        <p:xfrm>
          <a:off x="1043608" y="2390548"/>
          <a:ext cx="116707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name="…quation" r:id="rId4" imgW="457200" imgH="254000" progId="Equation.3">
                  <p:embed/>
                </p:oleObj>
              </mc:Choice>
              <mc:Fallback>
                <p:oleObj name="…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390548"/>
                        <a:ext cx="116707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er 13"/>
          <p:cNvGrpSpPr/>
          <p:nvPr/>
        </p:nvGrpSpPr>
        <p:grpSpPr>
          <a:xfrm>
            <a:off x="323528" y="869811"/>
            <a:ext cx="8712968" cy="1200328"/>
            <a:chOff x="323528" y="869811"/>
            <a:chExt cx="8712968" cy="1200328"/>
          </a:xfrm>
        </p:grpSpPr>
        <p:sp>
          <p:nvSpPr>
            <p:cNvPr id="111" name="TextBox 3"/>
            <p:cNvSpPr txBox="1"/>
            <p:nvPr/>
          </p:nvSpPr>
          <p:spPr>
            <a:xfrm>
              <a:off x="323528" y="869811"/>
              <a:ext cx="8712968" cy="1200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r>
                <a:rPr lang="en-US" sz="2400" dirty="0" smtClean="0"/>
                <a:t>To generate a behavior do the following : For each feature f, Use a </a:t>
              </a:r>
              <a:r>
                <a:rPr lang="en-US" sz="2400" dirty="0" err="1" smtClean="0"/>
                <a:t>Dirichlet</a:t>
              </a:r>
              <a:r>
                <a:rPr lang="en-US" sz="2400" dirty="0" smtClean="0"/>
                <a:t> </a:t>
              </a:r>
              <a:r>
                <a:rPr lang="en-US" sz="2400" dirty="0"/>
                <a:t>distribution </a:t>
              </a:r>
              <a:r>
                <a:rPr lang="en-US" sz="2400" dirty="0" smtClean="0"/>
                <a:t> of parameter       to generate the distribution of realizations of feature f</a:t>
              </a:r>
            </a:p>
          </p:txBody>
        </p:sp>
        <p:graphicFrame>
          <p:nvGraphicFramePr>
            <p:cNvPr id="73" name="Obje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900317"/>
                </p:ext>
              </p:extLst>
            </p:nvPr>
          </p:nvGraphicFramePr>
          <p:xfrm>
            <a:off x="5364088" y="1196752"/>
            <a:ext cx="427038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" name="…quation" r:id="rId6" imgW="190500" imgH="266700" progId="Equation.3">
                    <p:embed/>
                  </p:oleObj>
                </mc:Choice>
                <mc:Fallback>
                  <p:oleObj name="…quation" r:id="rId6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4088" y="1196752"/>
                          <a:ext cx="427038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Connecteur droit avec flèche 12"/>
          <p:cNvCxnSpPr/>
          <p:nvPr/>
        </p:nvCxnSpPr>
        <p:spPr>
          <a:xfrm>
            <a:off x="2483768" y="2894603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29350"/>
              </p:ext>
            </p:extLst>
          </p:nvPr>
        </p:nvGraphicFramePr>
        <p:xfrm>
          <a:off x="2843808" y="2276872"/>
          <a:ext cx="1696789" cy="5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…quation" r:id="rId8" imgW="787400" imgH="254000" progId="Equation.3">
                  <p:embed/>
                </p:oleObj>
              </mc:Choice>
              <mc:Fallback>
                <p:oleObj name="…quation" r:id="rId8" imgW="787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2276872"/>
                        <a:ext cx="1696789" cy="54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Image 3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63" y="2580333"/>
            <a:ext cx="812601" cy="776659"/>
          </a:xfrm>
          <a:prstGeom prst="rect">
            <a:avLst/>
          </a:prstGeom>
        </p:spPr>
      </p:pic>
      <p:pic>
        <p:nvPicPr>
          <p:cNvPr id="34" name="Image 33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00" y="4221088"/>
            <a:ext cx="313432" cy="540316"/>
          </a:xfrm>
          <a:prstGeom prst="rect">
            <a:avLst/>
          </a:prstGeom>
        </p:spPr>
      </p:pic>
      <p:pic>
        <p:nvPicPr>
          <p:cNvPr id="35" name="Image 34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3404712"/>
            <a:ext cx="580429" cy="600352"/>
          </a:xfrm>
          <a:prstGeom prst="rect">
            <a:avLst/>
          </a:prstGeom>
        </p:spPr>
      </p:pic>
      <p:pic>
        <p:nvPicPr>
          <p:cNvPr id="36" name="Image 35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9" y="5642122"/>
            <a:ext cx="580429" cy="600352"/>
          </a:xfrm>
          <a:prstGeom prst="rect">
            <a:avLst/>
          </a:prstGeom>
        </p:spPr>
      </p:pic>
      <p:pic>
        <p:nvPicPr>
          <p:cNvPr id="37" name="Image 36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3" y="4868816"/>
            <a:ext cx="733173" cy="720424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5359723" y="2401761"/>
            <a:ext cx="2592288" cy="3979567"/>
            <a:chOff x="539552" y="2329752"/>
            <a:chExt cx="2592288" cy="3849038"/>
          </a:xfrm>
          <a:solidFill>
            <a:srgbClr val="FFFF00"/>
          </a:solidFill>
        </p:grpSpPr>
        <p:sp>
          <p:nvSpPr>
            <p:cNvPr id="39" name="Rectangle à coins arrondis 38"/>
            <p:cNvSpPr/>
            <p:nvPr/>
          </p:nvSpPr>
          <p:spPr>
            <a:xfrm>
              <a:off x="539552" y="2329752"/>
              <a:ext cx="2592288" cy="3849038"/>
            </a:xfrm>
            <a:prstGeom prst="round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539552" y="3212976"/>
              <a:ext cx="2592288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39552" y="4005064"/>
              <a:ext cx="2592288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39552" y="4725144"/>
              <a:ext cx="2592288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39552" y="5445224"/>
              <a:ext cx="2592288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age 51" descr="locations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12601" cy="776659"/>
          </a:xfrm>
          <a:prstGeom prst="rect">
            <a:avLst/>
          </a:prstGeom>
        </p:spPr>
      </p:pic>
      <p:pic>
        <p:nvPicPr>
          <p:cNvPr id="53" name="Image 52" descr="app_launch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" y="4277667"/>
            <a:ext cx="313432" cy="540316"/>
          </a:xfrm>
          <a:prstGeom prst="rect">
            <a:avLst/>
          </a:prstGeom>
        </p:spPr>
      </p:pic>
      <p:pic>
        <p:nvPicPr>
          <p:cNvPr id="54" name="Image 53" descr="activity_icon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3356992"/>
            <a:ext cx="580429" cy="600352"/>
          </a:xfrm>
          <a:prstGeom prst="rect">
            <a:avLst/>
          </a:prstGeom>
        </p:spPr>
      </p:pic>
      <p:pic>
        <p:nvPicPr>
          <p:cNvPr id="55" name="Image 54" descr="day_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5698701"/>
            <a:ext cx="580429" cy="600352"/>
          </a:xfrm>
          <a:prstGeom prst="rect">
            <a:avLst/>
          </a:prstGeom>
        </p:spPr>
      </p:pic>
      <p:pic>
        <p:nvPicPr>
          <p:cNvPr id="56" name="Image 55" descr="notificati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2" y="4925395"/>
            <a:ext cx="733173" cy="720424"/>
          </a:xfrm>
          <a:prstGeom prst="rect">
            <a:avLst/>
          </a:prstGeom>
        </p:spPr>
      </p:pic>
      <p:graphicFrame>
        <p:nvGraphicFramePr>
          <p:cNvPr id="57" name="Obje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62338"/>
              </p:ext>
            </p:extLst>
          </p:nvPr>
        </p:nvGraphicFramePr>
        <p:xfrm>
          <a:off x="1108075" y="3197225"/>
          <a:ext cx="1038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…quation" r:id="rId15" imgW="406400" imgH="266700" progId="Equation.3">
                  <p:embed/>
                </p:oleObj>
              </mc:Choice>
              <mc:Fallback>
                <p:oleObj name="…quation" r:id="rId15" imgW="40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8075" y="3197225"/>
                        <a:ext cx="103822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44308"/>
              </p:ext>
            </p:extLst>
          </p:nvPr>
        </p:nvGraphicFramePr>
        <p:xfrm>
          <a:off x="2882900" y="3200400"/>
          <a:ext cx="16160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…quation" r:id="rId17" imgW="749300" imgH="266700" progId="Equation.3">
                  <p:embed/>
                </p:oleObj>
              </mc:Choice>
              <mc:Fallback>
                <p:oleObj name="…quation" r:id="rId17" imgW="749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2900" y="3200400"/>
                        <a:ext cx="16160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44756"/>
              </p:ext>
            </p:extLst>
          </p:nvPr>
        </p:nvGraphicFramePr>
        <p:xfrm>
          <a:off x="890588" y="4102100"/>
          <a:ext cx="13287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…quation" r:id="rId19" imgW="520700" imgH="266700" progId="Equation.3">
                  <p:embed/>
                </p:oleObj>
              </mc:Choice>
              <mc:Fallback>
                <p:oleObj name="…quation" r:id="rId19" imgW="520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0588" y="4102100"/>
                        <a:ext cx="13287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>
            <a:off x="2411760" y="46227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32780"/>
              </p:ext>
            </p:extLst>
          </p:nvPr>
        </p:nvGraphicFramePr>
        <p:xfrm>
          <a:off x="2690813" y="3992563"/>
          <a:ext cx="1860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…quation" r:id="rId21" imgW="863600" imgH="266700" progId="Equation.3">
                  <p:embed/>
                </p:oleObj>
              </mc:Choice>
              <mc:Fallback>
                <p:oleObj name="…quation" r:id="rId21" imgW="86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90813" y="3992563"/>
                        <a:ext cx="186055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98705"/>
              </p:ext>
            </p:extLst>
          </p:nvPr>
        </p:nvGraphicFramePr>
        <p:xfrm>
          <a:off x="842963" y="4781550"/>
          <a:ext cx="1425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…quation" r:id="rId23" imgW="558800" imgH="266700" progId="Equation.3">
                  <p:embed/>
                </p:oleObj>
              </mc:Choice>
              <mc:Fallback>
                <p:oleObj name="…quation" r:id="rId23" imgW="558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2963" y="4781550"/>
                        <a:ext cx="14255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Connecteur droit avec flèche 63"/>
          <p:cNvCxnSpPr/>
          <p:nvPr/>
        </p:nvCxnSpPr>
        <p:spPr>
          <a:xfrm>
            <a:off x="2411760" y="534287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Obje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35897"/>
              </p:ext>
            </p:extLst>
          </p:nvPr>
        </p:nvGraphicFramePr>
        <p:xfrm>
          <a:off x="2649538" y="4784725"/>
          <a:ext cx="1943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…quation" r:id="rId25" imgW="901700" imgH="266700" progId="Equation.3">
                  <p:embed/>
                </p:oleObj>
              </mc:Choice>
              <mc:Fallback>
                <p:oleObj name="…quation" r:id="rId25" imgW="901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9538" y="4784725"/>
                        <a:ext cx="19431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19425"/>
              </p:ext>
            </p:extLst>
          </p:nvPr>
        </p:nvGraphicFramePr>
        <p:xfrm>
          <a:off x="1254125" y="5573713"/>
          <a:ext cx="746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name="…quation" r:id="rId27" imgW="292100" imgH="266700" progId="Equation.3">
                  <p:embed/>
                </p:oleObj>
              </mc:Choice>
              <mc:Fallback>
                <p:oleObj name="…quation" r:id="rId27" imgW="292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54125" y="5573713"/>
                        <a:ext cx="746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eur droit avec flèche 66"/>
          <p:cNvCxnSpPr/>
          <p:nvPr/>
        </p:nvCxnSpPr>
        <p:spPr>
          <a:xfrm>
            <a:off x="2483768" y="6093295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87890"/>
              </p:ext>
            </p:extLst>
          </p:nvPr>
        </p:nvGraphicFramePr>
        <p:xfrm>
          <a:off x="2949575" y="5576888"/>
          <a:ext cx="13414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…quation" r:id="rId29" imgW="622300" imgH="266700" progId="Equation.3">
                  <p:embed/>
                </p:oleObj>
              </mc:Choice>
              <mc:Fallback>
                <p:oleObj name="…quation" r:id="rId29" imgW="622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49575" y="5576888"/>
                        <a:ext cx="134143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Connecteur droit avec flèche 68"/>
          <p:cNvCxnSpPr/>
          <p:nvPr/>
        </p:nvCxnSpPr>
        <p:spPr>
          <a:xfrm>
            <a:off x="2483768" y="3758700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82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r 8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88" name="Image 87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89" name="Bulle ronde 88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91" name="Image 90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92" name="Image 91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93" name="Image 92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94" name="Image 93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95" name="Image 94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96" name="Image 95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sp>
        <p:nvSpPr>
          <p:cNvPr id="18" name="Ellipse 17"/>
          <p:cNvSpPr/>
          <p:nvPr/>
        </p:nvSpPr>
        <p:spPr>
          <a:xfrm>
            <a:off x="971600" y="1628800"/>
            <a:ext cx="8064896" cy="496855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5"/>
          <p:cNvSpPr txBox="1"/>
          <p:nvPr/>
        </p:nvSpPr>
        <p:spPr>
          <a:xfrm>
            <a:off x="1115616" y="2535287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Notifications</a:t>
            </a:r>
            <a:endParaRPr lang="en-US" sz="2400" b="1" dirty="0" smtClean="0"/>
          </a:p>
        </p:txBody>
      </p:sp>
      <p:sp>
        <p:nvSpPr>
          <p:cNvPr id="44" name="Bulle ronde 43"/>
          <p:cNvSpPr/>
          <p:nvPr/>
        </p:nvSpPr>
        <p:spPr>
          <a:xfrm>
            <a:off x="4211960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chemeClr val="bg1"/>
          </a:solidFill>
          <a:ln>
            <a:solidFill>
              <a:srgbClr val="D1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notificatio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96952"/>
            <a:ext cx="2046543" cy="1944216"/>
          </a:xfrm>
          <a:prstGeom prst="rect">
            <a:avLst/>
          </a:prstGeom>
        </p:spPr>
      </p:pic>
      <p:grpSp>
        <p:nvGrpSpPr>
          <p:cNvPr id="46" name="Grouper 45"/>
          <p:cNvGrpSpPr/>
          <p:nvPr/>
        </p:nvGrpSpPr>
        <p:grpSpPr>
          <a:xfrm>
            <a:off x="4499992" y="3068960"/>
            <a:ext cx="1152128" cy="1152128"/>
            <a:chOff x="4860032" y="3068960"/>
            <a:chExt cx="1152128" cy="1152128"/>
          </a:xfrm>
        </p:grpSpPr>
        <p:pic>
          <p:nvPicPr>
            <p:cNvPr id="47" name="Image 46" descr="whatsapp_app.ico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3212976"/>
              <a:ext cx="1008112" cy="1008112"/>
            </a:xfrm>
            <a:prstGeom prst="rect">
              <a:avLst/>
            </a:prstGeom>
          </p:spPr>
        </p:pic>
        <p:sp>
          <p:nvSpPr>
            <p:cNvPr id="48" name="Ellipse 47"/>
            <p:cNvSpPr/>
            <p:nvPr/>
          </p:nvSpPr>
          <p:spPr>
            <a:xfrm>
              <a:off x="5652120" y="3068960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3</a:t>
              </a:r>
              <a:endParaRPr lang="fr-FR" sz="1400" dirty="0"/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5652120" y="1916832"/>
            <a:ext cx="1224136" cy="1224136"/>
            <a:chOff x="6084168" y="2996952"/>
            <a:chExt cx="1224136" cy="1224136"/>
          </a:xfrm>
        </p:grpSpPr>
        <p:pic>
          <p:nvPicPr>
            <p:cNvPr id="50" name="Image 49" descr="twitter_app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3068960"/>
              <a:ext cx="1152128" cy="1152128"/>
            </a:xfrm>
            <a:prstGeom prst="rect">
              <a:avLst/>
            </a:prstGeom>
          </p:spPr>
        </p:pic>
        <p:sp>
          <p:nvSpPr>
            <p:cNvPr id="51" name="Ellipse 50"/>
            <p:cNvSpPr/>
            <p:nvPr/>
          </p:nvSpPr>
          <p:spPr>
            <a:xfrm>
              <a:off x="6948264" y="2996952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2</a:t>
              </a:r>
              <a:endParaRPr lang="fr-FR" sz="1400" dirty="0"/>
            </a:p>
          </p:txBody>
        </p:sp>
      </p:grpSp>
      <p:grpSp>
        <p:nvGrpSpPr>
          <p:cNvPr id="52" name="Grouper 51"/>
          <p:cNvGrpSpPr/>
          <p:nvPr/>
        </p:nvGrpSpPr>
        <p:grpSpPr>
          <a:xfrm>
            <a:off x="7164288" y="2531780"/>
            <a:ext cx="1176537" cy="1113244"/>
            <a:chOff x="6444208" y="1772816"/>
            <a:chExt cx="1176537" cy="1113244"/>
          </a:xfrm>
        </p:grpSpPr>
        <p:pic>
          <p:nvPicPr>
            <p:cNvPr id="53" name="Image 52" descr="skype_app.jp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1844824"/>
              <a:ext cx="1176537" cy="1041236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7236296" y="1772816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1</a:t>
              </a:r>
              <a:endParaRPr lang="fr-FR" sz="1400" dirty="0"/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7452320" y="3933056"/>
            <a:ext cx="1152128" cy="1080120"/>
            <a:chOff x="4788024" y="4221088"/>
            <a:chExt cx="1152128" cy="1080120"/>
          </a:xfrm>
        </p:grpSpPr>
        <p:pic>
          <p:nvPicPr>
            <p:cNvPr id="56" name="Image 55" descr="message_app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4293096"/>
              <a:ext cx="1016242" cy="1008112"/>
            </a:xfrm>
            <a:prstGeom prst="rect">
              <a:avLst/>
            </a:prstGeom>
          </p:spPr>
        </p:pic>
        <p:sp>
          <p:nvSpPr>
            <p:cNvPr id="57" name="Ellipse 56"/>
            <p:cNvSpPr/>
            <p:nvPr/>
          </p:nvSpPr>
          <p:spPr>
            <a:xfrm>
              <a:off x="5580112" y="4221088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4</a:t>
              </a:r>
              <a:endParaRPr lang="fr-FR" sz="1400" dirty="0"/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4860032" y="4509120"/>
            <a:ext cx="1152128" cy="1080120"/>
            <a:chOff x="3779912" y="4221088"/>
            <a:chExt cx="1152128" cy="1080120"/>
          </a:xfrm>
        </p:grpSpPr>
        <p:pic>
          <p:nvPicPr>
            <p:cNvPr id="59" name="Image 58" descr="messenger_app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293096"/>
              <a:ext cx="1008112" cy="1008112"/>
            </a:xfrm>
            <a:prstGeom prst="rect">
              <a:avLst/>
            </a:prstGeom>
          </p:spPr>
        </p:pic>
        <p:sp>
          <p:nvSpPr>
            <p:cNvPr id="60" name="Ellipse 59"/>
            <p:cNvSpPr/>
            <p:nvPr/>
          </p:nvSpPr>
          <p:spPr>
            <a:xfrm>
              <a:off x="4572000" y="4221088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9</a:t>
              </a:r>
            </a:p>
          </p:txBody>
        </p:sp>
      </p:grpSp>
      <p:grpSp>
        <p:nvGrpSpPr>
          <p:cNvPr id="61" name="Grouper 60"/>
          <p:cNvGrpSpPr/>
          <p:nvPr/>
        </p:nvGrpSpPr>
        <p:grpSpPr>
          <a:xfrm>
            <a:off x="5940152" y="3429000"/>
            <a:ext cx="1224136" cy="1152128"/>
            <a:chOff x="5940152" y="4221088"/>
            <a:chExt cx="1224136" cy="1152128"/>
          </a:xfrm>
        </p:grpSpPr>
        <p:pic>
          <p:nvPicPr>
            <p:cNvPr id="62" name="Image 61" descr="clock_app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4293096"/>
              <a:ext cx="1080120" cy="1080120"/>
            </a:xfrm>
            <a:prstGeom prst="rect">
              <a:avLst/>
            </a:prstGeom>
          </p:spPr>
        </p:pic>
        <p:sp>
          <p:nvSpPr>
            <p:cNvPr id="63" name="Ellipse 62"/>
            <p:cNvSpPr/>
            <p:nvPr/>
          </p:nvSpPr>
          <p:spPr>
            <a:xfrm>
              <a:off x="6804248" y="4221088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1</a:t>
              </a:r>
              <a:endParaRPr lang="fr-FR" sz="1400" dirty="0"/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6012160" y="5013176"/>
            <a:ext cx="1224136" cy="1223516"/>
            <a:chOff x="4932040" y="1844824"/>
            <a:chExt cx="1224136" cy="1223516"/>
          </a:xfrm>
        </p:grpSpPr>
        <p:pic>
          <p:nvPicPr>
            <p:cNvPr id="75" name="Image 74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916832"/>
              <a:ext cx="1151508" cy="1151508"/>
            </a:xfrm>
            <a:prstGeom prst="rect">
              <a:avLst/>
            </a:prstGeom>
          </p:spPr>
        </p:pic>
        <p:sp>
          <p:nvSpPr>
            <p:cNvPr id="76" name="Ellipse 75"/>
            <p:cNvSpPr/>
            <p:nvPr/>
          </p:nvSpPr>
          <p:spPr>
            <a:xfrm>
              <a:off x="5796136" y="1844824"/>
              <a:ext cx="360040" cy="360040"/>
            </a:xfrm>
            <a:prstGeom prst="ellipse">
              <a:avLst/>
            </a:prstGeom>
            <a:solidFill>
              <a:srgbClr val="D12223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1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40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DLMR: record generation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196823" y="2717882"/>
            <a:ext cx="2238328" cy="4343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96823" y="3285964"/>
            <a:ext cx="2238328" cy="22584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196823" y="3840147"/>
            <a:ext cx="2238328" cy="9555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196823" y="4362192"/>
            <a:ext cx="2238328" cy="9555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196823" y="4874681"/>
            <a:ext cx="2238328" cy="28665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96823" y="2363482"/>
            <a:ext cx="2238328" cy="348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rgbClr val="000000"/>
                </a:solidFill>
              </a:rPr>
              <a:t>One Record Of Bob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196823" y="5335922"/>
            <a:ext cx="2238328" cy="39957"/>
          </a:xfrm>
          <a:prstGeom prst="lin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524405" y="2469676"/>
            <a:ext cx="1671332" cy="8153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524405" y="3445263"/>
            <a:ext cx="1671332" cy="815308"/>
          </a:xfrm>
          <a:prstGeom prst="roundRect">
            <a:avLst/>
          </a:prstGeom>
          <a:solidFill>
            <a:srgbClr val="7CC431"/>
          </a:solidFill>
          <a:ln>
            <a:solidFill>
              <a:srgbClr val="7CC4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24405" y="4437112"/>
            <a:ext cx="1671332" cy="815308"/>
          </a:xfrm>
          <a:prstGeom prst="round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24405" y="5494012"/>
            <a:ext cx="1671332" cy="81530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6835861" y="3485747"/>
            <a:ext cx="1624571" cy="1004132"/>
            <a:chOff x="7236296" y="2780928"/>
            <a:chExt cx="1800200" cy="1224136"/>
          </a:xfrm>
        </p:grpSpPr>
        <p:sp>
          <p:nvSpPr>
            <p:cNvPr id="73" name="Rectangle 72"/>
            <p:cNvSpPr/>
            <p:nvPr/>
          </p:nvSpPr>
          <p:spPr>
            <a:xfrm>
              <a:off x="7448613" y="3035946"/>
              <a:ext cx="154502" cy="788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29866" y="3356993"/>
              <a:ext cx="154502" cy="459626"/>
            </a:xfrm>
            <a:prstGeom prst="rect">
              <a:avLst/>
            </a:prstGeom>
            <a:solidFill>
              <a:srgbClr val="7CC431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28384" y="3780098"/>
              <a:ext cx="216024" cy="4571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16416" y="3780098"/>
              <a:ext cx="216024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>
              <a:off x="7380312" y="3861048"/>
              <a:ext cx="1440160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 flipV="1">
              <a:off x="7380312" y="2852936"/>
              <a:ext cx="0" cy="1008112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236296" y="2780928"/>
              <a:ext cx="1800200" cy="122413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lipse 79"/>
          <p:cNvSpPr/>
          <p:nvPr/>
        </p:nvSpPr>
        <p:spPr>
          <a:xfrm>
            <a:off x="5861119" y="1890949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5861119" y="5198679"/>
            <a:ext cx="389897" cy="354400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5861119" y="5671212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5861119" y="4785213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5861119" y="3958280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5861119" y="3544814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5861119" y="6084678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/>
          <p:cNvSpPr/>
          <p:nvPr/>
        </p:nvSpPr>
        <p:spPr>
          <a:xfrm>
            <a:off x="5861119" y="4371747"/>
            <a:ext cx="389897" cy="354400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/>
          <p:cNvSpPr/>
          <p:nvPr/>
        </p:nvSpPr>
        <p:spPr>
          <a:xfrm>
            <a:off x="5861119" y="3131348"/>
            <a:ext cx="389897" cy="354400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5861119" y="2717882"/>
            <a:ext cx="389897" cy="354400"/>
          </a:xfrm>
          <a:prstGeom prst="ellipse">
            <a:avLst/>
          </a:prstGeom>
          <a:solidFill>
            <a:srgbClr val="7CC43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5861119" y="2304415"/>
            <a:ext cx="389897" cy="3544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/>
          <p:cNvCxnSpPr>
            <a:endCxn id="80" idx="6"/>
          </p:cNvCxnSpPr>
          <p:nvPr/>
        </p:nvCxnSpPr>
        <p:spPr>
          <a:xfrm flipH="1" flipV="1">
            <a:off x="6251016" y="2068149"/>
            <a:ext cx="584845" cy="147666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0" idx="2"/>
          </p:cNvCxnSpPr>
          <p:nvPr/>
        </p:nvCxnSpPr>
        <p:spPr>
          <a:xfrm flipH="1">
            <a:off x="3781668" y="2068149"/>
            <a:ext cx="2079451" cy="76786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6789" y="2836015"/>
            <a:ext cx="844777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236548" y="2836015"/>
            <a:ext cx="844777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431497" y="3958280"/>
            <a:ext cx="974742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326789" y="3958280"/>
            <a:ext cx="1039725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26789" y="4416870"/>
            <a:ext cx="1234674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260708" y="5064942"/>
            <a:ext cx="1234674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326789" y="5496990"/>
            <a:ext cx="1234674" cy="23626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326789" y="3072281"/>
            <a:ext cx="844777" cy="236266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326789" y="3544814"/>
            <a:ext cx="1104708" cy="177200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26789" y="4194547"/>
            <a:ext cx="1104708" cy="177200"/>
          </a:xfrm>
          <a:prstGeom prst="rect">
            <a:avLst/>
          </a:prstGeom>
          <a:solidFill>
            <a:srgbClr val="7CC43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26789" y="4667080"/>
            <a:ext cx="1104708" cy="1772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avec flèche 101"/>
          <p:cNvCxnSpPr>
            <a:endCxn id="90" idx="6"/>
          </p:cNvCxnSpPr>
          <p:nvPr/>
        </p:nvCxnSpPr>
        <p:spPr>
          <a:xfrm flipH="1" flipV="1">
            <a:off x="6251016" y="2481615"/>
            <a:ext cx="584845" cy="118133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0" idx="2"/>
            <a:endCxn id="92" idx="0"/>
          </p:cNvCxnSpPr>
          <p:nvPr/>
        </p:nvCxnSpPr>
        <p:spPr>
          <a:xfrm flipH="1">
            <a:off x="4658936" y="2481615"/>
            <a:ext cx="1202182" cy="3544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endCxn id="88" idx="6"/>
          </p:cNvCxnSpPr>
          <p:nvPr/>
        </p:nvCxnSpPr>
        <p:spPr>
          <a:xfrm flipH="1" flipV="1">
            <a:off x="6251016" y="2895081"/>
            <a:ext cx="584845" cy="82693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88" idx="2"/>
            <a:endCxn id="98" idx="3"/>
          </p:cNvCxnSpPr>
          <p:nvPr/>
        </p:nvCxnSpPr>
        <p:spPr>
          <a:xfrm flipH="1">
            <a:off x="4171565" y="2895081"/>
            <a:ext cx="1689554" cy="29533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87" idx="6"/>
          </p:cNvCxnSpPr>
          <p:nvPr/>
        </p:nvCxnSpPr>
        <p:spPr>
          <a:xfrm flipH="1" flipV="1">
            <a:off x="6251016" y="3308548"/>
            <a:ext cx="584845" cy="53159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99" idx="3"/>
          </p:cNvCxnSpPr>
          <p:nvPr/>
        </p:nvCxnSpPr>
        <p:spPr>
          <a:xfrm flipH="1">
            <a:off x="4431497" y="3308548"/>
            <a:ext cx="1429622" cy="32486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84" idx="6"/>
          </p:cNvCxnSpPr>
          <p:nvPr/>
        </p:nvCxnSpPr>
        <p:spPr>
          <a:xfrm flipH="1" flipV="1">
            <a:off x="6251016" y="3722014"/>
            <a:ext cx="584845" cy="1772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84" idx="2"/>
            <a:endCxn id="94" idx="0"/>
          </p:cNvCxnSpPr>
          <p:nvPr/>
        </p:nvCxnSpPr>
        <p:spPr>
          <a:xfrm flipH="1">
            <a:off x="3846651" y="3722014"/>
            <a:ext cx="2014468" cy="23626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79" idx="1"/>
            <a:endCxn id="83" idx="6"/>
          </p:cNvCxnSpPr>
          <p:nvPr/>
        </p:nvCxnSpPr>
        <p:spPr>
          <a:xfrm flipH="1">
            <a:off x="6251016" y="3987814"/>
            <a:ext cx="584845" cy="14766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83" idx="2"/>
            <a:endCxn id="10" idx="3"/>
          </p:cNvCxnSpPr>
          <p:nvPr/>
        </p:nvCxnSpPr>
        <p:spPr>
          <a:xfrm flipH="1" flipV="1">
            <a:off x="5435150" y="4105947"/>
            <a:ext cx="425968" cy="2953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endCxn id="86" idx="6"/>
          </p:cNvCxnSpPr>
          <p:nvPr/>
        </p:nvCxnSpPr>
        <p:spPr>
          <a:xfrm flipH="1">
            <a:off x="6251016" y="4076413"/>
            <a:ext cx="584845" cy="47253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86" idx="2"/>
            <a:endCxn id="100" idx="3"/>
          </p:cNvCxnSpPr>
          <p:nvPr/>
        </p:nvCxnSpPr>
        <p:spPr>
          <a:xfrm flipH="1" flipV="1">
            <a:off x="4431497" y="4283147"/>
            <a:ext cx="1429622" cy="2658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endCxn id="82" idx="6"/>
          </p:cNvCxnSpPr>
          <p:nvPr/>
        </p:nvCxnSpPr>
        <p:spPr>
          <a:xfrm flipH="1">
            <a:off x="6251016" y="4135480"/>
            <a:ext cx="584845" cy="82693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82" idx="2"/>
            <a:endCxn id="95" idx="3"/>
          </p:cNvCxnSpPr>
          <p:nvPr/>
        </p:nvCxnSpPr>
        <p:spPr>
          <a:xfrm flipH="1" flipV="1">
            <a:off x="4561463" y="4535003"/>
            <a:ext cx="1299656" cy="42741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endCxn id="81" idx="6"/>
          </p:cNvCxnSpPr>
          <p:nvPr/>
        </p:nvCxnSpPr>
        <p:spPr>
          <a:xfrm flipH="1">
            <a:off x="6251016" y="4253613"/>
            <a:ext cx="584845" cy="112226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81" idx="2"/>
            <a:endCxn id="101" idx="3"/>
          </p:cNvCxnSpPr>
          <p:nvPr/>
        </p:nvCxnSpPr>
        <p:spPr>
          <a:xfrm flipH="1" flipV="1">
            <a:off x="4431497" y="4755679"/>
            <a:ext cx="1429622" cy="62019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endCxn id="72" idx="6"/>
          </p:cNvCxnSpPr>
          <p:nvPr/>
        </p:nvCxnSpPr>
        <p:spPr>
          <a:xfrm flipH="1">
            <a:off x="6251016" y="4371747"/>
            <a:ext cx="584845" cy="147666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72" idx="2"/>
            <a:endCxn id="96" idx="3"/>
          </p:cNvCxnSpPr>
          <p:nvPr/>
        </p:nvCxnSpPr>
        <p:spPr>
          <a:xfrm flipH="1" flipV="1">
            <a:off x="4495382" y="5183075"/>
            <a:ext cx="1365737" cy="66533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endCxn id="85" idx="6"/>
          </p:cNvCxnSpPr>
          <p:nvPr/>
        </p:nvCxnSpPr>
        <p:spPr>
          <a:xfrm flipH="1">
            <a:off x="6251016" y="4489880"/>
            <a:ext cx="584845" cy="177199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endCxn id="97" idx="3"/>
          </p:cNvCxnSpPr>
          <p:nvPr/>
        </p:nvCxnSpPr>
        <p:spPr>
          <a:xfrm flipH="1" flipV="1">
            <a:off x="4561462" y="5615123"/>
            <a:ext cx="1299657" cy="59066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51520" y="18936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Behaviors generated</a:t>
            </a:r>
            <a:endParaRPr lang="en-US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876256" y="256490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Behaviors Distribution for record generated</a:t>
            </a:r>
            <a:endParaRPr lang="en-US" dirty="0"/>
          </a:p>
        </p:txBody>
      </p:sp>
      <p:sp>
        <p:nvSpPr>
          <p:cNvPr id="111" name="TextBox 3"/>
          <p:cNvSpPr txBox="1"/>
          <p:nvPr/>
        </p:nvSpPr>
        <p:spPr>
          <a:xfrm>
            <a:off x="251520" y="879103"/>
            <a:ext cx="84249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When behaviors generated and behaviors distribution for records generated, DLMR behaves as LMR</a:t>
            </a:r>
          </a:p>
        </p:txBody>
      </p:sp>
    </p:spTree>
    <p:extLst>
      <p:ext uri="{BB962C8B-B14F-4D97-AF65-F5344CB8AC3E}">
        <p14:creationId xmlns:p14="http://schemas.microsoft.com/office/powerpoint/2010/main" val="200622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0" grpId="0" animBg="1"/>
      <p:bldP spid="81" grpId="0" animBg="1"/>
      <p:bldP spid="72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53051"/>
              </p:ext>
            </p:extLst>
          </p:nvPr>
        </p:nvGraphicFramePr>
        <p:xfrm>
          <a:off x="1043608" y="1196752"/>
          <a:ext cx="116707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…quation" r:id="rId4" imgW="457200" imgH="254000" progId="Equation.3">
                  <p:embed/>
                </p:oleObj>
              </mc:Choice>
              <mc:Fallback>
                <p:oleObj name="…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196752"/>
                        <a:ext cx="116707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Image 28" descr="locations_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99100"/>
            <a:ext cx="812601" cy="776659"/>
          </a:xfrm>
          <a:prstGeom prst="rect">
            <a:avLst/>
          </a:prstGeom>
        </p:spPr>
      </p:pic>
      <p:pic>
        <p:nvPicPr>
          <p:cNvPr id="30" name="Image 29" descr="app_launch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9" y="3083871"/>
            <a:ext cx="313432" cy="540316"/>
          </a:xfrm>
          <a:prstGeom prst="rect">
            <a:avLst/>
          </a:prstGeom>
        </p:spPr>
      </p:pic>
      <p:pic>
        <p:nvPicPr>
          <p:cNvPr id="31" name="Image 30" descr="activity_ico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2163196"/>
            <a:ext cx="580429" cy="600352"/>
          </a:xfrm>
          <a:prstGeom prst="rect">
            <a:avLst/>
          </a:prstGeom>
        </p:spPr>
      </p:pic>
      <p:pic>
        <p:nvPicPr>
          <p:cNvPr id="33" name="Image 32" descr="day_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8" y="4504905"/>
            <a:ext cx="580429" cy="600352"/>
          </a:xfrm>
          <a:prstGeom prst="rect">
            <a:avLst/>
          </a:prstGeom>
        </p:spPr>
      </p:pic>
      <p:pic>
        <p:nvPicPr>
          <p:cNvPr id="34" name="Image 33" descr="notificatio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2" y="3731599"/>
            <a:ext cx="733173" cy="720424"/>
          </a:xfrm>
          <a:prstGeom prst="rect">
            <a:avLst/>
          </a:prstGeom>
        </p:spPr>
      </p:pic>
      <p:graphicFrame>
        <p:nvGraphicFramePr>
          <p:cNvPr id="35" name="Obje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15505"/>
              </p:ext>
            </p:extLst>
          </p:nvPr>
        </p:nvGraphicFramePr>
        <p:xfrm>
          <a:off x="1108075" y="2003429"/>
          <a:ext cx="1038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…quation" r:id="rId11" imgW="406400" imgH="266700" progId="Equation.3">
                  <p:embed/>
                </p:oleObj>
              </mc:Choice>
              <mc:Fallback>
                <p:oleObj name="…quation" r:id="rId11" imgW="40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8075" y="2003429"/>
                        <a:ext cx="103822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81098"/>
              </p:ext>
            </p:extLst>
          </p:nvPr>
        </p:nvGraphicFramePr>
        <p:xfrm>
          <a:off x="890588" y="2908304"/>
          <a:ext cx="13287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…quation" r:id="rId13" imgW="520700" imgH="266700" progId="Equation.3">
                  <p:embed/>
                </p:oleObj>
              </mc:Choice>
              <mc:Fallback>
                <p:oleObj name="…quation" r:id="rId13" imgW="520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0588" y="2908304"/>
                        <a:ext cx="13287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57784"/>
              </p:ext>
            </p:extLst>
          </p:nvPr>
        </p:nvGraphicFramePr>
        <p:xfrm>
          <a:off x="842963" y="3587754"/>
          <a:ext cx="1425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…quation" r:id="rId15" imgW="558800" imgH="266700" progId="Equation.3">
                  <p:embed/>
                </p:oleObj>
              </mc:Choice>
              <mc:Fallback>
                <p:oleObj name="…quation" r:id="rId15" imgW="558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2963" y="3587754"/>
                        <a:ext cx="14255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96287"/>
              </p:ext>
            </p:extLst>
          </p:nvPr>
        </p:nvGraphicFramePr>
        <p:xfrm>
          <a:off x="1254125" y="4379917"/>
          <a:ext cx="746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…quation" r:id="rId17" imgW="292100" imgH="266700" progId="Equation.3">
                  <p:embed/>
                </p:oleObj>
              </mc:Choice>
              <mc:Fallback>
                <p:oleObj name="…quation" r:id="rId17" imgW="292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4125" y="4379917"/>
                        <a:ext cx="746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3"/>
          <p:cNvSpPr txBox="1"/>
          <p:nvPr/>
        </p:nvSpPr>
        <p:spPr>
          <a:xfrm>
            <a:off x="2699792" y="1412776"/>
            <a:ext cx="61926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behaviors of Bob by estimating V parameters for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2699792" y="1412776"/>
            <a:ext cx="61926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behaviors of Bob by estimating V parameters for</a:t>
            </a:r>
          </a:p>
        </p:txBody>
      </p:sp>
      <p:graphicFrame>
        <p:nvGraphicFramePr>
          <p:cNvPr id="48" name="Obje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22175"/>
              </p:ext>
            </p:extLst>
          </p:nvPr>
        </p:nvGraphicFramePr>
        <p:xfrm>
          <a:off x="6692230" y="1735535"/>
          <a:ext cx="400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…quation" r:id="rId19" imgW="177800" imgH="241300" progId="Equation.3">
                  <p:embed/>
                </p:oleObj>
              </mc:Choice>
              <mc:Fallback>
                <p:oleObj name="…quation" r:id="rId19" imgW="17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92230" y="1735535"/>
                        <a:ext cx="4000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05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1" name="TextBox 3"/>
          <p:cNvSpPr txBox="1"/>
          <p:nvPr/>
        </p:nvSpPr>
        <p:spPr>
          <a:xfrm>
            <a:off x="2699792" y="1412776"/>
            <a:ext cx="61926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behaviors of Bob by estimating V parameters for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 distribution for records by estimating K parameters for  </a:t>
            </a:r>
          </a:p>
        </p:txBody>
      </p:sp>
      <p:graphicFrame>
        <p:nvGraphicFramePr>
          <p:cNvPr id="43" name="Obje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99997"/>
              </p:ext>
            </p:extLst>
          </p:nvPr>
        </p:nvGraphicFramePr>
        <p:xfrm>
          <a:off x="6692230" y="1735535"/>
          <a:ext cx="400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…quation" r:id="rId4" imgW="177800" imgH="241300" progId="Equation.3">
                  <p:embed/>
                </p:oleObj>
              </mc:Choice>
              <mc:Fallback>
                <p:oleObj name="…quation" r:id="rId4" imgW="17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2230" y="1735535"/>
                        <a:ext cx="4000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er 4"/>
          <p:cNvGrpSpPr/>
          <p:nvPr/>
        </p:nvGrpSpPr>
        <p:grpSpPr>
          <a:xfrm>
            <a:off x="107504" y="2324621"/>
            <a:ext cx="2420536" cy="1464419"/>
            <a:chOff x="279256" y="2324621"/>
            <a:chExt cx="5156840" cy="2760563"/>
          </a:xfrm>
        </p:grpSpPr>
        <p:grpSp>
          <p:nvGrpSpPr>
            <p:cNvPr id="15" name="Grouper 14"/>
            <p:cNvGrpSpPr/>
            <p:nvPr/>
          </p:nvGrpSpPr>
          <p:grpSpPr>
            <a:xfrm>
              <a:off x="3635896" y="3068960"/>
              <a:ext cx="1800200" cy="1224136"/>
              <a:chOff x="7236296" y="2780928"/>
              <a:chExt cx="1800200" cy="12241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448613" y="3035946"/>
                <a:ext cx="154502" cy="7887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29866" y="3356993"/>
                <a:ext cx="154502" cy="459626"/>
              </a:xfrm>
              <a:prstGeom prst="rect">
                <a:avLst/>
              </a:prstGeom>
              <a:solidFill>
                <a:srgbClr val="7CC431"/>
              </a:solidFill>
              <a:ln>
                <a:solidFill>
                  <a:srgbClr val="7CC4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028384" y="3780098"/>
                <a:ext cx="216024" cy="4571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316416" y="3780098"/>
                <a:ext cx="216024" cy="4571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7380312" y="3861048"/>
                <a:ext cx="1440160" cy="0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7380312" y="2852936"/>
                <a:ext cx="0" cy="1008112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7236296" y="2780928"/>
                <a:ext cx="1800200" cy="12241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23" name="Obje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282137"/>
                </p:ext>
              </p:extLst>
            </p:nvPr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…quation" r:id="rId6" imgW="114300" imgH="165100" progId="Equation.3">
                    <p:embed/>
                  </p:oleObj>
                </mc:Choice>
                <mc:Fallback>
                  <p:oleObj name="…quation" r:id="rId6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659443"/>
                </p:ext>
              </p:extLst>
            </p:nvPr>
          </p:nvGraphicFramePr>
          <p:xfrm>
            <a:off x="279256" y="2324621"/>
            <a:ext cx="1628448" cy="276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…quation" r:id="rId8" imgW="546100" imgH="927100" progId="Equation.3">
                    <p:embed/>
                  </p:oleObj>
                </mc:Choice>
                <mc:Fallback>
                  <p:oleObj name="…quation" r:id="rId8" imgW="546100" imgH="927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79256" y="2324621"/>
                          <a:ext cx="1628448" cy="2760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Connecteur droit avec flèche 24"/>
            <p:cNvCxnSpPr/>
            <p:nvPr/>
          </p:nvCxnSpPr>
          <p:spPr>
            <a:xfrm>
              <a:off x="1907704" y="3645024"/>
              <a:ext cx="165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084646"/>
                </p:ext>
              </p:extLst>
            </p:nvPr>
          </p:nvGraphicFramePr>
          <p:xfrm>
            <a:off x="1979712" y="2780928"/>
            <a:ext cx="1401763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…quation" r:id="rId10" imgW="469900" imgH="203200" progId="Equation.3">
                    <p:embed/>
                  </p:oleObj>
                </mc:Choice>
                <mc:Fallback>
                  <p:oleObj name="…quation" r:id="rId10" imgW="469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79712" y="2780928"/>
                          <a:ext cx="1401763" cy="604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02058"/>
              </p:ext>
            </p:extLst>
          </p:nvPr>
        </p:nvGraphicFramePr>
        <p:xfrm>
          <a:off x="8508704" y="2924944"/>
          <a:ext cx="311768" cy="39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…quation" r:id="rId12" imgW="139700" imgH="177800" progId="Equation.3">
                  <p:embed/>
                </p:oleObj>
              </mc:Choice>
              <mc:Fallback>
                <p:oleObj name="…quation" r:id="rId12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08704" y="2924944"/>
                        <a:ext cx="311768" cy="39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79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DLMR: some properties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1" name="TextBox 3"/>
          <p:cNvSpPr txBox="1"/>
          <p:nvPr/>
        </p:nvSpPr>
        <p:spPr>
          <a:xfrm>
            <a:off x="2699792" y="1412776"/>
            <a:ext cx="619268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behaviors of Bob by estimating V parameters for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Learns how to generate behavior distribution for records by estimating K parameters for 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Needs to estimate K+V parameters </a:t>
            </a:r>
          </a:p>
        </p:txBody>
      </p:sp>
      <p:graphicFrame>
        <p:nvGraphicFramePr>
          <p:cNvPr id="43" name="Obje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5323"/>
              </p:ext>
            </p:extLst>
          </p:nvPr>
        </p:nvGraphicFramePr>
        <p:xfrm>
          <a:off x="6692230" y="1735535"/>
          <a:ext cx="400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…quation" r:id="rId4" imgW="177800" imgH="241300" progId="Equation.3">
                  <p:embed/>
                </p:oleObj>
              </mc:Choice>
              <mc:Fallback>
                <p:oleObj name="…quation" r:id="rId4" imgW="17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2230" y="1735535"/>
                        <a:ext cx="4000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13447"/>
              </p:ext>
            </p:extLst>
          </p:nvPr>
        </p:nvGraphicFramePr>
        <p:xfrm>
          <a:off x="8508704" y="2924944"/>
          <a:ext cx="311768" cy="39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…quation" r:id="rId6" imgW="139700" imgH="177800" progId="Equation.3">
                  <p:embed/>
                </p:oleObj>
              </mc:Choice>
              <mc:Fallback>
                <p:oleObj name="…quation" r:id="rId6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08704" y="2924944"/>
                        <a:ext cx="311768" cy="39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 </a:t>
            </a:r>
            <a:r>
              <a:rPr lang="en-US" sz="2800" dirty="0" err="1" smtClean="0">
                <a:solidFill>
                  <a:srgbClr val="FF0000"/>
                </a:solidFill>
              </a:rPr>
              <a:t>vs</a:t>
            </a:r>
            <a:r>
              <a:rPr lang="en-US" sz="2800" dirty="0" smtClean="0">
                <a:solidFill>
                  <a:srgbClr val="FF0000"/>
                </a:solidFill>
              </a:rPr>
              <a:t> LMR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04054"/>
              </p:ext>
            </p:extLst>
          </p:nvPr>
        </p:nvGraphicFramePr>
        <p:xfrm>
          <a:off x="251520" y="1397000"/>
          <a:ext cx="8568952" cy="49498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84476"/>
                <a:gridCol w="4284476"/>
              </a:tblGrid>
              <a:tr h="4793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DLMR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K.V+K.M parameters to estimate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K+M parameters</a:t>
                      </a:r>
                      <a:r>
                        <a:rPr lang="en-US" sz="2400" baseline="0" dirty="0" smtClean="0"/>
                        <a:t> to estimate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Fits one behavior distribution to each record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Learns how</a:t>
                      </a:r>
                      <a:r>
                        <a:rPr lang="en-US" sz="2400" baseline="0" dirty="0" smtClean="0"/>
                        <a:t> to generate behavior distributions according to Bob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Learns K behaviors of Bob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Learns how to generate behaviors of Bob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lèche vers la droite 3"/>
          <p:cNvSpPr/>
          <p:nvPr/>
        </p:nvSpPr>
        <p:spPr>
          <a:xfrm>
            <a:off x="323528" y="5589240"/>
            <a:ext cx="504056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971600" y="5157192"/>
            <a:ext cx="34563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Tries to find behaviors that describe the observed part of Bob life</a:t>
            </a:r>
            <a:endParaRPr lang="en-US" sz="2400" dirty="0"/>
          </a:p>
        </p:txBody>
      </p:sp>
      <p:sp>
        <p:nvSpPr>
          <p:cNvPr id="27" name="Flèche vers la droite 26"/>
          <p:cNvSpPr/>
          <p:nvPr/>
        </p:nvSpPr>
        <p:spPr>
          <a:xfrm>
            <a:off x="4644008" y="5661248"/>
            <a:ext cx="504056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5220072" y="5181000"/>
            <a:ext cx="34563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Tries to understand how Bob behaves from the observed part of his life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8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Latent </a:t>
            </a:r>
            <a:r>
              <a:rPr lang="en-US" sz="2800" dirty="0" err="1" smtClean="0">
                <a:solidFill>
                  <a:srgbClr val="FF0000"/>
                </a:solidFill>
              </a:rPr>
              <a:t>Dirichlet</a:t>
            </a:r>
            <a:r>
              <a:rPr lang="en-US" sz="2800" dirty="0" smtClean="0">
                <a:solidFill>
                  <a:srgbClr val="FF0000"/>
                </a:solidFill>
              </a:rPr>
              <a:t> Allocation (LDA)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07504" y="1118349"/>
            <a:ext cx="468052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LDA is a widely used model based on </a:t>
            </a:r>
            <a:r>
              <a:rPr lang="en-US" sz="2400" dirty="0"/>
              <a:t>t</a:t>
            </a:r>
            <a:r>
              <a:rPr lang="en-US" sz="2400" dirty="0" smtClean="0"/>
              <a:t>opic modeling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 Corpus of Text representation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Recommender Systems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Image processing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model is very similar to LDA</a:t>
            </a:r>
          </a:p>
        </p:txBody>
      </p:sp>
      <p:pic>
        <p:nvPicPr>
          <p:cNvPr id="13" name="Image 12" descr="notific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89040"/>
            <a:ext cx="909574" cy="86409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4788024" y="1484784"/>
            <a:ext cx="3861902" cy="4248472"/>
            <a:chOff x="4788024" y="1484784"/>
            <a:chExt cx="3861902" cy="4248472"/>
          </a:xfrm>
        </p:grpSpPr>
        <p:pic>
          <p:nvPicPr>
            <p:cNvPr id="9" name="Image 8" descr="locations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556792"/>
              <a:ext cx="1008112" cy="931546"/>
            </a:xfrm>
            <a:prstGeom prst="rect">
              <a:avLst/>
            </a:prstGeom>
          </p:spPr>
        </p:pic>
        <p:pic>
          <p:nvPicPr>
            <p:cNvPr id="10" name="Image 9" descr="app_laun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388844" cy="648072"/>
            </a:xfrm>
            <a:prstGeom prst="rect">
              <a:avLst/>
            </a:prstGeom>
          </p:spPr>
        </p:pic>
        <p:pic>
          <p:nvPicPr>
            <p:cNvPr id="11" name="Image 10" descr="activity_ico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20888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day_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4725144"/>
              <a:ext cx="720080" cy="720080"/>
            </a:xfrm>
            <a:prstGeom prst="rect">
              <a:avLst/>
            </a:prstGeom>
          </p:spPr>
        </p:pic>
        <p:grpSp>
          <p:nvGrpSpPr>
            <p:cNvPr id="14" name="Grouper 13"/>
            <p:cNvGrpSpPr/>
            <p:nvPr/>
          </p:nvGrpSpPr>
          <p:grpSpPr>
            <a:xfrm>
              <a:off x="5841614" y="1484784"/>
              <a:ext cx="2808312" cy="4248472"/>
              <a:chOff x="539552" y="2276872"/>
              <a:chExt cx="2808312" cy="4248472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539552" y="2276872"/>
                <a:ext cx="2592288" cy="4248472"/>
              </a:xfrm>
              <a:prstGeom prst="roundRect">
                <a:avLst/>
              </a:prstGeom>
              <a:solidFill>
                <a:srgbClr val="7CC431"/>
              </a:solidFill>
              <a:ln>
                <a:solidFill>
                  <a:srgbClr val="7CC4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39552" y="2420888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</a:t>
                </a:r>
                <a:r>
                  <a:rPr lang="en-US" dirty="0" err="1" smtClean="0"/>
                  <a:t>ps_park</a:t>
                </a:r>
                <a:r>
                  <a:rPr lang="en-US" dirty="0" smtClean="0"/>
                  <a:t> 	0.2</a:t>
                </a:r>
              </a:p>
              <a:p>
                <a:r>
                  <a:rPr lang="en-US" dirty="0" err="1" smtClean="0"/>
                  <a:t>Gps_other_places</a:t>
                </a:r>
                <a:r>
                  <a:rPr lang="en-US" dirty="0" smtClean="0"/>
                  <a:t>	0.05</a:t>
                </a:r>
                <a:endParaRPr lang="en-US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539552" y="3214717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Activity</a:t>
                </a:r>
                <a:r>
                  <a:rPr lang="en-US" dirty="0" smtClean="0"/>
                  <a:t>_running 	0</a:t>
                </a:r>
              </a:p>
              <a:p>
                <a:r>
                  <a:rPr lang="en-US" dirty="0" err="1" smtClean="0"/>
                  <a:t>Activity_still</a:t>
                </a:r>
                <a:r>
                  <a:rPr lang="en-US" dirty="0" smtClean="0"/>
                  <a:t>	0.2</a:t>
                </a:r>
                <a:endParaRPr lang="en-US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539552" y="4005064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App</a:t>
                </a:r>
                <a:r>
                  <a:rPr lang="en-US" dirty="0" smtClean="0"/>
                  <a:t>_news 	0.05</a:t>
                </a:r>
              </a:p>
              <a:p>
                <a:r>
                  <a:rPr lang="en-US" dirty="0" err="1" smtClean="0"/>
                  <a:t>App_noapp</a:t>
                </a:r>
                <a:r>
                  <a:rPr lang="en-US" dirty="0" smtClean="0"/>
                  <a:t>	0.2</a:t>
                </a:r>
                <a:endParaRPr lang="en-US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539552" y="4725144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Notif</a:t>
                </a:r>
                <a:r>
                  <a:rPr lang="en-US" dirty="0" smtClean="0"/>
                  <a:t>_email 	0.05</a:t>
                </a:r>
              </a:p>
              <a:p>
                <a:r>
                  <a:rPr lang="en-US" dirty="0" err="1" smtClean="0"/>
                  <a:t>Notif_others</a:t>
                </a:r>
                <a:r>
                  <a:rPr lang="en-US" dirty="0" smtClean="0"/>
                  <a:t>	0.2</a:t>
                </a:r>
                <a:endParaRPr lang="en-US" dirty="0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539552" y="5446965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/>
                  <a:t>Day</a:t>
                </a:r>
                <a:r>
                  <a:rPr lang="en-US" dirty="0" smtClean="0"/>
                  <a:t>_</a:t>
                </a:r>
                <a:r>
                  <a:rPr lang="en-US" dirty="0" err="1" smtClean="0"/>
                  <a:t>saturday</a:t>
                </a:r>
                <a:r>
                  <a:rPr lang="en-US" dirty="0" smtClean="0"/>
                  <a:t> 	0.05</a:t>
                </a:r>
              </a:p>
              <a:p>
                <a:r>
                  <a:rPr lang="en-US" dirty="0" err="1" smtClean="0"/>
                  <a:t>Day_sunday</a:t>
                </a:r>
                <a:r>
                  <a:rPr lang="en-US" dirty="0" smtClean="0"/>
                  <a:t>	0.05</a:t>
                </a:r>
                <a:endParaRPr lang="en-US" dirty="0"/>
              </a:p>
            </p:txBody>
          </p:sp>
        </p:grpSp>
      </p:grpSp>
      <p:sp>
        <p:nvSpPr>
          <p:cNvPr id="29" name="TextBox 3"/>
          <p:cNvSpPr txBox="1"/>
          <p:nvPr/>
        </p:nvSpPr>
        <p:spPr>
          <a:xfrm>
            <a:off x="107504" y="4941168"/>
            <a:ext cx="468052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/>
              <a:t>However, LDA represents behavior as a unique distribution over all the possible realizations</a:t>
            </a:r>
          </a:p>
        </p:txBody>
      </p:sp>
    </p:spTree>
    <p:extLst>
      <p:ext uri="{BB962C8B-B14F-4D97-AF65-F5344CB8AC3E}">
        <p14:creationId xmlns:p14="http://schemas.microsoft.com/office/powerpoint/2010/main" val="147431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016" y="58614"/>
            <a:ext cx="9108504" cy="63408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DLMR </a:t>
            </a:r>
            <a:r>
              <a:rPr lang="en-US" sz="2800" dirty="0" err="1" smtClean="0">
                <a:solidFill>
                  <a:srgbClr val="FF0000"/>
                </a:solidFill>
              </a:rPr>
              <a:t>vs</a:t>
            </a:r>
            <a:r>
              <a:rPr lang="en-US" sz="2800" dirty="0" smtClean="0">
                <a:solidFill>
                  <a:srgbClr val="FF0000"/>
                </a:solidFill>
              </a:rPr>
              <a:t> LDA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13738"/>
              </p:ext>
            </p:extLst>
          </p:nvPr>
        </p:nvGraphicFramePr>
        <p:xfrm>
          <a:off x="251520" y="1397000"/>
          <a:ext cx="8568952" cy="500057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84476"/>
                <a:gridCol w="4284476"/>
              </a:tblGrid>
              <a:tr h="4793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LDA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DLMR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the behavior</a:t>
                      </a:r>
                      <a:r>
                        <a:rPr lang="en-US" sz="2400" baseline="0" dirty="0" smtClean="0"/>
                        <a:t> by combining the elements of different types in a same distribution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the behavior by representing the different types in separate</a:t>
                      </a:r>
                      <a:r>
                        <a:rPr lang="en-US" sz="2400" baseline="0" dirty="0" smtClean="0"/>
                        <a:t> distributions, then combine distributions to describe the behavior using the different types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Behaviors</a:t>
                      </a:r>
                      <a:r>
                        <a:rPr lang="en-US" sz="2400" baseline="0" dirty="0" smtClean="0"/>
                        <a:t> not intuitive to interpret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Behaviors very intuitive to interpret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76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lèche vers la droite 3"/>
          <p:cNvSpPr/>
          <p:nvPr/>
        </p:nvSpPr>
        <p:spPr>
          <a:xfrm>
            <a:off x="323528" y="5661248"/>
            <a:ext cx="504056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971600" y="5229200"/>
            <a:ext cx="34563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not a good representation of multimodal data</a:t>
            </a:r>
            <a:endParaRPr lang="en-US" sz="2400" dirty="0"/>
          </a:p>
        </p:txBody>
      </p:sp>
      <p:sp>
        <p:nvSpPr>
          <p:cNvPr id="27" name="Flèche vers la droite 26"/>
          <p:cNvSpPr/>
          <p:nvPr/>
        </p:nvSpPr>
        <p:spPr>
          <a:xfrm>
            <a:off x="4644008" y="5733256"/>
            <a:ext cx="504056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/>
          <p:cNvSpPr txBox="1"/>
          <p:nvPr/>
        </p:nvSpPr>
        <p:spPr>
          <a:xfrm>
            <a:off x="5220072" y="5229200"/>
            <a:ext cx="34563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a realistic representation of multimodal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84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Evaluation </a:t>
            </a:r>
            <a:r>
              <a:rPr lang="de-DE" sz="2800" dirty="0" err="1" smtClean="0">
                <a:solidFill>
                  <a:srgbClr val="FF0000"/>
                </a:solidFill>
              </a:rPr>
              <a:t>Metrics</a:t>
            </a:r>
            <a:r>
              <a:rPr lang="de-DE" sz="2800" dirty="0" smtClean="0">
                <a:solidFill>
                  <a:srgbClr val="FF0000"/>
                </a:solidFill>
              </a:rPr>
              <a:t>(1): </a:t>
            </a:r>
            <a:r>
              <a:rPr lang="de-DE" sz="2800" dirty="0" err="1" smtClean="0">
                <a:solidFill>
                  <a:srgbClr val="FF0000"/>
                </a:solidFill>
              </a:rPr>
              <a:t>Idea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107504" y="1434257"/>
            <a:ext cx="9036496" cy="4154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b="1" dirty="0" smtClean="0"/>
              <a:t>Goal: </a:t>
            </a:r>
            <a:r>
              <a:rPr lang="en-US" sz="2400" dirty="0" smtClean="0"/>
              <a:t>Verify that behaviors extracted represent real user habits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Find a objective metric to evaluate the quality of the results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Find a objective metric to compare the performance of models</a:t>
            </a: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b="1" dirty="0" smtClean="0"/>
              <a:t>Idea: </a:t>
            </a:r>
            <a:r>
              <a:rPr lang="en-US" sz="2400" dirty="0" smtClean="0"/>
              <a:t>If extracted behaviors able to describe future data         behaviors representative of user habits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fr-FR" sz="2400" dirty="0" err="1" smtClean="0"/>
              <a:t>T</a:t>
            </a:r>
            <a:r>
              <a:rPr lang="en-US" sz="2400" dirty="0" smtClean="0"/>
              <a:t>rain the model on train data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Hide some information from the test records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/>
              <a:t>See How well the model is able to guess correctly the missing information from the truncated context described by the test record</a:t>
            </a:r>
          </a:p>
        </p:txBody>
      </p:sp>
      <p:sp>
        <p:nvSpPr>
          <p:cNvPr id="3" name="Flèche vers la droite 2"/>
          <p:cNvSpPr/>
          <p:nvPr/>
        </p:nvSpPr>
        <p:spPr>
          <a:xfrm>
            <a:off x="7668344" y="2996952"/>
            <a:ext cx="432048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Evaluation </a:t>
            </a:r>
            <a:r>
              <a:rPr lang="de-DE" sz="2800" dirty="0" err="1" smtClean="0">
                <a:solidFill>
                  <a:srgbClr val="FF0000"/>
                </a:solidFill>
              </a:rPr>
              <a:t>Metrics</a:t>
            </a:r>
            <a:r>
              <a:rPr lang="de-DE" sz="2800" dirty="0" smtClean="0">
                <a:solidFill>
                  <a:srgbClr val="FF0000"/>
                </a:solidFill>
              </a:rPr>
              <a:t>(2): Location </a:t>
            </a:r>
            <a:r>
              <a:rPr lang="de-DE" sz="2800" dirty="0" err="1" smtClean="0">
                <a:solidFill>
                  <a:srgbClr val="FF0000"/>
                </a:solidFill>
              </a:rPr>
              <a:t>Prediction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107504" y="985952"/>
            <a:ext cx="903649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Classify location into classes: “1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_frequent_loc”, “2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_frequent_loc”, “others”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Hide location from test records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Use the model to guess a location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See if the location guessed belongs to the right class</a:t>
            </a:r>
            <a:endParaRPr lang="en-US" sz="2400" dirty="0"/>
          </a:p>
        </p:txBody>
      </p:sp>
      <p:sp>
        <p:nvSpPr>
          <p:cNvPr id="5" name="TextBox 3"/>
          <p:cNvSpPr txBox="1"/>
          <p:nvPr/>
        </p:nvSpPr>
        <p:spPr>
          <a:xfrm>
            <a:off x="144016" y="3362216"/>
            <a:ext cx="90364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Metrics:</a:t>
            </a: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00936"/>
              </p:ext>
            </p:extLst>
          </p:nvPr>
        </p:nvGraphicFramePr>
        <p:xfrm>
          <a:off x="611188" y="4162425"/>
          <a:ext cx="37385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…quation" r:id="rId4" imgW="1752600" imgH="419100" progId="Equation.3">
                  <p:embed/>
                </p:oleObj>
              </mc:Choice>
              <mc:Fallback>
                <p:oleObj name="…quation" r:id="rId4" imgW="1752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162425"/>
                        <a:ext cx="373856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90024"/>
              </p:ext>
            </p:extLst>
          </p:nvPr>
        </p:nvGraphicFramePr>
        <p:xfrm>
          <a:off x="512513" y="5373688"/>
          <a:ext cx="8235951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…quation" r:id="rId6" imgW="3860800" imgH="431800" progId="Equation.3">
                  <p:embed/>
                </p:oleObj>
              </mc:Choice>
              <mc:Fallback>
                <p:oleObj name="…quation" r:id="rId6" imgW="3860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2513" y="5373688"/>
                        <a:ext cx="8235951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06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Evaluation </a:t>
            </a:r>
            <a:r>
              <a:rPr lang="de-DE" sz="2800" dirty="0" err="1" smtClean="0">
                <a:solidFill>
                  <a:srgbClr val="FF0000"/>
                </a:solidFill>
              </a:rPr>
              <a:t>Metrics</a:t>
            </a:r>
            <a:r>
              <a:rPr lang="de-DE" sz="2800" dirty="0" smtClean="0">
                <a:solidFill>
                  <a:srgbClr val="FF0000"/>
                </a:solidFill>
              </a:rPr>
              <a:t>(3): Dataset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107504" y="985952"/>
            <a:ext cx="90364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Logs of 5 users observed during several months</a:t>
            </a:r>
            <a:endParaRPr lang="en-US" sz="2400" dirty="0"/>
          </a:p>
        </p:txBody>
      </p:sp>
      <p:sp>
        <p:nvSpPr>
          <p:cNvPr id="5" name="TextBox 3"/>
          <p:cNvSpPr txBox="1"/>
          <p:nvPr/>
        </p:nvSpPr>
        <p:spPr>
          <a:xfrm>
            <a:off x="144016" y="3399383"/>
            <a:ext cx="90364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Features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63259"/>
              </p:ext>
            </p:extLst>
          </p:nvPr>
        </p:nvGraphicFramePr>
        <p:xfrm>
          <a:off x="251518" y="1772816"/>
          <a:ext cx="8568954" cy="1144136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428159"/>
                <a:gridCol w="1428159"/>
                <a:gridCol w="1428159"/>
                <a:gridCol w="1428159"/>
                <a:gridCol w="1428159"/>
                <a:gridCol w="1428159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User 1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User 2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User 3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User 4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User 5</a:t>
                      </a:r>
                      <a:endParaRPr lang="en-US" sz="2400" baseline="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 smtClean="0"/>
                        <a:t>D</a:t>
                      </a:r>
                      <a:r>
                        <a:rPr lang="en-US" sz="1800" baseline="0" dirty="0" err="1" smtClean="0"/>
                        <a:t>ays</a:t>
                      </a:r>
                      <a:r>
                        <a:rPr lang="en-US" sz="1800" baseline="0" dirty="0" smtClean="0"/>
                        <a:t> of observation</a:t>
                      </a:r>
                      <a:endParaRPr 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300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231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229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249</a:t>
                      </a:r>
                      <a:endParaRPr lang="en-US" sz="2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224</a:t>
                      </a:r>
                      <a:endParaRPr lang="en-US" sz="24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3635896" y="3140968"/>
            <a:ext cx="3779912" cy="352839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app_laun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085184"/>
            <a:ext cx="657351" cy="1133188"/>
          </a:xfrm>
          <a:prstGeom prst="rect">
            <a:avLst/>
          </a:prstGeom>
        </p:spPr>
      </p:pic>
      <p:pic>
        <p:nvPicPr>
          <p:cNvPr id="10" name="Image 9" descr="activity_ic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077072"/>
            <a:ext cx="842110" cy="871015"/>
          </a:xfrm>
          <a:prstGeom prst="rect">
            <a:avLst/>
          </a:prstGeom>
        </p:spPr>
      </p:pic>
      <p:pic>
        <p:nvPicPr>
          <p:cNvPr id="11" name="Image 10" descr="day_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21088"/>
            <a:ext cx="842110" cy="871015"/>
          </a:xfrm>
          <a:prstGeom prst="rect">
            <a:avLst/>
          </a:prstGeom>
        </p:spPr>
      </p:pic>
      <p:pic>
        <p:nvPicPr>
          <p:cNvPr id="12" name="Image 11" descr="notificati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73216"/>
            <a:ext cx="1063717" cy="1045220"/>
          </a:xfrm>
          <a:prstGeom prst="rect">
            <a:avLst/>
          </a:prstGeom>
        </p:spPr>
      </p:pic>
      <p:pic>
        <p:nvPicPr>
          <p:cNvPr id="13" name="Image 12" descr="time_ic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09120"/>
            <a:ext cx="926912" cy="940249"/>
          </a:xfrm>
          <a:prstGeom prst="rect">
            <a:avLst/>
          </a:prstGeom>
        </p:spPr>
      </p:pic>
      <p:pic>
        <p:nvPicPr>
          <p:cNvPr id="4" name="Image 3" descr="bluetoot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84984"/>
            <a:ext cx="1044722" cy="10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sp>
        <p:nvSpPr>
          <p:cNvPr id="117" name="Ellipse 116"/>
          <p:cNvSpPr/>
          <p:nvPr/>
        </p:nvSpPr>
        <p:spPr>
          <a:xfrm>
            <a:off x="971600" y="1628800"/>
            <a:ext cx="8064896" cy="496855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extBox 5"/>
          <p:cNvSpPr txBox="1"/>
          <p:nvPr/>
        </p:nvSpPr>
        <p:spPr>
          <a:xfrm>
            <a:off x="1115616" y="2535287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Locations</a:t>
            </a:r>
            <a:endParaRPr lang="en-US" sz="2400" b="1" dirty="0" smtClean="0"/>
          </a:p>
        </p:txBody>
      </p:sp>
      <p:pic>
        <p:nvPicPr>
          <p:cNvPr id="5" name="Image 4" descr="locations_icon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96952"/>
            <a:ext cx="2104015" cy="1944216"/>
          </a:xfrm>
          <a:prstGeom prst="rect">
            <a:avLst/>
          </a:prstGeom>
        </p:spPr>
      </p:pic>
      <p:sp>
        <p:nvSpPr>
          <p:cNvPr id="81" name="Bulle ronde 80"/>
          <p:cNvSpPr/>
          <p:nvPr/>
        </p:nvSpPr>
        <p:spPr>
          <a:xfrm>
            <a:off x="4211960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rgbClr val="FFFFFF"/>
          </a:solidFill>
          <a:ln>
            <a:solidFill>
              <a:srgbClr val="1785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home_icon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96" y="1772816"/>
            <a:ext cx="1296144" cy="1296144"/>
          </a:xfrm>
          <a:prstGeom prst="rect">
            <a:avLst/>
          </a:prstGeom>
        </p:spPr>
      </p:pic>
      <p:pic>
        <p:nvPicPr>
          <p:cNvPr id="26" name="Image 25" descr="park_icon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21088"/>
            <a:ext cx="1800200" cy="1800200"/>
          </a:xfrm>
          <a:prstGeom prst="rect">
            <a:avLst/>
          </a:prstGeom>
        </p:spPr>
      </p:pic>
      <p:pic>
        <p:nvPicPr>
          <p:cNvPr id="28" name="Image 27" descr="restaurant_icon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335911"/>
            <a:ext cx="1296144" cy="1325337"/>
          </a:xfrm>
          <a:prstGeom prst="rect">
            <a:avLst/>
          </a:prstGeom>
        </p:spPr>
      </p:pic>
      <p:pic>
        <p:nvPicPr>
          <p:cNvPr id="29" name="Image 28" descr="work_ico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96952"/>
            <a:ext cx="1368152" cy="1368152"/>
          </a:xfrm>
          <a:prstGeom prst="rect">
            <a:avLst/>
          </a:prstGeom>
        </p:spPr>
      </p:pic>
      <p:pic>
        <p:nvPicPr>
          <p:cNvPr id="79" name="Image 78" descr="bank_icon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84984"/>
            <a:ext cx="1440160" cy="1089093"/>
          </a:xfrm>
          <a:prstGeom prst="rect">
            <a:avLst/>
          </a:prstGeom>
        </p:spPr>
      </p:pic>
      <p:pic>
        <p:nvPicPr>
          <p:cNvPr id="43" name="Image 42" descr="fitness_icon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780928"/>
            <a:ext cx="13681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7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8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rgbClr val="FF0000"/>
                </a:solidFill>
              </a:rPr>
              <a:t>Discovery </a:t>
            </a:r>
            <a:r>
              <a:rPr lang="de-DE" sz="2800" dirty="0" err="1" smtClean="0">
                <a:solidFill>
                  <a:srgbClr val="FF0000"/>
                </a:solidFill>
              </a:rPr>
              <a:t>of</a:t>
            </a:r>
            <a:r>
              <a:rPr lang="de-DE" sz="2800" dirty="0" smtClean="0">
                <a:solidFill>
                  <a:srgbClr val="FF0000"/>
                </a:solidFill>
              </a:rPr>
              <a:t> User </a:t>
            </a:r>
            <a:r>
              <a:rPr lang="de-DE" sz="2800" dirty="0" err="1" smtClean="0">
                <a:solidFill>
                  <a:srgbClr val="FF0000"/>
                </a:solidFill>
              </a:rPr>
              <a:t>behaviors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models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07504" y="1988840"/>
            <a:ext cx="90364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Already presented LDA, LMR, DLMR (all probabilistic models)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Use of some matrix factorization models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Singular Value </a:t>
            </a:r>
            <a:r>
              <a:rPr lang="en-US" sz="2400" dirty="0" err="1" smtClean="0"/>
              <a:t>Decompostion</a:t>
            </a:r>
            <a:r>
              <a:rPr lang="en-US" sz="2400" dirty="0" smtClean="0"/>
              <a:t> (SVD)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Linearly Constrained </a:t>
            </a:r>
            <a:r>
              <a:rPr lang="en-US" sz="2400" dirty="0"/>
              <a:t>B</a:t>
            </a:r>
            <a:r>
              <a:rPr lang="en-US" sz="2400" dirty="0" smtClean="0"/>
              <a:t>ayesian Matrix Factorization (LCBMF)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State of the art matrix factorization model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Used for blind source separation</a:t>
            </a:r>
          </a:p>
        </p:txBody>
      </p:sp>
    </p:spTree>
    <p:extLst>
      <p:ext uri="{BB962C8B-B14F-4D97-AF65-F5344CB8AC3E}">
        <p14:creationId xmlns:p14="http://schemas.microsoft.com/office/powerpoint/2010/main" val="171621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(1): Location </a:t>
            </a:r>
            <a:r>
              <a:rPr lang="de-DE" sz="2800" dirty="0" err="1" smtClean="0">
                <a:solidFill>
                  <a:srgbClr val="FF0000"/>
                </a:solidFill>
              </a:rPr>
              <a:t>prediction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accuracy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288032" y="5229200"/>
            <a:ext cx="91805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(</a:t>
            </a:r>
            <a:r>
              <a:rPr lang="en-US" sz="2400" dirty="0" smtClean="0"/>
              <a:t>and</a:t>
            </a:r>
            <a:r>
              <a:rPr lang="en-US" sz="2400" dirty="0" smtClean="0"/>
              <a:t> LDA) stable for big K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and LDA largely outperforms all the other models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(and LDA) makes a good prediction accuracy around 73%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</p:txBody>
      </p:sp>
      <p:pic>
        <p:nvPicPr>
          <p:cNvPr id="3" name="Image 2" descr="location_accura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764704"/>
            <a:ext cx="8999984" cy="44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8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(2): Location </a:t>
            </a:r>
            <a:r>
              <a:rPr lang="de-DE" sz="2800" dirty="0" err="1" smtClean="0">
                <a:solidFill>
                  <a:srgbClr val="FF0000"/>
                </a:solidFill>
              </a:rPr>
              <a:t>prediction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average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accuracy</a:t>
            </a:r>
            <a:endParaRPr lang="de-DE" sz="2800" dirty="0">
              <a:solidFill>
                <a:srgbClr val="FF0000"/>
              </a:solidFill>
            </a:endParaRPr>
          </a:p>
        </p:txBody>
      </p:sp>
      <p:pic>
        <p:nvPicPr>
          <p:cNvPr id="2" name="Image 1" descr="location_average_accura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784976" cy="4273772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16024" y="5229200"/>
            <a:ext cx="91805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(</a:t>
            </a:r>
            <a:r>
              <a:rPr lang="en-US" sz="2400" dirty="0" smtClean="0"/>
              <a:t>and</a:t>
            </a:r>
            <a:r>
              <a:rPr lang="en-US" sz="2400" dirty="0" smtClean="0"/>
              <a:t> LDA) stable for big K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better than LDA in average accuracy, </a:t>
            </a:r>
            <a:r>
              <a:rPr lang="en-US" sz="2400" dirty="0" err="1" smtClean="0"/>
              <a:t>i.e</a:t>
            </a:r>
            <a:r>
              <a:rPr lang="en-US" sz="2400" dirty="0" smtClean="0"/>
              <a:t> 2% better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outperforms all the models in average accuracy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60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(3): </a:t>
            </a:r>
            <a:r>
              <a:rPr lang="de-DE" sz="2800" dirty="0" err="1" smtClean="0">
                <a:solidFill>
                  <a:srgbClr val="FF0000"/>
                </a:solidFill>
              </a:rPr>
              <a:t>Prediction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conclusions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179512" y="979389"/>
            <a:ext cx="9180512" cy="2221393"/>
            <a:chOff x="179512" y="979389"/>
            <a:chExt cx="9180512" cy="2221393"/>
          </a:xfrm>
        </p:grpSpPr>
        <p:sp>
          <p:nvSpPr>
            <p:cNvPr id="5" name="TextBox 3"/>
            <p:cNvSpPr txBox="1"/>
            <p:nvPr/>
          </p:nvSpPr>
          <p:spPr>
            <a:xfrm>
              <a:off x="179512" y="980728"/>
              <a:ext cx="918051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+mj-lt"/>
                <a:buAutoNum type="arabicPeriod"/>
              </a:pPr>
              <a:r>
                <a:rPr lang="en-US" sz="2000" dirty="0" smtClean="0"/>
                <a:t>                                                     </a:t>
              </a:r>
              <a:r>
                <a:rPr lang="en-US" sz="2000" dirty="0" smtClean="0"/>
                <a:t>,</a:t>
              </a:r>
              <a:endParaRPr lang="en-US" sz="2000" dirty="0" smtClean="0"/>
            </a:p>
            <a:p>
              <a:pPr marL="342900" indent="-342900">
                <a:buClr>
                  <a:srgbClr val="FF0000"/>
                </a:buClr>
                <a:buFont typeface="Arial"/>
                <a:buChar char="•"/>
              </a:pPr>
              <a:endParaRPr lang="en-US" sz="2400" dirty="0"/>
            </a:p>
          </p:txBody>
        </p:sp>
        <p:graphicFrame>
          <p:nvGraphicFramePr>
            <p:cNvPr id="6" name="Obje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112488"/>
                </p:ext>
              </p:extLst>
            </p:nvPr>
          </p:nvGraphicFramePr>
          <p:xfrm>
            <a:off x="611560" y="979389"/>
            <a:ext cx="3024336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6" name="…quation" r:id="rId4" imgW="1727200" imgH="203200" progId="Equation.3">
                    <p:embed/>
                  </p:oleObj>
                </mc:Choice>
                <mc:Fallback>
                  <p:oleObj name="…quation" r:id="rId4" imgW="1727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1560" y="979389"/>
                          <a:ext cx="3024336" cy="43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29908"/>
                </p:ext>
              </p:extLst>
            </p:nvPr>
          </p:nvGraphicFramePr>
          <p:xfrm>
            <a:off x="3851920" y="1052736"/>
            <a:ext cx="5112568" cy="398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7" name="…quation" r:id="rId6" imgW="3009900" imgH="203200" progId="Equation.3">
                    <p:embed/>
                  </p:oleObj>
                </mc:Choice>
                <mc:Fallback>
                  <p:oleObj name="…quation" r:id="rId6" imgW="3009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51920" y="1052736"/>
                          <a:ext cx="5112568" cy="398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Flèche vers la droite 2"/>
            <p:cNvSpPr/>
            <p:nvPr/>
          </p:nvSpPr>
          <p:spPr>
            <a:xfrm>
              <a:off x="395536" y="1556792"/>
              <a:ext cx="720080" cy="28803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115616" y="1484784"/>
              <a:ext cx="7272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DLMR is able to better catch the rare contexts than LDA </a:t>
              </a:r>
              <a:endParaRPr lang="en-US" sz="2000" dirty="0"/>
            </a:p>
          </p:txBody>
        </p:sp>
        <p:sp>
          <p:nvSpPr>
            <p:cNvPr id="8" name="Flèche vers la droite 7"/>
            <p:cNvSpPr/>
            <p:nvPr/>
          </p:nvSpPr>
          <p:spPr>
            <a:xfrm>
              <a:off x="395536" y="2060848"/>
              <a:ext cx="720080" cy="28803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115616" y="1948770"/>
              <a:ext cx="7776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Sign for better generalization performances on unseen data</a:t>
              </a:r>
              <a:endParaRPr lang="en-US" sz="2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79512" y="2492896"/>
              <a:ext cx="8856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Why? : </a:t>
              </a:r>
              <a:r>
                <a:rPr lang="en-US" sz="2000" b="1" dirty="0" smtClean="0"/>
                <a:t>By representing the multimodality of logs, DLMR assumes more realistic model of user habits than LDA</a:t>
              </a:r>
              <a:endParaRPr lang="en-US" sz="2000" b="1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44016" y="3501008"/>
            <a:ext cx="9180512" cy="1221233"/>
            <a:chOff x="144016" y="3501008"/>
            <a:chExt cx="9180512" cy="1221233"/>
          </a:xfrm>
        </p:grpSpPr>
        <p:sp>
          <p:nvSpPr>
            <p:cNvPr id="13" name="TextBox 3"/>
            <p:cNvSpPr txBox="1"/>
            <p:nvPr/>
          </p:nvSpPr>
          <p:spPr>
            <a:xfrm>
              <a:off x="144016" y="3501008"/>
              <a:ext cx="91805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+mj-lt"/>
                <a:buAutoNum type="arabicPeriod" startAt="2"/>
              </a:pPr>
              <a:r>
                <a:rPr lang="en-US" sz="2000" dirty="0" smtClean="0"/>
                <a:t>DLMR largely outperforms LMR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51520" y="4014355"/>
              <a:ext cx="8856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Why? : </a:t>
              </a:r>
              <a:r>
                <a:rPr lang="en-US" sz="2000" b="1" dirty="0" smtClean="0"/>
                <a:t>DLMR learns who Bob behaves, LMR finds behaviors that describe the observed sample of data</a:t>
              </a:r>
              <a:endParaRPr lang="en-US" sz="2000" b="1" dirty="0"/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107504" y="5157192"/>
            <a:ext cx="9180512" cy="1211942"/>
            <a:chOff x="107504" y="5157192"/>
            <a:chExt cx="9180512" cy="1211942"/>
          </a:xfrm>
        </p:grpSpPr>
        <p:sp>
          <p:nvSpPr>
            <p:cNvPr id="17" name="TextBox 3"/>
            <p:cNvSpPr txBox="1"/>
            <p:nvPr/>
          </p:nvSpPr>
          <p:spPr>
            <a:xfrm>
              <a:off x="107504" y="5157192"/>
              <a:ext cx="91805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+mj-lt"/>
                <a:buAutoNum type="arabicPeriod" startAt="3"/>
              </a:pPr>
              <a:r>
                <a:rPr lang="en-US" sz="2000" dirty="0" smtClean="0"/>
                <a:t>DLMR has good prediction performances in Both considered scores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043608" y="5661248"/>
              <a:ext cx="77768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Extracted behaviors describe well user’s life </a:t>
              </a:r>
              <a:r>
                <a:rPr lang="en-US" sz="2000" dirty="0" smtClean="0"/>
                <a:t>(able to predict future events)</a:t>
              </a:r>
              <a:endParaRPr lang="en-US" sz="2000" dirty="0"/>
            </a:p>
          </p:txBody>
        </p:sp>
        <p:sp>
          <p:nvSpPr>
            <p:cNvPr id="20" name="Flèche vers la droite 19"/>
            <p:cNvSpPr/>
            <p:nvPr/>
          </p:nvSpPr>
          <p:spPr>
            <a:xfrm>
              <a:off x="251520" y="5877272"/>
              <a:ext cx="720080" cy="28803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01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0000"/>
                </a:solidFill>
              </a:rPr>
              <a:t>Results</a:t>
            </a:r>
            <a:r>
              <a:rPr lang="de-DE" sz="2800" dirty="0" smtClean="0">
                <a:solidFill>
                  <a:srgbClr val="FF0000"/>
                </a:solidFill>
              </a:rPr>
              <a:t>(4): </a:t>
            </a:r>
            <a:r>
              <a:rPr lang="de-DE" sz="2800" dirty="0" err="1" smtClean="0">
                <a:solidFill>
                  <a:srgbClr val="FF0000"/>
                </a:solidFill>
              </a:rPr>
              <a:t>Examples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of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extracted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behaviors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79512" y="6093296"/>
            <a:ext cx="44779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dirty="0" smtClean="0"/>
              <a:t>User2: works during the weed days </a:t>
            </a:r>
            <a:endParaRPr lang="en-US" dirty="0" smtClean="0"/>
          </a:p>
        </p:txBody>
      </p:sp>
      <p:pic>
        <p:nvPicPr>
          <p:cNvPr id="3" name="Image 2" descr="Ingr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11" y="836712"/>
            <a:ext cx="2192301" cy="5328592"/>
          </a:xfrm>
          <a:prstGeom prst="rect">
            <a:avLst/>
          </a:prstGeom>
        </p:spPr>
      </p:pic>
      <p:pic>
        <p:nvPicPr>
          <p:cNvPr id="4" name="Image 3" descr="Wo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36712"/>
            <a:ext cx="2160239" cy="532859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4198520" y="6093296"/>
            <a:ext cx="44779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dirty="0" smtClean="0"/>
              <a:t>User2: plays an augmented reality game on the week 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8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468560" y="116632"/>
            <a:ext cx="91085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0000"/>
                </a:solidFill>
              </a:rPr>
              <a:t>Conclusion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81898" y="3789040"/>
            <a:ext cx="903649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As LDA for </a:t>
            </a:r>
            <a:r>
              <a:rPr lang="en-US" sz="2400" dirty="0" err="1" smtClean="0"/>
              <a:t>unimodal</a:t>
            </a:r>
            <a:r>
              <a:rPr lang="en-US" sz="2400" dirty="0" smtClean="0"/>
              <a:t> data, DLMR can be applied to any multimodal data to accomplish many different tasks: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Profile Facebook users by integrating their messages, their likes, their friends, their interests, their events,…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Analyze a sensor equipped car dataset by integrating its different sensors at the same time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Compress a big multimodal dataset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179512" y="1340768"/>
            <a:ext cx="871296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DLMR able to catch both general (</a:t>
            </a:r>
            <a:r>
              <a:rPr lang="en-US" sz="2400" dirty="0" err="1" smtClean="0"/>
              <a:t>i.e</a:t>
            </a:r>
            <a:r>
              <a:rPr lang="en-US" sz="2400" dirty="0" smtClean="0"/>
              <a:t> recurrent) behaviors and specific ones</a:t>
            </a:r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The Behaviors extracted are very intuitive to understand and interpret</a:t>
            </a:r>
          </a:p>
        </p:txBody>
      </p:sp>
    </p:spTree>
    <p:extLst>
      <p:ext uri="{BB962C8B-B14F-4D97-AF65-F5344CB8AC3E}">
        <p14:creationId xmlns:p14="http://schemas.microsoft.com/office/powerpoint/2010/main" val="46352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7059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Many Thanks!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" name="Image 1" descr="thankyou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803400"/>
            <a:ext cx="388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7059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Questions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 descr="questions_answers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2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grpSp>
        <p:nvGrpSpPr>
          <p:cNvPr id="19" name="Grouper 18"/>
          <p:cNvGrpSpPr/>
          <p:nvPr/>
        </p:nvGrpSpPr>
        <p:grpSpPr>
          <a:xfrm>
            <a:off x="323528" y="2636912"/>
            <a:ext cx="1872208" cy="1296144"/>
            <a:chOff x="1763688" y="1772816"/>
            <a:chExt cx="7128792" cy="4536504"/>
          </a:xfrm>
        </p:grpSpPr>
        <p:pic>
          <p:nvPicPr>
            <p:cNvPr id="52" name="Image 51" descr="locations_icon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96952"/>
              <a:ext cx="2104015" cy="1944216"/>
            </a:xfrm>
            <a:prstGeom prst="rect">
              <a:avLst/>
            </a:prstGeom>
          </p:spPr>
        </p:pic>
        <p:sp>
          <p:nvSpPr>
            <p:cNvPr id="53" name="Bulle ronde 52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1785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 descr="home_icon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196" y="1772816"/>
              <a:ext cx="1296144" cy="1296144"/>
            </a:xfrm>
            <a:prstGeom prst="rect">
              <a:avLst/>
            </a:prstGeom>
          </p:spPr>
        </p:pic>
        <p:pic>
          <p:nvPicPr>
            <p:cNvPr id="55" name="Image 54" descr="park_icon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221088"/>
              <a:ext cx="1800200" cy="1800200"/>
            </a:xfrm>
            <a:prstGeom prst="rect">
              <a:avLst/>
            </a:prstGeom>
          </p:spPr>
        </p:pic>
        <p:pic>
          <p:nvPicPr>
            <p:cNvPr id="56" name="Image 55" descr="restaurant_icon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335911"/>
              <a:ext cx="1296144" cy="1325337"/>
            </a:xfrm>
            <a:prstGeom prst="rect">
              <a:avLst/>
            </a:prstGeom>
          </p:spPr>
        </p:pic>
        <p:pic>
          <p:nvPicPr>
            <p:cNvPr id="57" name="Image 56" descr="work_ic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996952"/>
              <a:ext cx="1368152" cy="1368152"/>
            </a:xfrm>
            <a:prstGeom prst="rect">
              <a:avLst/>
            </a:prstGeom>
          </p:spPr>
        </p:pic>
        <p:pic>
          <p:nvPicPr>
            <p:cNvPr id="58" name="Image 57" descr="bank_icon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284984"/>
              <a:ext cx="1440160" cy="1089093"/>
            </a:xfrm>
            <a:prstGeom prst="rect">
              <a:avLst/>
            </a:prstGeom>
          </p:spPr>
        </p:pic>
        <p:pic>
          <p:nvPicPr>
            <p:cNvPr id="59" name="Image 58" descr="fitness_icon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80928"/>
              <a:ext cx="1368152" cy="1080120"/>
            </a:xfrm>
            <a:prstGeom prst="rect">
              <a:avLst/>
            </a:prstGeom>
          </p:spPr>
        </p:pic>
      </p:grpSp>
      <p:sp>
        <p:nvSpPr>
          <p:cNvPr id="62" name="TextBox 5"/>
          <p:cNvSpPr txBox="1"/>
          <p:nvPr/>
        </p:nvSpPr>
        <p:spPr>
          <a:xfrm>
            <a:off x="1115616" y="2535287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Activity</a:t>
            </a:r>
            <a:endParaRPr lang="en-US" sz="2400" b="1" dirty="0" smtClean="0"/>
          </a:p>
        </p:txBody>
      </p:sp>
      <p:sp>
        <p:nvSpPr>
          <p:cNvPr id="86" name="Ellipse 85"/>
          <p:cNvSpPr/>
          <p:nvPr/>
        </p:nvSpPr>
        <p:spPr>
          <a:xfrm>
            <a:off x="971600" y="1628800"/>
            <a:ext cx="8064896" cy="496855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Bulle ronde 67"/>
          <p:cNvSpPr/>
          <p:nvPr/>
        </p:nvSpPr>
        <p:spPr>
          <a:xfrm>
            <a:off x="4211960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rgbClr val="FFFFFF"/>
          </a:solidFill>
          <a:ln>
            <a:solidFill>
              <a:srgbClr val="419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 descr="activity_icon.jp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1908048" cy="1908048"/>
          </a:xfrm>
          <a:prstGeom prst="rect">
            <a:avLst/>
          </a:prstGeom>
        </p:spPr>
      </p:pic>
      <p:pic>
        <p:nvPicPr>
          <p:cNvPr id="23" name="Image 22" descr="bicycle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284984"/>
            <a:ext cx="1368152" cy="1368152"/>
          </a:xfrm>
          <a:prstGeom prst="rect">
            <a:avLst/>
          </a:prstGeom>
        </p:spPr>
      </p:pic>
      <p:pic>
        <p:nvPicPr>
          <p:cNvPr id="25" name="Image 24" descr="driving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1800200" cy="1800200"/>
          </a:xfrm>
          <a:prstGeom prst="rect">
            <a:avLst/>
          </a:prstGeom>
        </p:spPr>
      </p:pic>
      <p:pic>
        <p:nvPicPr>
          <p:cNvPr id="27" name="Image 26" descr="running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291828" cy="1291828"/>
          </a:xfrm>
          <a:prstGeom prst="rect">
            <a:avLst/>
          </a:prstGeom>
        </p:spPr>
      </p:pic>
      <p:pic>
        <p:nvPicPr>
          <p:cNvPr id="32" name="Image 31" descr="still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2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6" grpId="0" animBg="1"/>
      <p:bldP spid="86" grpId="1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grpSp>
        <p:nvGrpSpPr>
          <p:cNvPr id="19" name="Grouper 18"/>
          <p:cNvGrpSpPr/>
          <p:nvPr/>
        </p:nvGrpSpPr>
        <p:grpSpPr>
          <a:xfrm>
            <a:off x="323528" y="2636912"/>
            <a:ext cx="1872208" cy="1296144"/>
            <a:chOff x="1763688" y="1772816"/>
            <a:chExt cx="7128792" cy="4536504"/>
          </a:xfrm>
        </p:grpSpPr>
        <p:pic>
          <p:nvPicPr>
            <p:cNvPr id="52" name="Image 51" descr="locations_icon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96952"/>
              <a:ext cx="2104015" cy="1944216"/>
            </a:xfrm>
            <a:prstGeom prst="rect">
              <a:avLst/>
            </a:prstGeom>
          </p:spPr>
        </p:pic>
        <p:sp>
          <p:nvSpPr>
            <p:cNvPr id="53" name="Bulle ronde 52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1785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 descr="home_icon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196" y="1772816"/>
              <a:ext cx="1296144" cy="1296144"/>
            </a:xfrm>
            <a:prstGeom prst="rect">
              <a:avLst/>
            </a:prstGeom>
          </p:spPr>
        </p:pic>
        <p:pic>
          <p:nvPicPr>
            <p:cNvPr id="55" name="Image 54" descr="park_icon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221088"/>
              <a:ext cx="1800200" cy="1800200"/>
            </a:xfrm>
            <a:prstGeom prst="rect">
              <a:avLst/>
            </a:prstGeom>
          </p:spPr>
        </p:pic>
        <p:pic>
          <p:nvPicPr>
            <p:cNvPr id="56" name="Image 55" descr="restaurant_icon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335911"/>
              <a:ext cx="1296144" cy="1325337"/>
            </a:xfrm>
            <a:prstGeom prst="rect">
              <a:avLst/>
            </a:prstGeom>
          </p:spPr>
        </p:pic>
        <p:pic>
          <p:nvPicPr>
            <p:cNvPr id="57" name="Image 56" descr="work_ic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996952"/>
              <a:ext cx="1368152" cy="1368152"/>
            </a:xfrm>
            <a:prstGeom prst="rect">
              <a:avLst/>
            </a:prstGeom>
          </p:spPr>
        </p:pic>
        <p:pic>
          <p:nvPicPr>
            <p:cNvPr id="58" name="Image 57" descr="bank_icon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284984"/>
              <a:ext cx="1440160" cy="1089093"/>
            </a:xfrm>
            <a:prstGeom prst="rect">
              <a:avLst/>
            </a:prstGeom>
          </p:spPr>
        </p:pic>
        <p:pic>
          <p:nvPicPr>
            <p:cNvPr id="59" name="Image 58" descr="fitness_icon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80928"/>
              <a:ext cx="1368152" cy="1080120"/>
            </a:xfrm>
            <a:prstGeom prst="rect">
              <a:avLst/>
            </a:prstGeom>
          </p:spPr>
        </p:pic>
      </p:grpSp>
      <p:grpSp>
        <p:nvGrpSpPr>
          <p:cNvPr id="3" name="Grouper 2"/>
          <p:cNvGrpSpPr/>
          <p:nvPr/>
        </p:nvGrpSpPr>
        <p:grpSpPr>
          <a:xfrm>
            <a:off x="251520" y="4005064"/>
            <a:ext cx="1728192" cy="1368152"/>
            <a:chOff x="1835696" y="1772816"/>
            <a:chExt cx="7056784" cy="4536504"/>
          </a:xfrm>
        </p:grpSpPr>
        <p:sp>
          <p:nvSpPr>
            <p:cNvPr id="68" name="Bulle ronde 6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4193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activity_icon.jp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96952"/>
              <a:ext cx="1908048" cy="1908048"/>
            </a:xfrm>
            <a:prstGeom prst="rect">
              <a:avLst/>
            </a:prstGeom>
          </p:spPr>
        </p:pic>
        <p:pic>
          <p:nvPicPr>
            <p:cNvPr id="23" name="Image 22" descr="bicycle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3284984"/>
              <a:ext cx="1368152" cy="1368152"/>
            </a:xfrm>
            <a:prstGeom prst="rect">
              <a:avLst/>
            </a:prstGeom>
          </p:spPr>
        </p:pic>
        <p:pic>
          <p:nvPicPr>
            <p:cNvPr id="25" name="Image 24" descr="driving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060848"/>
              <a:ext cx="1800200" cy="1800200"/>
            </a:xfrm>
            <a:prstGeom prst="rect">
              <a:avLst/>
            </a:prstGeom>
          </p:spPr>
        </p:pic>
        <p:pic>
          <p:nvPicPr>
            <p:cNvPr id="27" name="Image 26" descr="running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1291828" cy="1291828"/>
            </a:xfrm>
            <a:prstGeom prst="rect">
              <a:avLst/>
            </a:prstGeom>
          </p:spPr>
        </p:pic>
        <p:pic>
          <p:nvPicPr>
            <p:cNvPr id="32" name="Image 31" descr="still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2016224" cy="2016224"/>
            </a:xfrm>
            <a:prstGeom prst="rect">
              <a:avLst/>
            </a:prstGeom>
          </p:spPr>
        </p:pic>
      </p:grpSp>
      <p:sp>
        <p:nvSpPr>
          <p:cNvPr id="63" name="Ellipse 62"/>
          <p:cNvSpPr/>
          <p:nvPr/>
        </p:nvSpPr>
        <p:spPr>
          <a:xfrm>
            <a:off x="971600" y="1628800"/>
            <a:ext cx="8064896" cy="496855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5"/>
          <p:cNvSpPr txBox="1"/>
          <p:nvPr/>
        </p:nvSpPr>
        <p:spPr>
          <a:xfrm>
            <a:off x="1115616" y="2535287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Time</a:t>
            </a:r>
            <a:endParaRPr lang="en-US" sz="2400" b="1" dirty="0" smtClean="0"/>
          </a:p>
        </p:txBody>
      </p:sp>
      <p:sp>
        <p:nvSpPr>
          <p:cNvPr id="78" name="Bulle ronde 77"/>
          <p:cNvSpPr/>
          <p:nvPr/>
        </p:nvSpPr>
        <p:spPr>
          <a:xfrm>
            <a:off x="4211960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rgbClr val="FFFFFF"/>
          </a:solidFill>
          <a:ln>
            <a:solidFill>
              <a:srgbClr val="7CC4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time_icon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2058612" cy="2088232"/>
          </a:xfrm>
          <a:prstGeom prst="rect">
            <a:avLst/>
          </a:prstGeom>
        </p:spPr>
      </p:pic>
      <p:pic>
        <p:nvPicPr>
          <p:cNvPr id="24" name="Image 23" descr="morning_icon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1944216" cy="1944216"/>
          </a:xfrm>
          <a:prstGeom prst="rect">
            <a:avLst/>
          </a:prstGeom>
        </p:spPr>
      </p:pic>
      <p:pic>
        <p:nvPicPr>
          <p:cNvPr id="28" name="Image 27" descr="sunset_icon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1944216" cy="1944216"/>
          </a:xfrm>
          <a:prstGeom prst="rect">
            <a:avLst/>
          </a:prstGeom>
        </p:spPr>
      </p:pic>
      <p:pic>
        <p:nvPicPr>
          <p:cNvPr id="29" name="Image 28" descr="noon_icon.jp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068960"/>
            <a:ext cx="1656184" cy="1656184"/>
          </a:xfrm>
          <a:prstGeom prst="rect">
            <a:avLst/>
          </a:prstGeom>
        </p:spPr>
      </p:pic>
      <p:pic>
        <p:nvPicPr>
          <p:cNvPr id="33" name="Image 32" descr="night_icon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1739032" cy="17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6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5" grpId="0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Smartphone logs is a diverse and rich dataset </a:t>
            </a:r>
            <a:endParaRPr lang="en-US" sz="2400" b="1" dirty="0" smtClean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grpSp>
        <p:nvGrpSpPr>
          <p:cNvPr id="19" name="Grouper 18"/>
          <p:cNvGrpSpPr/>
          <p:nvPr/>
        </p:nvGrpSpPr>
        <p:grpSpPr>
          <a:xfrm>
            <a:off x="323528" y="2636912"/>
            <a:ext cx="1872208" cy="1296144"/>
            <a:chOff x="1763688" y="1772816"/>
            <a:chExt cx="7128792" cy="4536504"/>
          </a:xfrm>
        </p:grpSpPr>
        <p:pic>
          <p:nvPicPr>
            <p:cNvPr id="52" name="Image 51" descr="locations_icon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96952"/>
              <a:ext cx="2104015" cy="1944216"/>
            </a:xfrm>
            <a:prstGeom prst="rect">
              <a:avLst/>
            </a:prstGeom>
          </p:spPr>
        </p:pic>
        <p:sp>
          <p:nvSpPr>
            <p:cNvPr id="53" name="Bulle ronde 52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1785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 descr="home_icon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196" y="1772816"/>
              <a:ext cx="1296144" cy="1296144"/>
            </a:xfrm>
            <a:prstGeom prst="rect">
              <a:avLst/>
            </a:prstGeom>
          </p:spPr>
        </p:pic>
        <p:pic>
          <p:nvPicPr>
            <p:cNvPr id="55" name="Image 54" descr="park_icon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221088"/>
              <a:ext cx="1800200" cy="1800200"/>
            </a:xfrm>
            <a:prstGeom prst="rect">
              <a:avLst/>
            </a:prstGeom>
          </p:spPr>
        </p:pic>
        <p:pic>
          <p:nvPicPr>
            <p:cNvPr id="56" name="Image 55" descr="restaurant_icon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335911"/>
              <a:ext cx="1296144" cy="1325337"/>
            </a:xfrm>
            <a:prstGeom prst="rect">
              <a:avLst/>
            </a:prstGeom>
          </p:spPr>
        </p:pic>
        <p:pic>
          <p:nvPicPr>
            <p:cNvPr id="57" name="Image 56" descr="work_ic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996952"/>
              <a:ext cx="1368152" cy="1368152"/>
            </a:xfrm>
            <a:prstGeom prst="rect">
              <a:avLst/>
            </a:prstGeom>
          </p:spPr>
        </p:pic>
        <p:pic>
          <p:nvPicPr>
            <p:cNvPr id="58" name="Image 57" descr="bank_icon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284984"/>
              <a:ext cx="1440160" cy="1089093"/>
            </a:xfrm>
            <a:prstGeom prst="rect">
              <a:avLst/>
            </a:prstGeom>
          </p:spPr>
        </p:pic>
        <p:pic>
          <p:nvPicPr>
            <p:cNvPr id="59" name="Image 58" descr="fitness_icon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80928"/>
              <a:ext cx="1368152" cy="1080120"/>
            </a:xfrm>
            <a:prstGeom prst="rect">
              <a:avLst/>
            </a:prstGeom>
          </p:spPr>
        </p:pic>
      </p:grpSp>
      <p:grpSp>
        <p:nvGrpSpPr>
          <p:cNvPr id="3" name="Grouper 2"/>
          <p:cNvGrpSpPr/>
          <p:nvPr/>
        </p:nvGrpSpPr>
        <p:grpSpPr>
          <a:xfrm>
            <a:off x="251520" y="4005064"/>
            <a:ext cx="1728192" cy="1296144"/>
            <a:chOff x="1835696" y="1772816"/>
            <a:chExt cx="7056784" cy="4536504"/>
          </a:xfrm>
        </p:grpSpPr>
        <p:sp>
          <p:nvSpPr>
            <p:cNvPr id="68" name="Bulle ronde 6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4193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activity_icon.jp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96952"/>
              <a:ext cx="1908048" cy="1908048"/>
            </a:xfrm>
            <a:prstGeom prst="rect">
              <a:avLst/>
            </a:prstGeom>
          </p:spPr>
        </p:pic>
        <p:pic>
          <p:nvPicPr>
            <p:cNvPr id="23" name="Image 22" descr="bicycle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3284984"/>
              <a:ext cx="1368152" cy="1368152"/>
            </a:xfrm>
            <a:prstGeom prst="rect">
              <a:avLst/>
            </a:prstGeom>
          </p:spPr>
        </p:pic>
        <p:pic>
          <p:nvPicPr>
            <p:cNvPr id="25" name="Image 24" descr="driving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060848"/>
              <a:ext cx="1800200" cy="1800200"/>
            </a:xfrm>
            <a:prstGeom prst="rect">
              <a:avLst/>
            </a:prstGeom>
          </p:spPr>
        </p:pic>
        <p:pic>
          <p:nvPicPr>
            <p:cNvPr id="27" name="Image 26" descr="running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1291828" cy="1291828"/>
            </a:xfrm>
            <a:prstGeom prst="rect">
              <a:avLst/>
            </a:prstGeom>
          </p:spPr>
        </p:pic>
        <p:pic>
          <p:nvPicPr>
            <p:cNvPr id="32" name="Image 31" descr="still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2016224" cy="2016224"/>
            </a:xfrm>
            <a:prstGeom prst="rect">
              <a:avLst/>
            </a:prstGeom>
          </p:spPr>
        </p:pic>
      </p:grpSp>
      <p:grpSp>
        <p:nvGrpSpPr>
          <p:cNvPr id="5" name="Grouper 4"/>
          <p:cNvGrpSpPr/>
          <p:nvPr/>
        </p:nvGrpSpPr>
        <p:grpSpPr>
          <a:xfrm>
            <a:off x="2483768" y="4005064"/>
            <a:ext cx="1728192" cy="1224136"/>
            <a:chOff x="1763688" y="1772816"/>
            <a:chExt cx="7128792" cy="4536504"/>
          </a:xfrm>
        </p:grpSpPr>
        <p:sp>
          <p:nvSpPr>
            <p:cNvPr id="78" name="Bulle ronde 7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time_icon.jp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24944"/>
              <a:ext cx="2058612" cy="2088232"/>
            </a:xfrm>
            <a:prstGeom prst="rect">
              <a:avLst/>
            </a:prstGeom>
          </p:spPr>
        </p:pic>
        <p:pic>
          <p:nvPicPr>
            <p:cNvPr id="24" name="Image 23" descr="morning_icon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844824"/>
              <a:ext cx="1944216" cy="1944216"/>
            </a:xfrm>
            <a:prstGeom prst="rect">
              <a:avLst/>
            </a:prstGeom>
          </p:spPr>
        </p:pic>
        <p:pic>
          <p:nvPicPr>
            <p:cNvPr id="28" name="Image 27" descr="sunset_icon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1944216" cy="1944216"/>
            </a:xfrm>
            <a:prstGeom prst="rect">
              <a:avLst/>
            </a:prstGeom>
          </p:spPr>
        </p:pic>
        <p:pic>
          <p:nvPicPr>
            <p:cNvPr id="29" name="Image 28" descr="noon_icon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3068960"/>
              <a:ext cx="1656184" cy="1656184"/>
            </a:xfrm>
            <a:prstGeom prst="rect">
              <a:avLst/>
            </a:prstGeom>
          </p:spPr>
        </p:pic>
        <p:pic>
          <p:nvPicPr>
            <p:cNvPr id="33" name="Image 32" descr="night_icon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996952"/>
              <a:ext cx="1739032" cy="1739032"/>
            </a:xfrm>
            <a:prstGeom prst="rect">
              <a:avLst/>
            </a:prstGeom>
          </p:spPr>
        </p:pic>
      </p:grpSp>
      <p:sp>
        <p:nvSpPr>
          <p:cNvPr id="80" name="Ellipse 79"/>
          <p:cNvSpPr/>
          <p:nvPr/>
        </p:nvSpPr>
        <p:spPr>
          <a:xfrm>
            <a:off x="971600" y="1628800"/>
            <a:ext cx="8064896" cy="496855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5"/>
          <p:cNvSpPr txBox="1"/>
          <p:nvPr/>
        </p:nvSpPr>
        <p:spPr>
          <a:xfrm>
            <a:off x="1115616" y="2535287"/>
            <a:ext cx="3456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400" dirty="0" smtClean="0"/>
              <a:t>Day</a:t>
            </a:r>
            <a:endParaRPr lang="en-US" sz="2400" b="1" dirty="0" smtClean="0"/>
          </a:p>
        </p:txBody>
      </p:sp>
      <p:sp>
        <p:nvSpPr>
          <p:cNvPr id="82" name="Bulle ronde 81"/>
          <p:cNvSpPr/>
          <p:nvPr/>
        </p:nvSpPr>
        <p:spPr>
          <a:xfrm>
            <a:off x="4211960" y="1772816"/>
            <a:ext cx="4680520" cy="4536504"/>
          </a:xfrm>
          <a:prstGeom prst="wedgeEllipseCallout">
            <a:avLst>
              <a:gd name="adj1" fmla="val -57463"/>
              <a:gd name="adj2" fmla="val -1602"/>
            </a:avLst>
          </a:prstGeom>
          <a:solidFill>
            <a:srgbClr val="FFFFFF"/>
          </a:solidFill>
          <a:ln>
            <a:solidFill>
              <a:srgbClr val="7CC4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day_icon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4944"/>
            <a:ext cx="1944216" cy="1944216"/>
          </a:xfrm>
          <a:prstGeom prst="rect">
            <a:avLst/>
          </a:prstGeom>
        </p:spPr>
      </p:pic>
      <p:pic>
        <p:nvPicPr>
          <p:cNvPr id="34" name="Image 33" descr="monday_icon.jp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16831"/>
            <a:ext cx="889124" cy="1023331"/>
          </a:xfrm>
          <a:prstGeom prst="rect">
            <a:avLst/>
          </a:prstGeom>
        </p:spPr>
      </p:pic>
      <p:pic>
        <p:nvPicPr>
          <p:cNvPr id="35" name="Image 34" descr="thuesday_icon.jp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12" y="2348879"/>
            <a:ext cx="905900" cy="1073659"/>
          </a:xfrm>
          <a:prstGeom prst="rect">
            <a:avLst/>
          </a:prstGeom>
        </p:spPr>
      </p:pic>
      <p:pic>
        <p:nvPicPr>
          <p:cNvPr id="43" name="Image 42" descr="wednesday_icon.jpg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428999"/>
            <a:ext cx="889124" cy="1040107"/>
          </a:xfrm>
          <a:prstGeom prst="rect">
            <a:avLst/>
          </a:prstGeom>
        </p:spPr>
      </p:pic>
      <p:pic>
        <p:nvPicPr>
          <p:cNvPr id="44" name="Image 43" descr="thursday_icon.jpeg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24" y="4653136"/>
            <a:ext cx="922676" cy="1023332"/>
          </a:xfrm>
          <a:prstGeom prst="rect">
            <a:avLst/>
          </a:prstGeom>
        </p:spPr>
      </p:pic>
      <p:pic>
        <p:nvPicPr>
          <p:cNvPr id="45" name="Image 44" descr="friday_icon.jp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00" y="5141973"/>
            <a:ext cx="872348" cy="1023331"/>
          </a:xfrm>
          <a:prstGeom prst="rect">
            <a:avLst/>
          </a:prstGeom>
        </p:spPr>
      </p:pic>
      <p:pic>
        <p:nvPicPr>
          <p:cNvPr id="46" name="Image 45" descr="saturday_icon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48" y="4277877"/>
            <a:ext cx="855572" cy="1023331"/>
          </a:xfrm>
          <a:prstGeom prst="rect">
            <a:avLst/>
          </a:prstGeom>
        </p:spPr>
      </p:pic>
      <p:pic>
        <p:nvPicPr>
          <p:cNvPr id="47" name="Image 46" descr="sunday_icon.jp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52936"/>
            <a:ext cx="889124" cy="10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>
          <a:xfrm>
            <a:off x="72008" y="1412776"/>
            <a:ext cx="4355976" cy="52565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/>
              <a:t>Smartphone logs is a diverse and rich dataset </a:t>
            </a:r>
            <a:endParaRPr lang="en-US" sz="2400" b="1" dirty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grpSp>
        <p:nvGrpSpPr>
          <p:cNvPr id="19" name="Grouper 18"/>
          <p:cNvGrpSpPr/>
          <p:nvPr/>
        </p:nvGrpSpPr>
        <p:grpSpPr>
          <a:xfrm>
            <a:off x="323528" y="2636912"/>
            <a:ext cx="1872208" cy="1296144"/>
            <a:chOff x="1763688" y="1772816"/>
            <a:chExt cx="7128792" cy="4536504"/>
          </a:xfrm>
        </p:grpSpPr>
        <p:pic>
          <p:nvPicPr>
            <p:cNvPr id="52" name="Image 51" descr="locations_icon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96952"/>
              <a:ext cx="2104015" cy="1944216"/>
            </a:xfrm>
            <a:prstGeom prst="rect">
              <a:avLst/>
            </a:prstGeom>
          </p:spPr>
        </p:pic>
        <p:sp>
          <p:nvSpPr>
            <p:cNvPr id="53" name="Bulle ronde 52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1785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 descr="home_icon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196" y="1772816"/>
              <a:ext cx="1296144" cy="1296144"/>
            </a:xfrm>
            <a:prstGeom prst="rect">
              <a:avLst/>
            </a:prstGeom>
          </p:spPr>
        </p:pic>
        <p:pic>
          <p:nvPicPr>
            <p:cNvPr id="55" name="Image 54" descr="park_icon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221088"/>
              <a:ext cx="1800200" cy="1800200"/>
            </a:xfrm>
            <a:prstGeom prst="rect">
              <a:avLst/>
            </a:prstGeom>
          </p:spPr>
        </p:pic>
        <p:pic>
          <p:nvPicPr>
            <p:cNvPr id="56" name="Image 55" descr="restaurant_icon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335911"/>
              <a:ext cx="1296144" cy="1325337"/>
            </a:xfrm>
            <a:prstGeom prst="rect">
              <a:avLst/>
            </a:prstGeom>
          </p:spPr>
        </p:pic>
        <p:pic>
          <p:nvPicPr>
            <p:cNvPr id="57" name="Image 56" descr="work_ic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996952"/>
              <a:ext cx="1368152" cy="1368152"/>
            </a:xfrm>
            <a:prstGeom prst="rect">
              <a:avLst/>
            </a:prstGeom>
          </p:spPr>
        </p:pic>
        <p:pic>
          <p:nvPicPr>
            <p:cNvPr id="58" name="Image 57" descr="bank_icon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284984"/>
              <a:ext cx="1440160" cy="1089093"/>
            </a:xfrm>
            <a:prstGeom prst="rect">
              <a:avLst/>
            </a:prstGeom>
          </p:spPr>
        </p:pic>
        <p:pic>
          <p:nvPicPr>
            <p:cNvPr id="59" name="Image 58" descr="fitness_icon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80928"/>
              <a:ext cx="1368152" cy="1080120"/>
            </a:xfrm>
            <a:prstGeom prst="rect">
              <a:avLst/>
            </a:prstGeom>
          </p:spPr>
        </p:pic>
      </p:grpSp>
      <p:grpSp>
        <p:nvGrpSpPr>
          <p:cNvPr id="3" name="Grouper 2"/>
          <p:cNvGrpSpPr/>
          <p:nvPr/>
        </p:nvGrpSpPr>
        <p:grpSpPr>
          <a:xfrm>
            <a:off x="251520" y="4005064"/>
            <a:ext cx="1728192" cy="1296144"/>
            <a:chOff x="1835696" y="1772816"/>
            <a:chExt cx="7056784" cy="4536504"/>
          </a:xfrm>
        </p:grpSpPr>
        <p:sp>
          <p:nvSpPr>
            <p:cNvPr id="68" name="Bulle ronde 6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4193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activity_icon.jp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96952"/>
              <a:ext cx="1908048" cy="1908048"/>
            </a:xfrm>
            <a:prstGeom prst="rect">
              <a:avLst/>
            </a:prstGeom>
          </p:spPr>
        </p:pic>
        <p:pic>
          <p:nvPicPr>
            <p:cNvPr id="23" name="Image 22" descr="bicycle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3284984"/>
              <a:ext cx="1368152" cy="1368152"/>
            </a:xfrm>
            <a:prstGeom prst="rect">
              <a:avLst/>
            </a:prstGeom>
          </p:spPr>
        </p:pic>
        <p:pic>
          <p:nvPicPr>
            <p:cNvPr id="25" name="Image 24" descr="driving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060848"/>
              <a:ext cx="1800200" cy="1800200"/>
            </a:xfrm>
            <a:prstGeom prst="rect">
              <a:avLst/>
            </a:prstGeom>
          </p:spPr>
        </p:pic>
        <p:pic>
          <p:nvPicPr>
            <p:cNvPr id="27" name="Image 26" descr="running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1291828" cy="1291828"/>
            </a:xfrm>
            <a:prstGeom prst="rect">
              <a:avLst/>
            </a:prstGeom>
          </p:spPr>
        </p:pic>
        <p:pic>
          <p:nvPicPr>
            <p:cNvPr id="32" name="Image 31" descr="still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2016224" cy="2016224"/>
            </a:xfrm>
            <a:prstGeom prst="rect">
              <a:avLst/>
            </a:prstGeom>
          </p:spPr>
        </p:pic>
      </p:grpSp>
      <p:grpSp>
        <p:nvGrpSpPr>
          <p:cNvPr id="5" name="Grouper 4"/>
          <p:cNvGrpSpPr/>
          <p:nvPr/>
        </p:nvGrpSpPr>
        <p:grpSpPr>
          <a:xfrm>
            <a:off x="2483768" y="4005064"/>
            <a:ext cx="1728192" cy="1224136"/>
            <a:chOff x="1763688" y="1772816"/>
            <a:chExt cx="7128792" cy="4536504"/>
          </a:xfrm>
        </p:grpSpPr>
        <p:sp>
          <p:nvSpPr>
            <p:cNvPr id="78" name="Bulle ronde 7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time_icon.jp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24944"/>
              <a:ext cx="2058612" cy="2088232"/>
            </a:xfrm>
            <a:prstGeom prst="rect">
              <a:avLst/>
            </a:prstGeom>
          </p:spPr>
        </p:pic>
        <p:pic>
          <p:nvPicPr>
            <p:cNvPr id="24" name="Image 23" descr="morning_icon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844824"/>
              <a:ext cx="1944216" cy="1944216"/>
            </a:xfrm>
            <a:prstGeom prst="rect">
              <a:avLst/>
            </a:prstGeom>
          </p:spPr>
        </p:pic>
        <p:pic>
          <p:nvPicPr>
            <p:cNvPr id="28" name="Image 27" descr="sunset_icon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1944216" cy="1944216"/>
            </a:xfrm>
            <a:prstGeom prst="rect">
              <a:avLst/>
            </a:prstGeom>
          </p:spPr>
        </p:pic>
        <p:pic>
          <p:nvPicPr>
            <p:cNvPr id="29" name="Image 28" descr="noon_icon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3068960"/>
              <a:ext cx="1656184" cy="1656184"/>
            </a:xfrm>
            <a:prstGeom prst="rect">
              <a:avLst/>
            </a:prstGeom>
          </p:spPr>
        </p:pic>
        <p:pic>
          <p:nvPicPr>
            <p:cNvPr id="33" name="Image 32" descr="night_icon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996952"/>
              <a:ext cx="1739032" cy="1739032"/>
            </a:xfrm>
            <a:prstGeom prst="rect">
              <a:avLst/>
            </a:prstGeom>
          </p:spPr>
        </p:pic>
      </p:grpSp>
      <p:grpSp>
        <p:nvGrpSpPr>
          <p:cNvPr id="48" name="Grouper 47"/>
          <p:cNvGrpSpPr/>
          <p:nvPr/>
        </p:nvGrpSpPr>
        <p:grpSpPr>
          <a:xfrm>
            <a:off x="1259632" y="5085184"/>
            <a:ext cx="2088232" cy="1440160"/>
            <a:chOff x="1835696" y="1772816"/>
            <a:chExt cx="7056784" cy="4536504"/>
          </a:xfrm>
        </p:grpSpPr>
        <p:sp>
          <p:nvSpPr>
            <p:cNvPr id="82" name="Bulle ronde 81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 descr="day_icon.png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24944"/>
              <a:ext cx="1944216" cy="1944216"/>
            </a:xfrm>
            <a:prstGeom prst="rect">
              <a:avLst/>
            </a:prstGeom>
          </p:spPr>
        </p:pic>
        <p:pic>
          <p:nvPicPr>
            <p:cNvPr id="34" name="Image 33" descr="monday_icon.jpg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1916831"/>
              <a:ext cx="889124" cy="1023331"/>
            </a:xfrm>
            <a:prstGeom prst="rect">
              <a:avLst/>
            </a:prstGeom>
          </p:spPr>
        </p:pic>
        <p:pic>
          <p:nvPicPr>
            <p:cNvPr id="35" name="Image 34" descr="thuesday_icon.jp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212" y="2348879"/>
              <a:ext cx="905900" cy="1073659"/>
            </a:xfrm>
            <a:prstGeom prst="rect">
              <a:avLst/>
            </a:prstGeom>
          </p:spPr>
        </p:pic>
        <p:pic>
          <p:nvPicPr>
            <p:cNvPr id="43" name="Image 42" descr="wednesday_icon.jpg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68" y="3428999"/>
              <a:ext cx="889124" cy="1040107"/>
            </a:xfrm>
            <a:prstGeom prst="rect">
              <a:avLst/>
            </a:prstGeom>
          </p:spPr>
        </p:pic>
        <p:pic>
          <p:nvPicPr>
            <p:cNvPr id="44" name="Image 43" descr="thursday_icon.jpeg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24" y="4653136"/>
              <a:ext cx="922676" cy="1023332"/>
            </a:xfrm>
            <a:prstGeom prst="rect">
              <a:avLst/>
            </a:prstGeom>
          </p:spPr>
        </p:pic>
        <p:pic>
          <p:nvPicPr>
            <p:cNvPr id="45" name="Image 44" descr="friday_icon.jpg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00" y="5141973"/>
              <a:ext cx="872348" cy="1023331"/>
            </a:xfrm>
            <a:prstGeom prst="rect">
              <a:avLst/>
            </a:prstGeom>
          </p:spPr>
        </p:pic>
        <p:pic>
          <p:nvPicPr>
            <p:cNvPr id="46" name="Image 45" descr="saturday_icon.jpg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48" y="4277877"/>
              <a:ext cx="855572" cy="1023331"/>
            </a:xfrm>
            <a:prstGeom prst="rect">
              <a:avLst/>
            </a:prstGeom>
          </p:spPr>
        </p:pic>
        <p:pic>
          <p:nvPicPr>
            <p:cNvPr id="47" name="Image 46" descr="sunday_icon.jpg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852936"/>
              <a:ext cx="889124" cy="1040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15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>
          <a:xfrm>
            <a:off x="72008" y="1412776"/>
            <a:ext cx="4355976" cy="52565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Problem Statement (1)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225083" y="947956"/>
            <a:ext cx="86484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/>
              <a:buChar char="•"/>
            </a:pPr>
            <a:r>
              <a:rPr lang="en-US" sz="2400" dirty="0" smtClean="0"/>
              <a:t>Use smartphone logs to discover user behaviors and habits</a:t>
            </a:r>
            <a:endParaRPr lang="en-US" sz="2400" b="1" dirty="0" smtClean="0"/>
          </a:p>
        </p:txBody>
      </p:sp>
      <p:grpSp>
        <p:nvGrpSpPr>
          <p:cNvPr id="77" name="Grouper 76"/>
          <p:cNvGrpSpPr/>
          <p:nvPr/>
        </p:nvGrpSpPr>
        <p:grpSpPr>
          <a:xfrm>
            <a:off x="1115616" y="1628800"/>
            <a:ext cx="1728192" cy="1152128"/>
            <a:chOff x="539552" y="1484784"/>
            <a:chExt cx="1728192" cy="1152128"/>
          </a:xfrm>
        </p:grpSpPr>
        <p:pic>
          <p:nvPicPr>
            <p:cNvPr id="9" name="Image 8" descr="app_laun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628800"/>
              <a:ext cx="417977" cy="696628"/>
            </a:xfrm>
            <a:prstGeom prst="rect">
              <a:avLst/>
            </a:prstGeom>
          </p:spPr>
        </p:pic>
        <p:sp>
          <p:nvSpPr>
            <p:cNvPr id="10" name="Bulle ronde 9"/>
            <p:cNvSpPr/>
            <p:nvPr/>
          </p:nvSpPr>
          <p:spPr>
            <a:xfrm>
              <a:off x="1187624" y="1484784"/>
              <a:ext cx="1080120" cy="1152128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call_ap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293522" cy="293522"/>
            </a:xfrm>
            <a:prstGeom prst="rect">
              <a:avLst/>
            </a:prstGeom>
          </p:spPr>
        </p:pic>
        <p:pic>
          <p:nvPicPr>
            <p:cNvPr id="12" name="Image 11" descr="email_app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62504" cy="256969"/>
            </a:xfrm>
            <a:prstGeom prst="rect">
              <a:avLst/>
            </a:prstGeom>
          </p:spPr>
        </p:pic>
        <p:pic>
          <p:nvPicPr>
            <p:cNvPr id="13" name="Image 12" descr="facebook_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844824"/>
              <a:ext cx="256969" cy="256969"/>
            </a:xfrm>
            <a:prstGeom prst="rect">
              <a:avLst/>
            </a:prstGeom>
          </p:spPr>
        </p:pic>
        <p:pic>
          <p:nvPicPr>
            <p:cNvPr id="14" name="Image 13" descr="googlechrome_ap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988840"/>
              <a:ext cx="275325" cy="275325"/>
            </a:xfrm>
            <a:prstGeom prst="rect">
              <a:avLst/>
            </a:prstGeom>
          </p:spPr>
        </p:pic>
        <p:pic>
          <p:nvPicPr>
            <p:cNvPr id="15" name="Image 14" descr="tv_app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132856"/>
              <a:ext cx="257099" cy="257099"/>
            </a:xfrm>
            <a:prstGeom prst="rect">
              <a:avLst/>
            </a:prstGeom>
          </p:spPr>
        </p:pic>
        <p:pic>
          <p:nvPicPr>
            <p:cNvPr id="16" name="Image 15" descr="nikeplus_app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293680" cy="293680"/>
            </a:xfrm>
            <a:prstGeom prst="rect">
              <a:avLst/>
            </a:prstGeom>
          </p:spPr>
        </p:pic>
        <p:pic>
          <p:nvPicPr>
            <p:cNvPr id="17" name="Image 16" descr="candycrush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628800"/>
              <a:ext cx="275325" cy="272427"/>
            </a:xfrm>
            <a:prstGeom prst="rect">
              <a:avLst/>
            </a:prstGeom>
          </p:spPr>
        </p:pic>
      </p:grpSp>
      <p:grpSp>
        <p:nvGrpSpPr>
          <p:cNvPr id="76" name="Grouper 75"/>
          <p:cNvGrpSpPr/>
          <p:nvPr/>
        </p:nvGrpSpPr>
        <p:grpSpPr>
          <a:xfrm>
            <a:off x="2339752" y="2492896"/>
            <a:ext cx="1872208" cy="1296144"/>
            <a:chOff x="1115616" y="1772816"/>
            <a:chExt cx="7128792" cy="4536504"/>
          </a:xfrm>
        </p:grpSpPr>
        <p:sp>
          <p:nvSpPr>
            <p:cNvPr id="20" name="Bulle ronde 19"/>
            <p:cNvSpPr/>
            <p:nvPr/>
          </p:nvSpPr>
          <p:spPr>
            <a:xfrm>
              <a:off x="3563888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chemeClr val="bg1"/>
            </a:solidFill>
            <a:ln>
              <a:solidFill>
                <a:srgbClr val="D122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notification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996952"/>
              <a:ext cx="2046543" cy="1944216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>
              <a:off x="3851920" y="3068960"/>
              <a:ext cx="1152128" cy="1152128"/>
              <a:chOff x="4860032" y="3068960"/>
              <a:chExt cx="1152128" cy="1152128"/>
            </a:xfrm>
          </p:grpSpPr>
          <p:pic>
            <p:nvPicPr>
              <p:cNvPr id="7" name="Image 6" descr="whatsapp_app.ico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21297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36" name="Ellipse 35"/>
              <p:cNvSpPr/>
              <p:nvPr/>
            </p:nvSpPr>
            <p:spPr>
              <a:xfrm>
                <a:off x="5652120" y="3068960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3</a:t>
                </a:r>
                <a:endParaRPr lang="fr-FR" sz="1400" dirty="0"/>
              </a:p>
            </p:txBody>
          </p:sp>
        </p:grpSp>
        <p:grpSp>
          <p:nvGrpSpPr>
            <p:cNvPr id="70" name="Grouper 69"/>
            <p:cNvGrpSpPr/>
            <p:nvPr/>
          </p:nvGrpSpPr>
          <p:grpSpPr>
            <a:xfrm>
              <a:off x="5004048" y="1916832"/>
              <a:ext cx="1224136" cy="1224136"/>
              <a:chOff x="6084168" y="2996952"/>
              <a:chExt cx="1224136" cy="1224136"/>
            </a:xfrm>
          </p:grpSpPr>
          <p:pic>
            <p:nvPicPr>
              <p:cNvPr id="65" name="Image 64" descr="twitter_app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068960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37" name="Ellipse 36"/>
              <p:cNvSpPr/>
              <p:nvPr/>
            </p:nvSpPr>
            <p:spPr>
              <a:xfrm>
                <a:off x="6948264" y="2996952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2</a:t>
                </a:r>
                <a:endParaRPr lang="fr-FR" sz="1400" dirty="0"/>
              </a:p>
            </p:txBody>
          </p:sp>
        </p:grpSp>
        <p:grpSp>
          <p:nvGrpSpPr>
            <p:cNvPr id="66" name="Grouper 65"/>
            <p:cNvGrpSpPr/>
            <p:nvPr/>
          </p:nvGrpSpPr>
          <p:grpSpPr>
            <a:xfrm>
              <a:off x="6516216" y="2531780"/>
              <a:ext cx="1176537" cy="1113244"/>
              <a:chOff x="6444208" y="1772816"/>
              <a:chExt cx="1176537" cy="1113244"/>
            </a:xfrm>
          </p:grpSpPr>
          <p:pic>
            <p:nvPicPr>
              <p:cNvPr id="64" name="Image 63" descr="skype_app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4208" y="1844824"/>
                <a:ext cx="1176537" cy="1041236"/>
              </a:xfrm>
              <a:prstGeom prst="rect">
                <a:avLst/>
              </a:prstGeom>
            </p:spPr>
          </p:pic>
          <p:sp>
            <p:nvSpPr>
              <p:cNvPr id="38" name="Ellipse 37"/>
              <p:cNvSpPr/>
              <p:nvPr/>
            </p:nvSpPr>
            <p:spPr>
              <a:xfrm>
                <a:off x="7236296" y="1772816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  <p:grpSp>
          <p:nvGrpSpPr>
            <p:cNvPr id="73" name="Grouper 72"/>
            <p:cNvGrpSpPr/>
            <p:nvPr/>
          </p:nvGrpSpPr>
          <p:grpSpPr>
            <a:xfrm>
              <a:off x="6804248" y="3933056"/>
              <a:ext cx="1152128" cy="1080120"/>
              <a:chOff x="4788024" y="4221088"/>
              <a:chExt cx="1152128" cy="1080120"/>
            </a:xfrm>
          </p:grpSpPr>
          <p:pic>
            <p:nvPicPr>
              <p:cNvPr id="30" name="Image 29" descr="message_app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4" y="4293096"/>
                <a:ext cx="1016242" cy="1008112"/>
              </a:xfrm>
              <a:prstGeom prst="rect">
                <a:avLst/>
              </a:prstGeom>
            </p:spPr>
          </p:pic>
          <p:sp>
            <p:nvSpPr>
              <p:cNvPr id="39" name="Ellipse 38"/>
              <p:cNvSpPr/>
              <p:nvPr/>
            </p:nvSpPr>
            <p:spPr>
              <a:xfrm>
                <a:off x="5580112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4</a:t>
                </a:r>
                <a:endParaRPr lang="fr-FR" sz="1400" dirty="0"/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4211960" y="4509120"/>
              <a:ext cx="1152128" cy="1080120"/>
              <a:chOff x="3779912" y="4221088"/>
              <a:chExt cx="1152128" cy="1080120"/>
            </a:xfrm>
          </p:grpSpPr>
          <p:pic>
            <p:nvPicPr>
              <p:cNvPr id="31" name="Image 30" descr="messenger_app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912" y="4293096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40" name="Ellipse 39"/>
              <p:cNvSpPr/>
              <p:nvPr/>
            </p:nvSpPr>
            <p:spPr>
              <a:xfrm>
                <a:off x="4572000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9</a:t>
                </a:r>
              </a:p>
            </p:txBody>
          </p:sp>
        </p:grpSp>
        <p:grpSp>
          <p:nvGrpSpPr>
            <p:cNvPr id="72" name="Grouper 71"/>
            <p:cNvGrpSpPr/>
            <p:nvPr/>
          </p:nvGrpSpPr>
          <p:grpSpPr>
            <a:xfrm>
              <a:off x="5292080" y="3429000"/>
              <a:ext cx="1224136" cy="1152128"/>
              <a:chOff x="5940152" y="4221088"/>
              <a:chExt cx="1224136" cy="1152128"/>
            </a:xfrm>
          </p:grpSpPr>
          <p:pic>
            <p:nvPicPr>
              <p:cNvPr id="8" name="Image 7" descr="clock_app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0152" y="4293096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6804248" y="4221088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1</a:t>
                </a:r>
                <a:endParaRPr lang="fr-FR" sz="1400" dirty="0"/>
              </a:p>
            </p:txBody>
          </p:sp>
        </p:grpSp>
        <p:grpSp>
          <p:nvGrpSpPr>
            <p:cNvPr id="69" name="Grouper 68"/>
            <p:cNvGrpSpPr/>
            <p:nvPr/>
          </p:nvGrpSpPr>
          <p:grpSpPr>
            <a:xfrm>
              <a:off x="5364088" y="5013176"/>
              <a:ext cx="1224136" cy="1223516"/>
              <a:chOff x="4932040" y="1844824"/>
              <a:chExt cx="1224136" cy="1223516"/>
            </a:xfrm>
          </p:grpSpPr>
          <p:pic>
            <p:nvPicPr>
              <p:cNvPr id="21" name="Image 20" descr="call_app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1916832"/>
                <a:ext cx="1151508" cy="1151508"/>
              </a:xfrm>
              <a:prstGeom prst="rect">
                <a:avLst/>
              </a:prstGeom>
            </p:spPr>
          </p:pic>
          <p:sp>
            <p:nvSpPr>
              <p:cNvPr id="42" name="Ellipse 41"/>
              <p:cNvSpPr/>
              <p:nvPr/>
            </p:nvSpPr>
            <p:spPr>
              <a:xfrm>
                <a:off x="5796136" y="1844824"/>
                <a:ext cx="360040" cy="360040"/>
              </a:xfrm>
              <a:prstGeom prst="ellipse">
                <a:avLst/>
              </a:prstGeom>
              <a:solidFill>
                <a:srgbClr val="D12223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</p:grpSp>
      </p:grpSp>
      <p:grpSp>
        <p:nvGrpSpPr>
          <p:cNvPr id="19" name="Grouper 18"/>
          <p:cNvGrpSpPr/>
          <p:nvPr/>
        </p:nvGrpSpPr>
        <p:grpSpPr>
          <a:xfrm>
            <a:off x="323528" y="2636912"/>
            <a:ext cx="1872208" cy="1296144"/>
            <a:chOff x="1763688" y="1772816"/>
            <a:chExt cx="7128792" cy="4536504"/>
          </a:xfrm>
        </p:grpSpPr>
        <p:pic>
          <p:nvPicPr>
            <p:cNvPr id="52" name="Image 51" descr="locations_icon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96952"/>
              <a:ext cx="2104015" cy="1944216"/>
            </a:xfrm>
            <a:prstGeom prst="rect">
              <a:avLst/>
            </a:prstGeom>
          </p:spPr>
        </p:pic>
        <p:sp>
          <p:nvSpPr>
            <p:cNvPr id="53" name="Bulle ronde 52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17853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 descr="home_icon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196" y="1772816"/>
              <a:ext cx="1296144" cy="1296144"/>
            </a:xfrm>
            <a:prstGeom prst="rect">
              <a:avLst/>
            </a:prstGeom>
          </p:spPr>
        </p:pic>
        <p:pic>
          <p:nvPicPr>
            <p:cNvPr id="55" name="Image 54" descr="park_icon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221088"/>
              <a:ext cx="1800200" cy="1800200"/>
            </a:xfrm>
            <a:prstGeom prst="rect">
              <a:avLst/>
            </a:prstGeom>
          </p:spPr>
        </p:pic>
        <p:pic>
          <p:nvPicPr>
            <p:cNvPr id="56" name="Image 55" descr="restaurant_icon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335911"/>
              <a:ext cx="1296144" cy="1325337"/>
            </a:xfrm>
            <a:prstGeom prst="rect">
              <a:avLst/>
            </a:prstGeom>
          </p:spPr>
        </p:pic>
        <p:pic>
          <p:nvPicPr>
            <p:cNvPr id="57" name="Image 56" descr="work_ic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996952"/>
              <a:ext cx="1368152" cy="1368152"/>
            </a:xfrm>
            <a:prstGeom prst="rect">
              <a:avLst/>
            </a:prstGeom>
          </p:spPr>
        </p:pic>
        <p:pic>
          <p:nvPicPr>
            <p:cNvPr id="58" name="Image 57" descr="bank_icon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284984"/>
              <a:ext cx="1440160" cy="1089093"/>
            </a:xfrm>
            <a:prstGeom prst="rect">
              <a:avLst/>
            </a:prstGeom>
          </p:spPr>
        </p:pic>
        <p:pic>
          <p:nvPicPr>
            <p:cNvPr id="59" name="Image 58" descr="fitness_icon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80928"/>
              <a:ext cx="1368152" cy="1080120"/>
            </a:xfrm>
            <a:prstGeom prst="rect">
              <a:avLst/>
            </a:prstGeom>
          </p:spPr>
        </p:pic>
      </p:grpSp>
      <p:grpSp>
        <p:nvGrpSpPr>
          <p:cNvPr id="3" name="Grouper 2"/>
          <p:cNvGrpSpPr/>
          <p:nvPr/>
        </p:nvGrpSpPr>
        <p:grpSpPr>
          <a:xfrm>
            <a:off x="251520" y="4005064"/>
            <a:ext cx="1728192" cy="1296144"/>
            <a:chOff x="1835696" y="1772816"/>
            <a:chExt cx="7056784" cy="4536504"/>
          </a:xfrm>
        </p:grpSpPr>
        <p:sp>
          <p:nvSpPr>
            <p:cNvPr id="68" name="Bulle ronde 6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4193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activity_icon.jp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96952"/>
              <a:ext cx="1908048" cy="1908048"/>
            </a:xfrm>
            <a:prstGeom prst="rect">
              <a:avLst/>
            </a:prstGeom>
          </p:spPr>
        </p:pic>
        <p:pic>
          <p:nvPicPr>
            <p:cNvPr id="23" name="Image 22" descr="bicycle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3284984"/>
              <a:ext cx="1368152" cy="1368152"/>
            </a:xfrm>
            <a:prstGeom prst="rect">
              <a:avLst/>
            </a:prstGeom>
          </p:spPr>
        </p:pic>
        <p:pic>
          <p:nvPicPr>
            <p:cNvPr id="25" name="Image 24" descr="driving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060848"/>
              <a:ext cx="1800200" cy="1800200"/>
            </a:xfrm>
            <a:prstGeom prst="rect">
              <a:avLst/>
            </a:prstGeom>
          </p:spPr>
        </p:pic>
        <p:pic>
          <p:nvPicPr>
            <p:cNvPr id="27" name="Image 26" descr="running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1291828" cy="1291828"/>
            </a:xfrm>
            <a:prstGeom prst="rect">
              <a:avLst/>
            </a:prstGeom>
          </p:spPr>
        </p:pic>
        <p:pic>
          <p:nvPicPr>
            <p:cNvPr id="32" name="Image 31" descr="still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2016224" cy="2016224"/>
            </a:xfrm>
            <a:prstGeom prst="rect">
              <a:avLst/>
            </a:prstGeom>
          </p:spPr>
        </p:pic>
      </p:grpSp>
      <p:grpSp>
        <p:nvGrpSpPr>
          <p:cNvPr id="5" name="Grouper 4"/>
          <p:cNvGrpSpPr/>
          <p:nvPr/>
        </p:nvGrpSpPr>
        <p:grpSpPr>
          <a:xfrm>
            <a:off x="2483768" y="4005064"/>
            <a:ext cx="1728192" cy="1224136"/>
            <a:chOff x="1763688" y="1772816"/>
            <a:chExt cx="7128792" cy="4536504"/>
          </a:xfrm>
        </p:grpSpPr>
        <p:sp>
          <p:nvSpPr>
            <p:cNvPr id="78" name="Bulle ronde 77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time_icon.jp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924944"/>
              <a:ext cx="2058612" cy="2088232"/>
            </a:xfrm>
            <a:prstGeom prst="rect">
              <a:avLst/>
            </a:prstGeom>
          </p:spPr>
        </p:pic>
        <p:pic>
          <p:nvPicPr>
            <p:cNvPr id="24" name="Image 23" descr="morning_icon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844824"/>
              <a:ext cx="1944216" cy="1944216"/>
            </a:xfrm>
            <a:prstGeom prst="rect">
              <a:avLst/>
            </a:prstGeom>
          </p:spPr>
        </p:pic>
        <p:pic>
          <p:nvPicPr>
            <p:cNvPr id="28" name="Image 27" descr="sunset_icon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4221088"/>
              <a:ext cx="1944216" cy="1944216"/>
            </a:xfrm>
            <a:prstGeom prst="rect">
              <a:avLst/>
            </a:prstGeom>
          </p:spPr>
        </p:pic>
        <p:pic>
          <p:nvPicPr>
            <p:cNvPr id="29" name="Image 28" descr="noon_icon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3068960"/>
              <a:ext cx="1656184" cy="1656184"/>
            </a:xfrm>
            <a:prstGeom prst="rect">
              <a:avLst/>
            </a:prstGeom>
          </p:spPr>
        </p:pic>
        <p:pic>
          <p:nvPicPr>
            <p:cNvPr id="33" name="Image 32" descr="night_icon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996952"/>
              <a:ext cx="1739032" cy="1739032"/>
            </a:xfrm>
            <a:prstGeom prst="rect">
              <a:avLst/>
            </a:prstGeom>
          </p:spPr>
        </p:pic>
      </p:grpSp>
      <p:grpSp>
        <p:nvGrpSpPr>
          <p:cNvPr id="48" name="Grouper 47"/>
          <p:cNvGrpSpPr/>
          <p:nvPr/>
        </p:nvGrpSpPr>
        <p:grpSpPr>
          <a:xfrm>
            <a:off x="1259632" y="5085184"/>
            <a:ext cx="2088232" cy="1440160"/>
            <a:chOff x="1835696" y="1772816"/>
            <a:chExt cx="7056784" cy="4536504"/>
          </a:xfrm>
        </p:grpSpPr>
        <p:sp>
          <p:nvSpPr>
            <p:cNvPr id="82" name="Bulle ronde 81"/>
            <p:cNvSpPr/>
            <p:nvPr/>
          </p:nvSpPr>
          <p:spPr>
            <a:xfrm>
              <a:off x="4211960" y="1772816"/>
              <a:ext cx="4680520" cy="4536504"/>
            </a:xfrm>
            <a:prstGeom prst="wedgeEllipseCallout">
              <a:avLst>
                <a:gd name="adj1" fmla="val -57463"/>
                <a:gd name="adj2" fmla="val -1602"/>
              </a:avLst>
            </a:prstGeom>
            <a:solidFill>
              <a:srgbClr val="FFFFFF"/>
            </a:solidFill>
            <a:ln>
              <a:solidFill>
                <a:srgbClr val="7CC4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 descr="day_icon.png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924944"/>
              <a:ext cx="1944216" cy="1944216"/>
            </a:xfrm>
            <a:prstGeom prst="rect">
              <a:avLst/>
            </a:prstGeom>
          </p:spPr>
        </p:pic>
        <p:pic>
          <p:nvPicPr>
            <p:cNvPr id="34" name="Image 33" descr="monday_icon.jpg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1916831"/>
              <a:ext cx="889124" cy="1023331"/>
            </a:xfrm>
            <a:prstGeom prst="rect">
              <a:avLst/>
            </a:prstGeom>
          </p:spPr>
        </p:pic>
        <p:pic>
          <p:nvPicPr>
            <p:cNvPr id="35" name="Image 34" descr="thuesday_icon.jp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212" y="2348879"/>
              <a:ext cx="905900" cy="1073659"/>
            </a:xfrm>
            <a:prstGeom prst="rect">
              <a:avLst/>
            </a:prstGeom>
          </p:spPr>
        </p:pic>
        <p:pic>
          <p:nvPicPr>
            <p:cNvPr id="43" name="Image 42" descr="wednesday_icon.jpg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68" y="3428999"/>
              <a:ext cx="889124" cy="1040107"/>
            </a:xfrm>
            <a:prstGeom prst="rect">
              <a:avLst/>
            </a:prstGeom>
          </p:spPr>
        </p:pic>
        <p:pic>
          <p:nvPicPr>
            <p:cNvPr id="44" name="Image 43" descr="thursday_icon.jpeg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24" y="4653136"/>
              <a:ext cx="922676" cy="1023332"/>
            </a:xfrm>
            <a:prstGeom prst="rect">
              <a:avLst/>
            </a:prstGeom>
          </p:spPr>
        </p:pic>
        <p:pic>
          <p:nvPicPr>
            <p:cNvPr id="45" name="Image 44" descr="friday_icon.jpg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00" y="5141973"/>
              <a:ext cx="872348" cy="1023331"/>
            </a:xfrm>
            <a:prstGeom prst="rect">
              <a:avLst/>
            </a:prstGeom>
          </p:spPr>
        </p:pic>
        <p:pic>
          <p:nvPicPr>
            <p:cNvPr id="46" name="Image 45" descr="saturday_icon.jpg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48" y="4277877"/>
              <a:ext cx="855572" cy="1023331"/>
            </a:xfrm>
            <a:prstGeom prst="rect">
              <a:avLst/>
            </a:prstGeom>
          </p:spPr>
        </p:pic>
        <p:pic>
          <p:nvPicPr>
            <p:cNvPr id="47" name="Image 46" descr="sunday_icon.jpg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852936"/>
              <a:ext cx="889124" cy="1040107"/>
            </a:xfrm>
            <a:prstGeom prst="rect">
              <a:avLst/>
            </a:prstGeom>
          </p:spPr>
        </p:pic>
      </p:grpSp>
      <p:pic>
        <p:nvPicPr>
          <p:cNvPr id="49" name="Image 48" descr="bob(2)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18" y="5157192"/>
            <a:ext cx="1610526" cy="1484784"/>
          </a:xfrm>
          <a:prstGeom prst="rect">
            <a:avLst/>
          </a:prstGeom>
        </p:spPr>
      </p:pic>
      <p:sp>
        <p:nvSpPr>
          <p:cNvPr id="60" name="Bulle rectangulaire 59"/>
          <p:cNvSpPr/>
          <p:nvPr/>
        </p:nvSpPr>
        <p:spPr>
          <a:xfrm>
            <a:off x="6084168" y="1556792"/>
            <a:ext cx="2808312" cy="5040560"/>
          </a:xfrm>
          <a:prstGeom prst="wedgeRectCallout">
            <a:avLst>
              <a:gd name="adj1" fmla="val -60282"/>
              <a:gd name="adj2" fmla="val 3893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228184" y="2492896"/>
            <a:ext cx="2592288" cy="100811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Plays</a:t>
            </a:r>
            <a:r>
              <a:rPr lang="fr-FR" dirty="0" smtClean="0">
                <a:solidFill>
                  <a:srgbClr val="000000"/>
                </a:solidFill>
              </a:rPr>
              <a:t> sport on Week</a:t>
            </a:r>
            <a:r>
              <a:rPr lang="fr-FR" dirty="0">
                <a:solidFill>
                  <a:srgbClr val="000000"/>
                </a:solidFill>
              </a:rPr>
              <a:t>-</a:t>
            </a:r>
            <a:r>
              <a:rPr lang="fr-FR" dirty="0" smtClean="0">
                <a:solidFill>
                  <a:srgbClr val="000000"/>
                </a:solidFill>
              </a:rPr>
              <a:t>end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228184" y="3861048"/>
            <a:ext cx="2592288" cy="10081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Does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reading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at</a:t>
            </a:r>
            <a:r>
              <a:rPr lang="fr-FR" dirty="0" smtClean="0">
                <a:solidFill>
                  <a:srgbClr val="000000"/>
                </a:solidFill>
              </a:rPr>
              <a:t> night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6228184" y="5229200"/>
            <a:ext cx="2592288" cy="1008112"/>
          </a:xfrm>
          <a:prstGeom prst="round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Listens</a:t>
            </a:r>
            <a:r>
              <a:rPr lang="fr-FR" dirty="0" smtClean="0">
                <a:solidFill>
                  <a:srgbClr val="000000"/>
                </a:solidFill>
              </a:rPr>
              <a:t> to music </a:t>
            </a:r>
            <a:r>
              <a:rPr lang="fr-FR" dirty="0" err="1" smtClean="0">
                <a:solidFill>
                  <a:srgbClr val="000000"/>
                </a:solidFill>
              </a:rPr>
              <a:t>while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driving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228184" y="170080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Bob habits</a:t>
            </a:r>
            <a:endParaRPr lang="fr-FR" sz="2400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6084168" y="2276872"/>
            <a:ext cx="2808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2270</Words>
  <Application>Microsoft Macintosh PowerPoint</Application>
  <PresentationFormat>Présentation à l'écran (4:3)</PresentationFormat>
  <Paragraphs>875</Paragraphs>
  <Slides>47</Slides>
  <Notes>43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9" baseType="lpstr">
      <vt:lpstr>Thème Office</vt:lpstr>
      <vt:lpstr>Microsoft Equation</vt:lpstr>
      <vt:lpstr>Discovery of User Behaviors from Smartphone Logs</vt:lpstr>
      <vt:lpstr>Problem Statement (1)</vt:lpstr>
      <vt:lpstr>Problem Statement (1)</vt:lpstr>
      <vt:lpstr>Problem Statement (1)</vt:lpstr>
      <vt:lpstr>Problem Statement (1)</vt:lpstr>
      <vt:lpstr>Problem Statement (1)</vt:lpstr>
      <vt:lpstr>Problem Statement (1)</vt:lpstr>
      <vt:lpstr>Problem Statement (1)</vt:lpstr>
      <vt:lpstr>Problem Statement (1)</vt:lpstr>
      <vt:lpstr>Problem Statement (1)</vt:lpstr>
      <vt:lpstr>Problem Statement (2)</vt:lpstr>
      <vt:lpstr>Headlines</vt:lpstr>
      <vt:lpstr>What is a good representation of a Behavior with smartphone logs?</vt:lpstr>
      <vt:lpstr>What is a good representation of a Behavior with smartphone logs?</vt:lpstr>
      <vt:lpstr>What is a good representation of a Behavior with smartphone logs?</vt:lpstr>
      <vt:lpstr>Representing smartphone logs as a corpus</vt:lpstr>
      <vt:lpstr>Latent Multimodal Representation (LMR)</vt:lpstr>
      <vt:lpstr>Latent Multimodal Representation (LMR)</vt:lpstr>
      <vt:lpstr>Latent Multimodal Representation (LMR)</vt:lpstr>
      <vt:lpstr>Latent Multimodal Representation (LMR)</vt:lpstr>
      <vt:lpstr>Latent Multimodal Representation (LMR)</vt:lpstr>
      <vt:lpstr>LMR: some properties</vt:lpstr>
      <vt:lpstr>LMR: some properties</vt:lpstr>
      <vt:lpstr>LMR: some properties</vt:lpstr>
      <vt:lpstr>Dirichlet Latent Multimodal Representation (DLMR)</vt:lpstr>
      <vt:lpstr>Dirichlet Latent Multimodal Representation (DLMR)</vt:lpstr>
      <vt:lpstr>Dirichlet Latent Multimodal Representation (DLMR)</vt:lpstr>
      <vt:lpstr>Dirichlet Latent Multimodal Representation (DLMR)</vt:lpstr>
      <vt:lpstr>Dirichlet Latent Multimodal Representation (DLMR)</vt:lpstr>
      <vt:lpstr>DLMR: record generation</vt:lpstr>
      <vt:lpstr>DLMR: some properties</vt:lpstr>
      <vt:lpstr>DLMR: some properties</vt:lpstr>
      <vt:lpstr>DLMR: some properties</vt:lpstr>
      <vt:lpstr>DLMR vs LMR</vt:lpstr>
      <vt:lpstr>Latent Dirichlet Allocation (LDA)</vt:lpstr>
      <vt:lpstr>DLMR vs LDA</vt:lpstr>
      <vt:lpstr>Evaluation Metrics(1): Idea</vt:lpstr>
      <vt:lpstr>Evaluation Metrics(2): Location Prediction</vt:lpstr>
      <vt:lpstr>Evaluation Metrics(3):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Many Thanks!</vt:lpstr>
      <vt:lpstr>Questions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users‘ locations</dc:title>
  <dc:creator>Hajji, Khalil</dc:creator>
  <cp:lastModifiedBy>Khalil Hajji</cp:lastModifiedBy>
  <cp:revision>105</cp:revision>
  <dcterms:created xsi:type="dcterms:W3CDTF">2015-05-20T10:49:38Z</dcterms:created>
  <dcterms:modified xsi:type="dcterms:W3CDTF">2015-09-08T07:51:18Z</dcterms:modified>
</cp:coreProperties>
</file>