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236A9C9-175C-4F13-AA2F-9724BD397DB1}">
  <a:tblStyle styleId="{7236A9C9-175C-4F13-AA2F-9724BD397DB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Nunito-bold.fntdata"/><Relationship Id="rId10" Type="http://schemas.openxmlformats.org/officeDocument/2006/relationships/slide" Target="slides/slide4.xml"/><Relationship Id="rId21" Type="http://schemas.openxmlformats.org/officeDocument/2006/relationships/font" Target="fonts/Nunito-regular.fntdata"/><Relationship Id="rId13" Type="http://schemas.openxmlformats.org/officeDocument/2006/relationships/slide" Target="slides/slide7.xml"/><Relationship Id="rId24" Type="http://schemas.openxmlformats.org/officeDocument/2006/relationships/font" Target="fonts/Nunito-boldItalic.fntdata"/><Relationship Id="rId12" Type="http://schemas.openxmlformats.org/officeDocument/2006/relationships/slide" Target="slides/slide6.xml"/><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Hi team</a:t>
            </a:r>
            <a:endParaRPr/>
          </a:p>
          <a:p>
            <a:pPr indent="0" lvl="0" marL="0" rtl="0" algn="l">
              <a:spcBef>
                <a:spcPts val="0"/>
              </a:spcBef>
              <a:spcAft>
                <a:spcPts val="0"/>
              </a:spcAft>
              <a:buNone/>
            </a:pPr>
            <a:r>
              <a:rPr lang="en-GB"/>
              <a:t>I am khaleed oyeleke from the data science team and i will walk you through the solution we propose for Classifying Recipe to increase Site Traffic</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9e567a82a4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9e567a82a4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align with the product team's goal of showing high-traffic recipes at least 80% of the time, we have re-evaluated our models with an adjusted prediction probability threshold. By increasing the threshold from 50% to 80%, we aim to focus more on high-traffic predictions. This adjustment serves as a key performance indicator (KPI), enabling us to re-evaluate both models under these new criteria.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KPI was added on the already built model and re-evaluated for their precision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9e567a82a4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9e567a82a4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We can see the complex model RF performed greatly against our simpler model here with the same precision score.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For this reason, RF CL is our preferred model for its performance and ability to understan non-linear relationship.</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9e567a82a4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9e567a82a4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According</a:t>
            </a:r>
            <a:r>
              <a:rPr lang="en-GB"/>
              <a:t> to out RF model These are the major indicators as to whether a recipe would lead to high traffic.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These are the things in the high traffic food that makes consumers like them, their</a:t>
            </a:r>
            <a:endParaRPr/>
          </a:p>
          <a:p>
            <a:pPr indent="-298450" lvl="0" marL="457200" rtl="0" algn="l">
              <a:spcBef>
                <a:spcPts val="0"/>
              </a:spcBef>
              <a:spcAft>
                <a:spcPts val="0"/>
              </a:spcAft>
              <a:buSzPts val="1100"/>
              <a:buChar char="-"/>
            </a:pPr>
            <a:r>
              <a:rPr lang="en-GB"/>
              <a:t>Protein content</a:t>
            </a:r>
            <a:endParaRPr/>
          </a:p>
          <a:p>
            <a:pPr indent="-298450" lvl="0" marL="457200" rtl="0" algn="l">
              <a:spcBef>
                <a:spcPts val="0"/>
              </a:spcBef>
              <a:spcAft>
                <a:spcPts val="0"/>
              </a:spcAft>
              <a:buSzPts val="1100"/>
              <a:buChar char="-"/>
            </a:pPr>
            <a:r>
              <a:rPr lang="en-GB"/>
              <a:t>Beverages in general</a:t>
            </a:r>
            <a:endParaRPr/>
          </a:p>
          <a:p>
            <a:pPr indent="-298450" lvl="0" marL="457200" rtl="0" algn="l">
              <a:spcBef>
                <a:spcPts val="0"/>
              </a:spcBef>
              <a:spcAft>
                <a:spcPts val="0"/>
              </a:spcAft>
              <a:buSzPts val="1100"/>
              <a:buChar char="-"/>
            </a:pPr>
            <a:r>
              <a:rPr lang="en-GB"/>
              <a:t>Sugar content</a:t>
            </a:r>
            <a:endParaRPr/>
          </a:p>
          <a:p>
            <a:pPr indent="-298450" lvl="0" marL="457200" rtl="0" algn="l">
              <a:spcBef>
                <a:spcPts val="0"/>
              </a:spcBef>
              <a:spcAft>
                <a:spcPts val="0"/>
              </a:spcAft>
              <a:buSzPts val="1100"/>
              <a:buChar char="-"/>
            </a:pPr>
            <a:r>
              <a:rPr lang="en-GB"/>
              <a:t>Calories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9e567a82a4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9e567a82a4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9e567a82a4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9e567a82a4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THANK YOU FOR YOUR TIME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9e567a82a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9e567a82a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iterate, these are our business goals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1</a:t>
            </a:r>
            <a:endParaRPr/>
          </a:p>
          <a:p>
            <a:pPr indent="0" lvl="0" marL="0" rtl="0" algn="l">
              <a:spcBef>
                <a:spcPts val="0"/>
              </a:spcBef>
              <a:spcAft>
                <a:spcPts val="0"/>
              </a:spcAft>
              <a:buNone/>
            </a:pPr>
            <a:r>
              <a:rPr lang="en-GB"/>
              <a:t>2</a:t>
            </a:r>
            <a:endParaRPr/>
          </a:p>
          <a:p>
            <a:pPr indent="0" lvl="0" marL="0" rtl="0" algn="l">
              <a:spcBef>
                <a:spcPts val="0"/>
              </a:spcBef>
              <a:spcAft>
                <a:spcPts val="0"/>
              </a:spcAft>
              <a:buNone/>
            </a:pPr>
            <a:r>
              <a:rPr lang="en-GB"/>
              <a:t>3</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e567a82a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e567a82a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is the data pulled from the website. </a:t>
            </a:r>
            <a:r>
              <a:rPr lang="en-GB">
                <a:solidFill>
                  <a:schemeClr val="dk1"/>
                </a:solidFill>
              </a:rPr>
              <a:t>It</a:t>
            </a:r>
            <a:r>
              <a:rPr lang="en-GB">
                <a:solidFill>
                  <a:schemeClr val="dk1"/>
                </a:solidFill>
              </a:rPr>
              <a:t>s about categories of recipe, the serving size, their nutritional content and whether it lead to high traffic or not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data was validated and some changes were made</a:t>
            </a:r>
            <a:endParaRPr/>
          </a:p>
          <a:p>
            <a:pPr indent="-298450" lvl="0" marL="457200" rtl="0" algn="l">
              <a:spcBef>
                <a:spcPts val="0"/>
              </a:spcBef>
              <a:spcAft>
                <a:spcPts val="0"/>
              </a:spcAft>
              <a:buSzPts val="1100"/>
              <a:buChar char="-"/>
            </a:pPr>
            <a:r>
              <a:rPr lang="en-GB"/>
              <a:t>Null data were dropped in some columns</a:t>
            </a:r>
            <a:endParaRPr/>
          </a:p>
          <a:p>
            <a:pPr indent="-298450" lvl="0" marL="457200" rtl="0" algn="l">
              <a:spcBef>
                <a:spcPts val="0"/>
              </a:spcBef>
              <a:spcAft>
                <a:spcPts val="0"/>
              </a:spcAft>
              <a:buSzPts val="1100"/>
              <a:buChar char="-"/>
            </a:pPr>
            <a:r>
              <a:rPr lang="en-GB"/>
              <a:t>Null data in high traffic was changed to not high to help us classify the data better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9e567a82a4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9e567a82a4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Onto our key findings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 the dataset we have 10 category, we looked into how many times each category was served on the website.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9e567a82a4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9e567a82a4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found the </a:t>
            </a:r>
            <a:r>
              <a:rPr lang="en-GB"/>
              <a:t>relationship between the numeric columns and  high traffic are non-linear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would influence our model choices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9e567a82a4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9e567a82a4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300">
                <a:solidFill>
                  <a:srgbClr val="233A44"/>
                </a:solidFill>
                <a:latin typeface="Calibri"/>
                <a:ea typeface="Calibri"/>
                <a:cs typeface="Calibri"/>
                <a:sym typeface="Calibri"/>
              </a:rPr>
              <a:t>The count of High traffic vs Not-high traffic</a:t>
            </a:r>
            <a:endParaRPr/>
          </a:p>
          <a:p>
            <a:pPr indent="0" lvl="0" marL="0" rtl="0" algn="l">
              <a:spcBef>
                <a:spcPts val="1200"/>
              </a:spcBef>
              <a:spcAft>
                <a:spcPts val="0"/>
              </a:spcAft>
              <a:buNone/>
            </a:pPr>
            <a:r>
              <a:rPr lang="en-GB"/>
              <a:t>We can see an indicator of class imbalance here - we have more high </a:t>
            </a:r>
            <a:r>
              <a:rPr lang="en-GB">
                <a:solidFill>
                  <a:schemeClr val="dk1"/>
                </a:solidFill>
              </a:rPr>
              <a:t>traffic</a:t>
            </a:r>
            <a:r>
              <a:rPr lang="en-GB"/>
              <a:t> data than not high traffic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would put this into consideration when </a:t>
            </a:r>
            <a:r>
              <a:rPr lang="en-GB"/>
              <a:t>building</a:t>
            </a:r>
            <a:r>
              <a:rPr lang="en-GB"/>
              <a:t> our models</a:t>
            </a:r>
            <a:endParaRPr/>
          </a:p>
          <a:p>
            <a:pPr indent="0" lvl="0" marL="0" rtl="0" algn="l">
              <a:spcBef>
                <a:spcPts val="0"/>
              </a:spcBef>
              <a:spcAft>
                <a:spcPts val="0"/>
              </a:spcAft>
              <a:buNone/>
            </a:pPr>
            <a:r>
              <a:rPr lang="en-GB">
                <a:solidFill>
                  <a:schemeClr val="dk1"/>
                </a:solidFill>
              </a:rPr>
              <a:t>This would influence our model evaluation later on</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9e567a82a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9e567a82a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After all the findings we were now </a:t>
            </a:r>
            <a:r>
              <a:rPr lang="en-GB"/>
              <a:t>ready</a:t>
            </a:r>
            <a:r>
              <a:rPr lang="en-GB"/>
              <a:t> to build our models. This business task </a:t>
            </a:r>
            <a:r>
              <a:rPr lang="en-GB"/>
              <a:t>requires</a:t>
            </a:r>
            <a:r>
              <a:rPr lang="en-GB"/>
              <a:t> </a:t>
            </a:r>
            <a:r>
              <a:rPr lang="en-GB"/>
              <a:t>classification</a:t>
            </a:r>
            <a:r>
              <a:rPr lang="en-GB"/>
              <a:t> machine learning models.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solidFill>
                  <a:schemeClr val="dk1"/>
                </a:solidFill>
              </a:rPr>
              <a:t>Firstly</a:t>
            </a:r>
            <a:r>
              <a:rPr lang="en-GB">
                <a:solidFill>
                  <a:schemeClr val="dk1"/>
                </a:solidFill>
              </a:rPr>
              <a:t> some </a:t>
            </a:r>
            <a:r>
              <a:rPr lang="en-GB">
                <a:solidFill>
                  <a:schemeClr val="dk1"/>
                </a:solidFill>
              </a:rPr>
              <a:t>Preprocessing steps to feed the data into the classification models e.g class imbalance in the high traffic column. </a:t>
            </a:r>
            <a:endParaRPr>
              <a:solidFill>
                <a:schemeClr val="dk1"/>
              </a:solidFill>
            </a:endParaRPr>
          </a:p>
          <a:p>
            <a:pPr indent="0" lvl="0" marL="0" rtl="0" algn="l">
              <a:spcBef>
                <a:spcPts val="0"/>
              </a:spcBef>
              <a:spcAft>
                <a:spcPts val="0"/>
              </a:spcAft>
              <a:buNone/>
            </a:pPr>
            <a:r>
              <a:rPr lang="en-GB">
                <a:solidFill>
                  <a:schemeClr val="dk1"/>
                </a:solidFill>
              </a:rPr>
              <a:t>Then we split the data into 2</a:t>
            </a:r>
            <a:endParaRPr>
              <a:solidFill>
                <a:schemeClr val="dk1"/>
              </a:solidFill>
            </a:endParaRPr>
          </a:p>
          <a:p>
            <a:pPr indent="0" lvl="0" marL="0" rtl="0" algn="l">
              <a:spcBef>
                <a:spcPts val="0"/>
              </a:spcBef>
              <a:spcAft>
                <a:spcPts val="0"/>
              </a:spcAft>
              <a:buNone/>
            </a:pPr>
            <a:r>
              <a:rPr lang="en-GB">
                <a:solidFill>
                  <a:schemeClr val="dk1"/>
                </a:solidFill>
              </a:rPr>
              <a:t>features - Features are characteristics of what we you want to classify/predict </a:t>
            </a:r>
            <a:endParaRPr>
              <a:solidFill>
                <a:schemeClr val="dk1"/>
              </a:solidFill>
            </a:endParaRPr>
          </a:p>
          <a:p>
            <a:pPr indent="0" lvl="0" marL="0" rtl="0" algn="l">
              <a:spcBef>
                <a:spcPts val="0"/>
              </a:spcBef>
              <a:spcAft>
                <a:spcPts val="0"/>
              </a:spcAft>
              <a:buNone/>
            </a:pPr>
            <a:r>
              <a:rPr lang="en-GB">
                <a:solidFill>
                  <a:schemeClr val="dk1"/>
                </a:solidFill>
              </a:rPr>
              <a:t>target - you're trying to predict or understand</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used two models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GB"/>
              <a:t>Log Reg: light weight model that is easy to interpret, </a:t>
            </a:r>
            <a:r>
              <a:rPr lang="en-GB">
                <a:solidFill>
                  <a:schemeClr val="dk1"/>
                </a:solidFill>
              </a:rPr>
              <a:t>it does not work best with non-linear relationship like we have in our data but it would to serve as a benchmark for a more complex model. </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GB"/>
              <a:t>Rf Classifier: complex model that can work non-linear relationship </a:t>
            </a:r>
            <a:endParaRPr/>
          </a:p>
          <a:p>
            <a:pPr indent="-298450" lvl="0" marL="457200" rtl="0" algn="l">
              <a:spcBef>
                <a:spcPts val="0"/>
              </a:spcBef>
              <a:spcAft>
                <a:spcPts val="0"/>
              </a:spcAft>
              <a:buSzPts val="1100"/>
              <a:buChar char="-"/>
            </a:pPr>
            <a:r>
              <a:rPr lang="en-GB"/>
              <a:t>We can get </a:t>
            </a:r>
            <a:r>
              <a:rPr lang="en-GB"/>
              <a:t>features</a:t>
            </a:r>
            <a:r>
              <a:rPr lang="en-GB"/>
              <a:t> importance from the model to let us know which of the features variable above have a great </a:t>
            </a:r>
            <a:r>
              <a:rPr lang="en-GB"/>
              <a:t>influence</a:t>
            </a:r>
            <a:r>
              <a:rPr lang="en-GB"/>
              <a:t> on a recipe being high traffic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9e567a82a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9e567a82a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a:t>
            </a:r>
            <a:r>
              <a:rPr lang="en-GB"/>
              <a:t>evaluated</a:t>
            </a:r>
            <a:r>
              <a:rPr lang="en-GB"/>
              <a:t> the models on two metrics.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Accuracy</a:t>
            </a:r>
            <a:endParaRPr/>
          </a:p>
          <a:p>
            <a:pPr indent="0" lvl="0" marL="0" rtl="0" algn="l">
              <a:spcBef>
                <a:spcPts val="0"/>
              </a:spcBef>
              <a:spcAft>
                <a:spcPts val="0"/>
              </a:spcAft>
              <a:buClr>
                <a:srgbClr val="000000"/>
              </a:buClr>
              <a:buSzPts val="1100"/>
              <a:buFont typeface="Arial"/>
              <a:buNone/>
            </a:pPr>
            <a:r>
              <a:rPr lang="en-GB"/>
              <a:t>Read the screen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Precision</a:t>
            </a:r>
            <a:endParaRPr/>
          </a:p>
          <a:p>
            <a:pPr indent="0" lvl="0" marL="0" rtl="0" algn="l">
              <a:spcBef>
                <a:spcPts val="0"/>
              </a:spcBef>
              <a:spcAft>
                <a:spcPts val="0"/>
              </a:spcAft>
              <a:buNone/>
            </a:pPr>
            <a:r>
              <a:rPr lang="en-GB"/>
              <a:t>Read the screen + </a:t>
            </a:r>
            <a:r>
              <a:rPr lang="en-GB"/>
              <a:t>This is most </a:t>
            </a:r>
            <a:r>
              <a:rPr lang="en-GB"/>
              <a:t>important</a:t>
            </a:r>
            <a:r>
              <a:rPr lang="en-GB"/>
              <a:t> to us as the product team said they want to make sure they are displaying high traffic recipes no matter what. Also </a:t>
            </a:r>
            <a:r>
              <a:rPr lang="en-GB"/>
              <a:t>remember</a:t>
            </a:r>
            <a:r>
              <a:rPr lang="en-GB"/>
              <a:t> we have class imbalance it is </a:t>
            </a:r>
            <a:r>
              <a:rPr lang="en-GB"/>
              <a:t>better</a:t>
            </a:r>
            <a:r>
              <a:rPr lang="en-GB"/>
              <a:t> we use precision.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9e567a82a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9e567a82a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These are our </a:t>
            </a:r>
            <a:r>
              <a:rPr lang="en-GB"/>
              <a:t>results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solidFill>
                  <a:schemeClr val="dk1"/>
                </a:solidFill>
              </a:rPr>
              <a:t>We can see the complex model RF performed great against our simpler model.</a:t>
            </a:r>
            <a:r>
              <a:rPr lang="en-GB"/>
              <a:t> The difference is 1% which is not a significant difference.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are favouring random forest classifier for its performance and ability to understand non-linear relationship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147308"/>
            <a:ext cx="5361300" cy="1448100"/>
          </a:xfrm>
          <a:prstGeom prst="rect">
            <a:avLst/>
          </a:prstGeom>
        </p:spPr>
        <p:txBody>
          <a:bodyPr anchorCtr="0" anchor="ctr" bIns="91425" lIns="91425" spcFirstLastPara="1" rIns="91425" wrap="square" tIns="91425">
            <a:normAutofit/>
          </a:bodyPr>
          <a:lstStyle/>
          <a:p>
            <a:pPr indent="457200" lvl="0" marL="0" rtl="0" algn="ctr">
              <a:spcBef>
                <a:spcPts val="0"/>
              </a:spcBef>
              <a:spcAft>
                <a:spcPts val="0"/>
              </a:spcAft>
              <a:buNone/>
            </a:pPr>
            <a:r>
              <a:rPr lang="en-GB"/>
              <a:t>Classifying Recipe to increase Site Traffic</a:t>
            </a:r>
            <a:endParaRPr/>
          </a:p>
        </p:txBody>
      </p:sp>
      <p:sp>
        <p:nvSpPr>
          <p:cNvPr id="129" name="Google Shape;129;p13"/>
          <p:cNvSpPr txBox="1"/>
          <p:nvPr>
            <p:ph idx="1" type="subTitle"/>
          </p:nvPr>
        </p:nvSpPr>
        <p:spPr>
          <a:xfrm>
            <a:off x="1858700" y="3027183"/>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 solution for Zesty Bytes by Khaleed Oyeleke</a:t>
            </a:r>
            <a:endParaRPr/>
          </a:p>
        </p:txBody>
      </p:sp>
      <p:sp>
        <p:nvSpPr>
          <p:cNvPr id="130" name="Google Shape;130;p13"/>
          <p:cNvSpPr txBox="1"/>
          <p:nvPr/>
        </p:nvSpPr>
        <p:spPr>
          <a:xfrm>
            <a:off x="3203825" y="3549775"/>
            <a:ext cx="2504100" cy="5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600">
                <a:solidFill>
                  <a:schemeClr val="lt1"/>
                </a:solidFill>
                <a:latin typeface="Calibri"/>
                <a:ea typeface="Calibri"/>
                <a:cs typeface="Calibri"/>
                <a:sym typeface="Calibri"/>
              </a:rPr>
              <a:t>12/04/2023</a:t>
            </a:r>
            <a:endParaRPr sz="1300">
              <a:solidFill>
                <a:schemeClr val="dk2"/>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2"/>
          <p:cNvSpPr txBox="1"/>
          <p:nvPr>
            <p:ph type="title"/>
          </p:nvPr>
        </p:nvSpPr>
        <p:spPr>
          <a:xfrm>
            <a:off x="819150" y="4547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Outcomes</a:t>
            </a:r>
            <a:endParaRPr/>
          </a:p>
        </p:txBody>
      </p:sp>
      <p:sp>
        <p:nvSpPr>
          <p:cNvPr id="205" name="Google Shape;205;p22"/>
          <p:cNvSpPr txBox="1"/>
          <p:nvPr/>
        </p:nvSpPr>
        <p:spPr>
          <a:xfrm>
            <a:off x="1066325" y="1051825"/>
            <a:ext cx="6112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2"/>
                </a:solidFill>
                <a:latin typeface="Calibri"/>
                <a:ea typeface="Calibri"/>
                <a:cs typeface="Calibri"/>
                <a:sym typeface="Calibri"/>
              </a:rPr>
              <a:t>Business Requirement(KPI) - Correctly predict high traffic recipes 80% of the time</a:t>
            </a:r>
            <a:endParaRPr sz="1300">
              <a:solidFill>
                <a:schemeClr val="dk2"/>
              </a:solidFill>
              <a:latin typeface="Calibri"/>
              <a:ea typeface="Calibri"/>
              <a:cs typeface="Calibri"/>
              <a:sym typeface="Calibri"/>
            </a:endParaRPr>
          </a:p>
        </p:txBody>
      </p:sp>
      <p:pic>
        <p:nvPicPr>
          <p:cNvPr id="206" name="Google Shape;206;p22"/>
          <p:cNvPicPr preferRelativeResize="0"/>
          <p:nvPr/>
        </p:nvPicPr>
        <p:blipFill rotWithShape="1">
          <a:blip r:embed="rId3">
            <a:alphaModFix/>
          </a:blip>
          <a:srcRect b="0" l="109" r="109" t="0"/>
          <a:stretch/>
        </p:blipFill>
        <p:spPr>
          <a:xfrm>
            <a:off x="516150" y="1436725"/>
            <a:ext cx="4055851" cy="2622831"/>
          </a:xfrm>
          <a:prstGeom prst="rect">
            <a:avLst/>
          </a:prstGeom>
          <a:noFill/>
          <a:ln>
            <a:noFill/>
          </a:ln>
        </p:spPr>
      </p:pic>
      <p:pic>
        <p:nvPicPr>
          <p:cNvPr id="207" name="Google Shape;207;p22"/>
          <p:cNvPicPr preferRelativeResize="0"/>
          <p:nvPr/>
        </p:nvPicPr>
        <p:blipFill rotWithShape="1">
          <a:blip r:embed="rId4">
            <a:alphaModFix/>
          </a:blip>
          <a:srcRect b="465" l="0" r="0" t="465"/>
          <a:stretch/>
        </p:blipFill>
        <p:spPr>
          <a:xfrm>
            <a:off x="4744650" y="1436725"/>
            <a:ext cx="4055851" cy="26098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3"/>
          <p:cNvSpPr txBox="1"/>
          <p:nvPr>
            <p:ph type="title"/>
          </p:nvPr>
        </p:nvSpPr>
        <p:spPr>
          <a:xfrm>
            <a:off x="819150" y="4547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Outcomes</a:t>
            </a:r>
            <a:endParaRPr/>
          </a:p>
        </p:txBody>
      </p:sp>
      <p:sp>
        <p:nvSpPr>
          <p:cNvPr id="213" name="Google Shape;213;p23"/>
          <p:cNvSpPr txBox="1"/>
          <p:nvPr/>
        </p:nvSpPr>
        <p:spPr>
          <a:xfrm>
            <a:off x="1066325" y="1051825"/>
            <a:ext cx="6112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2"/>
                </a:solidFill>
                <a:latin typeface="Calibri"/>
                <a:ea typeface="Calibri"/>
                <a:cs typeface="Calibri"/>
                <a:sym typeface="Calibri"/>
              </a:rPr>
              <a:t>Business Requirement(KPI) - Correctly predict high traffic recipes 80% of the time</a:t>
            </a:r>
            <a:endParaRPr sz="1300">
              <a:solidFill>
                <a:schemeClr val="dk2"/>
              </a:solidFill>
              <a:latin typeface="Calibri"/>
              <a:ea typeface="Calibri"/>
              <a:cs typeface="Calibri"/>
              <a:sym typeface="Calibri"/>
            </a:endParaRPr>
          </a:p>
        </p:txBody>
      </p:sp>
      <p:graphicFrame>
        <p:nvGraphicFramePr>
          <p:cNvPr id="214" name="Google Shape;214;p23"/>
          <p:cNvGraphicFramePr/>
          <p:nvPr/>
        </p:nvGraphicFramePr>
        <p:xfrm>
          <a:off x="952500" y="2000250"/>
          <a:ext cx="3000000" cy="3000000"/>
        </p:xfrm>
        <a:graphic>
          <a:graphicData uri="http://schemas.openxmlformats.org/drawingml/2006/table">
            <a:tbl>
              <a:tblPr>
                <a:noFill/>
                <a:tableStyleId>{7236A9C9-175C-4F13-AA2F-9724BD397DB1}</a:tableStyleId>
              </a:tblPr>
              <a:tblGrid>
                <a:gridCol w="2414950"/>
                <a:gridCol w="2414950"/>
                <a:gridCol w="2414950"/>
              </a:tblGrid>
              <a:tr h="381000">
                <a:tc>
                  <a:txBody>
                    <a:bodyPr/>
                    <a:lstStyle/>
                    <a:p>
                      <a:pPr indent="0" lvl="0" marL="0" rtl="0" algn="l">
                        <a:spcBef>
                          <a:spcPts val="0"/>
                        </a:spcBef>
                        <a:spcAft>
                          <a:spcPts val="0"/>
                        </a:spcAft>
                        <a:buNone/>
                      </a:pPr>
                      <a:r>
                        <a:rPr lang="en-GB"/>
                        <a:t>Model</a:t>
                      </a:r>
                      <a:endParaRPr/>
                    </a:p>
                  </a:txBody>
                  <a:tcPr marT="91425" marB="91425" marR="91425" marL="91425"/>
                </a:tc>
                <a:tc>
                  <a:txBody>
                    <a:bodyPr/>
                    <a:lstStyle/>
                    <a:p>
                      <a:pPr indent="0" lvl="0" marL="0" rtl="0" algn="l">
                        <a:spcBef>
                          <a:spcPts val="0"/>
                        </a:spcBef>
                        <a:spcAft>
                          <a:spcPts val="0"/>
                        </a:spcAft>
                        <a:buNone/>
                      </a:pPr>
                      <a:r>
                        <a:rPr lang="en-GB"/>
                        <a:t>Precision at threshold 50%(default)</a:t>
                      </a:r>
                      <a:endParaRPr/>
                    </a:p>
                  </a:txBody>
                  <a:tcPr marT="91425" marB="91425" marR="91425" marL="91425"/>
                </a:tc>
                <a:tc>
                  <a:txBody>
                    <a:bodyPr/>
                    <a:lstStyle/>
                    <a:p>
                      <a:pPr indent="0" lvl="0" marL="0" rtl="0" algn="l">
                        <a:spcBef>
                          <a:spcPts val="0"/>
                        </a:spcBef>
                        <a:spcAft>
                          <a:spcPts val="0"/>
                        </a:spcAft>
                        <a:buNone/>
                      </a:pPr>
                      <a:r>
                        <a:rPr lang="en-GB"/>
                        <a:t>Precision at threshold 80%(KPI)</a:t>
                      </a:r>
                      <a:endParaRPr/>
                    </a:p>
                  </a:txBody>
                  <a:tcPr marT="91425" marB="91425" marR="91425" marL="91425"/>
                </a:tc>
              </a:tr>
              <a:tr h="381000">
                <a:tc>
                  <a:txBody>
                    <a:bodyPr/>
                    <a:lstStyle/>
                    <a:p>
                      <a:pPr indent="0" lvl="0" marL="0" rtl="0" algn="l">
                        <a:spcBef>
                          <a:spcPts val="0"/>
                        </a:spcBef>
                        <a:spcAft>
                          <a:spcPts val="0"/>
                        </a:spcAft>
                        <a:buNone/>
                      </a:pPr>
                      <a:r>
                        <a:rPr lang="en-GB"/>
                        <a:t>Logistic regression</a:t>
                      </a:r>
                      <a:endParaRPr/>
                    </a:p>
                  </a:txBody>
                  <a:tcPr marT="91425" marB="91425" marR="91425" marL="91425"/>
                </a:tc>
                <a:tc>
                  <a:txBody>
                    <a:bodyPr/>
                    <a:lstStyle/>
                    <a:p>
                      <a:pPr indent="0" lvl="0" marL="0" rtl="0" algn="l">
                        <a:spcBef>
                          <a:spcPts val="0"/>
                        </a:spcBef>
                        <a:spcAft>
                          <a:spcPts val="0"/>
                        </a:spcAft>
                        <a:buNone/>
                      </a:pPr>
                      <a:r>
                        <a:rPr lang="en-GB"/>
                        <a:t>83%</a:t>
                      </a:r>
                      <a:endParaRPr/>
                    </a:p>
                  </a:txBody>
                  <a:tcPr marT="91425" marB="91425" marR="91425" marL="91425"/>
                </a:tc>
                <a:tc>
                  <a:txBody>
                    <a:bodyPr/>
                    <a:lstStyle/>
                    <a:p>
                      <a:pPr indent="0" lvl="0" marL="0" rtl="0" algn="l">
                        <a:spcBef>
                          <a:spcPts val="0"/>
                        </a:spcBef>
                        <a:spcAft>
                          <a:spcPts val="0"/>
                        </a:spcAft>
                        <a:buNone/>
                      </a:pPr>
                      <a:r>
                        <a:rPr lang="en-GB"/>
                        <a:t>96%</a:t>
                      </a:r>
                      <a:endParaRPr/>
                    </a:p>
                  </a:txBody>
                  <a:tcPr marT="91425" marB="91425" marR="91425" marL="91425"/>
                </a:tc>
              </a:tr>
              <a:tr h="381000">
                <a:tc>
                  <a:txBody>
                    <a:bodyPr/>
                    <a:lstStyle/>
                    <a:p>
                      <a:pPr indent="0" lvl="0" marL="0" rtl="0" algn="l">
                        <a:spcBef>
                          <a:spcPts val="0"/>
                        </a:spcBef>
                        <a:spcAft>
                          <a:spcPts val="0"/>
                        </a:spcAft>
                        <a:buNone/>
                      </a:pPr>
                      <a:r>
                        <a:rPr lang="en-GB"/>
                        <a:t>Random Forest Classifier</a:t>
                      </a:r>
                      <a:endParaRPr/>
                    </a:p>
                  </a:txBody>
                  <a:tcPr marT="91425" marB="91425" marR="91425" marL="91425">
                    <a:solidFill>
                      <a:schemeClr val="lt1"/>
                    </a:solidFill>
                  </a:tcPr>
                </a:tc>
                <a:tc>
                  <a:txBody>
                    <a:bodyPr/>
                    <a:lstStyle/>
                    <a:p>
                      <a:pPr indent="0" lvl="0" marL="0" rtl="0" algn="l">
                        <a:spcBef>
                          <a:spcPts val="0"/>
                        </a:spcBef>
                        <a:spcAft>
                          <a:spcPts val="0"/>
                        </a:spcAft>
                        <a:buNone/>
                      </a:pPr>
                      <a:r>
                        <a:rPr lang="en-GB"/>
                        <a:t>82%</a:t>
                      </a:r>
                      <a:endParaRPr/>
                    </a:p>
                  </a:txBody>
                  <a:tcPr marT="91425" marB="91425" marR="91425" marL="91425">
                    <a:solidFill>
                      <a:schemeClr val="lt1"/>
                    </a:solidFill>
                  </a:tcPr>
                </a:tc>
                <a:tc>
                  <a:txBody>
                    <a:bodyPr/>
                    <a:lstStyle/>
                    <a:p>
                      <a:pPr indent="0" lvl="0" marL="0" rtl="0" algn="l">
                        <a:spcBef>
                          <a:spcPts val="0"/>
                        </a:spcBef>
                        <a:spcAft>
                          <a:spcPts val="0"/>
                        </a:spcAft>
                        <a:buNone/>
                      </a:pPr>
                      <a:r>
                        <a:rPr lang="en-GB"/>
                        <a:t>96%</a:t>
                      </a:r>
                      <a:endParaRPr/>
                    </a:p>
                  </a:txBody>
                  <a:tcPr marT="91425" marB="91425" marR="91425" marL="91425">
                    <a:solidFill>
                      <a:schemeClr val="lt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4"/>
          <p:cNvSpPr txBox="1"/>
          <p:nvPr>
            <p:ph type="title"/>
          </p:nvPr>
        </p:nvSpPr>
        <p:spPr>
          <a:xfrm>
            <a:off x="819150" y="4547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Outcomes</a:t>
            </a:r>
            <a:endParaRPr/>
          </a:p>
        </p:txBody>
      </p:sp>
      <p:sp>
        <p:nvSpPr>
          <p:cNvPr id="220" name="Google Shape;220;p24"/>
          <p:cNvSpPr txBox="1"/>
          <p:nvPr/>
        </p:nvSpPr>
        <p:spPr>
          <a:xfrm>
            <a:off x="1066325" y="1051825"/>
            <a:ext cx="6112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2"/>
                </a:solidFill>
                <a:latin typeface="Calibri"/>
                <a:ea typeface="Calibri"/>
                <a:cs typeface="Calibri"/>
                <a:sym typeface="Calibri"/>
              </a:rPr>
              <a:t>Feature importance in the Random Forest Classifier Model</a:t>
            </a:r>
            <a:endParaRPr sz="1300">
              <a:solidFill>
                <a:schemeClr val="dk2"/>
              </a:solidFill>
              <a:latin typeface="Calibri"/>
              <a:ea typeface="Calibri"/>
              <a:cs typeface="Calibri"/>
              <a:sym typeface="Calibri"/>
            </a:endParaRPr>
          </a:p>
        </p:txBody>
      </p:sp>
      <p:sp>
        <p:nvSpPr>
          <p:cNvPr id="221" name="Google Shape;221;p24"/>
          <p:cNvSpPr txBox="1"/>
          <p:nvPr/>
        </p:nvSpPr>
        <p:spPr>
          <a:xfrm>
            <a:off x="6354575" y="1505425"/>
            <a:ext cx="1881900" cy="24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2"/>
                </a:solidFill>
                <a:latin typeface="Calibri"/>
                <a:ea typeface="Calibri"/>
                <a:cs typeface="Calibri"/>
                <a:sym typeface="Calibri"/>
              </a:rPr>
              <a:t>These are the major indicators as to whether a Recipe would lead to high traffic. </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en-GB" sz="1300">
                <a:solidFill>
                  <a:schemeClr val="dk2"/>
                </a:solidFill>
                <a:latin typeface="Calibri"/>
                <a:ea typeface="Calibri"/>
                <a:cs typeface="Calibri"/>
                <a:sym typeface="Calibri"/>
              </a:rPr>
              <a:t>Protein</a:t>
            </a:r>
            <a:endParaRPr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en-GB" sz="1300">
                <a:solidFill>
                  <a:schemeClr val="dk2"/>
                </a:solidFill>
                <a:latin typeface="Calibri"/>
                <a:ea typeface="Calibri"/>
                <a:cs typeface="Calibri"/>
                <a:sym typeface="Calibri"/>
              </a:rPr>
              <a:t>Beverages Recipe</a:t>
            </a:r>
            <a:endParaRPr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en-GB" sz="1300">
                <a:solidFill>
                  <a:schemeClr val="dk2"/>
                </a:solidFill>
                <a:latin typeface="Calibri"/>
                <a:ea typeface="Calibri"/>
                <a:cs typeface="Calibri"/>
                <a:sym typeface="Calibri"/>
              </a:rPr>
              <a:t>Sugar</a:t>
            </a:r>
            <a:endParaRPr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en-GB" sz="1300">
                <a:solidFill>
                  <a:schemeClr val="dk2"/>
                </a:solidFill>
                <a:latin typeface="Calibri"/>
                <a:ea typeface="Calibri"/>
                <a:cs typeface="Calibri"/>
                <a:sym typeface="Calibri"/>
              </a:rPr>
              <a:t>Calories</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pic>
        <p:nvPicPr>
          <p:cNvPr id="222" name="Google Shape;222;p24"/>
          <p:cNvPicPr preferRelativeResize="0"/>
          <p:nvPr/>
        </p:nvPicPr>
        <p:blipFill>
          <a:blip r:embed="rId3">
            <a:alphaModFix/>
          </a:blip>
          <a:stretch>
            <a:fillRect/>
          </a:stretch>
        </p:blipFill>
        <p:spPr>
          <a:xfrm>
            <a:off x="819150" y="1436725"/>
            <a:ext cx="4822125" cy="2656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Recommendation</a:t>
            </a:r>
            <a:endParaRPr/>
          </a:p>
        </p:txBody>
      </p:sp>
      <p:sp>
        <p:nvSpPr>
          <p:cNvPr id="228" name="Google Shape;228;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1. I suggest A/B testing the model's recommendations in a real-world setting to further evaluate its effectiveness before full implementation. This can help fine-tune the model and adapt to the actual user behavior patterns.</a:t>
            </a:r>
            <a:endParaRPr/>
          </a:p>
          <a:p>
            <a:pPr indent="0" lvl="0" marL="0" rtl="0" algn="l">
              <a:spcBef>
                <a:spcPts val="1200"/>
              </a:spcBef>
              <a:spcAft>
                <a:spcPts val="0"/>
              </a:spcAft>
              <a:buNone/>
            </a:pPr>
            <a:r>
              <a:rPr lang="en-GB"/>
              <a:t>2. Continuously improve the model by collecting more data, features engineering and fine tuning parameter. This would help us get over the limitation of small dataset, the more data and features we have the better the models we can build.</a:t>
            </a:r>
            <a:endParaRPr/>
          </a:p>
          <a:p>
            <a:pPr indent="0" lvl="0" marL="0" rtl="0" algn="l">
              <a:spcBef>
                <a:spcPts val="1200"/>
              </a:spcBef>
              <a:spcAft>
                <a:spcPts val="1200"/>
              </a:spcAft>
              <a:buNone/>
            </a:pPr>
            <a:r>
              <a:rPr lang="en-GB"/>
              <a:t>3. A higher threshold will increase our precision but will slightly reduce our accuracy score. The threshold of 80% should be monitored and review periodically.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6"/>
          <p:cNvSpPr txBox="1"/>
          <p:nvPr>
            <p:ph type="title"/>
          </p:nvPr>
        </p:nvSpPr>
        <p:spPr>
          <a:xfrm>
            <a:off x="3267750" y="1948725"/>
            <a:ext cx="7505700" cy="93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Business Goals</a:t>
            </a:r>
            <a:endParaRPr/>
          </a:p>
        </p:txBody>
      </p:sp>
      <p:sp>
        <p:nvSpPr>
          <p:cNvPr id="136" name="Google Shape;136;p14"/>
          <p:cNvSpPr txBox="1"/>
          <p:nvPr>
            <p:ph idx="1" type="body"/>
          </p:nvPr>
        </p:nvSpPr>
        <p:spPr>
          <a:xfrm>
            <a:off x="819150" y="1601925"/>
            <a:ext cx="7505700" cy="2836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To </a:t>
            </a:r>
            <a:r>
              <a:rPr lang="en-GB"/>
              <a:t>Increase Website Traffic: Utilize data science capabilities to identify and feature recipes on the homepage that are most likely to increase overall website traffic by up to 40%.</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GB"/>
              <a:t>Business Requirement(KPI): Develop a model that can accurately predict high-traffic recipes with at least 80% precision threshold to enhance the effectiveness of homepage content selection and drive more subscriptions.</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GB"/>
              <a:t>Actionable Insights for Strategy: Provide recommendations and strategic next steps based on the model’s findings to inform content curation and decision-making processes.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a:t>
            </a:r>
            <a:endParaRPr/>
          </a:p>
        </p:txBody>
      </p:sp>
      <p:sp>
        <p:nvSpPr>
          <p:cNvPr id="142" name="Google Shape;142;p15"/>
          <p:cNvSpPr txBox="1"/>
          <p:nvPr/>
        </p:nvSpPr>
        <p:spPr>
          <a:xfrm>
            <a:off x="873325" y="1385300"/>
            <a:ext cx="7473900" cy="4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2"/>
                </a:solidFill>
                <a:latin typeface="Calibri"/>
                <a:ea typeface="Calibri"/>
                <a:cs typeface="Calibri"/>
                <a:sym typeface="Calibri"/>
              </a:rPr>
              <a:t>Data for each recipe, as well as whether there was high traffic when the recipe was on the home page.</a:t>
            </a:r>
            <a:endParaRPr sz="1300">
              <a:solidFill>
                <a:schemeClr val="dk2"/>
              </a:solidFill>
              <a:latin typeface="Calibri"/>
              <a:ea typeface="Calibri"/>
              <a:cs typeface="Calibri"/>
              <a:sym typeface="Calibri"/>
            </a:endParaRPr>
          </a:p>
        </p:txBody>
      </p:sp>
      <p:pic>
        <p:nvPicPr>
          <p:cNvPr id="143" name="Google Shape;143;p15"/>
          <p:cNvPicPr preferRelativeResize="0"/>
          <p:nvPr/>
        </p:nvPicPr>
        <p:blipFill>
          <a:blip r:embed="rId3">
            <a:alphaModFix/>
          </a:blip>
          <a:stretch>
            <a:fillRect/>
          </a:stretch>
        </p:blipFill>
        <p:spPr>
          <a:xfrm>
            <a:off x="807963" y="1897968"/>
            <a:ext cx="7528075" cy="1123163"/>
          </a:xfrm>
          <a:prstGeom prst="rect">
            <a:avLst/>
          </a:prstGeom>
          <a:noFill/>
          <a:ln>
            <a:noFill/>
          </a:ln>
        </p:spPr>
      </p:pic>
      <p:pic>
        <p:nvPicPr>
          <p:cNvPr id="144" name="Google Shape;144;p15"/>
          <p:cNvPicPr preferRelativeResize="0"/>
          <p:nvPr/>
        </p:nvPicPr>
        <p:blipFill rotWithShape="1">
          <a:blip r:embed="rId4">
            <a:alphaModFix/>
          </a:blip>
          <a:srcRect b="18841" l="0" r="0" t="16164"/>
          <a:stretch/>
        </p:blipFill>
        <p:spPr>
          <a:xfrm>
            <a:off x="807975" y="3316350"/>
            <a:ext cx="7539251" cy="1117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Key Findings</a:t>
            </a:r>
            <a:endParaRPr/>
          </a:p>
        </p:txBody>
      </p:sp>
      <p:sp>
        <p:nvSpPr>
          <p:cNvPr id="150" name="Google Shape;150;p16"/>
          <p:cNvSpPr txBox="1"/>
          <p:nvPr>
            <p:ph idx="1" type="body"/>
          </p:nvPr>
        </p:nvSpPr>
        <p:spPr>
          <a:xfrm>
            <a:off x="6460950" y="1522750"/>
            <a:ext cx="1863900" cy="279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 this dataset, we have 10 categories of Recipes.</a:t>
            </a:r>
            <a:endParaRPr/>
          </a:p>
          <a:p>
            <a:pPr indent="0" lvl="0" marL="0" rtl="0" algn="l">
              <a:spcBef>
                <a:spcPts val="1200"/>
              </a:spcBef>
              <a:spcAft>
                <a:spcPts val="1200"/>
              </a:spcAft>
              <a:buNone/>
            </a:pPr>
            <a:r>
              <a:rPr lang="en-GB"/>
              <a:t>This is the total count for each recipe category. We can see Chicken recipe was served considerably the most.</a:t>
            </a:r>
            <a:endParaRPr/>
          </a:p>
        </p:txBody>
      </p:sp>
      <p:pic>
        <p:nvPicPr>
          <p:cNvPr id="151" name="Google Shape;151;p16"/>
          <p:cNvPicPr preferRelativeResize="0"/>
          <p:nvPr/>
        </p:nvPicPr>
        <p:blipFill rotWithShape="1">
          <a:blip r:embed="rId3">
            <a:alphaModFix/>
          </a:blip>
          <a:srcRect b="89" l="0" r="0" t="79"/>
          <a:stretch/>
        </p:blipFill>
        <p:spPr>
          <a:xfrm>
            <a:off x="819150" y="1522750"/>
            <a:ext cx="4202660" cy="3038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Key Findings</a:t>
            </a:r>
            <a:endParaRPr/>
          </a:p>
        </p:txBody>
      </p:sp>
      <p:sp>
        <p:nvSpPr>
          <p:cNvPr id="157" name="Google Shape;157;p17"/>
          <p:cNvSpPr txBox="1"/>
          <p:nvPr>
            <p:ph idx="1" type="body"/>
          </p:nvPr>
        </p:nvSpPr>
        <p:spPr>
          <a:xfrm>
            <a:off x="6460750" y="1645350"/>
            <a:ext cx="1863900" cy="279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relationship between the numeric columns</a:t>
            </a:r>
            <a:r>
              <a:rPr lang="en-GB"/>
              <a:t> and high traffic is a non-linear relationship.</a:t>
            </a:r>
            <a:endParaRPr/>
          </a:p>
        </p:txBody>
      </p:sp>
      <p:pic>
        <p:nvPicPr>
          <p:cNvPr id="158" name="Google Shape;158;p17"/>
          <p:cNvPicPr preferRelativeResize="0"/>
          <p:nvPr/>
        </p:nvPicPr>
        <p:blipFill>
          <a:blip r:embed="rId3">
            <a:alphaModFix/>
          </a:blip>
          <a:stretch>
            <a:fillRect/>
          </a:stretch>
        </p:blipFill>
        <p:spPr>
          <a:xfrm>
            <a:off x="618250" y="1522750"/>
            <a:ext cx="4058568" cy="3038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Key Findings</a:t>
            </a:r>
            <a:endParaRPr/>
          </a:p>
        </p:txBody>
      </p:sp>
      <p:sp>
        <p:nvSpPr>
          <p:cNvPr id="164" name="Google Shape;164;p18"/>
          <p:cNvSpPr txBox="1"/>
          <p:nvPr>
            <p:ph idx="1" type="body"/>
          </p:nvPr>
        </p:nvSpPr>
        <p:spPr>
          <a:xfrm>
            <a:off x="6460750" y="1645350"/>
            <a:ext cx="1863900" cy="279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count of High traffic to Not-high traffic.</a:t>
            </a:r>
            <a:endParaRPr/>
          </a:p>
          <a:p>
            <a:pPr indent="0" lvl="0" marL="0" rtl="0" algn="l">
              <a:spcBef>
                <a:spcPts val="1200"/>
              </a:spcBef>
              <a:spcAft>
                <a:spcPts val="1200"/>
              </a:spcAft>
              <a:buNone/>
            </a:pPr>
            <a:r>
              <a:rPr lang="en-GB"/>
              <a:t>High traffic recipes were considerable more than Not-high traffic recipes. </a:t>
            </a:r>
            <a:endParaRPr/>
          </a:p>
        </p:txBody>
      </p:sp>
      <p:pic>
        <p:nvPicPr>
          <p:cNvPr id="165" name="Google Shape;165;p18"/>
          <p:cNvPicPr preferRelativeResize="0"/>
          <p:nvPr/>
        </p:nvPicPr>
        <p:blipFill rotWithShape="1">
          <a:blip r:embed="rId3">
            <a:alphaModFix/>
          </a:blip>
          <a:srcRect b="0" l="912" r="922" t="1970"/>
          <a:stretch/>
        </p:blipFill>
        <p:spPr>
          <a:xfrm>
            <a:off x="701200" y="1582625"/>
            <a:ext cx="3902351" cy="2978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19150" y="3727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Outcomes</a:t>
            </a:r>
            <a:endParaRPr/>
          </a:p>
        </p:txBody>
      </p:sp>
      <p:sp>
        <p:nvSpPr>
          <p:cNvPr id="171" name="Google Shape;171;p19"/>
          <p:cNvSpPr txBox="1"/>
          <p:nvPr/>
        </p:nvSpPr>
        <p:spPr>
          <a:xfrm>
            <a:off x="810600" y="1606750"/>
            <a:ext cx="1848000" cy="2681700"/>
          </a:xfrm>
          <a:prstGeom prst="rect">
            <a:avLst/>
          </a:prstGeom>
          <a:solidFill>
            <a:srgbClr val="B78862"/>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300">
                <a:solidFill>
                  <a:srgbClr val="181A1B"/>
                </a:solidFill>
                <a:latin typeface="Calibri"/>
                <a:ea typeface="Calibri"/>
                <a:cs typeface="Calibri"/>
                <a:sym typeface="Calibri"/>
              </a:rPr>
              <a:t>Features</a:t>
            </a:r>
            <a:endParaRPr sz="1300">
              <a:solidFill>
                <a:srgbClr val="181A1B"/>
              </a:solidFill>
              <a:latin typeface="Calibri"/>
              <a:ea typeface="Calibri"/>
              <a:cs typeface="Calibri"/>
              <a:sym typeface="Calibri"/>
            </a:endParaRPr>
          </a:p>
          <a:p>
            <a:pPr indent="-311150" lvl="0" marL="457200" rtl="0" algn="l">
              <a:lnSpc>
                <a:spcPct val="115000"/>
              </a:lnSpc>
              <a:spcBef>
                <a:spcPts val="0"/>
              </a:spcBef>
              <a:spcAft>
                <a:spcPts val="0"/>
              </a:spcAft>
              <a:buClr>
                <a:srgbClr val="181A1B"/>
              </a:buClr>
              <a:buSzPts val="1300"/>
              <a:buFont typeface="Calibri"/>
              <a:buAutoNum type="arabicPeriod"/>
            </a:pPr>
            <a:r>
              <a:rPr lang="en-GB" sz="1300">
                <a:solidFill>
                  <a:srgbClr val="181A1B"/>
                </a:solidFill>
                <a:latin typeface="Calibri"/>
                <a:ea typeface="Calibri"/>
                <a:cs typeface="Calibri"/>
                <a:sym typeface="Calibri"/>
              </a:rPr>
              <a:t>Carbohydrate</a:t>
            </a:r>
            <a:endParaRPr sz="1300">
              <a:solidFill>
                <a:srgbClr val="181A1B"/>
              </a:solidFill>
              <a:latin typeface="Calibri"/>
              <a:ea typeface="Calibri"/>
              <a:cs typeface="Calibri"/>
              <a:sym typeface="Calibri"/>
            </a:endParaRPr>
          </a:p>
          <a:p>
            <a:pPr indent="-311150" lvl="0" marL="457200" rtl="0" algn="l">
              <a:lnSpc>
                <a:spcPct val="115000"/>
              </a:lnSpc>
              <a:spcBef>
                <a:spcPts val="0"/>
              </a:spcBef>
              <a:spcAft>
                <a:spcPts val="0"/>
              </a:spcAft>
              <a:buClr>
                <a:srgbClr val="181A1B"/>
              </a:buClr>
              <a:buSzPts val="1300"/>
              <a:buFont typeface="Calibri"/>
              <a:buAutoNum type="arabicPeriod"/>
            </a:pPr>
            <a:r>
              <a:rPr lang="en-GB" sz="1300">
                <a:solidFill>
                  <a:srgbClr val="181A1B"/>
                </a:solidFill>
                <a:latin typeface="Calibri"/>
                <a:ea typeface="Calibri"/>
                <a:cs typeface="Calibri"/>
                <a:sym typeface="Calibri"/>
              </a:rPr>
              <a:t>Calories</a:t>
            </a:r>
            <a:endParaRPr sz="1300">
              <a:solidFill>
                <a:srgbClr val="181A1B"/>
              </a:solidFill>
              <a:latin typeface="Calibri"/>
              <a:ea typeface="Calibri"/>
              <a:cs typeface="Calibri"/>
              <a:sym typeface="Calibri"/>
            </a:endParaRPr>
          </a:p>
          <a:p>
            <a:pPr indent="-311150" lvl="0" marL="457200" rtl="0" algn="l">
              <a:lnSpc>
                <a:spcPct val="115000"/>
              </a:lnSpc>
              <a:spcBef>
                <a:spcPts val="0"/>
              </a:spcBef>
              <a:spcAft>
                <a:spcPts val="0"/>
              </a:spcAft>
              <a:buClr>
                <a:srgbClr val="181A1B"/>
              </a:buClr>
              <a:buSzPts val="1300"/>
              <a:buFont typeface="Calibri"/>
              <a:buAutoNum type="arabicPeriod"/>
            </a:pPr>
            <a:r>
              <a:rPr lang="en-GB" sz="1300">
                <a:solidFill>
                  <a:srgbClr val="181A1B"/>
                </a:solidFill>
                <a:latin typeface="Calibri"/>
                <a:ea typeface="Calibri"/>
                <a:cs typeface="Calibri"/>
                <a:sym typeface="Calibri"/>
              </a:rPr>
              <a:t>Sugar</a:t>
            </a:r>
            <a:endParaRPr sz="1300">
              <a:solidFill>
                <a:srgbClr val="181A1B"/>
              </a:solidFill>
              <a:latin typeface="Calibri"/>
              <a:ea typeface="Calibri"/>
              <a:cs typeface="Calibri"/>
              <a:sym typeface="Calibri"/>
            </a:endParaRPr>
          </a:p>
          <a:p>
            <a:pPr indent="-311150" lvl="0" marL="457200" rtl="0" algn="l">
              <a:lnSpc>
                <a:spcPct val="115000"/>
              </a:lnSpc>
              <a:spcBef>
                <a:spcPts val="0"/>
              </a:spcBef>
              <a:spcAft>
                <a:spcPts val="0"/>
              </a:spcAft>
              <a:buClr>
                <a:srgbClr val="181A1B"/>
              </a:buClr>
              <a:buSzPts val="1300"/>
              <a:buFont typeface="Calibri"/>
              <a:buAutoNum type="arabicPeriod"/>
            </a:pPr>
            <a:r>
              <a:rPr lang="en-GB" sz="1300">
                <a:solidFill>
                  <a:srgbClr val="181A1B"/>
                </a:solidFill>
                <a:latin typeface="Calibri"/>
                <a:ea typeface="Calibri"/>
                <a:cs typeface="Calibri"/>
                <a:sym typeface="Calibri"/>
              </a:rPr>
              <a:t>Protein</a:t>
            </a:r>
            <a:endParaRPr sz="1300">
              <a:solidFill>
                <a:srgbClr val="181A1B"/>
              </a:solidFill>
              <a:latin typeface="Calibri"/>
              <a:ea typeface="Calibri"/>
              <a:cs typeface="Calibri"/>
              <a:sym typeface="Calibri"/>
            </a:endParaRPr>
          </a:p>
          <a:p>
            <a:pPr indent="-311150" lvl="0" marL="457200" rtl="0" algn="l">
              <a:lnSpc>
                <a:spcPct val="115000"/>
              </a:lnSpc>
              <a:spcBef>
                <a:spcPts val="0"/>
              </a:spcBef>
              <a:spcAft>
                <a:spcPts val="0"/>
              </a:spcAft>
              <a:buClr>
                <a:srgbClr val="181A1B"/>
              </a:buClr>
              <a:buSzPts val="1300"/>
              <a:buFont typeface="Calibri"/>
              <a:buAutoNum type="arabicPeriod"/>
            </a:pPr>
            <a:r>
              <a:rPr lang="en-GB" sz="1300">
                <a:solidFill>
                  <a:srgbClr val="181A1B"/>
                </a:solidFill>
                <a:latin typeface="Calibri"/>
                <a:ea typeface="Calibri"/>
                <a:cs typeface="Calibri"/>
                <a:sym typeface="Calibri"/>
              </a:rPr>
              <a:t>Category</a:t>
            </a:r>
            <a:endParaRPr sz="1300">
              <a:solidFill>
                <a:srgbClr val="181A1B"/>
              </a:solidFill>
              <a:latin typeface="Calibri"/>
              <a:ea typeface="Calibri"/>
              <a:cs typeface="Calibri"/>
              <a:sym typeface="Calibri"/>
            </a:endParaRPr>
          </a:p>
          <a:p>
            <a:pPr indent="-311150" lvl="0" marL="457200" rtl="0" algn="l">
              <a:lnSpc>
                <a:spcPct val="115000"/>
              </a:lnSpc>
              <a:spcBef>
                <a:spcPts val="0"/>
              </a:spcBef>
              <a:spcAft>
                <a:spcPts val="0"/>
              </a:spcAft>
              <a:buClr>
                <a:srgbClr val="181A1B"/>
              </a:buClr>
              <a:buSzPts val="1300"/>
              <a:buFont typeface="Calibri"/>
              <a:buAutoNum type="arabicPeriod"/>
            </a:pPr>
            <a:r>
              <a:rPr lang="en-GB" sz="1300">
                <a:solidFill>
                  <a:srgbClr val="181A1B"/>
                </a:solidFill>
                <a:latin typeface="Calibri"/>
                <a:ea typeface="Calibri"/>
                <a:cs typeface="Calibri"/>
                <a:sym typeface="Calibri"/>
              </a:rPr>
              <a:t>Servings</a:t>
            </a:r>
            <a:endParaRPr sz="1300">
              <a:solidFill>
                <a:srgbClr val="181A1B"/>
              </a:solidFill>
              <a:latin typeface="Calibri"/>
              <a:ea typeface="Calibri"/>
              <a:cs typeface="Calibri"/>
              <a:sym typeface="Calibri"/>
            </a:endParaRPr>
          </a:p>
          <a:p>
            <a:pPr indent="0" lvl="0" marL="0" rtl="0" algn="l">
              <a:lnSpc>
                <a:spcPct val="115000"/>
              </a:lnSpc>
              <a:spcBef>
                <a:spcPts val="0"/>
              </a:spcBef>
              <a:spcAft>
                <a:spcPts val="0"/>
              </a:spcAft>
              <a:buNone/>
            </a:pPr>
            <a:r>
              <a:t/>
            </a:r>
            <a:endParaRPr sz="1300">
              <a:solidFill>
                <a:srgbClr val="181A1B"/>
              </a:solidFill>
              <a:latin typeface="Calibri"/>
              <a:ea typeface="Calibri"/>
              <a:cs typeface="Calibri"/>
              <a:sym typeface="Calibri"/>
            </a:endParaRPr>
          </a:p>
          <a:p>
            <a:pPr indent="0" lvl="0" marL="0" rtl="0" algn="l">
              <a:lnSpc>
                <a:spcPct val="115000"/>
              </a:lnSpc>
              <a:spcBef>
                <a:spcPts val="0"/>
              </a:spcBef>
              <a:spcAft>
                <a:spcPts val="0"/>
              </a:spcAft>
              <a:buNone/>
            </a:pPr>
            <a:r>
              <a:rPr lang="en-GB" sz="1300">
                <a:solidFill>
                  <a:srgbClr val="181A1B"/>
                </a:solidFill>
                <a:latin typeface="Calibri"/>
                <a:ea typeface="Calibri"/>
                <a:cs typeface="Calibri"/>
                <a:sym typeface="Calibri"/>
              </a:rPr>
              <a:t>Target</a:t>
            </a:r>
            <a:endParaRPr sz="1300">
              <a:solidFill>
                <a:srgbClr val="181A1B"/>
              </a:solidFill>
              <a:latin typeface="Calibri"/>
              <a:ea typeface="Calibri"/>
              <a:cs typeface="Calibri"/>
              <a:sym typeface="Calibri"/>
            </a:endParaRPr>
          </a:p>
          <a:p>
            <a:pPr indent="-311150" lvl="0" marL="457200" rtl="0" algn="l">
              <a:lnSpc>
                <a:spcPct val="115000"/>
              </a:lnSpc>
              <a:spcBef>
                <a:spcPts val="0"/>
              </a:spcBef>
              <a:spcAft>
                <a:spcPts val="0"/>
              </a:spcAft>
              <a:buClr>
                <a:srgbClr val="181A1B"/>
              </a:buClr>
              <a:buSzPts val="1300"/>
              <a:buFont typeface="Calibri"/>
              <a:buAutoNum type="arabicPeriod"/>
            </a:pPr>
            <a:r>
              <a:rPr lang="en-GB" sz="1300">
                <a:solidFill>
                  <a:srgbClr val="181A1B"/>
                </a:solidFill>
                <a:latin typeface="Calibri"/>
                <a:ea typeface="Calibri"/>
                <a:cs typeface="Calibri"/>
                <a:sym typeface="Calibri"/>
              </a:rPr>
              <a:t>High_traffic</a:t>
            </a:r>
            <a:endParaRPr sz="1300">
              <a:solidFill>
                <a:srgbClr val="181A1B"/>
              </a:solidFill>
              <a:latin typeface="Calibri"/>
              <a:ea typeface="Calibri"/>
              <a:cs typeface="Calibri"/>
              <a:sym typeface="Calibri"/>
            </a:endParaRPr>
          </a:p>
        </p:txBody>
      </p:sp>
      <p:sp>
        <p:nvSpPr>
          <p:cNvPr id="172" name="Google Shape;172;p19"/>
          <p:cNvSpPr/>
          <p:nvPr/>
        </p:nvSpPr>
        <p:spPr>
          <a:xfrm>
            <a:off x="2677900" y="2089250"/>
            <a:ext cx="558900" cy="1398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3" name="Google Shape;173;p19"/>
          <p:cNvSpPr/>
          <p:nvPr/>
        </p:nvSpPr>
        <p:spPr>
          <a:xfrm>
            <a:off x="3256100" y="1884050"/>
            <a:ext cx="1550700" cy="550200"/>
          </a:xfrm>
          <a:prstGeom prst="rect">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Calibri"/>
                <a:ea typeface="Calibri"/>
                <a:cs typeface="Calibri"/>
                <a:sym typeface="Calibri"/>
              </a:rPr>
              <a:t>Logistic Regression</a:t>
            </a:r>
            <a:endParaRPr>
              <a:latin typeface="Calibri"/>
              <a:ea typeface="Calibri"/>
              <a:cs typeface="Calibri"/>
              <a:sym typeface="Calibri"/>
            </a:endParaRPr>
          </a:p>
          <a:p>
            <a:pPr indent="0" lvl="0" marL="0" rtl="0" algn="ctr">
              <a:spcBef>
                <a:spcPts val="0"/>
              </a:spcBef>
              <a:spcAft>
                <a:spcPts val="0"/>
              </a:spcAft>
              <a:buNone/>
            </a:pPr>
            <a:r>
              <a:rPr lang="en-GB">
                <a:latin typeface="Calibri"/>
                <a:ea typeface="Calibri"/>
                <a:cs typeface="Calibri"/>
                <a:sym typeface="Calibri"/>
              </a:rPr>
              <a:t>Model</a:t>
            </a:r>
            <a:endParaRPr>
              <a:latin typeface="Calibri"/>
              <a:ea typeface="Calibri"/>
              <a:cs typeface="Calibri"/>
              <a:sym typeface="Calibri"/>
            </a:endParaRPr>
          </a:p>
        </p:txBody>
      </p:sp>
      <p:sp>
        <p:nvSpPr>
          <p:cNvPr id="174" name="Google Shape;174;p19"/>
          <p:cNvSpPr/>
          <p:nvPr/>
        </p:nvSpPr>
        <p:spPr>
          <a:xfrm>
            <a:off x="3236800" y="3223400"/>
            <a:ext cx="1550700" cy="550200"/>
          </a:xfrm>
          <a:prstGeom prst="rect">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Calibri"/>
                <a:ea typeface="Calibri"/>
                <a:cs typeface="Calibri"/>
                <a:sym typeface="Calibri"/>
              </a:rPr>
              <a:t>Random Forest Classifier Model</a:t>
            </a:r>
            <a:endParaRPr>
              <a:latin typeface="Calibri"/>
              <a:ea typeface="Calibri"/>
              <a:cs typeface="Calibri"/>
              <a:sym typeface="Calibri"/>
            </a:endParaRPr>
          </a:p>
        </p:txBody>
      </p:sp>
      <p:sp>
        <p:nvSpPr>
          <p:cNvPr id="175" name="Google Shape;175;p19"/>
          <p:cNvSpPr txBox="1"/>
          <p:nvPr/>
        </p:nvSpPr>
        <p:spPr>
          <a:xfrm>
            <a:off x="810600" y="950525"/>
            <a:ext cx="7049400" cy="5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2"/>
                </a:solidFill>
                <a:latin typeface="Calibri"/>
                <a:ea typeface="Calibri"/>
                <a:cs typeface="Calibri"/>
                <a:sym typeface="Calibri"/>
              </a:rPr>
              <a:t>Two Models -  Logistic Regression and Random Forest Classifier to classify </a:t>
            </a:r>
            <a:r>
              <a:rPr lang="en-GB" sz="1300">
                <a:solidFill>
                  <a:schemeClr val="dk2"/>
                </a:solidFill>
                <a:latin typeface="Calibri"/>
                <a:ea typeface="Calibri"/>
                <a:cs typeface="Calibri"/>
                <a:sym typeface="Calibri"/>
              </a:rPr>
              <a:t>recipe</a:t>
            </a:r>
            <a:r>
              <a:rPr lang="en-GB" sz="1300">
                <a:solidFill>
                  <a:schemeClr val="dk2"/>
                </a:solidFill>
                <a:latin typeface="Calibri"/>
                <a:ea typeface="Calibri"/>
                <a:cs typeface="Calibri"/>
                <a:sym typeface="Calibri"/>
              </a:rPr>
              <a:t> into two groups as high traffic or Not and evaluate the results.</a:t>
            </a:r>
            <a:endParaRPr sz="1300">
              <a:solidFill>
                <a:schemeClr val="dk2"/>
              </a:solidFill>
              <a:latin typeface="Calibri"/>
              <a:ea typeface="Calibri"/>
              <a:cs typeface="Calibri"/>
              <a:sym typeface="Calibri"/>
            </a:endParaRPr>
          </a:p>
        </p:txBody>
      </p:sp>
      <p:sp>
        <p:nvSpPr>
          <p:cNvPr id="176" name="Google Shape;176;p19"/>
          <p:cNvSpPr/>
          <p:nvPr/>
        </p:nvSpPr>
        <p:spPr>
          <a:xfrm>
            <a:off x="5365700" y="1884050"/>
            <a:ext cx="1304400" cy="550200"/>
          </a:xfrm>
          <a:prstGeom prst="re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Calibri"/>
                <a:ea typeface="Calibri"/>
                <a:cs typeface="Calibri"/>
                <a:sym typeface="Calibri"/>
              </a:rPr>
              <a:t>Classification 1 </a:t>
            </a:r>
            <a:endParaRPr>
              <a:latin typeface="Calibri"/>
              <a:ea typeface="Calibri"/>
              <a:cs typeface="Calibri"/>
              <a:sym typeface="Calibri"/>
            </a:endParaRPr>
          </a:p>
        </p:txBody>
      </p:sp>
      <p:sp>
        <p:nvSpPr>
          <p:cNvPr id="177" name="Google Shape;177;p19"/>
          <p:cNvSpPr/>
          <p:nvPr/>
        </p:nvSpPr>
        <p:spPr>
          <a:xfrm>
            <a:off x="5365700" y="3223400"/>
            <a:ext cx="1304400" cy="550200"/>
          </a:xfrm>
          <a:prstGeom prst="re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Calibri"/>
                <a:ea typeface="Calibri"/>
                <a:cs typeface="Calibri"/>
                <a:sym typeface="Calibri"/>
              </a:rPr>
              <a:t>Classification 2</a:t>
            </a:r>
            <a:endParaRPr>
              <a:latin typeface="Calibri"/>
              <a:ea typeface="Calibri"/>
              <a:cs typeface="Calibri"/>
              <a:sym typeface="Calibri"/>
            </a:endParaRPr>
          </a:p>
        </p:txBody>
      </p:sp>
      <p:sp>
        <p:nvSpPr>
          <p:cNvPr id="178" name="Google Shape;178;p19"/>
          <p:cNvSpPr/>
          <p:nvPr/>
        </p:nvSpPr>
        <p:spPr>
          <a:xfrm>
            <a:off x="2658600" y="3428600"/>
            <a:ext cx="558900" cy="1398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9" name="Google Shape;179;p19"/>
          <p:cNvSpPr/>
          <p:nvPr/>
        </p:nvSpPr>
        <p:spPr>
          <a:xfrm>
            <a:off x="4806800" y="2089250"/>
            <a:ext cx="558900" cy="139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0" name="Google Shape;180;p19"/>
          <p:cNvSpPr/>
          <p:nvPr/>
        </p:nvSpPr>
        <p:spPr>
          <a:xfrm>
            <a:off x="4787500" y="3428600"/>
            <a:ext cx="558900" cy="139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1" name="Google Shape;181;p19"/>
          <p:cNvSpPr/>
          <p:nvPr/>
        </p:nvSpPr>
        <p:spPr>
          <a:xfrm>
            <a:off x="6670100" y="2089250"/>
            <a:ext cx="558900" cy="139800"/>
          </a:xfrm>
          <a:prstGeom prst="rightArrow">
            <a:avLst>
              <a:gd fmla="val 50000" name="adj1"/>
              <a:gd fmla="val 50000" name="adj2"/>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2" name="Google Shape;182;p19"/>
          <p:cNvSpPr/>
          <p:nvPr/>
        </p:nvSpPr>
        <p:spPr>
          <a:xfrm>
            <a:off x="6689400" y="3428600"/>
            <a:ext cx="558900" cy="139800"/>
          </a:xfrm>
          <a:prstGeom prst="rightArrow">
            <a:avLst>
              <a:gd fmla="val 50000" name="adj1"/>
              <a:gd fmla="val 50000" name="adj2"/>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3" name="Google Shape;183;p19"/>
          <p:cNvSpPr/>
          <p:nvPr/>
        </p:nvSpPr>
        <p:spPr>
          <a:xfrm>
            <a:off x="7229000" y="1884050"/>
            <a:ext cx="1304400" cy="5502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latin typeface="Calibri"/>
                <a:ea typeface="Calibri"/>
                <a:cs typeface="Calibri"/>
                <a:sym typeface="Calibri"/>
              </a:rPr>
              <a:t>Evaluation </a:t>
            </a:r>
            <a:r>
              <a:rPr lang="en-GB" sz="1300">
                <a:latin typeface="Calibri"/>
                <a:ea typeface="Calibri"/>
                <a:cs typeface="Calibri"/>
                <a:sym typeface="Calibri"/>
              </a:rPr>
              <a:t>1 </a:t>
            </a:r>
            <a:endParaRPr sz="1300">
              <a:latin typeface="Calibri"/>
              <a:ea typeface="Calibri"/>
              <a:cs typeface="Calibri"/>
              <a:sym typeface="Calibri"/>
            </a:endParaRPr>
          </a:p>
        </p:txBody>
      </p:sp>
      <p:sp>
        <p:nvSpPr>
          <p:cNvPr id="184" name="Google Shape;184;p19"/>
          <p:cNvSpPr/>
          <p:nvPr/>
        </p:nvSpPr>
        <p:spPr>
          <a:xfrm>
            <a:off x="7248300" y="3223388"/>
            <a:ext cx="1304400" cy="5502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latin typeface="Calibri"/>
                <a:ea typeface="Calibri"/>
                <a:cs typeface="Calibri"/>
                <a:sym typeface="Calibri"/>
              </a:rPr>
              <a:t>Evaluation 2 </a:t>
            </a:r>
            <a:endParaRPr sz="1300">
              <a:latin typeface="Calibri"/>
              <a:ea typeface="Calibri"/>
              <a:cs typeface="Calibri"/>
              <a:sym typeface="Calibri"/>
            </a:endParaRPr>
          </a:p>
        </p:txBody>
      </p:sp>
      <p:sp>
        <p:nvSpPr>
          <p:cNvPr id="185" name="Google Shape;185;p19"/>
          <p:cNvSpPr txBox="1"/>
          <p:nvPr/>
        </p:nvSpPr>
        <p:spPr>
          <a:xfrm>
            <a:off x="548000" y="1606850"/>
            <a:ext cx="285900" cy="26817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latin typeface="Calibri"/>
                <a:ea typeface="Calibri"/>
                <a:cs typeface="Calibri"/>
                <a:sym typeface="Calibri"/>
              </a:rPr>
              <a:t>PRE-PROCESSING</a:t>
            </a:r>
            <a:endParaRPr sz="1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Outcomes</a:t>
            </a:r>
            <a:endParaRPr/>
          </a:p>
        </p:txBody>
      </p:sp>
      <p:graphicFrame>
        <p:nvGraphicFramePr>
          <p:cNvPr id="191" name="Google Shape;191;p20"/>
          <p:cNvGraphicFramePr/>
          <p:nvPr/>
        </p:nvGraphicFramePr>
        <p:xfrm>
          <a:off x="952500" y="2000250"/>
          <a:ext cx="3000000" cy="3000000"/>
        </p:xfrm>
        <a:graphic>
          <a:graphicData uri="http://schemas.openxmlformats.org/drawingml/2006/table">
            <a:tbl>
              <a:tblPr>
                <a:noFill/>
                <a:tableStyleId>{7236A9C9-175C-4F13-AA2F-9724BD397DB1}</a:tableStyleId>
              </a:tblPr>
              <a:tblGrid>
                <a:gridCol w="2413000"/>
                <a:gridCol w="2413000"/>
                <a:gridCol w="2413000"/>
              </a:tblGrid>
              <a:tr h="381000">
                <a:tc>
                  <a:txBody>
                    <a:bodyPr/>
                    <a:lstStyle/>
                    <a:p>
                      <a:pPr indent="0" lvl="0" marL="0" rtl="0" algn="l">
                        <a:spcBef>
                          <a:spcPts val="0"/>
                        </a:spcBef>
                        <a:spcAft>
                          <a:spcPts val="0"/>
                        </a:spcAft>
                        <a:buNone/>
                      </a:pPr>
                      <a:r>
                        <a:rPr lang="en-GB"/>
                        <a:t>Metrics</a:t>
                      </a:r>
                      <a:endParaRPr/>
                    </a:p>
                  </a:txBody>
                  <a:tcPr marT="91425" marB="91425" marR="91425" marL="91425"/>
                </a:tc>
                <a:tc>
                  <a:txBody>
                    <a:bodyPr/>
                    <a:lstStyle/>
                    <a:p>
                      <a:pPr indent="0" lvl="0" marL="0" rtl="0" algn="l">
                        <a:spcBef>
                          <a:spcPts val="0"/>
                        </a:spcBef>
                        <a:spcAft>
                          <a:spcPts val="0"/>
                        </a:spcAft>
                        <a:buNone/>
                      </a:pPr>
                      <a:r>
                        <a:rPr lang="en-GB"/>
                        <a:t>Accuracy</a:t>
                      </a:r>
                      <a:endParaRPr/>
                    </a:p>
                  </a:txBody>
                  <a:tcPr marT="91425" marB="91425" marR="91425" marL="91425"/>
                </a:tc>
                <a:tc>
                  <a:txBody>
                    <a:bodyPr/>
                    <a:lstStyle/>
                    <a:p>
                      <a:pPr indent="0" lvl="0" marL="0" rtl="0" algn="l">
                        <a:spcBef>
                          <a:spcPts val="0"/>
                        </a:spcBef>
                        <a:spcAft>
                          <a:spcPts val="0"/>
                        </a:spcAft>
                        <a:buNone/>
                      </a:pPr>
                      <a:r>
                        <a:rPr lang="en-GB"/>
                        <a:t>Precision</a:t>
                      </a:r>
                      <a:endParaRPr/>
                    </a:p>
                  </a:txBody>
                  <a:tcPr marT="91425" marB="91425" marR="91425" marL="91425"/>
                </a:tc>
              </a:tr>
              <a:tr h="381000">
                <a:tc>
                  <a:txBody>
                    <a:bodyPr/>
                    <a:lstStyle/>
                    <a:p>
                      <a:pPr indent="0" lvl="0" marL="0" rtl="0" algn="l">
                        <a:spcBef>
                          <a:spcPts val="0"/>
                        </a:spcBef>
                        <a:spcAft>
                          <a:spcPts val="0"/>
                        </a:spcAft>
                        <a:buNone/>
                      </a:pPr>
                      <a:r>
                        <a:rPr lang="en-GB"/>
                        <a:t>Purpose</a:t>
                      </a:r>
                      <a:endParaRPr/>
                    </a:p>
                  </a:txBody>
                  <a:tcPr marT="91425" marB="91425" marR="91425" marL="91425"/>
                </a:tc>
                <a:tc>
                  <a:txBody>
                    <a:bodyPr/>
                    <a:lstStyle/>
                    <a:p>
                      <a:pPr indent="0" lvl="0" marL="0" rtl="0" algn="l">
                        <a:spcBef>
                          <a:spcPts val="0"/>
                        </a:spcBef>
                        <a:spcAft>
                          <a:spcPts val="0"/>
                        </a:spcAft>
                        <a:buNone/>
                      </a:pPr>
                      <a:r>
                        <a:rPr lang="en-GB"/>
                        <a:t>Accuracy shows how often our recipe predictions are correct. The higher the better.</a:t>
                      </a:r>
                      <a:endParaRPr/>
                    </a:p>
                  </a:txBody>
                  <a:tcPr marT="91425" marB="91425" marR="91425" marL="91425"/>
                </a:tc>
                <a:tc>
                  <a:txBody>
                    <a:bodyPr/>
                    <a:lstStyle/>
                    <a:p>
                      <a:pPr indent="0" lvl="0" marL="0" rtl="0" algn="l">
                        <a:spcBef>
                          <a:spcPts val="0"/>
                        </a:spcBef>
                        <a:spcAft>
                          <a:spcPts val="0"/>
                        </a:spcAft>
                        <a:buNone/>
                      </a:pPr>
                      <a:r>
                        <a:rPr lang="en-GB"/>
                        <a:t>Precision tells us how many of the recipes we predicted as high traffic hits were actual hits. </a:t>
                      </a:r>
                      <a:r>
                        <a:rPr lang="en-GB"/>
                        <a:t>The higher the better.</a:t>
                      </a:r>
                      <a:endParaRPr/>
                    </a:p>
                  </a:txBody>
                  <a:tcPr marT="91425" marB="91425" marR="91425" marL="91425"/>
                </a:tc>
              </a:tr>
              <a:tr h="381000">
                <a:tc>
                  <a:txBody>
                    <a:bodyPr/>
                    <a:lstStyle/>
                    <a:p>
                      <a:pPr indent="0" lvl="0" marL="0" rtl="0" algn="l">
                        <a:spcBef>
                          <a:spcPts val="0"/>
                        </a:spcBef>
                        <a:spcAft>
                          <a:spcPts val="0"/>
                        </a:spcAft>
                        <a:buNone/>
                      </a:pPr>
                      <a:r>
                        <a:rPr lang="en-GB"/>
                        <a:t>Range</a:t>
                      </a:r>
                      <a:endParaRPr/>
                    </a:p>
                  </a:txBody>
                  <a:tcPr marT="91425" marB="91425" marR="91425" marL="91425"/>
                </a:tc>
                <a:tc>
                  <a:txBody>
                    <a:bodyPr/>
                    <a:lstStyle/>
                    <a:p>
                      <a:pPr indent="0" lvl="0" marL="0" rtl="0" algn="l">
                        <a:spcBef>
                          <a:spcPts val="0"/>
                        </a:spcBef>
                        <a:spcAft>
                          <a:spcPts val="0"/>
                        </a:spcAft>
                        <a:buNone/>
                      </a:pPr>
                      <a:r>
                        <a:rPr lang="en-GB"/>
                        <a:t>1-100%</a:t>
                      </a:r>
                      <a:endParaRPr/>
                    </a:p>
                  </a:txBody>
                  <a:tcPr marT="91425" marB="91425" marR="91425" marL="91425"/>
                </a:tc>
                <a:tc>
                  <a:txBody>
                    <a:bodyPr/>
                    <a:lstStyle/>
                    <a:p>
                      <a:pPr indent="0" lvl="0" marL="0" rtl="0" algn="l">
                        <a:spcBef>
                          <a:spcPts val="0"/>
                        </a:spcBef>
                        <a:spcAft>
                          <a:spcPts val="0"/>
                        </a:spcAft>
                        <a:buNone/>
                      </a:pPr>
                      <a:r>
                        <a:rPr lang="en-GB"/>
                        <a:t>1-100%</a:t>
                      </a:r>
                      <a:endParaRPr/>
                    </a:p>
                  </a:txBody>
                  <a:tcPr marT="91425" marB="91425" marR="91425" marL="91425"/>
                </a:tc>
              </a:tr>
            </a:tbl>
          </a:graphicData>
        </a:graphic>
      </p:graphicFrame>
      <p:sp>
        <p:nvSpPr>
          <p:cNvPr id="192" name="Google Shape;192;p20"/>
          <p:cNvSpPr txBox="1"/>
          <p:nvPr/>
        </p:nvSpPr>
        <p:spPr>
          <a:xfrm>
            <a:off x="936050" y="1495775"/>
            <a:ext cx="6769500" cy="3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2"/>
                </a:solidFill>
                <a:latin typeface="Calibri"/>
                <a:ea typeface="Calibri"/>
                <a:cs typeface="Calibri"/>
                <a:sym typeface="Calibri"/>
              </a:rPr>
              <a:t>Two </a:t>
            </a:r>
            <a:r>
              <a:rPr lang="en-GB" sz="1300">
                <a:solidFill>
                  <a:schemeClr val="dk2"/>
                </a:solidFill>
                <a:latin typeface="Calibri"/>
                <a:ea typeface="Calibri"/>
                <a:cs typeface="Calibri"/>
                <a:sym typeface="Calibri"/>
              </a:rPr>
              <a:t>evaluation</a:t>
            </a:r>
            <a:r>
              <a:rPr lang="en-GB" sz="1300">
                <a:solidFill>
                  <a:schemeClr val="dk2"/>
                </a:solidFill>
                <a:latin typeface="Calibri"/>
                <a:ea typeface="Calibri"/>
                <a:cs typeface="Calibri"/>
                <a:sym typeface="Calibri"/>
              </a:rPr>
              <a:t> </a:t>
            </a:r>
            <a:r>
              <a:rPr lang="en-GB" sz="1300">
                <a:solidFill>
                  <a:schemeClr val="dk2"/>
                </a:solidFill>
                <a:latin typeface="Calibri"/>
                <a:ea typeface="Calibri"/>
                <a:cs typeface="Calibri"/>
                <a:sym typeface="Calibri"/>
              </a:rPr>
              <a:t>metrics</a:t>
            </a:r>
            <a:r>
              <a:rPr lang="en-GB" sz="1300">
                <a:solidFill>
                  <a:schemeClr val="dk2"/>
                </a:solidFill>
                <a:latin typeface="Calibri"/>
                <a:ea typeface="Calibri"/>
                <a:cs typeface="Calibri"/>
                <a:sym typeface="Calibri"/>
              </a:rPr>
              <a:t> - </a:t>
            </a:r>
            <a:r>
              <a:rPr lang="en-GB" sz="1300">
                <a:solidFill>
                  <a:schemeClr val="dk2"/>
                </a:solidFill>
                <a:latin typeface="Calibri"/>
                <a:ea typeface="Calibri"/>
                <a:cs typeface="Calibri"/>
                <a:sym typeface="Calibri"/>
              </a:rPr>
              <a:t>Accuracy</a:t>
            </a:r>
            <a:r>
              <a:rPr lang="en-GB" sz="1300">
                <a:solidFill>
                  <a:schemeClr val="dk2"/>
                </a:solidFill>
                <a:latin typeface="Calibri"/>
                <a:ea typeface="Calibri"/>
                <a:cs typeface="Calibri"/>
                <a:sym typeface="Calibri"/>
              </a:rPr>
              <a:t> and Precision</a:t>
            </a:r>
            <a:endParaRPr sz="1300">
              <a:solidFill>
                <a:schemeClr val="dk2"/>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Outcomes</a:t>
            </a:r>
            <a:endParaRPr/>
          </a:p>
        </p:txBody>
      </p:sp>
      <p:graphicFrame>
        <p:nvGraphicFramePr>
          <p:cNvPr id="198" name="Google Shape;198;p21"/>
          <p:cNvGraphicFramePr/>
          <p:nvPr/>
        </p:nvGraphicFramePr>
        <p:xfrm>
          <a:off x="952500" y="2000250"/>
          <a:ext cx="3000000" cy="3000000"/>
        </p:xfrm>
        <a:graphic>
          <a:graphicData uri="http://schemas.openxmlformats.org/drawingml/2006/table">
            <a:tbl>
              <a:tblPr>
                <a:noFill/>
                <a:tableStyleId>{7236A9C9-175C-4F13-AA2F-9724BD397DB1}</a:tableStyleId>
              </a:tblPr>
              <a:tblGrid>
                <a:gridCol w="2413000"/>
                <a:gridCol w="2413000"/>
                <a:gridCol w="2413000"/>
              </a:tblGrid>
              <a:tr h="381000">
                <a:tc>
                  <a:txBody>
                    <a:bodyPr/>
                    <a:lstStyle/>
                    <a:p>
                      <a:pPr indent="0" lvl="0" marL="0" rtl="0" algn="l">
                        <a:spcBef>
                          <a:spcPts val="0"/>
                        </a:spcBef>
                        <a:spcAft>
                          <a:spcPts val="0"/>
                        </a:spcAft>
                        <a:buNone/>
                      </a:pPr>
                      <a:r>
                        <a:rPr lang="en-GB"/>
                        <a:t>Model</a:t>
                      </a:r>
                      <a:endParaRPr/>
                    </a:p>
                  </a:txBody>
                  <a:tcPr marT="91425" marB="91425" marR="91425" marL="91425"/>
                </a:tc>
                <a:tc>
                  <a:txBody>
                    <a:bodyPr/>
                    <a:lstStyle/>
                    <a:p>
                      <a:pPr indent="0" lvl="0" marL="0" rtl="0" algn="l">
                        <a:spcBef>
                          <a:spcPts val="0"/>
                        </a:spcBef>
                        <a:spcAft>
                          <a:spcPts val="0"/>
                        </a:spcAft>
                        <a:buNone/>
                      </a:pPr>
                      <a:r>
                        <a:rPr lang="en-GB"/>
                        <a:t>Accuracy</a:t>
                      </a:r>
                      <a:endParaRPr/>
                    </a:p>
                  </a:txBody>
                  <a:tcPr marT="91425" marB="91425" marR="91425" marL="91425"/>
                </a:tc>
                <a:tc>
                  <a:txBody>
                    <a:bodyPr/>
                    <a:lstStyle/>
                    <a:p>
                      <a:pPr indent="0" lvl="0" marL="0" rtl="0" algn="l">
                        <a:spcBef>
                          <a:spcPts val="0"/>
                        </a:spcBef>
                        <a:spcAft>
                          <a:spcPts val="0"/>
                        </a:spcAft>
                        <a:buNone/>
                      </a:pPr>
                      <a:r>
                        <a:rPr lang="en-GB"/>
                        <a:t>Precision</a:t>
                      </a:r>
                      <a:endParaRPr/>
                    </a:p>
                  </a:txBody>
                  <a:tcPr marT="91425" marB="91425" marR="91425" marL="91425"/>
                </a:tc>
              </a:tr>
              <a:tr h="381000">
                <a:tc>
                  <a:txBody>
                    <a:bodyPr/>
                    <a:lstStyle/>
                    <a:p>
                      <a:pPr indent="0" lvl="0" marL="0" rtl="0" algn="l">
                        <a:spcBef>
                          <a:spcPts val="0"/>
                        </a:spcBef>
                        <a:spcAft>
                          <a:spcPts val="0"/>
                        </a:spcAft>
                        <a:buNone/>
                      </a:pPr>
                      <a:r>
                        <a:rPr lang="en-GB"/>
                        <a:t>Logistic Regression</a:t>
                      </a:r>
                      <a:endParaRPr/>
                    </a:p>
                  </a:txBody>
                  <a:tcPr marT="91425" marB="91425" marR="91425" marL="91425"/>
                </a:tc>
                <a:tc>
                  <a:txBody>
                    <a:bodyPr/>
                    <a:lstStyle/>
                    <a:p>
                      <a:pPr indent="0" lvl="0" marL="0" rtl="0" algn="l">
                        <a:spcBef>
                          <a:spcPts val="0"/>
                        </a:spcBef>
                        <a:spcAft>
                          <a:spcPts val="0"/>
                        </a:spcAft>
                        <a:buNone/>
                      </a:pPr>
                      <a:r>
                        <a:rPr lang="en-GB"/>
                        <a:t>78%</a:t>
                      </a:r>
                      <a:endParaRPr/>
                    </a:p>
                  </a:txBody>
                  <a:tcPr marT="91425" marB="91425" marR="91425" marL="91425"/>
                </a:tc>
                <a:tc>
                  <a:txBody>
                    <a:bodyPr/>
                    <a:lstStyle/>
                    <a:p>
                      <a:pPr indent="0" lvl="0" marL="0" rtl="0" algn="l">
                        <a:spcBef>
                          <a:spcPts val="0"/>
                        </a:spcBef>
                        <a:spcAft>
                          <a:spcPts val="0"/>
                        </a:spcAft>
                        <a:buNone/>
                      </a:pPr>
                      <a:r>
                        <a:rPr lang="en-GB"/>
                        <a:t>83%</a:t>
                      </a:r>
                      <a:endParaRPr/>
                    </a:p>
                  </a:txBody>
                  <a:tcPr marT="91425" marB="91425" marR="91425" marL="91425"/>
                </a:tc>
              </a:tr>
              <a:tr h="381000">
                <a:tc>
                  <a:txBody>
                    <a:bodyPr/>
                    <a:lstStyle/>
                    <a:p>
                      <a:pPr indent="0" lvl="0" marL="0" rtl="0" algn="l">
                        <a:spcBef>
                          <a:spcPts val="0"/>
                        </a:spcBef>
                        <a:spcAft>
                          <a:spcPts val="0"/>
                        </a:spcAft>
                        <a:buNone/>
                      </a:pPr>
                      <a:r>
                        <a:rPr lang="en-GB"/>
                        <a:t>Random Forest Classifier</a:t>
                      </a:r>
                      <a:endParaRPr/>
                    </a:p>
                  </a:txBody>
                  <a:tcPr marT="91425" marB="91425" marR="91425" marL="91425">
                    <a:solidFill>
                      <a:schemeClr val="lt1"/>
                    </a:solidFill>
                  </a:tcPr>
                </a:tc>
                <a:tc>
                  <a:txBody>
                    <a:bodyPr/>
                    <a:lstStyle/>
                    <a:p>
                      <a:pPr indent="0" lvl="0" marL="0" rtl="0" algn="l">
                        <a:spcBef>
                          <a:spcPts val="0"/>
                        </a:spcBef>
                        <a:spcAft>
                          <a:spcPts val="0"/>
                        </a:spcAft>
                        <a:buNone/>
                      </a:pPr>
                      <a:r>
                        <a:rPr lang="en-GB"/>
                        <a:t>78%</a:t>
                      </a:r>
                      <a:endParaRPr/>
                    </a:p>
                  </a:txBody>
                  <a:tcPr marT="91425" marB="91425" marR="91425" marL="91425">
                    <a:solidFill>
                      <a:schemeClr val="lt1"/>
                    </a:solidFill>
                  </a:tcPr>
                </a:tc>
                <a:tc>
                  <a:txBody>
                    <a:bodyPr/>
                    <a:lstStyle/>
                    <a:p>
                      <a:pPr indent="0" lvl="0" marL="0" rtl="0" algn="l">
                        <a:spcBef>
                          <a:spcPts val="0"/>
                        </a:spcBef>
                        <a:spcAft>
                          <a:spcPts val="0"/>
                        </a:spcAft>
                        <a:buNone/>
                      </a:pPr>
                      <a:r>
                        <a:rPr lang="en-GB"/>
                        <a:t>82%</a:t>
                      </a:r>
                      <a:endParaRPr/>
                    </a:p>
                  </a:txBody>
                  <a:tcPr marT="91425" marB="91425" marR="91425" marL="91425">
                    <a:solidFill>
                      <a:schemeClr val="lt1"/>
                    </a:solidFill>
                  </a:tcPr>
                </a:tc>
              </a:tr>
            </a:tbl>
          </a:graphicData>
        </a:graphic>
      </p:graphicFrame>
      <p:sp>
        <p:nvSpPr>
          <p:cNvPr id="199" name="Google Shape;199;p21"/>
          <p:cNvSpPr txBox="1"/>
          <p:nvPr/>
        </p:nvSpPr>
        <p:spPr>
          <a:xfrm>
            <a:off x="936050" y="1495775"/>
            <a:ext cx="6769500" cy="3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2"/>
                </a:solidFill>
                <a:latin typeface="Calibri"/>
                <a:ea typeface="Calibri"/>
                <a:cs typeface="Calibri"/>
                <a:sym typeface="Calibri"/>
              </a:rPr>
              <a:t>Two evaluation metrics - Accuracy and Precision</a:t>
            </a:r>
            <a:endParaRPr sz="1300">
              <a:solidFill>
                <a:schemeClr val="dk2"/>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