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
      <p:font typeface="Gill Sans"/>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GillSans-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Gill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e774d21f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e774d21f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e774d21f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e774d21f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e774d21f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e774d21f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e774d21f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e774d21f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e774d21f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e774d21f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e774d21f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e774d21f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e774d21f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e774d21f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e774d21f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e774d21f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e774d21f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e774d21f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www.rapidapi.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Stock Market Exploratory Data Analysis</a:t>
            </a:r>
            <a:endParaRPr sz="2120"/>
          </a:p>
        </p:txBody>
      </p:sp>
      <p:sp>
        <p:nvSpPr>
          <p:cNvPr id="73" name="Google Shape;73;p13"/>
          <p:cNvSpPr txBox="1"/>
          <p:nvPr>
            <p:ph idx="1" type="subTitle"/>
          </p:nvPr>
        </p:nvSpPr>
        <p:spPr>
          <a:xfrm>
            <a:off x="2371725" y="1509338"/>
            <a:ext cx="6331500" cy="55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By Team  SMPP</a:t>
            </a:r>
            <a:endParaRPr/>
          </a:p>
        </p:txBody>
      </p:sp>
      <p:pic>
        <p:nvPicPr>
          <p:cNvPr id="74" name="Google Shape;74;p13"/>
          <p:cNvPicPr preferRelativeResize="0"/>
          <p:nvPr/>
        </p:nvPicPr>
        <p:blipFill>
          <a:blip r:embed="rId3">
            <a:alphaModFix/>
          </a:blip>
          <a:stretch>
            <a:fillRect/>
          </a:stretch>
        </p:blipFill>
        <p:spPr>
          <a:xfrm>
            <a:off x="152400" y="2996525"/>
            <a:ext cx="8839201" cy="18127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idx="1" type="subTitle"/>
          </p:nvPr>
        </p:nvSpPr>
        <p:spPr>
          <a:xfrm>
            <a:off x="1336767" y="1825550"/>
            <a:ext cx="6331500" cy="1241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200"/>
              <a:t>Thank You</a:t>
            </a:r>
            <a:endParaRPr b="1"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sp>
        <p:nvSpPr>
          <p:cNvPr id="79" name="Google Shape;79;p14"/>
          <p:cNvSpPr txBox="1"/>
          <p:nvPr>
            <p:ph type="title"/>
          </p:nvPr>
        </p:nvSpPr>
        <p:spPr>
          <a:xfrm>
            <a:off x="366000" y="588325"/>
            <a:ext cx="8412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80" name="Google Shape;80;p14"/>
          <p:cNvSpPr txBox="1"/>
          <p:nvPr>
            <p:ph idx="1" type="body"/>
          </p:nvPr>
        </p:nvSpPr>
        <p:spPr>
          <a:xfrm>
            <a:off x="365112" y="13726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are expected to come up with great </a:t>
            </a:r>
            <a:r>
              <a:rPr lang="en"/>
              <a:t>statical</a:t>
            </a:r>
            <a:r>
              <a:rPr lang="en"/>
              <a:t> and visualized insights to help people understand  stock market datas better, NIO been the main target stock here.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presentation gives an overview of the project plan and its execution to the extent of the use of visualization to generate insights on the behavior of the stock data over a period of 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5"/>
          <p:cNvSpPr txBox="1"/>
          <p:nvPr>
            <p:ph type="title"/>
          </p:nvPr>
        </p:nvSpPr>
        <p:spPr>
          <a:xfrm>
            <a:off x="446175" y="513975"/>
            <a:ext cx="87219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a:t>
            </a:r>
            <a:endParaRPr/>
          </a:p>
        </p:txBody>
      </p:sp>
      <p:sp>
        <p:nvSpPr>
          <p:cNvPr id="86" name="Google Shape;86;p15"/>
          <p:cNvSpPr txBox="1"/>
          <p:nvPr>
            <p:ph idx="1" type="body"/>
          </p:nvPr>
        </p:nvSpPr>
        <p:spPr>
          <a:xfrm>
            <a:off x="446171" y="1595775"/>
            <a:ext cx="82854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 </a:t>
            </a:r>
            <a:endParaRPr/>
          </a:p>
          <a:p>
            <a:pPr indent="-342900" lvl="0" marL="457200" rtl="0" algn="l">
              <a:spcBef>
                <a:spcPts val="0"/>
              </a:spcBef>
              <a:spcAft>
                <a:spcPts val="0"/>
              </a:spcAft>
              <a:buSzPts val="1800"/>
              <a:buChar char="●"/>
            </a:pPr>
            <a:r>
              <a:rPr lang="en"/>
              <a:t>Problem Statement</a:t>
            </a:r>
            <a:endParaRPr/>
          </a:p>
          <a:p>
            <a:pPr indent="-342900" lvl="0" marL="457200" rtl="0" algn="l">
              <a:spcBef>
                <a:spcPts val="0"/>
              </a:spcBef>
              <a:spcAft>
                <a:spcPts val="0"/>
              </a:spcAft>
              <a:buSzPts val="1800"/>
              <a:buChar char="●"/>
            </a:pPr>
            <a:r>
              <a:rPr lang="en"/>
              <a:t>Meet the Team</a:t>
            </a:r>
            <a:endParaRPr/>
          </a:p>
          <a:p>
            <a:pPr indent="-342900" lvl="0" marL="457200" rtl="0" algn="l">
              <a:spcBef>
                <a:spcPts val="0"/>
              </a:spcBef>
              <a:spcAft>
                <a:spcPts val="0"/>
              </a:spcAft>
              <a:buSzPts val="1800"/>
              <a:buChar char="●"/>
            </a:pPr>
            <a:r>
              <a:rPr lang="en"/>
              <a:t>Data Acquisition</a:t>
            </a:r>
            <a:endParaRPr/>
          </a:p>
          <a:p>
            <a:pPr indent="-342900" lvl="0" marL="457200" rtl="0" algn="l">
              <a:spcBef>
                <a:spcPts val="0"/>
              </a:spcBef>
              <a:spcAft>
                <a:spcPts val="0"/>
              </a:spcAft>
              <a:buSzPts val="1800"/>
              <a:buChar char="●"/>
            </a:pPr>
            <a:r>
              <a:rPr lang="en"/>
              <a:t>Data Cleaning </a:t>
            </a:r>
            <a:endParaRPr/>
          </a:p>
          <a:p>
            <a:pPr indent="-342900" lvl="0" marL="457200" rtl="0" algn="l">
              <a:spcBef>
                <a:spcPts val="0"/>
              </a:spcBef>
              <a:spcAft>
                <a:spcPts val="0"/>
              </a:spcAft>
              <a:buSzPts val="1800"/>
              <a:buChar char="●"/>
            </a:pPr>
            <a:r>
              <a:rPr lang="en"/>
              <a:t>Exploratory Data Analysis (EDA)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594900" y="575950"/>
            <a:ext cx="8127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t>
            </a:r>
            <a:endParaRPr/>
          </a:p>
        </p:txBody>
      </p:sp>
      <p:sp>
        <p:nvSpPr>
          <p:cNvPr id="92" name="Google Shape;92;p16"/>
          <p:cNvSpPr txBox="1"/>
          <p:nvPr>
            <p:ph idx="1" type="body"/>
          </p:nvPr>
        </p:nvSpPr>
        <p:spPr>
          <a:xfrm>
            <a:off x="594896" y="1595775"/>
            <a:ext cx="8136900" cy="3002400"/>
          </a:xfrm>
          <a:prstGeom prst="rect">
            <a:avLst/>
          </a:prstGeom>
        </p:spPr>
        <p:txBody>
          <a:bodyPr anchorCtr="0" anchor="t" bIns="91425" lIns="91425" spcFirstLastPara="1" rIns="91425" wrap="square" tIns="91425">
            <a:normAutofit fontScale="62500" lnSpcReduction="20000"/>
          </a:bodyPr>
          <a:lstStyle/>
          <a:p>
            <a:pPr indent="0" lvl="0" marL="0" rtl="0" algn="l">
              <a:lnSpc>
                <a:spcPct val="120000"/>
              </a:lnSpc>
              <a:spcBef>
                <a:spcPts val="0"/>
              </a:spcBef>
              <a:spcAft>
                <a:spcPts val="0"/>
              </a:spcAft>
              <a:buNone/>
            </a:pPr>
            <a:r>
              <a:t/>
            </a:r>
            <a:endParaRPr sz="2000">
              <a:latin typeface="Gill Sans"/>
              <a:ea typeface="Gill Sans"/>
              <a:cs typeface="Gill Sans"/>
              <a:sym typeface="Gill Sans"/>
            </a:endParaRPr>
          </a:p>
          <a:p>
            <a:pPr indent="-219075" lvl="0" marL="228600" rtl="0" algn="l">
              <a:lnSpc>
                <a:spcPct val="120000"/>
              </a:lnSpc>
              <a:spcBef>
                <a:spcPts val="1000"/>
              </a:spcBef>
              <a:spcAft>
                <a:spcPts val="0"/>
              </a:spcAft>
              <a:buClr>
                <a:srgbClr val="B71E42"/>
              </a:buClr>
              <a:buSzPct val="100000"/>
              <a:buFont typeface="Arial"/>
              <a:buChar char="•"/>
            </a:pPr>
            <a:r>
              <a:rPr lang="en" sz="2000">
                <a:latin typeface="Gill Sans"/>
                <a:ea typeface="Gill Sans"/>
                <a:cs typeface="Gill Sans"/>
                <a:sym typeface="Gill Sans"/>
              </a:rPr>
              <a:t>The rewards the stock market brings to investors who know how to read it right are enormous while its penalties can be grievous to those who are ignorant, careless or unlucky. Nevertheless, investors are faced with the problem of knowing the right stock to buy and when to buy it. As a result, two different methods have been provided to address these problems. They are Fundamental analysis and Technical analysis.</a:t>
            </a:r>
            <a:endParaRPr sz="2000">
              <a:latin typeface="Gill Sans"/>
              <a:ea typeface="Gill Sans"/>
              <a:cs typeface="Gill Sans"/>
              <a:sym typeface="Gill Sans"/>
            </a:endParaRPr>
          </a:p>
          <a:p>
            <a:pPr indent="-219075" lvl="0" marL="228600" rtl="0" algn="l">
              <a:lnSpc>
                <a:spcPct val="120000"/>
              </a:lnSpc>
              <a:spcBef>
                <a:spcPts val="1000"/>
              </a:spcBef>
              <a:spcAft>
                <a:spcPts val="0"/>
              </a:spcAft>
              <a:buClr>
                <a:srgbClr val="B71E42"/>
              </a:buClr>
              <a:buSzPct val="100000"/>
              <a:buFont typeface="Arial"/>
              <a:buChar char="•"/>
            </a:pPr>
            <a:r>
              <a:rPr lang="en" sz="2000">
                <a:latin typeface="Gill Sans"/>
                <a:ea typeface="Gill Sans"/>
                <a:cs typeface="Gill Sans"/>
                <a:sym typeface="Gill Sans"/>
              </a:rPr>
              <a:t>The fundamental analysis method involves examining auditor’s reports, balance sheets, profit and loss statements, dividend records, companies’ policies, and so on to determine what stock is worth buying or selling.</a:t>
            </a:r>
            <a:endParaRPr sz="2000">
              <a:latin typeface="Gill Sans"/>
              <a:ea typeface="Gill Sans"/>
              <a:cs typeface="Gill Sans"/>
              <a:sym typeface="Gill Sans"/>
            </a:endParaRPr>
          </a:p>
          <a:p>
            <a:pPr indent="-219075" lvl="0" marL="228600" rtl="0" algn="l">
              <a:lnSpc>
                <a:spcPct val="120000"/>
              </a:lnSpc>
              <a:spcBef>
                <a:spcPts val="1000"/>
              </a:spcBef>
              <a:spcAft>
                <a:spcPts val="0"/>
              </a:spcAft>
              <a:buClr>
                <a:srgbClr val="B71E42"/>
              </a:buClr>
              <a:buSzPct val="100000"/>
              <a:buFont typeface="Arial"/>
              <a:buChar char="•"/>
            </a:pPr>
            <a:r>
              <a:rPr lang="en" sz="2000">
                <a:latin typeface="Gill Sans"/>
                <a:ea typeface="Gill Sans"/>
                <a:cs typeface="Gill Sans"/>
                <a:sym typeface="Gill Sans"/>
              </a:rPr>
              <a:t>The technical analysis method involves visualisation (mostly graphical representation) of the stocks trading history like price changes, volume of transaction, etc to determine the trend of the stocks and then making predictions on the future of the stocks based on insights drawn from the visualisation.</a:t>
            </a:r>
            <a:endParaRPr sz="2000">
              <a:latin typeface="Gill Sans"/>
              <a:ea typeface="Gill Sans"/>
              <a:cs typeface="Gill Sans"/>
              <a:sym typeface="Gill Sans"/>
            </a:endParaRPr>
          </a:p>
          <a:p>
            <a:pPr indent="-219075" lvl="0" marL="228600" rtl="0" algn="l">
              <a:lnSpc>
                <a:spcPct val="120000"/>
              </a:lnSpc>
              <a:spcBef>
                <a:spcPts val="1000"/>
              </a:spcBef>
              <a:spcAft>
                <a:spcPts val="0"/>
              </a:spcAft>
              <a:buClr>
                <a:srgbClr val="B71E42"/>
              </a:buClr>
              <a:buSzPct val="100000"/>
              <a:buFont typeface="Arial"/>
              <a:buChar char="•"/>
            </a:pPr>
            <a:r>
              <a:rPr lang="en" sz="2000">
                <a:latin typeface="Gill Sans"/>
                <a:ea typeface="Gill Sans"/>
                <a:cs typeface="Gill Sans"/>
                <a:sym typeface="Gill Sans"/>
              </a:rPr>
              <a:t>The method to be used in this project is Technical Analysis.</a:t>
            </a:r>
            <a:endParaRPr sz="2000">
              <a:latin typeface="Gill Sans"/>
              <a:ea typeface="Gill Sans"/>
              <a:cs typeface="Gill Sans"/>
              <a:sym typeface="Gill Sans"/>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sp>
        <p:nvSpPr>
          <p:cNvPr id="97" name="Google Shape;97;p17"/>
          <p:cNvSpPr txBox="1"/>
          <p:nvPr>
            <p:ph type="title"/>
          </p:nvPr>
        </p:nvSpPr>
        <p:spPr>
          <a:xfrm>
            <a:off x="671950" y="575950"/>
            <a:ext cx="80499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8" name="Google Shape;98;p17"/>
          <p:cNvSpPr txBox="1"/>
          <p:nvPr>
            <p:ph idx="1" type="body"/>
          </p:nvPr>
        </p:nvSpPr>
        <p:spPr>
          <a:xfrm>
            <a:off x="681672" y="1595775"/>
            <a:ext cx="8049900" cy="3002400"/>
          </a:xfrm>
          <a:prstGeom prst="rect">
            <a:avLst/>
          </a:prstGeom>
        </p:spPr>
        <p:txBody>
          <a:bodyPr anchorCtr="0" anchor="t" bIns="91425" lIns="91425" spcFirstLastPara="1" rIns="91425" wrap="square" tIns="91425">
            <a:normAutofit/>
          </a:bodyPr>
          <a:lstStyle/>
          <a:p>
            <a:pPr indent="0" lvl="0" marL="0" rtl="0" algn="l">
              <a:lnSpc>
                <a:spcPct val="107000"/>
              </a:lnSpc>
              <a:spcBef>
                <a:spcPts val="1200"/>
              </a:spcBef>
              <a:spcAft>
                <a:spcPts val="0"/>
              </a:spcAft>
              <a:buClr>
                <a:schemeClr val="dk2"/>
              </a:buClr>
              <a:buFont typeface="Arial"/>
              <a:buNone/>
            </a:pPr>
            <a:r>
              <a:rPr lang="en">
                <a:latin typeface="Calibri"/>
                <a:ea typeface="Calibri"/>
                <a:cs typeface="Calibri"/>
                <a:sym typeface="Calibri"/>
              </a:rPr>
              <a:t>Investors in stocks make losses and gains while trading stocks , but we can help improve the ratio of gains to losses by building a model using machine learning that helps predicts stock market prices and also help them make informed decisions by taking note of indicators in a live chart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sp>
        <p:nvSpPr>
          <p:cNvPr id="103" name="Google Shape;103;p18"/>
          <p:cNvSpPr txBox="1"/>
          <p:nvPr>
            <p:ph idx="1" type="body"/>
          </p:nvPr>
        </p:nvSpPr>
        <p:spPr>
          <a:xfrm>
            <a:off x="594900" y="718850"/>
            <a:ext cx="3358800" cy="3886200"/>
          </a:xfrm>
          <a:prstGeom prst="rect">
            <a:avLst/>
          </a:prstGeom>
        </p:spPr>
        <p:txBody>
          <a:bodyPr anchorCtr="0" anchor="t" bIns="91425" lIns="91425" spcFirstLastPara="1" rIns="91425" wrap="square" tIns="91425">
            <a:normAutofit lnSpcReduction="10000"/>
          </a:bodyPr>
          <a:lstStyle/>
          <a:p>
            <a:pPr indent="-247650" lvl="0" marL="228600" rtl="0" algn="l">
              <a:lnSpc>
                <a:spcPct val="107000"/>
              </a:lnSpc>
              <a:spcBef>
                <a:spcPts val="0"/>
              </a:spcBef>
              <a:spcAft>
                <a:spcPts val="0"/>
              </a:spcAft>
              <a:buClr>
                <a:srgbClr val="B71E42"/>
              </a:buClr>
              <a:buSzPts val="2000"/>
              <a:buFont typeface="Arial"/>
              <a:buChar char="•"/>
            </a:pPr>
            <a:r>
              <a:rPr b="1" lang="en" sz="2000">
                <a:latin typeface="Calibri"/>
                <a:ea typeface="Calibri"/>
                <a:cs typeface="Calibri"/>
                <a:sym typeface="Calibri"/>
              </a:rPr>
              <a:t>TECHNOLOGY USED</a:t>
            </a:r>
            <a:endParaRPr sz="2000">
              <a:latin typeface="Calibri"/>
              <a:ea typeface="Calibri"/>
              <a:cs typeface="Calibri"/>
              <a:sym typeface="Calibri"/>
            </a:endParaRPr>
          </a:p>
          <a:p>
            <a:pPr indent="-247650" lvl="0" marL="228600" rtl="0" algn="l">
              <a:lnSpc>
                <a:spcPct val="107000"/>
              </a:lnSpc>
              <a:spcBef>
                <a:spcPts val="1200"/>
              </a:spcBef>
              <a:spcAft>
                <a:spcPts val="0"/>
              </a:spcAft>
              <a:buClr>
                <a:srgbClr val="B71E42"/>
              </a:buClr>
              <a:buSzPts val="2000"/>
              <a:buFont typeface="Arial"/>
              <a:buChar char="•"/>
            </a:pPr>
            <a:r>
              <a:rPr lang="en" sz="2000">
                <a:latin typeface="Calibri"/>
                <a:ea typeface="Calibri"/>
                <a:cs typeface="Calibri"/>
                <a:sym typeface="Calibri"/>
              </a:rPr>
              <a:t>Python: we will be making use of libraries such as Scikit Learn, Pandas, Numpy etc.</a:t>
            </a:r>
            <a:endParaRPr sz="2000">
              <a:latin typeface="Gill Sans"/>
              <a:ea typeface="Gill Sans"/>
              <a:cs typeface="Gill Sans"/>
              <a:sym typeface="Gill Sans"/>
            </a:endParaRPr>
          </a:p>
          <a:p>
            <a:pPr indent="-247650" lvl="0" marL="228600" rtl="0" algn="l">
              <a:lnSpc>
                <a:spcPct val="107000"/>
              </a:lnSpc>
              <a:spcBef>
                <a:spcPts val="1200"/>
              </a:spcBef>
              <a:spcAft>
                <a:spcPts val="0"/>
              </a:spcAft>
              <a:buClr>
                <a:srgbClr val="B71E42"/>
              </a:buClr>
              <a:buSzPts val="2000"/>
              <a:buFont typeface="Arial"/>
              <a:buChar char="•"/>
            </a:pPr>
            <a:r>
              <a:rPr b="1" lang="en" sz="2000">
                <a:latin typeface="Calibri"/>
                <a:ea typeface="Calibri"/>
                <a:cs typeface="Calibri"/>
                <a:sym typeface="Calibri"/>
              </a:rPr>
              <a:t>DATA SOURCE</a:t>
            </a:r>
            <a:endParaRPr sz="2000">
              <a:latin typeface="Calibri"/>
              <a:ea typeface="Calibri"/>
              <a:cs typeface="Calibri"/>
              <a:sym typeface="Calibri"/>
            </a:endParaRPr>
          </a:p>
          <a:p>
            <a:pPr indent="-247650" lvl="0" marL="228600" rtl="0" algn="l">
              <a:lnSpc>
                <a:spcPct val="107000"/>
              </a:lnSpc>
              <a:spcBef>
                <a:spcPts val="1200"/>
              </a:spcBef>
              <a:spcAft>
                <a:spcPts val="0"/>
              </a:spcAft>
              <a:buClr>
                <a:srgbClr val="B71E42"/>
              </a:buClr>
              <a:buSzPts val="2000"/>
              <a:buFont typeface="Arial"/>
              <a:buChar char="•"/>
            </a:pPr>
            <a:r>
              <a:rPr lang="en" sz="2000" u="sng">
                <a:solidFill>
                  <a:schemeClr val="hlink"/>
                </a:solidFill>
                <a:latin typeface="Calibri"/>
                <a:ea typeface="Calibri"/>
                <a:cs typeface="Calibri"/>
                <a:sym typeface="Calibri"/>
                <a:hlinkClick r:id="rId3"/>
              </a:rPr>
              <a:t>www.rapidapi.com</a:t>
            </a:r>
            <a:endParaRPr sz="2000">
              <a:latin typeface="Calibri"/>
              <a:ea typeface="Calibri"/>
              <a:cs typeface="Calibri"/>
              <a:sym typeface="Calibri"/>
            </a:endParaRPr>
          </a:p>
          <a:p>
            <a:pPr indent="-247650" lvl="0" marL="228600" rtl="0" algn="l">
              <a:lnSpc>
                <a:spcPct val="107000"/>
              </a:lnSpc>
              <a:spcBef>
                <a:spcPts val="1200"/>
              </a:spcBef>
              <a:spcAft>
                <a:spcPts val="0"/>
              </a:spcAft>
              <a:buClr>
                <a:srgbClr val="B71E42"/>
              </a:buClr>
              <a:buSzPts val="2000"/>
              <a:buFont typeface="Calibri"/>
              <a:buChar char="•"/>
            </a:pPr>
            <a:r>
              <a:rPr lang="en" sz="2000">
                <a:latin typeface="Calibri"/>
                <a:ea typeface="Calibri"/>
                <a:cs typeface="Calibri"/>
                <a:sym typeface="Calibri"/>
              </a:rPr>
              <a:t>www.yahoofinance.com</a:t>
            </a:r>
            <a:endParaRPr sz="2000">
              <a:latin typeface="Calibri"/>
              <a:ea typeface="Calibri"/>
              <a:cs typeface="Calibri"/>
              <a:sym typeface="Calibri"/>
            </a:endParaRPr>
          </a:p>
          <a:p>
            <a:pPr indent="-247650" lvl="0" marL="228600" rtl="0" algn="l">
              <a:lnSpc>
                <a:spcPct val="107000"/>
              </a:lnSpc>
              <a:spcBef>
                <a:spcPts val="1200"/>
              </a:spcBef>
              <a:spcAft>
                <a:spcPts val="0"/>
              </a:spcAft>
              <a:buClr>
                <a:srgbClr val="B71E42"/>
              </a:buClr>
              <a:buSzPts val="2000"/>
              <a:buFont typeface="Arial"/>
              <a:buChar char="•"/>
            </a:pPr>
            <a:r>
              <a:rPr b="1" lang="en" sz="2000">
                <a:latin typeface="Calibri"/>
                <a:ea typeface="Calibri"/>
                <a:cs typeface="Calibri"/>
                <a:sym typeface="Calibri"/>
              </a:rPr>
              <a:t>DATA</a:t>
            </a:r>
            <a:endParaRPr sz="2000">
              <a:latin typeface="Calibri"/>
              <a:ea typeface="Calibri"/>
              <a:cs typeface="Calibri"/>
              <a:sym typeface="Calibri"/>
            </a:endParaRPr>
          </a:p>
          <a:p>
            <a:pPr indent="-247650" lvl="0" marL="228600" rtl="0" algn="l">
              <a:lnSpc>
                <a:spcPct val="107000"/>
              </a:lnSpc>
              <a:spcBef>
                <a:spcPts val="1200"/>
              </a:spcBef>
              <a:spcAft>
                <a:spcPts val="0"/>
              </a:spcAft>
              <a:buClr>
                <a:srgbClr val="B71E42"/>
              </a:buClr>
              <a:buSzPts val="2000"/>
              <a:buFont typeface="Arial"/>
              <a:buChar char="•"/>
            </a:pPr>
            <a:r>
              <a:rPr lang="en" sz="2000">
                <a:latin typeface="Calibri"/>
                <a:ea typeface="Calibri"/>
                <a:cs typeface="Calibri"/>
                <a:sym typeface="Calibri"/>
              </a:rPr>
              <a:t>End of Day US</a:t>
            </a:r>
            <a:r>
              <a:rPr lang="en" sz="2000">
                <a:latin typeface="Calibri"/>
                <a:ea typeface="Calibri"/>
                <a:cs typeface="Calibri"/>
                <a:sym typeface="Calibri"/>
              </a:rPr>
              <a:t> stock prices</a:t>
            </a:r>
            <a:endParaRPr/>
          </a:p>
        </p:txBody>
      </p:sp>
      <p:sp>
        <p:nvSpPr>
          <p:cNvPr id="104" name="Google Shape;104;p18"/>
          <p:cNvSpPr txBox="1"/>
          <p:nvPr>
            <p:ph idx="2" type="body"/>
          </p:nvPr>
        </p:nvSpPr>
        <p:spPr>
          <a:xfrm>
            <a:off x="4784075" y="718875"/>
            <a:ext cx="3937800" cy="3886200"/>
          </a:xfrm>
          <a:prstGeom prst="rect">
            <a:avLst/>
          </a:prstGeom>
        </p:spPr>
        <p:txBody>
          <a:bodyPr anchorCtr="0" anchor="t" bIns="91425" lIns="91425" spcFirstLastPara="1" rIns="91425" wrap="square" tIns="91425">
            <a:normAutofit fontScale="85000" lnSpcReduction="20000"/>
          </a:bodyPr>
          <a:lstStyle/>
          <a:p>
            <a:pPr indent="-228600" lvl="0" marL="228600" rtl="0" algn="l">
              <a:lnSpc>
                <a:spcPct val="120000"/>
              </a:lnSpc>
              <a:spcBef>
                <a:spcPts val="0"/>
              </a:spcBef>
              <a:spcAft>
                <a:spcPts val="0"/>
              </a:spcAft>
              <a:buClr>
                <a:srgbClr val="B71E42"/>
              </a:buClr>
              <a:buSzPct val="100000"/>
              <a:buFont typeface="Arial"/>
              <a:buChar char="•"/>
            </a:pPr>
            <a:r>
              <a:rPr b="1" lang="en" sz="2000">
                <a:latin typeface="Gill Sans"/>
                <a:ea typeface="Gill Sans"/>
                <a:cs typeface="Gill Sans"/>
                <a:sym typeface="Gill Sans"/>
              </a:rPr>
              <a:t>METHOD OF DATA ACQUISITION</a:t>
            </a:r>
            <a:endParaRPr sz="2000">
              <a:latin typeface="Gill Sans"/>
              <a:ea typeface="Gill Sans"/>
              <a:cs typeface="Gill Sans"/>
              <a:sym typeface="Gill Sans"/>
            </a:endParaRPr>
          </a:p>
          <a:p>
            <a:pPr indent="-228600" lvl="0" marL="228600" rtl="0" algn="l">
              <a:lnSpc>
                <a:spcPct val="120000"/>
              </a:lnSpc>
              <a:spcBef>
                <a:spcPts val="1000"/>
              </a:spcBef>
              <a:spcAft>
                <a:spcPts val="0"/>
              </a:spcAft>
              <a:buClr>
                <a:srgbClr val="B71E42"/>
              </a:buClr>
              <a:buSzPct val="100000"/>
              <a:buFont typeface="Arial"/>
              <a:buChar char="•"/>
            </a:pPr>
            <a:r>
              <a:rPr lang="en" sz="2000">
                <a:latin typeface="Gill Sans"/>
                <a:ea typeface="Gill Sans"/>
                <a:cs typeface="Gill Sans"/>
                <a:sym typeface="Gill Sans"/>
              </a:rPr>
              <a:t>API</a:t>
            </a:r>
            <a:endParaRPr sz="2000">
              <a:latin typeface="Gill Sans"/>
              <a:ea typeface="Gill Sans"/>
              <a:cs typeface="Gill Sans"/>
              <a:sym typeface="Gill Sans"/>
            </a:endParaRPr>
          </a:p>
          <a:p>
            <a:pPr indent="-228600" lvl="0" marL="228600" rtl="0" algn="l">
              <a:lnSpc>
                <a:spcPct val="120000"/>
              </a:lnSpc>
              <a:spcBef>
                <a:spcPts val="1000"/>
              </a:spcBef>
              <a:spcAft>
                <a:spcPts val="0"/>
              </a:spcAft>
              <a:buClr>
                <a:srgbClr val="B71E42"/>
              </a:buClr>
              <a:buSzPct val="100000"/>
              <a:buFont typeface="Arial"/>
              <a:buChar char="•"/>
            </a:pPr>
            <a:r>
              <a:rPr b="1" lang="en" sz="2000">
                <a:latin typeface="Gill Sans"/>
                <a:ea typeface="Gill Sans"/>
                <a:cs typeface="Gill Sans"/>
                <a:sym typeface="Gill Sans"/>
              </a:rPr>
              <a:t>RESOURCES</a:t>
            </a:r>
            <a:endParaRPr sz="2000">
              <a:latin typeface="Gill Sans"/>
              <a:ea typeface="Gill Sans"/>
              <a:cs typeface="Gill Sans"/>
              <a:sym typeface="Gill Sans"/>
            </a:endParaRPr>
          </a:p>
          <a:p>
            <a:pPr indent="-228600" lvl="0" marL="228600" rtl="0" algn="l">
              <a:lnSpc>
                <a:spcPct val="120000"/>
              </a:lnSpc>
              <a:spcBef>
                <a:spcPts val="1000"/>
              </a:spcBef>
              <a:spcAft>
                <a:spcPts val="0"/>
              </a:spcAft>
              <a:buClr>
                <a:srgbClr val="B71E42"/>
              </a:buClr>
              <a:buSzPct val="100000"/>
              <a:buFont typeface="Arial"/>
              <a:buChar char="•"/>
            </a:pPr>
            <a:r>
              <a:rPr lang="en" sz="2000">
                <a:latin typeface="Gill Sans"/>
                <a:ea typeface="Gill Sans"/>
                <a:cs typeface="Gill Sans"/>
                <a:sym typeface="Gill Sans"/>
              </a:rPr>
              <a:t>Technical Analysis of Stock Trends by John Magee and Robert D. Edwards</a:t>
            </a:r>
            <a:endParaRPr sz="2000">
              <a:latin typeface="Gill Sans"/>
              <a:ea typeface="Gill Sans"/>
              <a:cs typeface="Gill Sans"/>
              <a:sym typeface="Gill Sans"/>
            </a:endParaRPr>
          </a:p>
          <a:p>
            <a:pPr indent="-228600" lvl="0" marL="228600" rtl="0" algn="l">
              <a:lnSpc>
                <a:spcPct val="120000"/>
              </a:lnSpc>
              <a:spcBef>
                <a:spcPts val="1000"/>
              </a:spcBef>
              <a:spcAft>
                <a:spcPts val="0"/>
              </a:spcAft>
              <a:buClr>
                <a:srgbClr val="B71E42"/>
              </a:buClr>
              <a:buSzPct val="100000"/>
              <a:buFont typeface="Arial"/>
              <a:buChar char="•"/>
            </a:pPr>
            <a:r>
              <a:rPr lang="en" sz="2000">
                <a:latin typeface="Gill Sans"/>
                <a:ea typeface="Gill Sans"/>
                <a:cs typeface="Gill Sans"/>
                <a:sym typeface="Gill Sans"/>
              </a:rPr>
              <a:t>YouTube videos on how to analyse stocks (technical analysis), Recurrent Neural Networks</a:t>
            </a:r>
            <a:endParaRPr sz="2000">
              <a:latin typeface="Gill Sans"/>
              <a:ea typeface="Gill Sans"/>
              <a:cs typeface="Gill Sans"/>
              <a:sym typeface="Gill Sans"/>
            </a:endParaRPr>
          </a:p>
          <a:p>
            <a:pPr indent="-228600" lvl="0" marL="228600" rtl="0" algn="l">
              <a:lnSpc>
                <a:spcPct val="120000"/>
              </a:lnSpc>
              <a:spcBef>
                <a:spcPts val="1000"/>
              </a:spcBef>
              <a:spcAft>
                <a:spcPts val="0"/>
              </a:spcAft>
              <a:buClr>
                <a:srgbClr val="B71E42"/>
              </a:buClr>
              <a:buSzPct val="100000"/>
              <a:buFont typeface="Arial"/>
              <a:buChar char="•"/>
            </a:pPr>
            <a:r>
              <a:rPr b="1" lang="en" sz="2000">
                <a:latin typeface="Gill Sans"/>
                <a:ea typeface="Gill Sans"/>
                <a:cs typeface="Gill Sans"/>
                <a:sym typeface="Gill Sans"/>
              </a:rPr>
              <a:t>TARGET AUDIENCE</a:t>
            </a:r>
            <a:endParaRPr sz="2000">
              <a:latin typeface="Gill Sans"/>
              <a:ea typeface="Gill Sans"/>
              <a:cs typeface="Gill Sans"/>
              <a:sym typeface="Gill Sans"/>
            </a:endParaRPr>
          </a:p>
          <a:p>
            <a:pPr indent="-228600" lvl="0" marL="228600" rtl="0" algn="l">
              <a:lnSpc>
                <a:spcPct val="120000"/>
              </a:lnSpc>
              <a:spcBef>
                <a:spcPts val="1000"/>
              </a:spcBef>
              <a:spcAft>
                <a:spcPts val="0"/>
              </a:spcAft>
              <a:buClr>
                <a:srgbClr val="B71E42"/>
              </a:buClr>
              <a:buSzPct val="100000"/>
              <a:buFont typeface="Arial"/>
              <a:buChar char="•"/>
            </a:pPr>
            <a:r>
              <a:rPr lang="en" sz="2000">
                <a:latin typeface="Gill Sans"/>
                <a:ea typeface="Gill Sans"/>
                <a:cs typeface="Gill Sans"/>
                <a:sym typeface="Gill Sans"/>
              </a:rPr>
              <a:t>Stock Market Investors.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8" name="Shape 108"/>
        <p:cNvGrpSpPr/>
        <p:nvPr/>
      </p:nvGrpSpPr>
      <p:grpSpPr>
        <a:xfrm>
          <a:off x="0" y="0"/>
          <a:ext cx="0" cy="0"/>
          <a:chOff x="0" y="0"/>
          <a:chExt cx="0" cy="0"/>
        </a:xfrm>
      </p:grpSpPr>
      <p:sp>
        <p:nvSpPr>
          <p:cNvPr id="109" name="Google Shape;109;p19"/>
          <p:cNvSpPr txBox="1"/>
          <p:nvPr>
            <p:ph type="title"/>
          </p:nvPr>
        </p:nvSpPr>
        <p:spPr>
          <a:xfrm>
            <a:off x="371825" y="575950"/>
            <a:ext cx="83499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Team</a:t>
            </a:r>
            <a:endParaRPr/>
          </a:p>
        </p:txBody>
      </p:sp>
      <p:sp>
        <p:nvSpPr>
          <p:cNvPr id="110" name="Google Shape;110;p19"/>
          <p:cNvSpPr txBox="1"/>
          <p:nvPr>
            <p:ph idx="1" type="body"/>
          </p:nvPr>
        </p:nvSpPr>
        <p:spPr>
          <a:xfrm>
            <a:off x="446175" y="1211350"/>
            <a:ext cx="2342400" cy="3393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sz="1800"/>
              <a:t>Khaleed Oyeleke</a:t>
            </a:r>
            <a:endParaRPr b="1" sz="1800"/>
          </a:p>
          <a:p>
            <a:pPr indent="0" lvl="0" marL="0" rtl="0" algn="l">
              <a:spcBef>
                <a:spcPts val="1200"/>
              </a:spcBef>
              <a:spcAft>
                <a:spcPts val="0"/>
              </a:spcAft>
              <a:buNone/>
            </a:pPr>
            <a:r>
              <a:rPr lang="en" sz="1200"/>
              <a:t>Full stack web developer(Django and flask), Data science intern and Engineering student.</a:t>
            </a:r>
            <a:endParaRPr sz="1200"/>
          </a:p>
          <a:p>
            <a:pPr indent="0" lvl="0" marL="0" rtl="0" algn="l">
              <a:spcBef>
                <a:spcPts val="1200"/>
              </a:spcBef>
              <a:spcAft>
                <a:spcPts val="0"/>
              </a:spcAft>
              <a:buNone/>
            </a:pPr>
            <a:r>
              <a:rPr b="1" lang="en"/>
              <a:t>Relevant Skills and Experience</a:t>
            </a:r>
            <a:r>
              <a:rPr b="1" lang="en" sz="1200"/>
              <a:t>:</a:t>
            </a:r>
            <a:endParaRPr b="1" sz="1200"/>
          </a:p>
          <a:p>
            <a:pPr indent="0" lvl="0" marL="0" rtl="0" algn="l">
              <a:spcBef>
                <a:spcPts val="1200"/>
              </a:spcBef>
              <a:spcAft>
                <a:spcPts val="0"/>
              </a:spcAft>
              <a:buNone/>
            </a:pPr>
            <a:r>
              <a:rPr lang="en" sz="1200"/>
              <a:t>Certified python developer Certified full stack web developer  Data science student-intern  Database in SQL Database in MongoDB </a:t>
            </a:r>
            <a:endParaRPr sz="1200"/>
          </a:p>
          <a:p>
            <a:pPr indent="0" lvl="0" marL="0" rtl="0" algn="l">
              <a:spcBef>
                <a:spcPts val="1200"/>
              </a:spcBef>
              <a:spcAft>
                <a:spcPts val="0"/>
              </a:spcAft>
              <a:buNone/>
            </a:pPr>
            <a:r>
              <a:rPr b="1" lang="en"/>
              <a:t>Education</a:t>
            </a:r>
            <a:r>
              <a:rPr b="1" lang="en" sz="1200"/>
              <a:t>:</a:t>
            </a:r>
            <a:endParaRPr b="1" sz="1200"/>
          </a:p>
          <a:p>
            <a:pPr indent="0" lvl="0" marL="0" rtl="0" algn="l">
              <a:spcBef>
                <a:spcPts val="1200"/>
              </a:spcBef>
              <a:spcAft>
                <a:spcPts val="0"/>
              </a:spcAft>
              <a:buNone/>
            </a:pPr>
            <a:r>
              <a:rPr lang="en" sz="1200"/>
              <a:t>Engineering Finalist at the University of Ilorin</a:t>
            </a:r>
            <a:endParaRPr sz="1200"/>
          </a:p>
          <a:p>
            <a:pPr indent="0" lvl="0" marL="0" rtl="0" algn="l">
              <a:spcBef>
                <a:spcPts val="1200"/>
              </a:spcBef>
              <a:spcAft>
                <a:spcPts val="1200"/>
              </a:spcAft>
              <a:buNone/>
            </a:pPr>
            <a:r>
              <a:t/>
            </a:r>
            <a:endParaRPr b="1" sz="1200"/>
          </a:p>
        </p:txBody>
      </p:sp>
      <p:sp>
        <p:nvSpPr>
          <p:cNvPr id="111" name="Google Shape;111;p19"/>
          <p:cNvSpPr txBox="1"/>
          <p:nvPr>
            <p:ph idx="2" type="body"/>
          </p:nvPr>
        </p:nvSpPr>
        <p:spPr>
          <a:xfrm>
            <a:off x="4709700" y="1211475"/>
            <a:ext cx="2156700" cy="33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Ronke Akinmosin</a:t>
            </a:r>
            <a:endParaRPr b="1" sz="1800"/>
          </a:p>
          <a:p>
            <a:pPr indent="0" lvl="0" marL="0" rtl="0" algn="l">
              <a:spcBef>
                <a:spcPts val="1200"/>
              </a:spcBef>
              <a:spcAft>
                <a:spcPts val="0"/>
              </a:spcAft>
              <a:buNone/>
            </a:pPr>
            <a:r>
              <a:rPr lang="en" sz="1200"/>
              <a:t>Data science intern at the gradient boost</a:t>
            </a:r>
            <a:endParaRPr sz="1200"/>
          </a:p>
          <a:p>
            <a:pPr indent="0" lvl="0" marL="0" rtl="0" algn="l">
              <a:spcBef>
                <a:spcPts val="1200"/>
              </a:spcBef>
              <a:spcAft>
                <a:spcPts val="0"/>
              </a:spcAft>
              <a:buNone/>
            </a:pPr>
            <a:r>
              <a:rPr b="1" lang="en"/>
              <a:t>Relevant Skills and Experience</a:t>
            </a:r>
            <a:r>
              <a:rPr b="1" lang="en" sz="1200"/>
              <a:t>:</a:t>
            </a:r>
            <a:endParaRPr b="1" sz="1200"/>
          </a:p>
          <a:p>
            <a:pPr indent="0" lvl="0" marL="0" rtl="0" algn="l">
              <a:spcBef>
                <a:spcPts val="1200"/>
              </a:spcBef>
              <a:spcAft>
                <a:spcPts val="0"/>
              </a:spcAft>
              <a:buNone/>
            </a:pPr>
            <a:r>
              <a:rPr lang="en" sz="1200"/>
              <a:t> python programming, SQL, Excel</a:t>
            </a:r>
            <a:endParaRPr sz="1200"/>
          </a:p>
          <a:p>
            <a:pPr indent="0" lvl="0" marL="0" rtl="0" algn="l">
              <a:spcBef>
                <a:spcPts val="1200"/>
              </a:spcBef>
              <a:spcAft>
                <a:spcPts val="0"/>
              </a:spcAft>
              <a:buNone/>
            </a:pPr>
            <a:r>
              <a:rPr b="1" lang="en"/>
              <a:t>Education</a:t>
            </a:r>
            <a:r>
              <a:rPr b="1" lang="en" sz="1200"/>
              <a:t>:</a:t>
            </a:r>
            <a:endParaRPr b="1" sz="1200"/>
          </a:p>
          <a:p>
            <a:pPr indent="0" lvl="0" marL="0" rtl="0" algn="l">
              <a:spcBef>
                <a:spcPts val="1200"/>
              </a:spcBef>
              <a:spcAft>
                <a:spcPts val="1200"/>
              </a:spcAft>
              <a:buClr>
                <a:schemeClr val="dk2"/>
              </a:buClr>
              <a:buSzPts val="1100"/>
              <a:buFont typeface="Arial"/>
              <a:buNone/>
            </a:pPr>
            <a:r>
              <a:rPr lang="en" sz="1200"/>
              <a:t>Msc. Financial Mathematics, BSc. Mathematics.</a:t>
            </a:r>
            <a:endParaRPr sz="1200"/>
          </a:p>
        </p:txBody>
      </p:sp>
      <p:pic>
        <p:nvPicPr>
          <p:cNvPr id="112" name="Google Shape;112;p19"/>
          <p:cNvPicPr preferRelativeResize="0"/>
          <p:nvPr/>
        </p:nvPicPr>
        <p:blipFill>
          <a:blip r:embed="rId3">
            <a:alphaModFix/>
          </a:blip>
          <a:stretch>
            <a:fillRect/>
          </a:stretch>
        </p:blipFill>
        <p:spPr>
          <a:xfrm>
            <a:off x="2689500" y="1338975"/>
            <a:ext cx="2020201" cy="2895199"/>
          </a:xfrm>
          <a:prstGeom prst="rect">
            <a:avLst/>
          </a:prstGeom>
          <a:noFill/>
          <a:ln>
            <a:noFill/>
          </a:ln>
        </p:spPr>
      </p:pic>
      <p:pic>
        <p:nvPicPr>
          <p:cNvPr id="113" name="Google Shape;113;p19"/>
          <p:cNvPicPr preferRelativeResize="0"/>
          <p:nvPr/>
        </p:nvPicPr>
        <p:blipFill>
          <a:blip r:embed="rId4">
            <a:alphaModFix/>
          </a:blip>
          <a:stretch>
            <a:fillRect/>
          </a:stretch>
        </p:blipFill>
        <p:spPr>
          <a:xfrm>
            <a:off x="6971400" y="1363750"/>
            <a:ext cx="2020201" cy="2895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sp>
        <p:nvSpPr>
          <p:cNvPr id="118" name="Google Shape;118;p20"/>
          <p:cNvSpPr txBox="1"/>
          <p:nvPr>
            <p:ph type="title"/>
          </p:nvPr>
        </p:nvSpPr>
        <p:spPr>
          <a:xfrm>
            <a:off x="594900" y="563550"/>
            <a:ext cx="8275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Team</a:t>
            </a:r>
            <a:endParaRPr/>
          </a:p>
        </p:txBody>
      </p:sp>
      <p:sp>
        <p:nvSpPr>
          <p:cNvPr id="119" name="Google Shape;119;p20"/>
          <p:cNvSpPr txBox="1"/>
          <p:nvPr>
            <p:ph idx="1" type="body"/>
          </p:nvPr>
        </p:nvSpPr>
        <p:spPr>
          <a:xfrm>
            <a:off x="656875" y="1198950"/>
            <a:ext cx="2383500" cy="3406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2"/>
              </a:buClr>
              <a:buSzPct val="61111"/>
              <a:buFont typeface="Arial"/>
              <a:buNone/>
            </a:pPr>
            <a:r>
              <a:rPr b="1" lang="en" sz="1800"/>
              <a:t>Anibaba Ayodeji</a:t>
            </a:r>
            <a:endParaRPr b="1" sz="1800"/>
          </a:p>
          <a:p>
            <a:pPr indent="0" lvl="0" marL="0" rtl="0" algn="l">
              <a:spcBef>
                <a:spcPts val="1200"/>
              </a:spcBef>
              <a:spcAft>
                <a:spcPts val="0"/>
              </a:spcAft>
              <a:buClr>
                <a:schemeClr val="dk2"/>
              </a:buClr>
              <a:buSzPct val="91666"/>
              <a:buFont typeface="Arial"/>
              <a:buNone/>
            </a:pPr>
            <a:r>
              <a:rPr lang="en" sz="1200"/>
              <a:t>Data science intern  and Mechanical Engineering Graduate.</a:t>
            </a:r>
            <a:endParaRPr sz="1200"/>
          </a:p>
          <a:p>
            <a:pPr indent="0" lvl="0" marL="0" rtl="0" algn="l">
              <a:spcBef>
                <a:spcPts val="1200"/>
              </a:spcBef>
              <a:spcAft>
                <a:spcPts val="0"/>
              </a:spcAft>
              <a:buClr>
                <a:schemeClr val="dk2"/>
              </a:buClr>
              <a:buSzPct val="91666"/>
              <a:buFont typeface="Arial"/>
              <a:buNone/>
            </a:pPr>
            <a:r>
              <a:rPr b="1" lang="en"/>
              <a:t>Relevant Skills and Experience</a:t>
            </a:r>
            <a:r>
              <a:rPr b="1" lang="en" sz="1200"/>
              <a:t>:</a:t>
            </a:r>
            <a:endParaRPr b="1" sz="1200"/>
          </a:p>
          <a:p>
            <a:pPr indent="0" lvl="0" marL="0" rtl="0" algn="l">
              <a:spcBef>
                <a:spcPts val="1200"/>
              </a:spcBef>
              <a:spcAft>
                <a:spcPts val="0"/>
              </a:spcAft>
              <a:buClr>
                <a:schemeClr val="dk2"/>
              </a:buClr>
              <a:buSzPct val="91666"/>
              <a:buFont typeface="Arial"/>
              <a:buNone/>
            </a:pPr>
            <a:r>
              <a:rPr lang="en" sz="1200"/>
              <a:t>Python programming, SQL,  Data Visualization and Cleaning using PowerBI and Tableau, Excel Power query and Pivot, Analytical Thinking, Data Visualization and Cleaning, Global Cross Functional Team Leadership, COmmunication and Autocad 2D and 3D</a:t>
            </a:r>
            <a:endParaRPr sz="1200"/>
          </a:p>
          <a:p>
            <a:pPr indent="0" lvl="0" marL="0" rtl="0" algn="l">
              <a:spcBef>
                <a:spcPts val="1200"/>
              </a:spcBef>
              <a:spcAft>
                <a:spcPts val="0"/>
              </a:spcAft>
              <a:buClr>
                <a:schemeClr val="dk2"/>
              </a:buClr>
              <a:buSzPct val="91666"/>
              <a:buFont typeface="Arial"/>
              <a:buNone/>
            </a:pPr>
            <a:r>
              <a:rPr b="1" lang="en"/>
              <a:t>Education</a:t>
            </a:r>
            <a:r>
              <a:rPr b="1" lang="en" sz="1200"/>
              <a:t>:</a:t>
            </a:r>
            <a:endParaRPr b="1" sz="1200"/>
          </a:p>
          <a:p>
            <a:pPr indent="0" lvl="0" marL="0" rtl="0" algn="l">
              <a:spcBef>
                <a:spcPts val="1200"/>
              </a:spcBef>
              <a:spcAft>
                <a:spcPts val="0"/>
              </a:spcAft>
              <a:buNone/>
            </a:pPr>
            <a:r>
              <a:rPr lang="en" sz="1200"/>
              <a:t>Introduction to Data Science</a:t>
            </a:r>
            <a:endParaRPr sz="1200"/>
          </a:p>
          <a:p>
            <a:pPr indent="0" lvl="0" marL="0" rtl="0" algn="l">
              <a:spcBef>
                <a:spcPts val="1200"/>
              </a:spcBef>
              <a:spcAft>
                <a:spcPts val="1200"/>
              </a:spcAft>
              <a:buClr>
                <a:schemeClr val="dk2"/>
              </a:buClr>
              <a:buSzPct val="91666"/>
              <a:buFont typeface="Arial"/>
              <a:buNone/>
            </a:pPr>
            <a:r>
              <a:rPr lang="en" sz="1200"/>
              <a:t>Bsc. Mechanical Engineering</a:t>
            </a:r>
            <a:endParaRPr sz="1200"/>
          </a:p>
        </p:txBody>
      </p:sp>
      <p:sp>
        <p:nvSpPr>
          <p:cNvPr id="120" name="Google Shape;120;p20"/>
          <p:cNvSpPr txBox="1"/>
          <p:nvPr>
            <p:ph idx="2" type="body"/>
          </p:nvPr>
        </p:nvSpPr>
        <p:spPr>
          <a:xfrm>
            <a:off x="4759275" y="1198875"/>
            <a:ext cx="2383500" cy="3406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800"/>
              <a:t>Umar Idris</a:t>
            </a:r>
            <a:endParaRPr b="1" sz="1800"/>
          </a:p>
          <a:p>
            <a:pPr indent="0" lvl="0" marL="0" rtl="0" algn="l">
              <a:spcBef>
                <a:spcPts val="1200"/>
              </a:spcBef>
              <a:spcAft>
                <a:spcPts val="0"/>
              </a:spcAft>
              <a:buNone/>
            </a:pPr>
            <a:r>
              <a:rPr lang="en" sz="1200"/>
              <a:t>Business Development Consultant (Human Resource BPO), Data Enthusiast</a:t>
            </a:r>
            <a:endParaRPr sz="1200"/>
          </a:p>
          <a:p>
            <a:pPr indent="0" lvl="0" marL="0" rtl="0" algn="l">
              <a:spcBef>
                <a:spcPts val="1200"/>
              </a:spcBef>
              <a:spcAft>
                <a:spcPts val="0"/>
              </a:spcAft>
              <a:buNone/>
            </a:pPr>
            <a:r>
              <a:rPr b="1" lang="en"/>
              <a:t>Relevant Skills and Experience</a:t>
            </a:r>
            <a:r>
              <a:rPr b="1" lang="en" sz="1200"/>
              <a:t>:</a:t>
            </a:r>
            <a:endParaRPr b="1" sz="1200"/>
          </a:p>
          <a:p>
            <a:pPr indent="0" lvl="0" marL="0" rtl="0" algn="l">
              <a:spcBef>
                <a:spcPts val="1200"/>
              </a:spcBef>
              <a:spcAft>
                <a:spcPts val="0"/>
              </a:spcAft>
              <a:buClr>
                <a:schemeClr val="dk2"/>
              </a:buClr>
              <a:buSzPts val="1100"/>
              <a:buFont typeface="Arial"/>
              <a:buNone/>
            </a:pPr>
            <a:r>
              <a:rPr lang="en" sz="1200"/>
              <a:t>SEO, Digital marketing, Python, SQL, power BI, Data visualization with Tableau.</a:t>
            </a:r>
            <a:endParaRPr sz="1200"/>
          </a:p>
          <a:p>
            <a:pPr indent="0" lvl="0" marL="0" rtl="0" algn="l">
              <a:spcBef>
                <a:spcPts val="1200"/>
              </a:spcBef>
              <a:spcAft>
                <a:spcPts val="0"/>
              </a:spcAft>
              <a:buNone/>
            </a:pPr>
            <a:r>
              <a:rPr b="1" lang="en"/>
              <a:t>Education</a:t>
            </a:r>
            <a:r>
              <a:rPr b="1" lang="en" sz="1200"/>
              <a:t>:</a:t>
            </a:r>
            <a:endParaRPr b="1" sz="1200"/>
          </a:p>
          <a:p>
            <a:pPr indent="0" lvl="0" marL="0" rtl="0" algn="l">
              <a:spcBef>
                <a:spcPts val="1200"/>
              </a:spcBef>
              <a:spcAft>
                <a:spcPts val="1200"/>
              </a:spcAft>
              <a:buClr>
                <a:schemeClr val="dk2"/>
              </a:buClr>
              <a:buSzPts val="1100"/>
              <a:buFont typeface="Arial"/>
              <a:buNone/>
            </a:pPr>
            <a:r>
              <a:rPr lang="en" sz="1200"/>
              <a:t>Masters in Business Administration. Bachelor's degree in Chemistry</a:t>
            </a:r>
            <a:endParaRPr sz="1200"/>
          </a:p>
        </p:txBody>
      </p:sp>
      <p:pic>
        <p:nvPicPr>
          <p:cNvPr id="121" name="Google Shape;121;p20"/>
          <p:cNvPicPr preferRelativeResize="0"/>
          <p:nvPr/>
        </p:nvPicPr>
        <p:blipFill>
          <a:blip r:embed="rId3">
            <a:alphaModFix/>
          </a:blip>
          <a:stretch>
            <a:fillRect/>
          </a:stretch>
        </p:blipFill>
        <p:spPr>
          <a:xfrm>
            <a:off x="3040325" y="1091075"/>
            <a:ext cx="1662975" cy="2217300"/>
          </a:xfrm>
          <a:prstGeom prst="rect">
            <a:avLst/>
          </a:prstGeom>
          <a:noFill/>
          <a:ln>
            <a:noFill/>
          </a:ln>
        </p:spPr>
      </p:pic>
      <p:pic>
        <p:nvPicPr>
          <p:cNvPr id="122" name="Google Shape;122;p20"/>
          <p:cNvPicPr preferRelativeResize="0"/>
          <p:nvPr/>
        </p:nvPicPr>
        <p:blipFill>
          <a:blip r:embed="rId4">
            <a:alphaModFix/>
          </a:blip>
          <a:stretch>
            <a:fillRect/>
          </a:stretch>
        </p:blipFill>
        <p:spPr>
          <a:xfrm>
            <a:off x="7072075" y="1091075"/>
            <a:ext cx="1696424" cy="22646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6" name="Shape 126"/>
        <p:cNvGrpSpPr/>
        <p:nvPr/>
      </p:nvGrpSpPr>
      <p:grpSpPr>
        <a:xfrm>
          <a:off x="0" y="0"/>
          <a:ext cx="0" cy="0"/>
          <a:chOff x="0" y="0"/>
          <a:chExt cx="0" cy="0"/>
        </a:xfrm>
      </p:grpSpPr>
      <p:sp>
        <p:nvSpPr>
          <p:cNvPr id="127" name="Google Shape;127;p21"/>
          <p:cNvSpPr txBox="1"/>
          <p:nvPr>
            <p:ph type="title"/>
          </p:nvPr>
        </p:nvSpPr>
        <p:spPr>
          <a:xfrm>
            <a:off x="384225" y="575950"/>
            <a:ext cx="8337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Team</a:t>
            </a:r>
            <a:endParaRPr/>
          </a:p>
        </p:txBody>
      </p:sp>
      <p:sp>
        <p:nvSpPr>
          <p:cNvPr id="128" name="Google Shape;128;p21"/>
          <p:cNvSpPr txBox="1"/>
          <p:nvPr>
            <p:ph idx="1" type="body"/>
          </p:nvPr>
        </p:nvSpPr>
        <p:spPr>
          <a:xfrm>
            <a:off x="446175" y="1211350"/>
            <a:ext cx="2255700" cy="33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 sz="1800"/>
              <a:t>Eluwa Chisom</a:t>
            </a:r>
            <a:endParaRPr b="1" sz="1800"/>
          </a:p>
          <a:p>
            <a:pPr indent="0" lvl="0" marL="0" rtl="0" algn="l">
              <a:spcBef>
                <a:spcPts val="1200"/>
              </a:spcBef>
              <a:spcAft>
                <a:spcPts val="0"/>
              </a:spcAft>
              <a:buClr>
                <a:schemeClr val="dk2"/>
              </a:buClr>
              <a:buSzPts val="1100"/>
              <a:buFont typeface="Arial"/>
              <a:buNone/>
            </a:pPr>
            <a:r>
              <a:rPr lang="en" sz="1200"/>
              <a:t>Customer Support and Data Science Intern</a:t>
            </a:r>
            <a:endParaRPr sz="1200"/>
          </a:p>
          <a:p>
            <a:pPr indent="0" lvl="0" marL="0" rtl="0" algn="l">
              <a:spcBef>
                <a:spcPts val="1200"/>
              </a:spcBef>
              <a:spcAft>
                <a:spcPts val="0"/>
              </a:spcAft>
              <a:buClr>
                <a:schemeClr val="dk2"/>
              </a:buClr>
              <a:buSzPts val="1100"/>
              <a:buFont typeface="Arial"/>
              <a:buNone/>
            </a:pPr>
            <a:r>
              <a:rPr b="1" lang="en"/>
              <a:t>Relevant Skills and Experience</a:t>
            </a:r>
            <a:r>
              <a:rPr b="1" lang="en" sz="1200"/>
              <a:t>:</a:t>
            </a:r>
            <a:endParaRPr b="1" sz="1200"/>
          </a:p>
          <a:p>
            <a:pPr indent="0" lvl="0" marL="0" rtl="0" algn="l">
              <a:spcBef>
                <a:spcPts val="1200"/>
              </a:spcBef>
              <a:spcAft>
                <a:spcPts val="0"/>
              </a:spcAft>
              <a:buClr>
                <a:schemeClr val="dk2"/>
              </a:buClr>
              <a:buSzPts val="1100"/>
              <a:buFont typeface="Arial"/>
              <a:buNone/>
            </a:pPr>
            <a:r>
              <a:rPr lang="en" sz="1200"/>
              <a:t> Python, SQL, Power BI, Tableau, Digital Marketing</a:t>
            </a:r>
            <a:endParaRPr sz="1200"/>
          </a:p>
          <a:p>
            <a:pPr indent="0" lvl="0" marL="0" rtl="0" algn="l">
              <a:spcBef>
                <a:spcPts val="1200"/>
              </a:spcBef>
              <a:spcAft>
                <a:spcPts val="0"/>
              </a:spcAft>
              <a:buClr>
                <a:schemeClr val="dk2"/>
              </a:buClr>
              <a:buSzPts val="1100"/>
              <a:buFont typeface="Arial"/>
              <a:buNone/>
            </a:pPr>
            <a:r>
              <a:rPr b="1" lang="en"/>
              <a:t>Education</a:t>
            </a:r>
            <a:r>
              <a:rPr b="1" lang="en" sz="1200"/>
              <a:t>:</a:t>
            </a:r>
            <a:endParaRPr b="1" sz="1200"/>
          </a:p>
          <a:p>
            <a:pPr indent="0" lvl="0" marL="0" rtl="0" algn="l">
              <a:spcBef>
                <a:spcPts val="1200"/>
              </a:spcBef>
              <a:spcAft>
                <a:spcPts val="1200"/>
              </a:spcAft>
              <a:buClr>
                <a:schemeClr val="dk2"/>
              </a:buClr>
              <a:buSzPts val="1100"/>
              <a:buFont typeface="Arial"/>
              <a:buNone/>
            </a:pPr>
            <a:r>
              <a:rPr lang="en" sz="1200"/>
              <a:t> B.Sc. Chemistry</a:t>
            </a:r>
            <a:endParaRPr/>
          </a:p>
        </p:txBody>
      </p:sp>
      <p:sp>
        <p:nvSpPr>
          <p:cNvPr id="129" name="Google Shape;129;p21"/>
          <p:cNvSpPr txBox="1"/>
          <p:nvPr>
            <p:ph idx="2" type="body"/>
          </p:nvPr>
        </p:nvSpPr>
        <p:spPr>
          <a:xfrm>
            <a:off x="4572000" y="1211475"/>
            <a:ext cx="2255700" cy="33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 sz="1800"/>
              <a:t>Samuel Adeniyi</a:t>
            </a:r>
            <a:endParaRPr b="1" sz="1800"/>
          </a:p>
          <a:p>
            <a:pPr indent="0" lvl="0" marL="0" rtl="0" algn="l">
              <a:spcBef>
                <a:spcPts val="1200"/>
              </a:spcBef>
              <a:spcAft>
                <a:spcPts val="0"/>
              </a:spcAft>
              <a:buClr>
                <a:schemeClr val="dk2"/>
              </a:buClr>
              <a:buSzPts val="1100"/>
              <a:buFont typeface="Arial"/>
              <a:buNone/>
            </a:pPr>
            <a:r>
              <a:rPr lang="en" sz="1200"/>
              <a:t>Data Science student at gradient boost</a:t>
            </a:r>
            <a:endParaRPr sz="1200"/>
          </a:p>
          <a:p>
            <a:pPr indent="0" lvl="0" marL="0" rtl="0" algn="l">
              <a:spcBef>
                <a:spcPts val="1200"/>
              </a:spcBef>
              <a:spcAft>
                <a:spcPts val="0"/>
              </a:spcAft>
              <a:buClr>
                <a:schemeClr val="dk2"/>
              </a:buClr>
              <a:buSzPts val="1100"/>
              <a:buFont typeface="Arial"/>
              <a:buNone/>
            </a:pPr>
            <a:r>
              <a:rPr b="1" lang="en"/>
              <a:t>Relevant Skills and Experience</a:t>
            </a:r>
            <a:r>
              <a:rPr b="1" lang="en" sz="1200"/>
              <a:t>:</a:t>
            </a:r>
            <a:endParaRPr b="1" sz="1200"/>
          </a:p>
          <a:p>
            <a:pPr indent="0" lvl="0" marL="0" rtl="0" algn="l">
              <a:spcBef>
                <a:spcPts val="1200"/>
              </a:spcBef>
              <a:spcAft>
                <a:spcPts val="0"/>
              </a:spcAft>
              <a:buClr>
                <a:schemeClr val="dk2"/>
              </a:buClr>
              <a:buSzPts val="1100"/>
              <a:buFont typeface="Arial"/>
              <a:buNone/>
            </a:pPr>
            <a:r>
              <a:rPr lang="en" sz="1200"/>
              <a:t>SQl, Power BI, Python</a:t>
            </a:r>
            <a:endParaRPr sz="1200"/>
          </a:p>
          <a:p>
            <a:pPr indent="0" lvl="0" marL="0" rtl="0" algn="l">
              <a:spcBef>
                <a:spcPts val="1200"/>
              </a:spcBef>
              <a:spcAft>
                <a:spcPts val="0"/>
              </a:spcAft>
              <a:buClr>
                <a:schemeClr val="dk2"/>
              </a:buClr>
              <a:buSzPts val="1100"/>
              <a:buFont typeface="Arial"/>
              <a:buNone/>
            </a:pPr>
            <a:r>
              <a:rPr b="1" lang="en"/>
              <a:t>Education</a:t>
            </a:r>
            <a:r>
              <a:rPr b="1" lang="en" sz="1200"/>
              <a:t>:</a:t>
            </a:r>
            <a:endParaRPr b="1" sz="1200"/>
          </a:p>
          <a:p>
            <a:pPr indent="0" lvl="0" marL="0" rtl="0" algn="l">
              <a:spcBef>
                <a:spcPts val="1200"/>
              </a:spcBef>
              <a:spcAft>
                <a:spcPts val="1200"/>
              </a:spcAft>
              <a:buClr>
                <a:schemeClr val="dk2"/>
              </a:buClr>
              <a:buSzPts val="1100"/>
              <a:buFont typeface="Arial"/>
              <a:buNone/>
            </a:pPr>
            <a:r>
              <a:rPr lang="en" sz="1200"/>
              <a:t>BSc Physics</a:t>
            </a:r>
            <a:endParaRPr/>
          </a:p>
        </p:txBody>
      </p:sp>
      <p:pic>
        <p:nvPicPr>
          <p:cNvPr id="130" name="Google Shape;130;p21"/>
          <p:cNvPicPr preferRelativeResize="0"/>
          <p:nvPr/>
        </p:nvPicPr>
        <p:blipFill>
          <a:blip r:embed="rId3">
            <a:alphaModFix/>
          </a:blip>
          <a:stretch>
            <a:fillRect/>
          </a:stretch>
        </p:blipFill>
        <p:spPr>
          <a:xfrm>
            <a:off x="2481100" y="1260875"/>
            <a:ext cx="2011500" cy="3344197"/>
          </a:xfrm>
          <a:prstGeom prst="rect">
            <a:avLst/>
          </a:prstGeom>
          <a:noFill/>
          <a:ln>
            <a:noFill/>
          </a:ln>
        </p:spPr>
      </p:pic>
      <p:pic>
        <p:nvPicPr>
          <p:cNvPr id="131" name="Google Shape;131;p21"/>
          <p:cNvPicPr preferRelativeResize="0"/>
          <p:nvPr/>
        </p:nvPicPr>
        <p:blipFill>
          <a:blip r:embed="rId4">
            <a:alphaModFix/>
          </a:blip>
          <a:stretch>
            <a:fillRect/>
          </a:stretch>
        </p:blipFill>
        <p:spPr>
          <a:xfrm>
            <a:off x="6305000" y="1388100"/>
            <a:ext cx="2416826" cy="2305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