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e774d21f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e774d21f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e774d21f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e774d21f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e774d21f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e774d21f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e774d21f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e774d21f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e774d21f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e774d21f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e774d21f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e774d21f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Stock Market Exploratory Data Analysis</a:t>
            </a:r>
            <a:endParaRPr sz="2120"/>
          </a:p>
        </p:txBody>
      </p:sp>
      <p:sp>
        <p:nvSpPr>
          <p:cNvPr id="73" name="Google Shape;73;p13"/>
          <p:cNvSpPr txBox="1"/>
          <p:nvPr>
            <p:ph idx="1" type="subTitle"/>
          </p:nvPr>
        </p:nvSpPr>
        <p:spPr>
          <a:xfrm>
            <a:off x="2371725" y="1509338"/>
            <a:ext cx="6331500" cy="554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By Team  SMPP</a:t>
            </a:r>
            <a:endParaRPr/>
          </a:p>
        </p:txBody>
      </p:sp>
      <p:pic>
        <p:nvPicPr>
          <p:cNvPr id="74" name="Google Shape;74;p13"/>
          <p:cNvPicPr preferRelativeResize="0"/>
          <p:nvPr/>
        </p:nvPicPr>
        <p:blipFill>
          <a:blip r:embed="rId3">
            <a:alphaModFix/>
          </a:blip>
          <a:stretch>
            <a:fillRect/>
          </a:stretch>
        </p:blipFill>
        <p:spPr>
          <a:xfrm>
            <a:off x="152400" y="2996525"/>
            <a:ext cx="8839201" cy="18127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8" name="Shape 78"/>
        <p:cNvGrpSpPr/>
        <p:nvPr/>
      </p:nvGrpSpPr>
      <p:grpSpPr>
        <a:xfrm>
          <a:off x="0" y="0"/>
          <a:ext cx="0" cy="0"/>
          <a:chOff x="0" y="0"/>
          <a:chExt cx="0" cy="0"/>
        </a:xfrm>
      </p:grpSpPr>
      <p:sp>
        <p:nvSpPr>
          <p:cNvPr id="79" name="Google Shape;79;p14"/>
          <p:cNvSpPr txBox="1"/>
          <p:nvPr>
            <p:ph type="title"/>
          </p:nvPr>
        </p:nvSpPr>
        <p:spPr>
          <a:xfrm>
            <a:off x="366000" y="588325"/>
            <a:ext cx="84120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80" name="Google Shape;80;p14"/>
          <p:cNvSpPr txBox="1"/>
          <p:nvPr>
            <p:ph idx="1" type="body"/>
          </p:nvPr>
        </p:nvSpPr>
        <p:spPr>
          <a:xfrm>
            <a:off x="365112" y="13726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are expected to come up with great statiscal and visualized insights to help people understand  stock market datas better, NIO been the main target stock here.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This presentation gives an overview of the project plan and its execution to the extent of the use of visualization to generate insights on the behavior of the stock data over a period of time.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5"/>
          <p:cNvSpPr txBox="1"/>
          <p:nvPr>
            <p:ph type="title"/>
          </p:nvPr>
        </p:nvSpPr>
        <p:spPr>
          <a:xfrm>
            <a:off x="446175" y="513975"/>
            <a:ext cx="87219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a:t>
            </a:r>
            <a:endParaRPr/>
          </a:p>
        </p:txBody>
      </p:sp>
      <p:sp>
        <p:nvSpPr>
          <p:cNvPr id="86" name="Google Shape;86;p15"/>
          <p:cNvSpPr txBox="1"/>
          <p:nvPr>
            <p:ph idx="1" type="body"/>
          </p:nvPr>
        </p:nvSpPr>
        <p:spPr>
          <a:xfrm>
            <a:off x="446171" y="1595775"/>
            <a:ext cx="82854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Meet the Team</a:t>
            </a:r>
            <a:endParaRPr/>
          </a:p>
          <a:p>
            <a:pPr indent="-342900" lvl="0" marL="457200" rtl="0" algn="l">
              <a:spcBef>
                <a:spcPts val="0"/>
              </a:spcBef>
              <a:spcAft>
                <a:spcPts val="0"/>
              </a:spcAft>
              <a:buSzPts val="1800"/>
              <a:buChar char="●"/>
            </a:pPr>
            <a:r>
              <a:rPr lang="en"/>
              <a:t>Problem statement and overview</a:t>
            </a:r>
            <a:endParaRPr/>
          </a:p>
          <a:p>
            <a:pPr indent="-342900" lvl="0" marL="457200" rtl="0" algn="l">
              <a:spcBef>
                <a:spcPts val="0"/>
              </a:spcBef>
              <a:spcAft>
                <a:spcPts val="0"/>
              </a:spcAft>
              <a:buSzPts val="1800"/>
              <a:buChar char="●"/>
            </a:pPr>
            <a:r>
              <a:rPr lang="en"/>
              <a:t>Data Acquisition</a:t>
            </a:r>
            <a:endParaRPr/>
          </a:p>
          <a:p>
            <a:pPr indent="-342900" lvl="0" marL="457200" rtl="0" algn="l">
              <a:spcBef>
                <a:spcPts val="0"/>
              </a:spcBef>
              <a:spcAft>
                <a:spcPts val="0"/>
              </a:spcAft>
              <a:buSzPts val="1800"/>
              <a:buChar char="●"/>
            </a:pPr>
            <a:r>
              <a:rPr lang="en"/>
              <a:t>Data Cleaning </a:t>
            </a:r>
            <a:endParaRPr/>
          </a:p>
          <a:p>
            <a:pPr indent="-342900" lvl="0" marL="457200" rtl="0" algn="l">
              <a:spcBef>
                <a:spcPts val="0"/>
              </a:spcBef>
              <a:spcAft>
                <a:spcPts val="0"/>
              </a:spcAft>
              <a:buSzPts val="1800"/>
              <a:buChar char="●"/>
            </a:pPr>
            <a:r>
              <a:rPr lang="en"/>
              <a:t>Exploratory Data Analysis (EDA)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0" name="Shape 90"/>
        <p:cNvGrpSpPr/>
        <p:nvPr/>
      </p:nvGrpSpPr>
      <p:grpSpPr>
        <a:xfrm>
          <a:off x="0" y="0"/>
          <a:ext cx="0" cy="0"/>
          <a:chOff x="0" y="0"/>
          <a:chExt cx="0" cy="0"/>
        </a:xfrm>
      </p:grpSpPr>
      <p:sp>
        <p:nvSpPr>
          <p:cNvPr id="91" name="Google Shape;91;p16"/>
          <p:cNvSpPr txBox="1"/>
          <p:nvPr>
            <p:ph type="title"/>
          </p:nvPr>
        </p:nvSpPr>
        <p:spPr>
          <a:xfrm>
            <a:off x="371825" y="575950"/>
            <a:ext cx="83499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Team</a:t>
            </a:r>
            <a:endParaRPr/>
          </a:p>
        </p:txBody>
      </p:sp>
      <p:sp>
        <p:nvSpPr>
          <p:cNvPr id="92" name="Google Shape;92;p16"/>
          <p:cNvSpPr txBox="1"/>
          <p:nvPr>
            <p:ph idx="1" type="body"/>
          </p:nvPr>
        </p:nvSpPr>
        <p:spPr>
          <a:xfrm>
            <a:off x="446175" y="1211350"/>
            <a:ext cx="2342400" cy="33936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sz="1800"/>
              <a:t>Khaleed Oyeleke</a:t>
            </a:r>
            <a:endParaRPr b="1" sz="1800"/>
          </a:p>
          <a:p>
            <a:pPr indent="0" lvl="0" marL="0" rtl="0" algn="l">
              <a:spcBef>
                <a:spcPts val="1200"/>
              </a:spcBef>
              <a:spcAft>
                <a:spcPts val="0"/>
              </a:spcAft>
              <a:buNone/>
            </a:pPr>
            <a:r>
              <a:rPr lang="en" sz="1200"/>
              <a:t>Full stack web developer(Django and flask), Data science intern and Engineering student.</a:t>
            </a:r>
            <a:endParaRPr sz="1200"/>
          </a:p>
          <a:p>
            <a:pPr indent="0" lvl="0" marL="0" rtl="0" algn="l">
              <a:spcBef>
                <a:spcPts val="1200"/>
              </a:spcBef>
              <a:spcAft>
                <a:spcPts val="0"/>
              </a:spcAft>
              <a:buNone/>
            </a:pPr>
            <a:r>
              <a:rPr b="1" lang="en"/>
              <a:t>Relevant Skills and Experience</a:t>
            </a:r>
            <a:r>
              <a:rPr b="1" lang="en" sz="1200"/>
              <a:t>:</a:t>
            </a:r>
            <a:endParaRPr b="1" sz="1200"/>
          </a:p>
          <a:p>
            <a:pPr indent="0" lvl="0" marL="0" rtl="0" algn="l">
              <a:spcBef>
                <a:spcPts val="1200"/>
              </a:spcBef>
              <a:spcAft>
                <a:spcPts val="0"/>
              </a:spcAft>
              <a:buNone/>
            </a:pPr>
            <a:r>
              <a:rPr lang="en" sz="1200"/>
              <a:t>Certified python developer Certified full stack web developer  Data science student-intern  Database in SQL Database in MongoDB </a:t>
            </a:r>
            <a:endParaRPr sz="1200"/>
          </a:p>
          <a:p>
            <a:pPr indent="0" lvl="0" marL="0" rtl="0" algn="l">
              <a:spcBef>
                <a:spcPts val="1200"/>
              </a:spcBef>
              <a:spcAft>
                <a:spcPts val="0"/>
              </a:spcAft>
              <a:buNone/>
            </a:pPr>
            <a:r>
              <a:rPr b="1" lang="en"/>
              <a:t>Education</a:t>
            </a:r>
            <a:r>
              <a:rPr b="1" lang="en" sz="1200"/>
              <a:t>:</a:t>
            </a:r>
            <a:endParaRPr b="1" sz="1200"/>
          </a:p>
          <a:p>
            <a:pPr indent="0" lvl="0" marL="0" rtl="0" algn="l">
              <a:spcBef>
                <a:spcPts val="1200"/>
              </a:spcBef>
              <a:spcAft>
                <a:spcPts val="0"/>
              </a:spcAft>
              <a:buNone/>
            </a:pPr>
            <a:r>
              <a:rPr lang="en" sz="1200"/>
              <a:t>Engineering Finalist at the University of Ilorin</a:t>
            </a:r>
            <a:endParaRPr sz="1200"/>
          </a:p>
          <a:p>
            <a:pPr indent="0" lvl="0" marL="0" rtl="0" algn="l">
              <a:spcBef>
                <a:spcPts val="1200"/>
              </a:spcBef>
              <a:spcAft>
                <a:spcPts val="1200"/>
              </a:spcAft>
              <a:buNone/>
            </a:pPr>
            <a:r>
              <a:t/>
            </a:r>
            <a:endParaRPr b="1" sz="1200"/>
          </a:p>
        </p:txBody>
      </p:sp>
      <p:sp>
        <p:nvSpPr>
          <p:cNvPr id="93" name="Google Shape;93;p16"/>
          <p:cNvSpPr txBox="1"/>
          <p:nvPr>
            <p:ph idx="2" type="body"/>
          </p:nvPr>
        </p:nvSpPr>
        <p:spPr>
          <a:xfrm>
            <a:off x="4709700" y="1211475"/>
            <a:ext cx="2156700" cy="339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Ronke Akinmosin</a:t>
            </a:r>
            <a:endParaRPr b="1" sz="1800"/>
          </a:p>
          <a:p>
            <a:pPr indent="0" lvl="0" marL="0" rtl="0" algn="l">
              <a:spcBef>
                <a:spcPts val="1200"/>
              </a:spcBef>
              <a:spcAft>
                <a:spcPts val="0"/>
              </a:spcAft>
              <a:buNone/>
            </a:pPr>
            <a:r>
              <a:rPr lang="en" sz="1200"/>
              <a:t>Data science intern at the gradient boost</a:t>
            </a:r>
            <a:endParaRPr sz="1200"/>
          </a:p>
          <a:p>
            <a:pPr indent="0" lvl="0" marL="0" rtl="0" algn="l">
              <a:spcBef>
                <a:spcPts val="1200"/>
              </a:spcBef>
              <a:spcAft>
                <a:spcPts val="0"/>
              </a:spcAft>
              <a:buNone/>
            </a:pPr>
            <a:r>
              <a:rPr b="1" lang="en"/>
              <a:t>Relevant Skills and Experience</a:t>
            </a:r>
            <a:r>
              <a:rPr b="1" lang="en" sz="1200"/>
              <a:t>:</a:t>
            </a:r>
            <a:endParaRPr b="1" sz="1200"/>
          </a:p>
          <a:p>
            <a:pPr indent="0" lvl="0" marL="0" rtl="0" algn="l">
              <a:spcBef>
                <a:spcPts val="1200"/>
              </a:spcBef>
              <a:spcAft>
                <a:spcPts val="0"/>
              </a:spcAft>
              <a:buNone/>
            </a:pPr>
            <a:r>
              <a:rPr lang="en" sz="1200"/>
              <a:t> python programming, SQL, Excel</a:t>
            </a:r>
            <a:endParaRPr sz="1200"/>
          </a:p>
          <a:p>
            <a:pPr indent="0" lvl="0" marL="0" rtl="0" algn="l">
              <a:spcBef>
                <a:spcPts val="1200"/>
              </a:spcBef>
              <a:spcAft>
                <a:spcPts val="0"/>
              </a:spcAft>
              <a:buNone/>
            </a:pPr>
            <a:r>
              <a:rPr b="1" lang="en"/>
              <a:t>Education</a:t>
            </a:r>
            <a:r>
              <a:rPr b="1" lang="en" sz="1200"/>
              <a:t>:</a:t>
            </a:r>
            <a:endParaRPr b="1" sz="1200"/>
          </a:p>
          <a:p>
            <a:pPr indent="0" lvl="0" marL="0" rtl="0" algn="l">
              <a:spcBef>
                <a:spcPts val="1200"/>
              </a:spcBef>
              <a:spcAft>
                <a:spcPts val="1200"/>
              </a:spcAft>
              <a:buClr>
                <a:schemeClr val="dk2"/>
              </a:buClr>
              <a:buSzPts val="1100"/>
              <a:buFont typeface="Arial"/>
              <a:buNone/>
            </a:pPr>
            <a:r>
              <a:rPr lang="en" sz="1200"/>
              <a:t>Msc. Financial Mathematics, BSc. Mathematics.</a:t>
            </a:r>
            <a:endParaRPr sz="1200"/>
          </a:p>
        </p:txBody>
      </p:sp>
      <p:pic>
        <p:nvPicPr>
          <p:cNvPr id="94" name="Google Shape;94;p16"/>
          <p:cNvPicPr preferRelativeResize="0"/>
          <p:nvPr/>
        </p:nvPicPr>
        <p:blipFill>
          <a:blip r:embed="rId3">
            <a:alphaModFix/>
          </a:blip>
          <a:stretch>
            <a:fillRect/>
          </a:stretch>
        </p:blipFill>
        <p:spPr>
          <a:xfrm>
            <a:off x="2689500" y="1338975"/>
            <a:ext cx="2020201" cy="2895199"/>
          </a:xfrm>
          <a:prstGeom prst="rect">
            <a:avLst/>
          </a:prstGeom>
          <a:noFill/>
          <a:ln>
            <a:noFill/>
          </a:ln>
        </p:spPr>
      </p:pic>
      <p:pic>
        <p:nvPicPr>
          <p:cNvPr id="95" name="Google Shape;95;p16"/>
          <p:cNvPicPr preferRelativeResize="0"/>
          <p:nvPr/>
        </p:nvPicPr>
        <p:blipFill>
          <a:blip r:embed="rId4">
            <a:alphaModFix/>
          </a:blip>
          <a:stretch>
            <a:fillRect/>
          </a:stretch>
        </p:blipFill>
        <p:spPr>
          <a:xfrm>
            <a:off x="6971400" y="1363750"/>
            <a:ext cx="2020201" cy="2895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9" name="Shape 99"/>
        <p:cNvGrpSpPr/>
        <p:nvPr/>
      </p:nvGrpSpPr>
      <p:grpSpPr>
        <a:xfrm>
          <a:off x="0" y="0"/>
          <a:ext cx="0" cy="0"/>
          <a:chOff x="0" y="0"/>
          <a:chExt cx="0" cy="0"/>
        </a:xfrm>
      </p:grpSpPr>
      <p:sp>
        <p:nvSpPr>
          <p:cNvPr id="100" name="Google Shape;100;p17"/>
          <p:cNvSpPr txBox="1"/>
          <p:nvPr>
            <p:ph type="title"/>
          </p:nvPr>
        </p:nvSpPr>
        <p:spPr>
          <a:xfrm>
            <a:off x="594900" y="563550"/>
            <a:ext cx="82758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Team</a:t>
            </a:r>
            <a:endParaRPr/>
          </a:p>
        </p:txBody>
      </p:sp>
      <p:sp>
        <p:nvSpPr>
          <p:cNvPr id="101" name="Google Shape;101;p17"/>
          <p:cNvSpPr txBox="1"/>
          <p:nvPr>
            <p:ph idx="1" type="body"/>
          </p:nvPr>
        </p:nvSpPr>
        <p:spPr>
          <a:xfrm>
            <a:off x="656875" y="1198950"/>
            <a:ext cx="2383500" cy="3406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Clr>
                <a:schemeClr val="dk2"/>
              </a:buClr>
              <a:buSzPct val="61111"/>
              <a:buFont typeface="Arial"/>
              <a:buNone/>
            </a:pPr>
            <a:r>
              <a:rPr b="1" lang="en" sz="1800"/>
              <a:t>Anibaba Ayodeji</a:t>
            </a:r>
            <a:endParaRPr b="1" sz="1800"/>
          </a:p>
          <a:p>
            <a:pPr indent="0" lvl="0" marL="0" rtl="0" algn="l">
              <a:spcBef>
                <a:spcPts val="1200"/>
              </a:spcBef>
              <a:spcAft>
                <a:spcPts val="0"/>
              </a:spcAft>
              <a:buClr>
                <a:schemeClr val="dk2"/>
              </a:buClr>
              <a:buSzPct val="91666"/>
              <a:buFont typeface="Arial"/>
              <a:buNone/>
            </a:pPr>
            <a:r>
              <a:rPr lang="en" sz="1200"/>
              <a:t>Data science intern  and Mechanical Engineering Graduate.</a:t>
            </a:r>
            <a:endParaRPr sz="1200"/>
          </a:p>
          <a:p>
            <a:pPr indent="0" lvl="0" marL="0" rtl="0" algn="l">
              <a:spcBef>
                <a:spcPts val="1200"/>
              </a:spcBef>
              <a:spcAft>
                <a:spcPts val="0"/>
              </a:spcAft>
              <a:buClr>
                <a:schemeClr val="dk2"/>
              </a:buClr>
              <a:buSzPct val="91666"/>
              <a:buFont typeface="Arial"/>
              <a:buNone/>
            </a:pPr>
            <a:r>
              <a:rPr b="1" lang="en"/>
              <a:t>Relevant Skills and Experience</a:t>
            </a:r>
            <a:r>
              <a:rPr b="1" lang="en" sz="1200"/>
              <a:t>:</a:t>
            </a:r>
            <a:endParaRPr b="1" sz="1200"/>
          </a:p>
          <a:p>
            <a:pPr indent="0" lvl="0" marL="0" rtl="0" algn="l">
              <a:spcBef>
                <a:spcPts val="1200"/>
              </a:spcBef>
              <a:spcAft>
                <a:spcPts val="0"/>
              </a:spcAft>
              <a:buClr>
                <a:schemeClr val="dk2"/>
              </a:buClr>
              <a:buSzPct val="91666"/>
              <a:buFont typeface="Arial"/>
              <a:buNone/>
            </a:pPr>
            <a:r>
              <a:rPr lang="en" sz="1200"/>
              <a:t>Python programming, SQL,  Data Visualization and Cleaning using PowerBI and Tableau, Excel Power query and Pivot, Analytical Thinking, Data Visualization and Cleaning, Global Cross Functional Team Leadership, COmmunication and Autocad 2D and 3D</a:t>
            </a:r>
            <a:endParaRPr sz="1200"/>
          </a:p>
          <a:p>
            <a:pPr indent="0" lvl="0" marL="0" rtl="0" algn="l">
              <a:spcBef>
                <a:spcPts val="1200"/>
              </a:spcBef>
              <a:spcAft>
                <a:spcPts val="0"/>
              </a:spcAft>
              <a:buClr>
                <a:schemeClr val="dk2"/>
              </a:buClr>
              <a:buSzPct val="91666"/>
              <a:buFont typeface="Arial"/>
              <a:buNone/>
            </a:pPr>
            <a:r>
              <a:rPr b="1" lang="en"/>
              <a:t>Education</a:t>
            </a:r>
            <a:r>
              <a:rPr b="1" lang="en" sz="1200"/>
              <a:t>:</a:t>
            </a:r>
            <a:endParaRPr b="1" sz="1200"/>
          </a:p>
          <a:p>
            <a:pPr indent="0" lvl="0" marL="0" rtl="0" algn="l">
              <a:spcBef>
                <a:spcPts val="1200"/>
              </a:spcBef>
              <a:spcAft>
                <a:spcPts val="0"/>
              </a:spcAft>
              <a:buNone/>
            </a:pPr>
            <a:r>
              <a:rPr lang="en" sz="1200"/>
              <a:t>Introduction to Data Science</a:t>
            </a:r>
            <a:endParaRPr sz="1200"/>
          </a:p>
          <a:p>
            <a:pPr indent="0" lvl="0" marL="0" rtl="0" algn="l">
              <a:spcBef>
                <a:spcPts val="1200"/>
              </a:spcBef>
              <a:spcAft>
                <a:spcPts val="1200"/>
              </a:spcAft>
              <a:buClr>
                <a:schemeClr val="dk2"/>
              </a:buClr>
              <a:buSzPct val="91666"/>
              <a:buFont typeface="Arial"/>
              <a:buNone/>
            </a:pPr>
            <a:r>
              <a:rPr lang="en" sz="1200"/>
              <a:t>Bsc. Mechanical Engineering</a:t>
            </a:r>
            <a:endParaRPr sz="1200"/>
          </a:p>
        </p:txBody>
      </p:sp>
      <p:sp>
        <p:nvSpPr>
          <p:cNvPr id="102" name="Google Shape;102;p17"/>
          <p:cNvSpPr txBox="1"/>
          <p:nvPr>
            <p:ph idx="2" type="body"/>
          </p:nvPr>
        </p:nvSpPr>
        <p:spPr>
          <a:xfrm>
            <a:off x="4759275" y="1198875"/>
            <a:ext cx="2383500" cy="3406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800"/>
              <a:t>Umar Idris</a:t>
            </a:r>
            <a:endParaRPr b="1" sz="1800"/>
          </a:p>
          <a:p>
            <a:pPr indent="0" lvl="0" marL="0" rtl="0" algn="l">
              <a:spcBef>
                <a:spcPts val="1200"/>
              </a:spcBef>
              <a:spcAft>
                <a:spcPts val="0"/>
              </a:spcAft>
              <a:buNone/>
            </a:pPr>
            <a:r>
              <a:rPr lang="en" sz="1200"/>
              <a:t>Business Development Consultant (Human Resource BPO), Data Enthusiast</a:t>
            </a:r>
            <a:endParaRPr sz="1200"/>
          </a:p>
          <a:p>
            <a:pPr indent="0" lvl="0" marL="0" rtl="0" algn="l">
              <a:spcBef>
                <a:spcPts val="1200"/>
              </a:spcBef>
              <a:spcAft>
                <a:spcPts val="0"/>
              </a:spcAft>
              <a:buNone/>
            </a:pPr>
            <a:r>
              <a:rPr b="1" lang="en"/>
              <a:t>Relevant Skills and Experience</a:t>
            </a:r>
            <a:r>
              <a:rPr b="1" lang="en" sz="1200"/>
              <a:t>:</a:t>
            </a:r>
            <a:endParaRPr b="1" sz="1200"/>
          </a:p>
          <a:p>
            <a:pPr indent="0" lvl="0" marL="0" rtl="0" algn="l">
              <a:spcBef>
                <a:spcPts val="1200"/>
              </a:spcBef>
              <a:spcAft>
                <a:spcPts val="0"/>
              </a:spcAft>
              <a:buClr>
                <a:schemeClr val="dk2"/>
              </a:buClr>
              <a:buSzPts val="1100"/>
              <a:buFont typeface="Arial"/>
              <a:buNone/>
            </a:pPr>
            <a:r>
              <a:rPr lang="en" sz="1200"/>
              <a:t>SEO, Digital marketing, Python, SQL, power BI, Data visualization with Tableau.</a:t>
            </a:r>
            <a:endParaRPr sz="1200"/>
          </a:p>
          <a:p>
            <a:pPr indent="0" lvl="0" marL="0" rtl="0" algn="l">
              <a:spcBef>
                <a:spcPts val="1200"/>
              </a:spcBef>
              <a:spcAft>
                <a:spcPts val="0"/>
              </a:spcAft>
              <a:buNone/>
            </a:pPr>
            <a:r>
              <a:rPr b="1" lang="en"/>
              <a:t>Education</a:t>
            </a:r>
            <a:r>
              <a:rPr b="1" lang="en" sz="1200"/>
              <a:t>:</a:t>
            </a:r>
            <a:endParaRPr b="1" sz="1200"/>
          </a:p>
          <a:p>
            <a:pPr indent="0" lvl="0" marL="0" rtl="0" algn="l">
              <a:spcBef>
                <a:spcPts val="1200"/>
              </a:spcBef>
              <a:spcAft>
                <a:spcPts val="1200"/>
              </a:spcAft>
              <a:buClr>
                <a:schemeClr val="dk2"/>
              </a:buClr>
              <a:buSzPts val="1100"/>
              <a:buFont typeface="Arial"/>
              <a:buNone/>
            </a:pPr>
            <a:r>
              <a:rPr lang="en" sz="1200"/>
              <a:t>Masters in Business Administration. Bachelor's degree in Chemistry</a:t>
            </a:r>
            <a:endParaRPr sz="1200"/>
          </a:p>
        </p:txBody>
      </p:sp>
      <p:pic>
        <p:nvPicPr>
          <p:cNvPr id="103" name="Google Shape;103;p17"/>
          <p:cNvPicPr preferRelativeResize="0"/>
          <p:nvPr/>
        </p:nvPicPr>
        <p:blipFill>
          <a:blip r:embed="rId3">
            <a:alphaModFix/>
          </a:blip>
          <a:stretch>
            <a:fillRect/>
          </a:stretch>
        </p:blipFill>
        <p:spPr>
          <a:xfrm>
            <a:off x="3040325" y="1091075"/>
            <a:ext cx="1662975" cy="2217300"/>
          </a:xfrm>
          <a:prstGeom prst="rect">
            <a:avLst/>
          </a:prstGeom>
          <a:noFill/>
          <a:ln>
            <a:noFill/>
          </a:ln>
        </p:spPr>
      </p:pic>
      <p:pic>
        <p:nvPicPr>
          <p:cNvPr id="104" name="Google Shape;104;p17"/>
          <p:cNvPicPr preferRelativeResize="0"/>
          <p:nvPr/>
        </p:nvPicPr>
        <p:blipFill>
          <a:blip r:embed="rId4">
            <a:alphaModFix/>
          </a:blip>
          <a:stretch>
            <a:fillRect/>
          </a:stretch>
        </p:blipFill>
        <p:spPr>
          <a:xfrm>
            <a:off x="7072075" y="1091075"/>
            <a:ext cx="1696424" cy="22646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8" name="Shape 108"/>
        <p:cNvGrpSpPr/>
        <p:nvPr/>
      </p:nvGrpSpPr>
      <p:grpSpPr>
        <a:xfrm>
          <a:off x="0" y="0"/>
          <a:ext cx="0" cy="0"/>
          <a:chOff x="0" y="0"/>
          <a:chExt cx="0" cy="0"/>
        </a:xfrm>
      </p:grpSpPr>
      <p:sp>
        <p:nvSpPr>
          <p:cNvPr id="109" name="Google Shape;109;p18"/>
          <p:cNvSpPr txBox="1"/>
          <p:nvPr>
            <p:ph type="title"/>
          </p:nvPr>
        </p:nvSpPr>
        <p:spPr>
          <a:xfrm>
            <a:off x="384225" y="575950"/>
            <a:ext cx="8337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Team</a:t>
            </a:r>
            <a:endParaRPr/>
          </a:p>
        </p:txBody>
      </p:sp>
      <p:sp>
        <p:nvSpPr>
          <p:cNvPr id="110" name="Google Shape;110;p18"/>
          <p:cNvSpPr txBox="1"/>
          <p:nvPr>
            <p:ph idx="1" type="body"/>
          </p:nvPr>
        </p:nvSpPr>
        <p:spPr>
          <a:xfrm>
            <a:off x="446175" y="1211350"/>
            <a:ext cx="2255700" cy="339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b="1" lang="en" sz="1800"/>
              <a:t>Eluwa Chisom</a:t>
            </a:r>
            <a:endParaRPr b="1" sz="1800"/>
          </a:p>
          <a:p>
            <a:pPr indent="0" lvl="0" marL="0" rtl="0" algn="l">
              <a:spcBef>
                <a:spcPts val="1200"/>
              </a:spcBef>
              <a:spcAft>
                <a:spcPts val="0"/>
              </a:spcAft>
              <a:buClr>
                <a:schemeClr val="dk2"/>
              </a:buClr>
              <a:buSzPts val="1100"/>
              <a:buFont typeface="Arial"/>
              <a:buNone/>
            </a:pPr>
            <a:r>
              <a:rPr lang="en" sz="1200"/>
              <a:t>Customer Support and Data Science Intern</a:t>
            </a:r>
            <a:endParaRPr sz="1200"/>
          </a:p>
          <a:p>
            <a:pPr indent="0" lvl="0" marL="0" rtl="0" algn="l">
              <a:spcBef>
                <a:spcPts val="1200"/>
              </a:spcBef>
              <a:spcAft>
                <a:spcPts val="0"/>
              </a:spcAft>
              <a:buClr>
                <a:schemeClr val="dk2"/>
              </a:buClr>
              <a:buSzPts val="1100"/>
              <a:buFont typeface="Arial"/>
              <a:buNone/>
            </a:pPr>
            <a:r>
              <a:rPr b="1" lang="en"/>
              <a:t>Relevant Skills and Experience</a:t>
            </a:r>
            <a:r>
              <a:rPr b="1" lang="en" sz="1200"/>
              <a:t>:</a:t>
            </a:r>
            <a:endParaRPr b="1" sz="1200"/>
          </a:p>
          <a:p>
            <a:pPr indent="0" lvl="0" marL="0" rtl="0" algn="l">
              <a:spcBef>
                <a:spcPts val="1200"/>
              </a:spcBef>
              <a:spcAft>
                <a:spcPts val="0"/>
              </a:spcAft>
              <a:buClr>
                <a:schemeClr val="dk2"/>
              </a:buClr>
              <a:buSzPts val="1100"/>
              <a:buFont typeface="Arial"/>
              <a:buNone/>
            </a:pPr>
            <a:r>
              <a:rPr lang="en" sz="1200"/>
              <a:t> Python, SQL, Power BI, Tableau, Digital Marketing</a:t>
            </a:r>
            <a:endParaRPr sz="1200"/>
          </a:p>
          <a:p>
            <a:pPr indent="0" lvl="0" marL="0" rtl="0" algn="l">
              <a:spcBef>
                <a:spcPts val="1200"/>
              </a:spcBef>
              <a:spcAft>
                <a:spcPts val="0"/>
              </a:spcAft>
              <a:buClr>
                <a:schemeClr val="dk2"/>
              </a:buClr>
              <a:buSzPts val="1100"/>
              <a:buFont typeface="Arial"/>
              <a:buNone/>
            </a:pPr>
            <a:r>
              <a:rPr b="1" lang="en"/>
              <a:t>Education</a:t>
            </a:r>
            <a:r>
              <a:rPr b="1" lang="en" sz="1200"/>
              <a:t>:</a:t>
            </a:r>
            <a:endParaRPr b="1" sz="1200"/>
          </a:p>
          <a:p>
            <a:pPr indent="0" lvl="0" marL="0" rtl="0" algn="l">
              <a:spcBef>
                <a:spcPts val="1200"/>
              </a:spcBef>
              <a:spcAft>
                <a:spcPts val="1200"/>
              </a:spcAft>
              <a:buClr>
                <a:schemeClr val="dk2"/>
              </a:buClr>
              <a:buSzPts val="1100"/>
              <a:buFont typeface="Arial"/>
              <a:buNone/>
            </a:pPr>
            <a:r>
              <a:rPr lang="en" sz="1200"/>
              <a:t> B.Sc. Chemistry</a:t>
            </a:r>
            <a:endParaRPr/>
          </a:p>
        </p:txBody>
      </p:sp>
      <p:sp>
        <p:nvSpPr>
          <p:cNvPr id="111" name="Google Shape;111;p18"/>
          <p:cNvSpPr txBox="1"/>
          <p:nvPr>
            <p:ph idx="2" type="body"/>
          </p:nvPr>
        </p:nvSpPr>
        <p:spPr>
          <a:xfrm>
            <a:off x="4572000" y="1211475"/>
            <a:ext cx="2255700" cy="339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b="1" lang="en" sz="1800"/>
              <a:t>Samuel Adeniyi</a:t>
            </a:r>
            <a:endParaRPr b="1" sz="1800"/>
          </a:p>
          <a:p>
            <a:pPr indent="0" lvl="0" marL="0" rtl="0" algn="l">
              <a:spcBef>
                <a:spcPts val="1200"/>
              </a:spcBef>
              <a:spcAft>
                <a:spcPts val="0"/>
              </a:spcAft>
              <a:buClr>
                <a:schemeClr val="dk2"/>
              </a:buClr>
              <a:buSzPts val="1100"/>
              <a:buFont typeface="Arial"/>
              <a:buNone/>
            </a:pPr>
            <a:r>
              <a:rPr lang="en" sz="1200"/>
              <a:t>Data Science student at gradient boost</a:t>
            </a:r>
            <a:endParaRPr sz="1200"/>
          </a:p>
          <a:p>
            <a:pPr indent="0" lvl="0" marL="0" rtl="0" algn="l">
              <a:spcBef>
                <a:spcPts val="1200"/>
              </a:spcBef>
              <a:spcAft>
                <a:spcPts val="0"/>
              </a:spcAft>
              <a:buClr>
                <a:schemeClr val="dk2"/>
              </a:buClr>
              <a:buSzPts val="1100"/>
              <a:buFont typeface="Arial"/>
              <a:buNone/>
            </a:pPr>
            <a:r>
              <a:rPr b="1" lang="en"/>
              <a:t>Relevant Skills and Experience</a:t>
            </a:r>
            <a:r>
              <a:rPr b="1" lang="en" sz="1200"/>
              <a:t>:</a:t>
            </a:r>
            <a:endParaRPr b="1" sz="1200"/>
          </a:p>
          <a:p>
            <a:pPr indent="0" lvl="0" marL="0" rtl="0" algn="l">
              <a:spcBef>
                <a:spcPts val="1200"/>
              </a:spcBef>
              <a:spcAft>
                <a:spcPts val="0"/>
              </a:spcAft>
              <a:buClr>
                <a:schemeClr val="dk2"/>
              </a:buClr>
              <a:buSzPts val="1100"/>
              <a:buFont typeface="Arial"/>
              <a:buNone/>
            </a:pPr>
            <a:r>
              <a:rPr lang="en" sz="1200"/>
              <a:t>SQl, Power BI, Python</a:t>
            </a:r>
            <a:endParaRPr sz="1200"/>
          </a:p>
          <a:p>
            <a:pPr indent="0" lvl="0" marL="0" rtl="0" algn="l">
              <a:spcBef>
                <a:spcPts val="1200"/>
              </a:spcBef>
              <a:spcAft>
                <a:spcPts val="0"/>
              </a:spcAft>
              <a:buClr>
                <a:schemeClr val="dk2"/>
              </a:buClr>
              <a:buSzPts val="1100"/>
              <a:buFont typeface="Arial"/>
              <a:buNone/>
            </a:pPr>
            <a:r>
              <a:rPr b="1" lang="en"/>
              <a:t>Education</a:t>
            </a:r>
            <a:r>
              <a:rPr b="1" lang="en" sz="1200"/>
              <a:t>:</a:t>
            </a:r>
            <a:endParaRPr b="1" sz="1200"/>
          </a:p>
          <a:p>
            <a:pPr indent="0" lvl="0" marL="0" rtl="0" algn="l">
              <a:spcBef>
                <a:spcPts val="1200"/>
              </a:spcBef>
              <a:spcAft>
                <a:spcPts val="1200"/>
              </a:spcAft>
              <a:buClr>
                <a:schemeClr val="dk2"/>
              </a:buClr>
              <a:buSzPts val="1100"/>
              <a:buFont typeface="Arial"/>
              <a:buNone/>
            </a:pPr>
            <a:r>
              <a:rPr lang="en" sz="1200"/>
              <a:t>BSc Physics</a:t>
            </a:r>
            <a:endParaRPr/>
          </a:p>
        </p:txBody>
      </p:sp>
      <p:pic>
        <p:nvPicPr>
          <p:cNvPr id="112" name="Google Shape;112;p18"/>
          <p:cNvPicPr preferRelativeResize="0"/>
          <p:nvPr/>
        </p:nvPicPr>
        <p:blipFill>
          <a:blip r:embed="rId3">
            <a:alphaModFix/>
          </a:blip>
          <a:stretch>
            <a:fillRect/>
          </a:stretch>
        </p:blipFill>
        <p:spPr>
          <a:xfrm>
            <a:off x="2481100" y="1260875"/>
            <a:ext cx="2011500" cy="3344197"/>
          </a:xfrm>
          <a:prstGeom prst="rect">
            <a:avLst/>
          </a:prstGeom>
          <a:noFill/>
          <a:ln>
            <a:noFill/>
          </a:ln>
        </p:spPr>
      </p:pic>
      <p:pic>
        <p:nvPicPr>
          <p:cNvPr id="113" name="Google Shape;113;p18"/>
          <p:cNvPicPr preferRelativeResize="0"/>
          <p:nvPr/>
        </p:nvPicPr>
        <p:blipFill>
          <a:blip r:embed="rId4">
            <a:alphaModFix/>
          </a:blip>
          <a:stretch>
            <a:fillRect/>
          </a:stretch>
        </p:blipFill>
        <p:spPr>
          <a:xfrm>
            <a:off x="6305000" y="1388100"/>
            <a:ext cx="2416826" cy="23052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idx="1" type="subTitle"/>
          </p:nvPr>
        </p:nvSpPr>
        <p:spPr>
          <a:xfrm>
            <a:off x="1336767" y="1825550"/>
            <a:ext cx="6331500" cy="1241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200"/>
              <a:t>Thank You</a:t>
            </a:r>
            <a:endParaRPr b="1" sz="3200"/>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