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17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09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7474A4-A920-4246-8CFE-B3B192EFDE0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FDBF2B-9E48-467E-A3F0-8F7E5408EE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If the receptionist by mistake tried to allocate a booking to a table that was too small to seat requested number of diners, the system also displays error message.</a:t>
          </a:r>
          <a:endParaRPr lang="en-US" dirty="0"/>
        </a:p>
      </dgm:t>
    </dgm:pt>
    <dgm:pt modelId="{170B9CCA-61D9-4CF5-9739-C8DEF0A52264}" type="parTrans" cxnId="{D4195766-09A3-4170-9BCD-928C8DF3A351}">
      <dgm:prSet/>
      <dgm:spPr/>
      <dgm:t>
        <a:bodyPr/>
        <a:lstStyle/>
        <a:p>
          <a:endParaRPr lang="en-US"/>
        </a:p>
      </dgm:t>
    </dgm:pt>
    <dgm:pt modelId="{AE676F4B-C7F4-4B76-ABB7-436A25B5558E}" type="sibTrans" cxnId="{D4195766-09A3-4170-9BCD-928C8DF3A351}">
      <dgm:prSet/>
      <dgm:spPr/>
      <dgm:t>
        <a:bodyPr/>
        <a:lstStyle/>
        <a:p>
          <a:endParaRPr lang="en-US"/>
        </a:p>
      </dgm:t>
    </dgm:pt>
    <dgm:pt modelId="{00F4FC31-60FF-4963-8E42-077D107448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I cannot reserve the same table twice in one row</a:t>
          </a:r>
          <a:r>
            <a:rPr lang="ar-SA" b="1" dirty="0"/>
            <a:t>.</a:t>
          </a:r>
          <a:endParaRPr lang="en-US" dirty="0"/>
        </a:p>
      </dgm:t>
    </dgm:pt>
    <dgm:pt modelId="{E0F4C6CF-4A9D-4883-89E4-BFD7BC752D82}" type="parTrans" cxnId="{401D3D38-E2C5-4ABF-8912-D2A7B47F706F}">
      <dgm:prSet/>
      <dgm:spPr/>
      <dgm:t>
        <a:bodyPr/>
        <a:lstStyle/>
        <a:p>
          <a:endParaRPr lang="en-US"/>
        </a:p>
      </dgm:t>
    </dgm:pt>
    <dgm:pt modelId="{EC9D9CC6-E161-442D-A204-CC091A9FB3C2}" type="sibTrans" cxnId="{401D3D38-E2C5-4ABF-8912-D2A7B47F706F}">
      <dgm:prSet/>
      <dgm:spPr/>
      <dgm:t>
        <a:bodyPr/>
        <a:lstStyle/>
        <a:p>
          <a:endParaRPr lang="en-US"/>
        </a:p>
      </dgm:t>
    </dgm:pt>
    <dgm:pt modelId="{33726DC1-DE9C-47E6-9625-3DCDB3741175}" type="pres">
      <dgm:prSet presAssocID="{307474A4-A920-4246-8CFE-B3B192EFDE06}" presName="root" presStyleCnt="0">
        <dgm:presLayoutVars>
          <dgm:dir/>
          <dgm:resizeHandles val="exact"/>
        </dgm:presLayoutVars>
      </dgm:prSet>
      <dgm:spPr/>
    </dgm:pt>
    <dgm:pt modelId="{84D7EE77-AD93-40CD-8C85-FB4998B2461B}" type="pres">
      <dgm:prSet presAssocID="{DFFDBF2B-9E48-467E-A3F0-8F7E5408EE9C}" presName="compNode" presStyleCnt="0"/>
      <dgm:spPr/>
    </dgm:pt>
    <dgm:pt modelId="{680DB202-BED4-44C4-8ADF-955AD5EEC476}" type="pres">
      <dgm:prSet presAssocID="{DFFDBF2B-9E48-467E-A3F0-8F7E5408EE9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50D77D6-CC23-4833-845D-A4E5B79A244E}" type="pres">
      <dgm:prSet presAssocID="{DFFDBF2B-9E48-467E-A3F0-8F7E5408EE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نادل"/>
        </a:ext>
      </dgm:extLst>
    </dgm:pt>
    <dgm:pt modelId="{DDBCDD26-8F0D-41FE-823A-2FBF3F3416FD}" type="pres">
      <dgm:prSet presAssocID="{DFFDBF2B-9E48-467E-A3F0-8F7E5408EE9C}" presName="spaceRect" presStyleCnt="0"/>
      <dgm:spPr/>
    </dgm:pt>
    <dgm:pt modelId="{AC5F48AB-64B0-42A6-9DC7-09C6DF36C199}" type="pres">
      <dgm:prSet presAssocID="{DFFDBF2B-9E48-467E-A3F0-8F7E5408EE9C}" presName="textRect" presStyleLbl="revTx" presStyleIdx="0" presStyleCnt="2">
        <dgm:presLayoutVars>
          <dgm:chMax val="1"/>
          <dgm:chPref val="1"/>
        </dgm:presLayoutVars>
      </dgm:prSet>
      <dgm:spPr/>
    </dgm:pt>
    <dgm:pt modelId="{9BC20D40-BEBC-41E7-808B-763308BEECCF}" type="pres">
      <dgm:prSet presAssocID="{AE676F4B-C7F4-4B76-ABB7-436A25B5558E}" presName="sibTrans" presStyleCnt="0"/>
      <dgm:spPr/>
    </dgm:pt>
    <dgm:pt modelId="{2E9F5262-CABE-46E5-B0AF-BD6770C411EB}" type="pres">
      <dgm:prSet presAssocID="{00F4FC31-60FF-4963-8E42-077D1074488D}" presName="compNode" presStyleCnt="0"/>
      <dgm:spPr/>
    </dgm:pt>
    <dgm:pt modelId="{3B43A860-837D-445C-9917-4558EDE1C8B6}" type="pres">
      <dgm:prSet presAssocID="{00F4FC31-60FF-4963-8E42-077D1074488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03E6205-9AA7-4A7A-BFC4-802B02E3D91D}" type="pres">
      <dgm:prSet presAssocID="{00F4FC31-60FF-4963-8E42-077D107448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جدول"/>
        </a:ext>
      </dgm:extLst>
    </dgm:pt>
    <dgm:pt modelId="{5E0B4564-BD56-47F5-A7F4-612FF7696DF5}" type="pres">
      <dgm:prSet presAssocID="{00F4FC31-60FF-4963-8E42-077D1074488D}" presName="spaceRect" presStyleCnt="0"/>
      <dgm:spPr/>
    </dgm:pt>
    <dgm:pt modelId="{F2BC763A-5F2B-42AF-A4D8-CBF09CBD36AC}" type="pres">
      <dgm:prSet presAssocID="{00F4FC31-60FF-4963-8E42-077D1074488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01D3D38-E2C5-4ABF-8912-D2A7B47F706F}" srcId="{307474A4-A920-4246-8CFE-B3B192EFDE06}" destId="{00F4FC31-60FF-4963-8E42-077D1074488D}" srcOrd="1" destOrd="0" parTransId="{E0F4C6CF-4A9D-4883-89E4-BFD7BC752D82}" sibTransId="{EC9D9CC6-E161-442D-A204-CC091A9FB3C2}"/>
    <dgm:cxn modelId="{D4195766-09A3-4170-9BCD-928C8DF3A351}" srcId="{307474A4-A920-4246-8CFE-B3B192EFDE06}" destId="{DFFDBF2B-9E48-467E-A3F0-8F7E5408EE9C}" srcOrd="0" destOrd="0" parTransId="{170B9CCA-61D9-4CF5-9739-C8DEF0A52264}" sibTransId="{AE676F4B-C7F4-4B76-ABB7-436A25B5558E}"/>
    <dgm:cxn modelId="{32455747-A28D-44D1-AECC-6C660798D969}" type="presOf" srcId="{00F4FC31-60FF-4963-8E42-077D1074488D}" destId="{F2BC763A-5F2B-42AF-A4D8-CBF09CBD36AC}" srcOrd="0" destOrd="0" presId="urn:microsoft.com/office/officeart/2018/5/layout/IconLeafLabelList"/>
    <dgm:cxn modelId="{140B687F-8C77-46F4-8E93-FD204F72508D}" type="presOf" srcId="{DFFDBF2B-9E48-467E-A3F0-8F7E5408EE9C}" destId="{AC5F48AB-64B0-42A6-9DC7-09C6DF36C199}" srcOrd="0" destOrd="0" presId="urn:microsoft.com/office/officeart/2018/5/layout/IconLeafLabelList"/>
    <dgm:cxn modelId="{8226DEFF-1FAC-4786-B2CD-D10652E54B75}" type="presOf" srcId="{307474A4-A920-4246-8CFE-B3B192EFDE06}" destId="{33726DC1-DE9C-47E6-9625-3DCDB3741175}" srcOrd="0" destOrd="0" presId="urn:microsoft.com/office/officeart/2018/5/layout/IconLeafLabelList"/>
    <dgm:cxn modelId="{D3F18175-81BA-48EC-A8F0-5634C5E5ED78}" type="presParOf" srcId="{33726DC1-DE9C-47E6-9625-3DCDB3741175}" destId="{84D7EE77-AD93-40CD-8C85-FB4998B2461B}" srcOrd="0" destOrd="0" presId="urn:microsoft.com/office/officeart/2018/5/layout/IconLeafLabelList"/>
    <dgm:cxn modelId="{8C7C9941-E3E2-4A5F-8927-5E758C21FA27}" type="presParOf" srcId="{84D7EE77-AD93-40CD-8C85-FB4998B2461B}" destId="{680DB202-BED4-44C4-8ADF-955AD5EEC476}" srcOrd="0" destOrd="0" presId="urn:microsoft.com/office/officeart/2018/5/layout/IconLeafLabelList"/>
    <dgm:cxn modelId="{6310BF9D-A0DB-4FB9-B119-F893759A364E}" type="presParOf" srcId="{84D7EE77-AD93-40CD-8C85-FB4998B2461B}" destId="{650D77D6-CC23-4833-845D-A4E5B79A244E}" srcOrd="1" destOrd="0" presId="urn:microsoft.com/office/officeart/2018/5/layout/IconLeafLabelList"/>
    <dgm:cxn modelId="{2D05C54B-F6D7-43E8-BEC3-7706CEB11303}" type="presParOf" srcId="{84D7EE77-AD93-40CD-8C85-FB4998B2461B}" destId="{DDBCDD26-8F0D-41FE-823A-2FBF3F3416FD}" srcOrd="2" destOrd="0" presId="urn:microsoft.com/office/officeart/2018/5/layout/IconLeafLabelList"/>
    <dgm:cxn modelId="{F473B56E-6098-4885-BB41-EAC76580DF1A}" type="presParOf" srcId="{84D7EE77-AD93-40CD-8C85-FB4998B2461B}" destId="{AC5F48AB-64B0-42A6-9DC7-09C6DF36C199}" srcOrd="3" destOrd="0" presId="urn:microsoft.com/office/officeart/2018/5/layout/IconLeafLabelList"/>
    <dgm:cxn modelId="{A2994628-3AC0-4CAB-B908-4DDB1070ED10}" type="presParOf" srcId="{33726DC1-DE9C-47E6-9625-3DCDB3741175}" destId="{9BC20D40-BEBC-41E7-808B-763308BEECCF}" srcOrd="1" destOrd="0" presId="urn:microsoft.com/office/officeart/2018/5/layout/IconLeafLabelList"/>
    <dgm:cxn modelId="{3C9ABDBC-9BA9-44E3-929A-9DE77E9482BA}" type="presParOf" srcId="{33726DC1-DE9C-47E6-9625-3DCDB3741175}" destId="{2E9F5262-CABE-46E5-B0AF-BD6770C411EB}" srcOrd="2" destOrd="0" presId="urn:microsoft.com/office/officeart/2018/5/layout/IconLeafLabelList"/>
    <dgm:cxn modelId="{A391C0C6-76D4-4147-AB7B-C846A0B5E0BA}" type="presParOf" srcId="{2E9F5262-CABE-46E5-B0AF-BD6770C411EB}" destId="{3B43A860-837D-445C-9917-4558EDE1C8B6}" srcOrd="0" destOrd="0" presId="urn:microsoft.com/office/officeart/2018/5/layout/IconLeafLabelList"/>
    <dgm:cxn modelId="{C3BEC743-B628-4CED-8133-72F26F9CF1F8}" type="presParOf" srcId="{2E9F5262-CABE-46E5-B0AF-BD6770C411EB}" destId="{903E6205-9AA7-4A7A-BFC4-802B02E3D91D}" srcOrd="1" destOrd="0" presId="urn:microsoft.com/office/officeart/2018/5/layout/IconLeafLabelList"/>
    <dgm:cxn modelId="{8014BAEB-0F65-4528-B547-C5A2C8D80D4B}" type="presParOf" srcId="{2E9F5262-CABE-46E5-B0AF-BD6770C411EB}" destId="{5E0B4564-BD56-47F5-A7F4-612FF7696DF5}" srcOrd="2" destOrd="0" presId="urn:microsoft.com/office/officeart/2018/5/layout/IconLeafLabelList"/>
    <dgm:cxn modelId="{89BE95EA-B0C6-4E5D-B8B0-85606EB69245}" type="presParOf" srcId="{2E9F5262-CABE-46E5-B0AF-BD6770C411EB}" destId="{F2BC763A-5F2B-42AF-A4D8-CBF09CBD36A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DB202-BED4-44C4-8ADF-955AD5EEC476}">
      <dsp:nvSpPr>
        <dsp:cNvPr id="0" name=""/>
        <dsp:cNvSpPr/>
      </dsp:nvSpPr>
      <dsp:spPr>
        <a:xfrm>
          <a:off x="3234893" y="5595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D77D6-CC23-4833-845D-A4E5B79A244E}">
      <dsp:nvSpPr>
        <dsp:cNvPr id="0" name=""/>
        <dsp:cNvSpPr/>
      </dsp:nvSpPr>
      <dsp:spPr>
        <a:xfrm>
          <a:off x="3637080" y="407782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F48AB-64B0-42A6-9DC7-09C6DF36C199}">
      <dsp:nvSpPr>
        <dsp:cNvPr id="0" name=""/>
        <dsp:cNvSpPr/>
      </dsp:nvSpPr>
      <dsp:spPr>
        <a:xfrm>
          <a:off x="2631611" y="2480595"/>
          <a:ext cx="30937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If the receptionist by mistake tried to allocate a booking to a table that was too small to seat requested number of diners, the system also displays error message.</a:t>
          </a:r>
          <a:endParaRPr lang="en-US" sz="1100" kern="1200" dirty="0"/>
        </a:p>
      </dsp:txBody>
      <dsp:txXfrm>
        <a:off x="2631611" y="2480595"/>
        <a:ext cx="3093750" cy="877500"/>
      </dsp:txXfrm>
    </dsp:sp>
    <dsp:sp modelId="{3B43A860-837D-445C-9917-4558EDE1C8B6}">
      <dsp:nvSpPr>
        <dsp:cNvPr id="0" name=""/>
        <dsp:cNvSpPr/>
      </dsp:nvSpPr>
      <dsp:spPr>
        <a:xfrm>
          <a:off x="6870049" y="5595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E6205-9AA7-4A7A-BFC4-802B02E3D91D}">
      <dsp:nvSpPr>
        <dsp:cNvPr id="0" name=""/>
        <dsp:cNvSpPr/>
      </dsp:nvSpPr>
      <dsp:spPr>
        <a:xfrm>
          <a:off x="7272236" y="407782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C763A-5F2B-42AF-A4D8-CBF09CBD36AC}">
      <dsp:nvSpPr>
        <dsp:cNvPr id="0" name=""/>
        <dsp:cNvSpPr/>
      </dsp:nvSpPr>
      <dsp:spPr>
        <a:xfrm>
          <a:off x="6266768" y="2480595"/>
          <a:ext cx="30937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I cannot reserve the same table twice in one row</a:t>
          </a:r>
          <a:r>
            <a:rPr lang="ar-SA" sz="1100" b="1" kern="1200" dirty="0"/>
            <a:t>.</a:t>
          </a:r>
          <a:endParaRPr lang="en-US" sz="1100" kern="1200" dirty="0"/>
        </a:p>
      </dsp:txBody>
      <dsp:txXfrm>
        <a:off x="6266768" y="2480595"/>
        <a:ext cx="3093750" cy="87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97FC-6F67-4D19-9E7F-12131FE983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3E4631-25F1-402E-B168-70F53203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5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97FC-6F67-4D19-9E7F-12131FE983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3E4631-25F1-402E-B168-70F53203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97FC-6F67-4D19-9E7F-12131FE983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3E4631-25F1-402E-B168-70F53203A95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603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97FC-6F67-4D19-9E7F-12131FE983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3E4631-25F1-402E-B168-70F53203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9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97FC-6F67-4D19-9E7F-12131FE983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3E4631-25F1-402E-B168-70F53203A95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413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97FC-6F67-4D19-9E7F-12131FE983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3E4631-25F1-402E-B168-70F53203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0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97FC-6F67-4D19-9E7F-12131FE983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4631-25F1-402E-B168-70F53203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1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97FC-6F67-4D19-9E7F-12131FE983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4631-25F1-402E-B168-70F53203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8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97FC-6F67-4D19-9E7F-12131FE983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4631-25F1-402E-B168-70F53203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3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97FC-6F67-4D19-9E7F-12131FE983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3E4631-25F1-402E-B168-70F53203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7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97FC-6F67-4D19-9E7F-12131FE983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3E4631-25F1-402E-B168-70F53203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97FC-6F67-4D19-9E7F-12131FE983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3E4631-25F1-402E-B168-70F53203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1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97FC-6F67-4D19-9E7F-12131FE983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4631-25F1-402E-B168-70F53203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1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97FC-6F67-4D19-9E7F-12131FE983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4631-25F1-402E-B168-70F53203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6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97FC-6F67-4D19-9E7F-12131FE983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4631-25F1-402E-B168-70F53203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2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97FC-6F67-4D19-9E7F-12131FE983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3E4631-25F1-402E-B168-70F53203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297FC-6F67-4D19-9E7F-12131FE983F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3E4631-25F1-402E-B168-70F53203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1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425FAD3-CFEB-6035-6CEF-1A6B4428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370" y="2297609"/>
            <a:ext cx="8915399" cy="2262781"/>
          </a:xfrm>
        </p:spPr>
        <p:txBody>
          <a:bodyPr/>
          <a:lstStyle/>
          <a:p>
            <a:pPr algn="ctr"/>
            <a:r>
              <a:rPr lang="en-US" dirty="0"/>
              <a:t>Restaurant Booking System</a:t>
            </a:r>
          </a:p>
        </p:txBody>
      </p:sp>
    </p:spTree>
    <p:extLst>
      <p:ext uri="{BB962C8B-B14F-4D97-AF65-F5344CB8AC3E}">
        <p14:creationId xmlns:p14="http://schemas.microsoft.com/office/powerpoint/2010/main" val="3152791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4CB4EEE-3FF8-01AA-C00F-E05E7799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03" y="2983572"/>
            <a:ext cx="4282540" cy="2128074"/>
          </a:xfrm>
        </p:spPr>
        <p:txBody>
          <a:bodyPr>
            <a:noAutofit/>
          </a:bodyPr>
          <a:lstStyle/>
          <a:p>
            <a:r>
              <a:rPr lang="en-US" sz="4000" dirty="0"/>
              <a:t>Class diagram</a:t>
            </a:r>
          </a:p>
        </p:txBody>
      </p:sp>
      <p:pic>
        <p:nvPicPr>
          <p:cNvPr id="4" name="عنصر نائب للمحتوى 3" descr="صورة تحتوي على نص, لقطة شاشة, رسم بياني, موازِ&#10;&#10;تم إنشاء الوصف تلقائياً">
            <a:extLst>
              <a:ext uri="{FF2B5EF4-FFF2-40B4-BE49-F238E27FC236}">
                <a16:creationId xmlns:a16="http://schemas.microsoft.com/office/drawing/2014/main" id="{0B752AB1-848F-CA68-8EA7-AEC1D2BBA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15" b="1"/>
          <a:stretch/>
        </p:blipFill>
        <p:spPr>
          <a:xfrm>
            <a:off x="4619543" y="4748"/>
            <a:ext cx="7572457" cy="684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7913E45-57E6-2658-C810-FF2D1C03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79628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sequence diagram: for make reservation</a:t>
            </a:r>
          </a:p>
        </p:txBody>
      </p:sp>
      <p:pic>
        <p:nvPicPr>
          <p:cNvPr id="4" name="عنصر نائب للمحتوى 3" descr="صورة تحتوي على نص, رقم, موازِ, المستند&#10;&#10;تم إنشاء الوصف تلقائياً">
            <a:extLst>
              <a:ext uri="{FF2B5EF4-FFF2-40B4-BE49-F238E27FC236}">
                <a16:creationId xmlns:a16="http://schemas.microsoft.com/office/drawing/2014/main" id="{0BE00B33-4FDC-D6F6-C160-5AEF230C5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791"/>
          <a:stretch/>
        </p:blipFill>
        <p:spPr>
          <a:xfrm>
            <a:off x="4619543" y="4748"/>
            <a:ext cx="7572457" cy="684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6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6F267D21-F586-5095-E800-C7958F93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79628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sequence diagram: for </a:t>
            </a:r>
            <a:r>
              <a:rPr lang="en-US" sz="2800" b="1" dirty="0"/>
              <a:t>cancellation</a:t>
            </a:r>
          </a:p>
        </p:txBody>
      </p:sp>
      <p:pic>
        <p:nvPicPr>
          <p:cNvPr id="4" name="عنصر نائب للمحتوى 3" descr="صورة تحتوي على نص, رسم بياني, موازِ, رقم&#10;&#10;تم إنشاء الوصف تلقائياً">
            <a:extLst>
              <a:ext uri="{FF2B5EF4-FFF2-40B4-BE49-F238E27FC236}">
                <a16:creationId xmlns:a16="http://schemas.microsoft.com/office/drawing/2014/main" id="{76810BFF-4F74-E21A-3BA3-398F69CE7B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036"/>
          <a:stretch/>
        </p:blipFill>
        <p:spPr>
          <a:xfrm>
            <a:off x="4619543" y="4748"/>
            <a:ext cx="7572457" cy="684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1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905A9FF-E2D7-9E27-7962-D0607014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79628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sequence diagram for: Arrival </a:t>
            </a:r>
          </a:p>
        </p:txBody>
      </p:sp>
      <p:pic>
        <p:nvPicPr>
          <p:cNvPr id="4" name="عنصر نائب للمحتوى 3" descr="صورة تحتوي على نص, لقطة شاشة, موازِ, رقم&#10;&#10;تم إنشاء الوصف تلقائياً">
            <a:extLst>
              <a:ext uri="{FF2B5EF4-FFF2-40B4-BE49-F238E27FC236}">
                <a16:creationId xmlns:a16="http://schemas.microsoft.com/office/drawing/2014/main" id="{593D0A99-4B87-C664-4FB9-B7C5378144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5" b="-1"/>
          <a:stretch/>
        </p:blipFill>
        <p:spPr>
          <a:xfrm>
            <a:off x="4619543" y="4748"/>
            <a:ext cx="7572457" cy="684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61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0F9013F-BBE5-9743-63E0-A4B798E4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79628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sequence diagram: for change table</a:t>
            </a:r>
          </a:p>
        </p:txBody>
      </p:sp>
      <p:pic>
        <p:nvPicPr>
          <p:cNvPr id="4" name="عنصر نائب للمحتوى 3" descr="صورة تحتوي على نص, لقطة شاشة, خط, موازِ&#10;&#10;تم إنشاء الوصف تلقائياً">
            <a:extLst>
              <a:ext uri="{FF2B5EF4-FFF2-40B4-BE49-F238E27FC236}">
                <a16:creationId xmlns:a16="http://schemas.microsoft.com/office/drawing/2014/main" id="{D78EAEE2-8AE3-AE2C-378D-D130C35DAC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" r="18732" b="-2"/>
          <a:stretch/>
        </p:blipFill>
        <p:spPr>
          <a:xfrm>
            <a:off x="4619543" y="4748"/>
            <a:ext cx="7572457" cy="684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73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5F91BF40-D6FF-C6BF-5194-2048EAD8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3133473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Context diagram</a:t>
            </a:r>
          </a:p>
        </p:txBody>
      </p:sp>
      <p:pic>
        <p:nvPicPr>
          <p:cNvPr id="4" name="عنصر نائب للمحتوى 3">
            <a:extLst>
              <a:ext uri="{FF2B5EF4-FFF2-40B4-BE49-F238E27FC236}">
                <a16:creationId xmlns:a16="http://schemas.microsoft.com/office/drawing/2014/main" id="{1AD7D077-A9CC-4D11-BC26-C613C9D41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" r="4353" b="-2"/>
          <a:stretch/>
        </p:blipFill>
        <p:spPr bwMode="auto">
          <a:xfrm>
            <a:off x="4619543" y="4748"/>
            <a:ext cx="7572457" cy="6848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3825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244C5F4-E681-E200-828B-AB13090B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78" y="2636521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End of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عنصر نائب للمحتوى 3">
            <a:extLst>
              <a:ext uri="{FF2B5EF4-FFF2-40B4-BE49-F238E27FC236}">
                <a16:creationId xmlns:a16="http://schemas.microsoft.com/office/drawing/2014/main" id="{138FEE16-CB2A-64B7-CAEF-4ADCC169D28B}"/>
              </a:ext>
            </a:extLst>
          </p:cNvPr>
          <p:cNvGraphicFramePr>
            <a:graphicFrameLocks/>
          </p:cNvGraphicFramePr>
          <p:nvPr/>
        </p:nvGraphicFramePr>
        <p:xfrm>
          <a:off x="4619543" y="963407"/>
          <a:ext cx="6953579" cy="460612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931978">
                  <a:extLst>
                    <a:ext uri="{9D8B030D-6E8A-4147-A177-3AD203B41FA5}">
                      <a16:colId xmlns:a16="http://schemas.microsoft.com/office/drawing/2014/main" val="4007228501"/>
                    </a:ext>
                  </a:extLst>
                </a:gridCol>
                <a:gridCol w="1309685">
                  <a:extLst>
                    <a:ext uri="{9D8B030D-6E8A-4147-A177-3AD203B41FA5}">
                      <a16:colId xmlns:a16="http://schemas.microsoft.com/office/drawing/2014/main" val="2754678388"/>
                    </a:ext>
                  </a:extLst>
                </a:gridCol>
                <a:gridCol w="3358343">
                  <a:extLst>
                    <a:ext uri="{9D8B030D-6E8A-4147-A177-3AD203B41FA5}">
                      <a16:colId xmlns:a16="http://schemas.microsoft.com/office/drawing/2014/main" val="2211678479"/>
                    </a:ext>
                  </a:extLst>
                </a:gridCol>
                <a:gridCol w="1353573">
                  <a:extLst>
                    <a:ext uri="{9D8B030D-6E8A-4147-A177-3AD203B41FA5}">
                      <a16:colId xmlns:a16="http://schemas.microsoft.com/office/drawing/2014/main" val="4149604765"/>
                    </a:ext>
                  </a:extLst>
                </a:gridCol>
              </a:tblGrid>
              <a:tr h="763518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100" b="1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Project Title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28677"/>
                  </a:ext>
                </a:extLst>
              </a:tr>
              <a:tr h="763518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>
                          <a:solidFill>
                            <a:srgbClr val="FFFFFF"/>
                          </a:solidFill>
                          <a:effectLst/>
                        </a:rPr>
                        <a:t>Restaurant Booking System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27591"/>
                  </a:ext>
                </a:extLst>
              </a:tr>
              <a:tr h="763518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Student Information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50119"/>
                  </a:ext>
                </a:extLst>
              </a:tr>
              <a:tr h="385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695450" algn="l"/>
                          <a:tab pos="2637155" algn="ctr"/>
                          <a:tab pos="5274310" algn="r"/>
                        </a:tabLs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No.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695450" algn="l"/>
                          <a:tab pos="2637155" algn="ctr"/>
                          <a:tab pos="5274310" algn="r"/>
                        </a:tabLst>
                      </a:pPr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Student ID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Student Name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606776"/>
                  </a:ext>
                </a:extLst>
              </a:tr>
              <a:tr h="385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695450" algn="l"/>
                          <a:tab pos="2637155" algn="ctr"/>
                          <a:tab pos="5274310" algn="r"/>
                        </a:tabLs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1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2240107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basm alahmadi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Leader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898520"/>
                  </a:ext>
                </a:extLst>
              </a:tr>
              <a:tr h="385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695450" algn="l"/>
                          <a:tab pos="2637155" algn="ctr"/>
                          <a:tab pos="5274310" algn="r"/>
                        </a:tabLs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2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2141395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Abdulrhman almarwani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Member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831906"/>
                  </a:ext>
                </a:extLst>
              </a:tr>
              <a:tr h="385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695450" algn="l"/>
                          <a:tab pos="2637155" algn="ctr"/>
                          <a:tab pos="5274310" algn="r"/>
                        </a:tabLs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3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2040414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Naser mansour alslimani  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Member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16678"/>
                  </a:ext>
                </a:extLst>
              </a:tr>
              <a:tr h="385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695450" algn="l"/>
                          <a:tab pos="2637155" algn="ctr"/>
                          <a:tab pos="5274310" algn="r"/>
                        </a:tabLs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4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2243643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Ahmed Mohammed Babader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Member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886396"/>
                  </a:ext>
                </a:extLst>
              </a:tr>
              <a:tr h="385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1695450" algn="l"/>
                          <a:tab pos="2637155" algn="ctr"/>
                          <a:tab pos="5274310" algn="r"/>
                        </a:tabLs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</a:rPr>
                        <a:t>5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2243121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Khalaf Alshammri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Member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3909" marR="92345" marT="92345" marB="92345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13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2458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B3913D5-C14E-5CF7-CE53-946051A4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Report: 3-8</a:t>
            </a:r>
          </a:p>
          <a:p>
            <a:r>
              <a:rPr lang="en-US" dirty="0"/>
              <a:t>Use case diagram</a:t>
            </a:r>
            <a:r>
              <a:rPr lang="en-US" b="1" dirty="0"/>
              <a:t>: 9</a:t>
            </a:r>
          </a:p>
          <a:p>
            <a:r>
              <a:rPr lang="en-US" sz="1800" dirty="0"/>
              <a:t>Class diagram</a:t>
            </a:r>
            <a:r>
              <a:rPr lang="en-US" sz="1800" b="1" dirty="0"/>
              <a:t>: 10</a:t>
            </a:r>
          </a:p>
          <a:p>
            <a:r>
              <a:rPr lang="en-US" sz="1800" dirty="0"/>
              <a:t>sequence diagram: for make reservation</a:t>
            </a:r>
            <a:r>
              <a:rPr lang="en-US" b="1" dirty="0"/>
              <a:t>: 11</a:t>
            </a:r>
          </a:p>
          <a:p>
            <a:r>
              <a:rPr lang="en-US" sz="1800" dirty="0"/>
              <a:t>sequence diagram: for </a:t>
            </a:r>
            <a:r>
              <a:rPr lang="en-US" sz="1800" b="1" dirty="0"/>
              <a:t>cancellation:12</a:t>
            </a:r>
          </a:p>
          <a:p>
            <a:r>
              <a:rPr lang="en-US" sz="1800" dirty="0"/>
              <a:t>sequence diagram for: Arrival </a:t>
            </a:r>
            <a:r>
              <a:rPr lang="en-US" b="1" dirty="0"/>
              <a:t>:13</a:t>
            </a:r>
          </a:p>
          <a:p>
            <a:r>
              <a:rPr lang="en-US" sz="1800" dirty="0"/>
              <a:t>sequence diagram: for change table</a:t>
            </a:r>
            <a:r>
              <a:rPr lang="en-US" sz="1800" b="1" dirty="0"/>
              <a:t>: 14</a:t>
            </a:r>
          </a:p>
          <a:p>
            <a:r>
              <a:rPr lang="en-US" dirty="0"/>
              <a:t>Context diagram</a:t>
            </a:r>
            <a:r>
              <a:rPr lang="en-US" b="1" dirty="0"/>
              <a:t>:15</a:t>
            </a:r>
          </a:p>
          <a:p>
            <a:r>
              <a:rPr lang="en-US" dirty="0"/>
              <a:t>End of project</a:t>
            </a:r>
            <a:r>
              <a:rPr lang="en-US" b="1" dirty="0"/>
              <a:t>: 16</a:t>
            </a:r>
          </a:p>
          <a:p>
            <a:endParaRPr lang="en-US" b="1" dirty="0"/>
          </a:p>
          <a:p>
            <a:endParaRPr lang="en-US" sz="1800" b="1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347053-E769-2A91-FBCA-6067C4486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71" y="974406"/>
            <a:ext cx="1905394" cy="58029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Contents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67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27FE0C2-9C19-4FB7-81C0-06ECDD8C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1766EED2-C3B3-40C6-A5D8-FFF5894B9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CFBF839-A629-4019-9F3D-C15269EEC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13B7060-C0FD-4F48-BD18-CEC2F6CF4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344E7D3-1355-48C1-9904-2405426C4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7A0AFB45-BC4E-4AB7-A8FF-D61849E41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18BD2B14-C775-4442-B02E-E842C96F1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D43EE30E-A569-4394-B036-B0954A88D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F6178D34-57BD-47F7-A56E-14FC1BB22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FFD3B6D6-3AE3-47BC-97D9-CDA2EFCA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C34EB72-4D8B-4039-B1FE-891F22FEB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55A3A4AF-6FE1-4C4B-9286-35AF8C6E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BBF339A0-40DC-4DCB-BF13-4143D7B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0D9DD5-F48B-4179-BF11-4D156DA02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9168E85-6CFA-435B-8A6B-D32486C90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9293C87B-0616-4B2B-B082-B3362CA3F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F2728C57-B738-4443-9FC2-3C060715F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766F97F3-2B2B-4253-BEC7-BC9C7DFF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F2F1BCB5-62E3-482A-A671-8514CD517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19B93AE6-0173-4CA9-A70C-F4D5D9B37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E7FEE511-B4FE-4967-9E02-B802810A9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374E8AF9-DC1D-4FEB-A65B-1F0F82912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89BB8488-306B-461B-846C-5E22664AF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987A2146-569C-4EF6-9CA1-D72961EBD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70334992-12F8-4924-B32E-420C3FDB1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A5B2F0D2-1D46-46DD-A818-60309624D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F1A843A-A6BC-4027-A46F-8EA29D26F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2507F48C-66CC-4AFA-B9A7-360743221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74" name="Rectangle 41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 descr="صورة تحتوي على نص, رسالة, الطباعة, التصميم&#10;&#10;تم إنشاء الوصف تلقائياً">
            <a:extLst>
              <a:ext uri="{FF2B5EF4-FFF2-40B4-BE49-F238E27FC236}">
                <a16:creationId xmlns:a16="http://schemas.microsoft.com/office/drawing/2014/main" id="{50F26381-A14A-7147-292D-6BF54C3056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078E931E-E12A-8BCC-6CA0-D376D296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514600"/>
            <a:ext cx="8915399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Report</a:t>
            </a:r>
          </a:p>
        </p:txBody>
      </p:sp>
      <p:sp>
        <p:nvSpPr>
          <p:cNvPr id="75" name="Rectangle 43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1DEF7FFE-4D64-436F-AD94-4A93A062A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D4D9CC87-0E0B-4C62-BF07-D7891B462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DABC6FAB-CE0E-8BE1-58E3-A21D33100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62" r="10104"/>
          <a:stretch/>
        </p:blipFill>
        <p:spPr>
          <a:xfrm>
            <a:off x="8229598" y="10"/>
            <a:ext cx="3962401" cy="6857990"/>
          </a:xfrm>
          <a:prstGeom prst="rect">
            <a:avLst/>
          </a:prstGeom>
        </p:spPr>
      </p:pic>
      <p:sp>
        <p:nvSpPr>
          <p:cNvPr id="46" name="Freeform 5">
            <a:extLst>
              <a:ext uri="{FF2B5EF4-FFF2-40B4-BE49-F238E27FC236}">
                <a16:creationId xmlns:a16="http://schemas.microsoft.com/office/drawing/2014/main" id="{B7D7AEBC-DEC4-4C87-9581-41DA4DBEE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2C02ECB4-12D7-A3B8-ACB2-0A596E03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Project idea: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386C70F-B83D-6152-FD5A-8B8D810D2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 lnSpcReduction="10000"/>
          </a:bodyPr>
          <a:lstStyle/>
          <a:p>
            <a:r>
              <a:rPr lang="en-US" sz="2500" dirty="0">
                <a:solidFill>
                  <a:srgbClr val="FEFFFF"/>
                </a:solidFill>
              </a:rPr>
              <a:t>Restaurant reservation system</a:t>
            </a:r>
          </a:p>
          <a:p>
            <a:endParaRPr lang="ar-SA" sz="2500" dirty="0">
              <a:solidFill>
                <a:srgbClr val="FEFFFF"/>
              </a:solidFill>
            </a:endParaRPr>
          </a:p>
          <a:p>
            <a:r>
              <a:rPr lang="en-US" sz="2500" dirty="0">
                <a:solidFill>
                  <a:srgbClr val="FEFFFF"/>
                </a:solidFill>
              </a:rPr>
              <a:t>It is a program that is being worked on to ensure the highest possible quality to serve customers in the best possible way and in the fastest time.</a:t>
            </a:r>
          </a:p>
          <a:p>
            <a:endParaRPr lang="ar-SA" sz="2500" dirty="0">
              <a:solidFill>
                <a:srgbClr val="FEFFFF"/>
              </a:solidFill>
            </a:endParaRPr>
          </a:p>
          <a:p>
            <a:r>
              <a:rPr lang="en-US" sz="2500" dirty="0">
                <a:solidFill>
                  <a:srgbClr val="FEFFFF"/>
                </a:solidFill>
              </a:rPr>
              <a:t>To improve the restaurant’s services for customers. </a:t>
            </a:r>
          </a:p>
          <a:p>
            <a:endParaRPr lang="en-US" dirty="0">
              <a:solidFill>
                <a:srgbClr val="FEFFFF"/>
              </a:solidFill>
            </a:endParaRPr>
          </a:p>
          <a:p>
            <a:endParaRPr lang="en-US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5404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ine glasses on a table">
            <a:extLst>
              <a:ext uri="{FF2B5EF4-FFF2-40B4-BE49-F238E27FC236}">
                <a16:creationId xmlns:a16="http://schemas.microsoft.com/office/drawing/2014/main" id="{150CFDED-62B2-5896-A11B-2A9AA56A6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536" b="5194"/>
          <a:stretch/>
        </p:blipFill>
        <p:spPr>
          <a:xfrm>
            <a:off x="-8825" y="10"/>
            <a:ext cx="12192000" cy="6857990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64C8836B-CF71-9260-CD61-EAD5A225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13" y="624110"/>
            <a:ext cx="12188952" cy="12808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problem: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DE56BD7-B6D6-FF03-9FE4-8B5FD0D28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11" y="2133600"/>
            <a:ext cx="10455301" cy="3777622"/>
          </a:xfrm>
        </p:spPr>
        <p:txBody>
          <a:bodyPr>
            <a:normAutofit/>
          </a:bodyPr>
          <a:lstStyle/>
          <a:p>
            <a:pPr>
              <a:buClr>
                <a:srgbClr val="7A96CA"/>
              </a:buClr>
            </a:pPr>
            <a:r>
              <a:rPr lang="en-US" sz="2500" dirty="0"/>
              <a:t>One of the most common problems when reserving a table in a restaurant is the lack of clarity about the waiting mechanism at the time of ordering and how long the customer will wait to receive the table.</a:t>
            </a:r>
          </a:p>
        </p:txBody>
      </p:sp>
    </p:spTree>
    <p:extLst>
      <p:ext uri="{BB962C8B-B14F-4D97-AF65-F5344CB8AC3E}">
        <p14:creationId xmlns:p14="http://schemas.microsoft.com/office/powerpoint/2010/main" val="821889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lose up of circuit board">
            <a:extLst>
              <a:ext uri="{FF2B5EF4-FFF2-40B4-BE49-F238E27FC236}">
                <a16:creationId xmlns:a16="http://schemas.microsoft.com/office/drawing/2014/main" id="{959174BB-64A3-12E7-5837-50CAB3524F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t="7109" b="86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59DEE10D-FE64-9BE7-BF73-CA552596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The 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FC0EE-347A-48CD-B437-8E3C1E680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531E865F-583A-41A7-8FC4-630555C08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14A8889-4D03-EADD-061A-B9EE1DDB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The solution was for the customer to enter his data every time he requested a new order, which made the system separate each order from the other in a separate way and form a new order without overlapping the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70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ine of binary code">
            <a:extLst>
              <a:ext uri="{FF2B5EF4-FFF2-40B4-BE49-F238E27FC236}">
                <a16:creationId xmlns:a16="http://schemas.microsoft.com/office/drawing/2014/main" id="{66870A57-78A9-3C7D-8814-930F87908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3017"/>
          <a:stretch/>
        </p:blipFill>
        <p:spPr>
          <a:xfrm>
            <a:off x="-8825" y="10"/>
            <a:ext cx="12192000" cy="6857990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3B1C5231-BFD8-B9EC-61ED-379CCF44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" y="624110"/>
            <a:ext cx="12175938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Inputs\Outputs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3B30C1D-06B6-4B13-8076-8629681E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" y="2164597"/>
            <a:ext cx="14235704" cy="4887132"/>
          </a:xfrm>
        </p:spPr>
        <p:txBody>
          <a:bodyPr numCol="3">
            <a:normAutofit/>
          </a:bodyPr>
          <a:lstStyle/>
          <a:p>
            <a:pPr>
              <a:lnSpc>
                <a:spcPct val="90000"/>
              </a:lnSpc>
              <a:buClr>
                <a:srgbClr val="1098AA"/>
              </a:buClr>
            </a:pPr>
            <a:r>
              <a:rPr lang="en-US" sz="2200" dirty="0"/>
              <a:t>Inputs:                 </a:t>
            </a:r>
          </a:p>
          <a:p>
            <a:pPr>
              <a:lnSpc>
                <a:spcPct val="90000"/>
              </a:lnSpc>
              <a:buClr>
                <a:srgbClr val="1098AA"/>
              </a:buClr>
            </a:pPr>
            <a:r>
              <a:rPr lang="en-US" sz="2200" dirty="0"/>
              <a:t>Data</a:t>
            </a:r>
          </a:p>
          <a:p>
            <a:pPr>
              <a:lnSpc>
                <a:spcPct val="90000"/>
              </a:lnSpc>
              <a:buClr>
                <a:srgbClr val="1098AA"/>
              </a:buClr>
            </a:pPr>
            <a:r>
              <a:rPr lang="en-US" sz="2200" dirty="0"/>
              <a:t>the name</a:t>
            </a:r>
          </a:p>
          <a:p>
            <a:pPr>
              <a:lnSpc>
                <a:spcPct val="90000"/>
              </a:lnSpc>
              <a:buClr>
                <a:srgbClr val="1098AA"/>
              </a:buClr>
            </a:pPr>
            <a:r>
              <a:rPr lang="en-US" sz="2200" dirty="0"/>
              <a:t>Password</a:t>
            </a:r>
          </a:p>
          <a:p>
            <a:pPr>
              <a:lnSpc>
                <a:spcPct val="90000"/>
              </a:lnSpc>
              <a:buClr>
                <a:srgbClr val="1098AA"/>
              </a:buClr>
            </a:pPr>
            <a:r>
              <a:rPr lang="en-US" sz="2200" dirty="0"/>
              <a:t>Mobile number</a:t>
            </a:r>
          </a:p>
          <a:p>
            <a:pPr>
              <a:lnSpc>
                <a:spcPct val="90000"/>
              </a:lnSpc>
              <a:buClr>
                <a:srgbClr val="1098AA"/>
              </a:buClr>
            </a:pPr>
            <a:r>
              <a:rPr lang="en-US" sz="2200" dirty="0"/>
              <a:t>Emil</a:t>
            </a:r>
          </a:p>
          <a:p>
            <a:pPr>
              <a:lnSpc>
                <a:spcPct val="90000"/>
              </a:lnSpc>
              <a:buClr>
                <a:srgbClr val="1098AA"/>
              </a:buClr>
            </a:pPr>
            <a:r>
              <a:rPr lang="en-US" sz="2200" dirty="0"/>
              <a:t>time of booking</a:t>
            </a:r>
          </a:p>
          <a:p>
            <a:pPr>
              <a:lnSpc>
                <a:spcPct val="90000"/>
              </a:lnSpc>
              <a:buClr>
                <a:srgbClr val="1098AA"/>
              </a:buClr>
            </a:pPr>
            <a:endParaRPr lang="en-US" sz="2200" dirty="0"/>
          </a:p>
          <a:p>
            <a:pPr>
              <a:lnSpc>
                <a:spcPct val="90000"/>
              </a:lnSpc>
              <a:buClr>
                <a:srgbClr val="1098AA"/>
              </a:buClr>
            </a:pPr>
            <a:endParaRPr lang="en-US" sz="2200" dirty="0"/>
          </a:p>
          <a:p>
            <a:pPr>
              <a:lnSpc>
                <a:spcPct val="90000"/>
              </a:lnSpc>
              <a:buClr>
                <a:srgbClr val="1098AA"/>
              </a:buClr>
            </a:pPr>
            <a:endParaRPr lang="en-US" sz="2200" dirty="0"/>
          </a:p>
          <a:p>
            <a:pPr>
              <a:lnSpc>
                <a:spcPct val="90000"/>
              </a:lnSpc>
              <a:buClr>
                <a:srgbClr val="1098AA"/>
              </a:buClr>
            </a:pPr>
            <a:endParaRPr lang="en-US" sz="2200" dirty="0"/>
          </a:p>
          <a:p>
            <a:pPr>
              <a:lnSpc>
                <a:spcPct val="90000"/>
              </a:lnSpc>
              <a:buClr>
                <a:srgbClr val="1098AA"/>
              </a:buClr>
            </a:pPr>
            <a:endParaRPr lang="en-US" sz="2200" dirty="0"/>
          </a:p>
          <a:p>
            <a:pPr>
              <a:lnSpc>
                <a:spcPct val="90000"/>
              </a:lnSpc>
              <a:buClr>
                <a:srgbClr val="1098AA"/>
              </a:buClr>
            </a:pPr>
            <a:endParaRPr lang="en-US" sz="2200" dirty="0"/>
          </a:p>
          <a:p>
            <a:pPr>
              <a:lnSpc>
                <a:spcPct val="90000"/>
              </a:lnSpc>
              <a:buClr>
                <a:srgbClr val="1098AA"/>
              </a:buClr>
            </a:pPr>
            <a:endParaRPr lang="en-US" sz="2200" dirty="0"/>
          </a:p>
          <a:p>
            <a:pPr>
              <a:lnSpc>
                <a:spcPct val="90000"/>
              </a:lnSpc>
              <a:buClr>
                <a:srgbClr val="1098AA"/>
              </a:buClr>
            </a:pPr>
            <a:endParaRPr lang="en-US" sz="2200" dirty="0"/>
          </a:p>
          <a:p>
            <a:pPr>
              <a:lnSpc>
                <a:spcPct val="90000"/>
              </a:lnSpc>
              <a:buClr>
                <a:srgbClr val="1098AA"/>
              </a:buClr>
            </a:pPr>
            <a:endParaRPr lang="en-US" sz="2200" dirty="0"/>
          </a:p>
          <a:p>
            <a:pPr>
              <a:lnSpc>
                <a:spcPct val="90000"/>
              </a:lnSpc>
              <a:buClr>
                <a:srgbClr val="1098AA"/>
              </a:buClr>
            </a:pPr>
            <a:endParaRPr lang="en-US" sz="2200" dirty="0"/>
          </a:p>
          <a:p>
            <a:pPr>
              <a:lnSpc>
                <a:spcPct val="90000"/>
              </a:lnSpc>
              <a:buClr>
                <a:srgbClr val="1098AA"/>
              </a:buClr>
            </a:pPr>
            <a:endParaRPr lang="en-US" sz="2200" dirty="0"/>
          </a:p>
          <a:p>
            <a:pPr>
              <a:lnSpc>
                <a:spcPct val="90000"/>
              </a:lnSpc>
              <a:buClr>
                <a:srgbClr val="1098AA"/>
              </a:buClr>
            </a:pPr>
            <a:endParaRPr lang="en-US" sz="2200" dirty="0"/>
          </a:p>
          <a:p>
            <a:pPr>
              <a:lnSpc>
                <a:spcPct val="90000"/>
              </a:lnSpc>
              <a:buClr>
                <a:srgbClr val="1098AA"/>
              </a:buClr>
            </a:pPr>
            <a:endParaRPr lang="en-US" sz="2200" dirty="0"/>
          </a:p>
          <a:p>
            <a:pPr>
              <a:lnSpc>
                <a:spcPct val="90000"/>
              </a:lnSpc>
              <a:buClr>
                <a:srgbClr val="1098AA"/>
              </a:buClr>
            </a:pPr>
            <a:endParaRPr lang="en-US" sz="2200" dirty="0"/>
          </a:p>
          <a:p>
            <a:pPr marL="0" indent="0">
              <a:lnSpc>
                <a:spcPct val="90000"/>
              </a:lnSpc>
              <a:buClr>
                <a:srgbClr val="1098AA"/>
              </a:buClr>
              <a:buNone/>
            </a:pPr>
            <a:endParaRPr lang="en-US" sz="2200" dirty="0"/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1098AA"/>
              </a:buClr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Outputs: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1098AA"/>
              </a:buClr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seats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1098AA"/>
              </a:buClr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Requests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1098AA"/>
              </a:buClr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data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1098AA"/>
              </a:buClr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Bill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1098AA"/>
              </a:buClr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number.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1098AA"/>
              </a:buClr>
            </a:pPr>
            <a:endParaRPr lang="en-US" sz="1100" dirty="0"/>
          </a:p>
          <a:p>
            <a:pPr>
              <a:lnSpc>
                <a:spcPct val="90000"/>
              </a:lnSpc>
              <a:buClr>
                <a:srgbClr val="1098AA"/>
              </a:buClr>
            </a:pPr>
            <a:endParaRPr lang="en-US" sz="1100" dirty="0"/>
          </a:p>
          <a:p>
            <a:pPr>
              <a:lnSpc>
                <a:spcPct val="90000"/>
              </a:lnSpc>
              <a:buClr>
                <a:srgbClr val="1098AA"/>
              </a:buClr>
            </a:pPr>
            <a:endParaRPr lang="en-US" sz="1100" dirty="0"/>
          </a:p>
          <a:p>
            <a:pPr marL="0" indent="0">
              <a:lnSpc>
                <a:spcPct val="90000"/>
              </a:lnSpc>
              <a:buClr>
                <a:srgbClr val="1098AA"/>
              </a:buClr>
              <a:buNone/>
            </a:pPr>
            <a:endParaRPr lang="en-US" sz="1100" dirty="0"/>
          </a:p>
          <a:p>
            <a:pPr>
              <a:lnSpc>
                <a:spcPct val="90000"/>
              </a:lnSpc>
              <a:buClr>
                <a:srgbClr val="1098AA"/>
              </a:buClr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6376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E1A71F-2664-4E38-A47B-A6F74A66A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A2202-3CDB-4BEB-B357-591207B19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AA8EDE51-7C9E-3654-DA0F-50BEFD18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Constraints: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AD441E9-6D75-456C-B0AE-40B2012E1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7A9BBCA7-8E4B-D380-BB67-2BBFCD907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522593"/>
              </p:ext>
            </p:extLst>
          </p:nvPr>
        </p:nvGraphicFramePr>
        <p:xfrm>
          <a:off x="1" y="2529110"/>
          <a:ext cx="11992130" cy="3363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510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27FE0C2-9C19-4FB7-81C0-06ECDD8C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766EED2-C3B3-40C6-A5D8-FFF5894B9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CFBF839-A629-4019-9F3D-C15269EEC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E13B7060-C0FD-4F48-BD18-CEC2F6CF4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344E7D3-1355-48C1-9904-2405426C4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A0AFB45-BC4E-4AB7-A8FF-D61849E41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8BD2B14-C775-4442-B02E-E842C96F1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43EE30E-A569-4394-B036-B0954A88D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6178D34-57BD-47F7-A56E-14FC1BB22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FD3B6D6-3AE3-47BC-97D9-CDA2EFCA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C34EB72-4D8B-4039-B1FE-891F22FEB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55A3A4AF-6FE1-4C4B-9286-35AF8C6E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BF339A0-40DC-4DCB-BF13-4143D7B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0D9DD5-F48B-4179-BF11-4D156DA02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A9168E85-6CFA-435B-8A6B-D32486C90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9293C87B-0616-4B2B-B082-B3362CA3F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F2728C57-B738-4443-9FC2-3C060715F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766F97F3-2B2B-4253-BEC7-BC9C7DFF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F2F1BCB5-62E3-482A-A671-8514CD517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19B93AE6-0173-4CA9-A70C-F4D5D9B37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E7FEE511-B4FE-4967-9E02-B802810A9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374E8AF9-DC1D-4FEB-A65B-1F0F82912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89BB8488-306B-461B-846C-5E22664AF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987A2146-569C-4EF6-9CA1-D72961EBD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70334992-12F8-4924-B32E-420C3FDB1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A5B2F0D2-1D46-46DD-A818-60309624D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FF1A843A-A6BC-4027-A46F-8EA29D26F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2507F48C-66CC-4AFA-B9A7-360743221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65BDAB9-42B9-4804-8008-D12F332BA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8AB646C-DDAF-4266-A8C5-84777B9D2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A97EE217-FCF4-7B89-354A-339F6575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Use case diagram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C40CAA05-9019-2A04-892F-D4583F7670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r="1" b="1"/>
          <a:stretch/>
        </p:blipFill>
        <p:spPr>
          <a:xfrm>
            <a:off x="6111242" y="41668"/>
            <a:ext cx="6080758" cy="6863534"/>
          </a:xfrm>
          <a:prstGeom prst="rect">
            <a:avLst/>
          </a:prstGeom>
        </p:spPr>
      </p:pic>
      <p:sp>
        <p:nvSpPr>
          <p:cNvPr id="52" name="Freeform 27">
            <a:extLst>
              <a:ext uri="{FF2B5EF4-FFF2-40B4-BE49-F238E27FC236}">
                <a16:creationId xmlns:a16="http://schemas.microsoft.com/office/drawing/2014/main" id="{FD806A9B-2314-4181-A38D-D5B6445B8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23745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ربطة">
  <a:themeElements>
    <a:clrScheme name="ربطة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ربطة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ربطة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</TotalTime>
  <Words>335</Words>
  <Application>Microsoft Office PowerPoint</Application>
  <PresentationFormat>شاشة عريضة</PresentationFormat>
  <Paragraphs>99</Paragraphs>
  <Slides>16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inherit</vt:lpstr>
      <vt:lpstr>Wingdings 3</vt:lpstr>
      <vt:lpstr>ربطة</vt:lpstr>
      <vt:lpstr>Restaurant Booking System</vt:lpstr>
      <vt:lpstr>Contents </vt:lpstr>
      <vt:lpstr>Report</vt:lpstr>
      <vt:lpstr>Project idea: </vt:lpstr>
      <vt:lpstr>The problem: </vt:lpstr>
      <vt:lpstr>The solution</vt:lpstr>
      <vt:lpstr>Inputs\Outputs</vt:lpstr>
      <vt:lpstr>Constraints:</vt:lpstr>
      <vt:lpstr>Use case diagram</vt:lpstr>
      <vt:lpstr>Class diagram</vt:lpstr>
      <vt:lpstr>sequence diagram: for make reservation</vt:lpstr>
      <vt:lpstr>sequence diagram: for cancellation</vt:lpstr>
      <vt:lpstr>sequence diagram for: Arrival </vt:lpstr>
      <vt:lpstr>sequence diagram: for change table</vt:lpstr>
      <vt:lpstr>Context diagram</vt:lpstr>
      <vt:lpstr>End of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Booking System</dc:title>
  <dc:creator>baraa babader</dc:creator>
  <cp:lastModifiedBy>baraa.babader.com@outlook.com</cp:lastModifiedBy>
  <cp:revision>3</cp:revision>
  <dcterms:created xsi:type="dcterms:W3CDTF">2024-05-19T12:59:51Z</dcterms:created>
  <dcterms:modified xsi:type="dcterms:W3CDTF">2024-05-19T15:19:39Z</dcterms:modified>
</cp:coreProperties>
</file>