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ale\OneDrive\Udacity\Programming%20for%20Data%20Science%20with%20Python%20Nanodegree\Investigate%20a%20Relational%20Database%20Project\results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ale\OneDrive\Udacity\Programming%20for%20Data%20Science%20with%20Python%20Nanodegree\Investigate%20a%20Relational%20Database%20Project\results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ale\OneDrive\Udacity\Programming%20for%20Data%20Science%20with%20Python%20Nanodegree\Investigate%20a%20Relational%20Database%20Project\results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cap="all" baseline="0">
                <a:effectLst/>
              </a:rPr>
              <a:t>What are the most popular categories for movies?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results1!$B$1</c:f>
              <c:strCache>
                <c:ptCount val="1"/>
                <c:pt idx="0">
                  <c:v>movie_count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results1!$A$2:$A$5</c:f>
              <c:strCache>
                <c:ptCount val="4"/>
                <c:pt idx="0">
                  <c:v>Documentary</c:v>
                </c:pt>
                <c:pt idx="1">
                  <c:v>Family</c:v>
                </c:pt>
                <c:pt idx="2">
                  <c:v>Foreign</c:v>
                </c:pt>
                <c:pt idx="3">
                  <c:v>Sports</c:v>
                </c:pt>
              </c:strCache>
            </c:strRef>
          </c:cat>
          <c:val>
            <c:numRef>
              <c:f>results1!$B$2:$B$5</c:f>
              <c:numCache>
                <c:formatCode>General</c:formatCode>
                <c:ptCount val="4"/>
                <c:pt idx="0">
                  <c:v>68</c:v>
                </c:pt>
                <c:pt idx="1">
                  <c:v>69</c:v>
                </c:pt>
                <c:pt idx="2">
                  <c:v>73</c:v>
                </c:pt>
                <c:pt idx="3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17-4FAC-AA1E-46A3DCAB26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032431"/>
        <c:axId val="104034095"/>
      </c:barChart>
      <c:catAx>
        <c:axId val="104032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 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34095"/>
        <c:crosses val="autoZero"/>
        <c:auto val="1"/>
        <c:lblAlgn val="ctr"/>
        <c:lblOffset val="100"/>
        <c:noMultiLvlLbl val="0"/>
      </c:catAx>
      <c:valAx>
        <c:axId val="10403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Movies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32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[results3.csv]Sheet2!PivotTable18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cap="all" baseline="0">
                <a:effectLst/>
              </a:rPr>
              <a:t>Which employee had the best total sales each month?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Jon Stephens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Sheet2!$A$5:$A$8</c:f>
              <c:strCache>
                <c:ptCount val="4"/>
                <c:pt idx="0">
                  <c:v>2007-02-01T00:00:00.000Z</c:v>
                </c:pt>
                <c:pt idx="1">
                  <c:v>2007-03-01T00:00:00.000Z</c:v>
                </c:pt>
                <c:pt idx="2">
                  <c:v>2007-04-01T00:00:00.000Z</c:v>
                </c:pt>
                <c:pt idx="3">
                  <c:v>2007-05-01T00:00:00.000Z</c:v>
                </c:pt>
              </c:strCache>
            </c:strRef>
          </c:cat>
          <c:val>
            <c:numRef>
              <c:f>Sheet2!$B$5:$B$8</c:f>
              <c:numCache>
                <c:formatCode>General</c:formatCode>
                <c:ptCount val="4"/>
                <c:pt idx="0">
                  <c:v>4191</c:v>
                </c:pt>
                <c:pt idx="1">
                  <c:v>12109.73</c:v>
                </c:pt>
                <c:pt idx="2">
                  <c:v>14479.1</c:v>
                </c:pt>
                <c:pt idx="3">
                  <c:v>280.08999999999997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9-4A23-A675-F89C08D9805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Mike Hillyer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Sheet2!$A$5:$A$8</c:f>
              <c:strCache>
                <c:ptCount val="4"/>
                <c:pt idx="0">
                  <c:v>2007-02-01T00:00:00.000Z</c:v>
                </c:pt>
                <c:pt idx="1">
                  <c:v>2007-03-01T00:00:00.000Z</c:v>
                </c:pt>
                <c:pt idx="2">
                  <c:v>2007-04-01T00:00:00.000Z</c:v>
                </c:pt>
                <c:pt idx="3">
                  <c:v>2007-05-01T00:00:00.000Z</c:v>
                </c:pt>
              </c:strCache>
            </c:strRef>
          </c:cat>
          <c:val>
            <c:numRef>
              <c:f>Sheet2!$C$5:$C$8</c:f>
              <c:numCache>
                <c:formatCode>General</c:formatCode>
                <c:ptCount val="4"/>
                <c:pt idx="0">
                  <c:v>4160.84</c:v>
                </c:pt>
                <c:pt idx="1">
                  <c:v>11776.83</c:v>
                </c:pt>
                <c:pt idx="2">
                  <c:v>14080.36</c:v>
                </c:pt>
                <c:pt idx="3">
                  <c:v>234.09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9-4A23-A675-F89C08D980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16911775"/>
        <c:axId val="516906367"/>
      </c:barChart>
      <c:catAx>
        <c:axId val="5169117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906367"/>
        <c:crosses val="autoZero"/>
        <c:auto val="1"/>
        <c:lblAlgn val="ctr"/>
        <c:lblOffset val="100"/>
        <c:noMultiLvlLbl val="0"/>
      </c:catAx>
      <c:valAx>
        <c:axId val="51690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Sales</a:t>
                </a:r>
                <a:r>
                  <a:rPr lang="en-US" baseline="0"/>
                  <a:t> (USD)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911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many times have movies from each category been rented out?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results4!$B$1</c:f>
              <c:strCache>
                <c:ptCount val="1"/>
                <c:pt idx="0">
                  <c:v>number_of_times_rented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results4!$A$2:$A$17</c:f>
              <c:strCache>
                <c:ptCount val="16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results4!$B$2:$B$17</c:f>
              <c:numCache>
                <c:formatCode>General</c:formatCode>
                <c:ptCount val="16"/>
                <c:pt idx="0">
                  <c:v>1112</c:v>
                </c:pt>
                <c:pt idx="1">
                  <c:v>1166</c:v>
                </c:pt>
                <c:pt idx="2">
                  <c:v>945</c:v>
                </c:pt>
                <c:pt idx="3">
                  <c:v>939</c:v>
                </c:pt>
                <c:pt idx="4">
                  <c:v>941</c:v>
                </c:pt>
                <c:pt idx="5">
                  <c:v>1050</c:v>
                </c:pt>
                <c:pt idx="6">
                  <c:v>1060</c:v>
                </c:pt>
                <c:pt idx="7">
                  <c:v>1096</c:v>
                </c:pt>
                <c:pt idx="8">
                  <c:v>1033</c:v>
                </c:pt>
                <c:pt idx="9">
                  <c:v>969</c:v>
                </c:pt>
                <c:pt idx="10">
                  <c:v>846</c:v>
                </c:pt>
                <c:pt idx="11">
                  <c:v>830</c:v>
                </c:pt>
                <c:pt idx="12">
                  <c:v>940</c:v>
                </c:pt>
                <c:pt idx="13">
                  <c:v>1101</c:v>
                </c:pt>
                <c:pt idx="14">
                  <c:v>1179</c:v>
                </c:pt>
                <c:pt idx="15">
                  <c:v>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6-497E-A29C-D1BFE21167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3061311"/>
        <c:axId val="1593058815"/>
      </c:barChart>
      <c:catAx>
        <c:axId val="1593061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058815"/>
        <c:crosses val="autoZero"/>
        <c:auto val="1"/>
        <c:lblAlgn val="ctr"/>
        <c:lblOffset val="100"/>
        <c:noMultiLvlLbl val="0"/>
      </c:catAx>
      <c:valAx>
        <c:axId val="159305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times movies rented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061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E6922-7E32-4C7B-989A-4E3A7C574D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E5249-6C90-4F85-8127-B946A39BF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most popular movie categories are Documentary, Family, Foreign, and Sports.</a:t>
          </a:r>
        </a:p>
      </dgm:t>
    </dgm:pt>
    <dgm:pt modelId="{F37BA0C1-1558-49AE-812D-433738A330EA}" type="parTrans" cxnId="{910E5596-0F87-48DD-B813-6B35FED8B36C}">
      <dgm:prSet/>
      <dgm:spPr/>
      <dgm:t>
        <a:bodyPr/>
        <a:lstStyle/>
        <a:p>
          <a:endParaRPr lang="en-US"/>
        </a:p>
      </dgm:t>
    </dgm:pt>
    <dgm:pt modelId="{0A91BE4A-415C-40B9-B273-C3463AE0CD0A}" type="sibTrans" cxnId="{910E5596-0F87-48DD-B813-6B35FED8B36C}">
      <dgm:prSet/>
      <dgm:spPr/>
      <dgm:t>
        <a:bodyPr/>
        <a:lstStyle/>
        <a:p>
          <a:endParaRPr lang="en-US"/>
        </a:p>
      </dgm:t>
    </dgm:pt>
    <dgm:pt modelId="{65DD6357-9DE5-4926-B364-9FCADF1C46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Sports is the most popular by 1 movie.</a:t>
          </a:r>
        </a:p>
      </dgm:t>
    </dgm:pt>
    <dgm:pt modelId="{4A0F87D9-1A7E-4C33-8CBD-A32837629B8D}" type="parTrans" cxnId="{8340A4E1-0EAE-4CA9-91A4-63B275DFB21D}">
      <dgm:prSet/>
      <dgm:spPr/>
      <dgm:t>
        <a:bodyPr/>
        <a:lstStyle/>
        <a:p>
          <a:endParaRPr lang="en-US"/>
        </a:p>
      </dgm:t>
    </dgm:pt>
    <dgm:pt modelId="{5D178A0F-1CC6-41C9-8A64-2CFA254DBCA1}" type="sibTrans" cxnId="{8340A4E1-0EAE-4CA9-91A4-63B275DFB21D}">
      <dgm:prSet/>
      <dgm:spPr/>
      <dgm:t>
        <a:bodyPr/>
        <a:lstStyle/>
        <a:p>
          <a:endParaRPr lang="en-US"/>
        </a:p>
      </dgm:t>
    </dgm:pt>
    <dgm:pt modelId="{73D5F4AD-BE8B-4332-B82B-0E04B3B6D3A8}" type="pres">
      <dgm:prSet presAssocID="{CBBE6922-7E32-4C7B-989A-4E3A7C574D54}" presName="root" presStyleCnt="0">
        <dgm:presLayoutVars>
          <dgm:dir/>
          <dgm:resizeHandles val="exact"/>
        </dgm:presLayoutVars>
      </dgm:prSet>
      <dgm:spPr/>
    </dgm:pt>
    <dgm:pt modelId="{134A3FDE-5BC6-4B0F-94DC-EC9AB878379D}" type="pres">
      <dgm:prSet presAssocID="{573E5249-6C90-4F85-8127-B946A39BFC19}" presName="compNode" presStyleCnt="0"/>
      <dgm:spPr/>
    </dgm:pt>
    <dgm:pt modelId="{160D542C-3262-4C43-A80D-C77E13687126}" type="pres">
      <dgm:prSet presAssocID="{573E5249-6C90-4F85-8127-B946A39BFC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335B7B1-3D8C-4552-B19A-62CD3B556CD6}" type="pres">
      <dgm:prSet presAssocID="{573E5249-6C90-4F85-8127-B946A39BFC19}" presName="spaceRect" presStyleCnt="0"/>
      <dgm:spPr/>
    </dgm:pt>
    <dgm:pt modelId="{FB27D828-8CAE-4D0C-9D4D-E05B8F8C5DAE}" type="pres">
      <dgm:prSet presAssocID="{573E5249-6C90-4F85-8127-B946A39BFC19}" presName="textRect" presStyleLbl="revTx" presStyleIdx="0" presStyleCnt="2">
        <dgm:presLayoutVars>
          <dgm:chMax val="1"/>
          <dgm:chPref val="1"/>
        </dgm:presLayoutVars>
      </dgm:prSet>
      <dgm:spPr/>
    </dgm:pt>
    <dgm:pt modelId="{1F7CDA79-9F24-48F0-8442-4DA479978CBB}" type="pres">
      <dgm:prSet presAssocID="{0A91BE4A-415C-40B9-B273-C3463AE0CD0A}" presName="sibTrans" presStyleCnt="0"/>
      <dgm:spPr/>
    </dgm:pt>
    <dgm:pt modelId="{7EC2ECFF-BA6F-4BD8-AAE1-0FC8CC9A3292}" type="pres">
      <dgm:prSet presAssocID="{65DD6357-9DE5-4926-B364-9FCADF1C4690}" presName="compNode" presStyleCnt="0"/>
      <dgm:spPr/>
    </dgm:pt>
    <dgm:pt modelId="{1B5CB329-D704-4B25-A8C0-0E45FEC6CBE2}" type="pres">
      <dgm:prSet presAssocID="{65DD6357-9DE5-4926-B364-9FCADF1C469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637ED4FE-E34D-4285-9986-7EDB09050402}" type="pres">
      <dgm:prSet presAssocID="{65DD6357-9DE5-4926-B364-9FCADF1C4690}" presName="spaceRect" presStyleCnt="0"/>
      <dgm:spPr/>
    </dgm:pt>
    <dgm:pt modelId="{40B16668-FFB2-40FB-ACBF-A7E3AC82800B}" type="pres">
      <dgm:prSet presAssocID="{65DD6357-9DE5-4926-B364-9FCADF1C469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10E5596-0F87-48DD-B813-6B35FED8B36C}" srcId="{CBBE6922-7E32-4C7B-989A-4E3A7C574D54}" destId="{573E5249-6C90-4F85-8127-B946A39BFC19}" srcOrd="0" destOrd="0" parTransId="{F37BA0C1-1558-49AE-812D-433738A330EA}" sibTransId="{0A91BE4A-415C-40B9-B273-C3463AE0CD0A}"/>
    <dgm:cxn modelId="{486F80DF-DB93-4A3A-838E-96D5D42C63CC}" type="presOf" srcId="{573E5249-6C90-4F85-8127-B946A39BFC19}" destId="{FB27D828-8CAE-4D0C-9D4D-E05B8F8C5DAE}" srcOrd="0" destOrd="0" presId="urn:microsoft.com/office/officeart/2018/2/layout/IconLabelList"/>
    <dgm:cxn modelId="{8340A4E1-0EAE-4CA9-91A4-63B275DFB21D}" srcId="{CBBE6922-7E32-4C7B-989A-4E3A7C574D54}" destId="{65DD6357-9DE5-4926-B364-9FCADF1C4690}" srcOrd="1" destOrd="0" parTransId="{4A0F87D9-1A7E-4C33-8CBD-A32837629B8D}" sibTransId="{5D178A0F-1CC6-41C9-8A64-2CFA254DBCA1}"/>
    <dgm:cxn modelId="{07138CE4-C935-496D-94AB-E98F0749A8B2}" type="presOf" srcId="{CBBE6922-7E32-4C7B-989A-4E3A7C574D54}" destId="{73D5F4AD-BE8B-4332-B82B-0E04B3B6D3A8}" srcOrd="0" destOrd="0" presId="urn:microsoft.com/office/officeart/2018/2/layout/IconLabelList"/>
    <dgm:cxn modelId="{EAEA7AEF-B6E5-4453-AEF6-9A945CFC1FA7}" type="presOf" srcId="{65DD6357-9DE5-4926-B364-9FCADF1C4690}" destId="{40B16668-FFB2-40FB-ACBF-A7E3AC82800B}" srcOrd="0" destOrd="0" presId="urn:microsoft.com/office/officeart/2018/2/layout/IconLabelList"/>
    <dgm:cxn modelId="{F7AFFD60-C63F-4613-B588-38170E9C3194}" type="presParOf" srcId="{73D5F4AD-BE8B-4332-B82B-0E04B3B6D3A8}" destId="{134A3FDE-5BC6-4B0F-94DC-EC9AB878379D}" srcOrd="0" destOrd="0" presId="urn:microsoft.com/office/officeart/2018/2/layout/IconLabelList"/>
    <dgm:cxn modelId="{D4DDBB43-B039-4C0E-88B6-5959C4E6E631}" type="presParOf" srcId="{134A3FDE-5BC6-4B0F-94DC-EC9AB878379D}" destId="{160D542C-3262-4C43-A80D-C77E13687126}" srcOrd="0" destOrd="0" presId="urn:microsoft.com/office/officeart/2018/2/layout/IconLabelList"/>
    <dgm:cxn modelId="{35132B4B-F8AA-435F-AD59-CB506C0643B7}" type="presParOf" srcId="{134A3FDE-5BC6-4B0F-94DC-EC9AB878379D}" destId="{8335B7B1-3D8C-4552-B19A-62CD3B556CD6}" srcOrd="1" destOrd="0" presId="urn:microsoft.com/office/officeart/2018/2/layout/IconLabelList"/>
    <dgm:cxn modelId="{1B3E3DA3-510C-4BEA-BA25-1ACA9A038DEA}" type="presParOf" srcId="{134A3FDE-5BC6-4B0F-94DC-EC9AB878379D}" destId="{FB27D828-8CAE-4D0C-9D4D-E05B8F8C5DAE}" srcOrd="2" destOrd="0" presId="urn:microsoft.com/office/officeart/2018/2/layout/IconLabelList"/>
    <dgm:cxn modelId="{A90EA52C-CD27-4D2A-8D97-8175983184FB}" type="presParOf" srcId="{73D5F4AD-BE8B-4332-B82B-0E04B3B6D3A8}" destId="{1F7CDA79-9F24-48F0-8442-4DA479978CBB}" srcOrd="1" destOrd="0" presId="urn:microsoft.com/office/officeart/2018/2/layout/IconLabelList"/>
    <dgm:cxn modelId="{572EAEE5-8FA2-436C-8583-A4BBF07C4C6E}" type="presParOf" srcId="{73D5F4AD-BE8B-4332-B82B-0E04B3B6D3A8}" destId="{7EC2ECFF-BA6F-4BD8-AAE1-0FC8CC9A3292}" srcOrd="2" destOrd="0" presId="urn:microsoft.com/office/officeart/2018/2/layout/IconLabelList"/>
    <dgm:cxn modelId="{764E2F8B-7410-4FE4-AE1B-B8D2383B85D2}" type="presParOf" srcId="{7EC2ECFF-BA6F-4BD8-AAE1-0FC8CC9A3292}" destId="{1B5CB329-D704-4B25-A8C0-0E45FEC6CBE2}" srcOrd="0" destOrd="0" presId="urn:microsoft.com/office/officeart/2018/2/layout/IconLabelList"/>
    <dgm:cxn modelId="{AD8C6552-FDC9-4B0C-8643-046D86A5292E}" type="presParOf" srcId="{7EC2ECFF-BA6F-4BD8-AAE1-0FC8CC9A3292}" destId="{637ED4FE-E34D-4285-9986-7EDB09050402}" srcOrd="1" destOrd="0" presId="urn:microsoft.com/office/officeart/2018/2/layout/IconLabelList"/>
    <dgm:cxn modelId="{5F427D7A-BFDC-49BC-9919-65E6B5C84DD0}" type="presParOf" srcId="{7EC2ECFF-BA6F-4BD8-AAE1-0FC8CC9A3292}" destId="{40B16668-FFB2-40FB-ACBF-A7E3AC8280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D542C-3262-4C43-A80D-C77E13687126}">
      <dsp:nvSpPr>
        <dsp:cNvPr id="0" name=""/>
        <dsp:cNvSpPr/>
      </dsp:nvSpPr>
      <dsp:spPr>
        <a:xfrm>
          <a:off x="736821" y="749692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7D828-8CAE-4D0C-9D4D-E05B8F8C5DAE}">
      <dsp:nvSpPr>
        <dsp:cNvPr id="0" name=""/>
        <dsp:cNvSpPr/>
      </dsp:nvSpPr>
      <dsp:spPr>
        <a:xfrm>
          <a:off x="68571" y="2163354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most popular movie categories are Documentary, Family, Foreign, and Sports.</a:t>
          </a:r>
        </a:p>
      </dsp:txBody>
      <dsp:txXfrm>
        <a:off x="68571" y="2163354"/>
        <a:ext cx="2430000" cy="720000"/>
      </dsp:txXfrm>
    </dsp:sp>
    <dsp:sp modelId="{1B5CB329-D704-4B25-A8C0-0E45FEC6CBE2}">
      <dsp:nvSpPr>
        <dsp:cNvPr id="0" name=""/>
        <dsp:cNvSpPr/>
      </dsp:nvSpPr>
      <dsp:spPr>
        <a:xfrm>
          <a:off x="3592071" y="749692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16668-FFB2-40FB-ACBF-A7E3AC82800B}">
      <dsp:nvSpPr>
        <dsp:cNvPr id="0" name=""/>
        <dsp:cNvSpPr/>
      </dsp:nvSpPr>
      <dsp:spPr>
        <a:xfrm>
          <a:off x="2923821" y="2163354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Sports is the most popular by 1 movie.</a:t>
          </a:r>
        </a:p>
      </dsp:txBody>
      <dsp:txXfrm>
        <a:off x="2923821" y="2163354"/>
        <a:ext cx="243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2F9B-61A8-44CF-A1C4-CE4310D6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popular categories for movies?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3BD4F09-7AA9-4D6A-A238-DDA10D4983C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9685194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5EB4D2F9-EEEA-46EB-8A3D-B7D7587DCD0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88417" y="2228003"/>
          <a:ext cx="5422392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289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6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C280E-9E40-4999-9252-B2C2F858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Out of the top ten customers, who spent the most money each month?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B15EC-9437-4511-9CC5-022FED70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February 2007, Marion Snyder spent the most money.</a:t>
            </a:r>
          </a:p>
          <a:p>
            <a:r>
              <a:rPr lang="en-US">
                <a:solidFill>
                  <a:schemeClr val="bg1"/>
                </a:solidFill>
              </a:rPr>
              <a:t>In March 2007, Eleanor Hunt spent the most money.</a:t>
            </a:r>
          </a:p>
          <a:p>
            <a:r>
              <a:rPr lang="en-US">
                <a:solidFill>
                  <a:schemeClr val="bg1"/>
                </a:solidFill>
              </a:rPr>
              <a:t>In April 2007, Eleanor Hunt spent the most money.</a:t>
            </a:r>
          </a:p>
          <a:p>
            <a:r>
              <a:rPr lang="en-US">
                <a:solidFill>
                  <a:schemeClr val="bg1"/>
                </a:solidFill>
              </a:rPr>
              <a:t>In May 2007, Marion Snyder spent the most money.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859D6F6-00D8-4CB0-8C0A-8E56FC2B4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1522" y="1760075"/>
            <a:ext cx="6489819" cy="33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CD0B-74BF-44C4-8576-A7D46CFA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employee had the best total sales each month?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1D226-2FD1-4A4B-99EB-59F9890BE7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Jon Stephens had the best sales every month.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DC3A2A-9125-417B-B179-BBA61929BD2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025" y="2227263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097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884C-D921-48EA-9293-7DD0CB96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times have movies from each category been rented out?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24394-200D-4466-96F3-1B0E15BEA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Sports movies are rented the most.</a:t>
            </a:r>
          </a:p>
          <a:p>
            <a:r>
              <a:rPr lang="en-US" dirty="0"/>
              <a:t>Animation movies are a close second.</a:t>
            </a:r>
          </a:p>
          <a:p>
            <a:r>
              <a:rPr lang="en-US" dirty="0"/>
              <a:t>Action movies are third.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0666CF-B659-4DA9-B3AF-F1CB0CA5697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025" y="2227263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41296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251</TotalTime>
  <Words>190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What are the most popular categories for movies?</vt:lpstr>
      <vt:lpstr>Out of the top ten customers, who spent the most money each month?</vt:lpstr>
      <vt:lpstr>Which employee had the best total sales each month?</vt:lpstr>
      <vt:lpstr>How many times have movies from each category been rented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most popular categories for movies?</dc:title>
  <dc:creator>Khaleahcia Ford</dc:creator>
  <cp:lastModifiedBy>Khaleahcia Ford</cp:lastModifiedBy>
  <cp:revision>1</cp:revision>
  <dcterms:created xsi:type="dcterms:W3CDTF">2021-12-10T02:06:04Z</dcterms:created>
  <dcterms:modified xsi:type="dcterms:W3CDTF">2021-12-10T06:17:05Z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