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61" r:id="rId4"/>
    <p:sldId id="262" r:id="rId5"/>
    <p:sldId id="259" r:id="rId6"/>
    <p:sldId id="266" r:id="rId7"/>
    <p:sldId id="267" r:id="rId8"/>
    <p:sldId id="258" r:id="rId9"/>
    <p:sldId id="270" r:id="rId10"/>
    <p:sldId id="263" r:id="rId11"/>
    <p:sldId id="264" r:id="rId12"/>
    <p:sldId id="271" r:id="rId13"/>
    <p:sldId id="268" r:id="rId14"/>
    <p:sldId id="269" r:id="rId15"/>
    <p:sldId id="26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107" d="100"/>
          <a:sy n="107" d="100"/>
        </p:scale>
        <p:origin x="792" y="-22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4" y="1777179"/>
            <a:ext cx="8008376" cy="149696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75187" y="3318385"/>
            <a:ext cx="8001000" cy="678426"/>
          </a:xfrm>
        </p:spPr>
        <p:txBody>
          <a:bodyPr>
            <a:normAutofit/>
          </a:bodyPr>
          <a:lstStyle>
            <a:lvl1pPr marL="0" indent="0" algn="l">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31711"/>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79871"/>
            <a:ext cx="8246070" cy="3598603"/>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616" y="413911"/>
            <a:ext cx="647486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150374"/>
            <a:ext cx="6496665" cy="3545497"/>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052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81771"/>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54168"/>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81771"/>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54168"/>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192" y="1836172"/>
            <a:ext cx="8067368" cy="1614945"/>
          </a:xfrm>
        </p:spPr>
        <p:txBody>
          <a:bodyPr>
            <a:normAutofit/>
          </a:bodyPr>
          <a:lstStyle/>
          <a:p>
            <a:r>
              <a:rPr lang="en-US" dirty="0"/>
              <a:t>Search in open </a:t>
            </a:r>
            <a:br>
              <a:rPr lang="en-US" dirty="0"/>
            </a:br>
            <a:r>
              <a:rPr lang="en-US" dirty="0"/>
              <a:t>reading frame in DNA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Discussion and Result </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78607" y="1561248"/>
            <a:ext cx="8220408" cy="3582251"/>
          </a:xfrm>
        </p:spPr>
        <p:txBody>
          <a:bodyPr>
            <a:normAutofit/>
          </a:bodyPr>
          <a:lstStyle/>
          <a:p>
            <a:pPr algn="l"/>
            <a:r>
              <a:rPr lang="en-US" dirty="0"/>
              <a:t>3</a:t>
            </a:r>
            <a:r>
              <a:rPr lang="en-US" baseline="30000" dirty="0"/>
              <a:t>rd</a:t>
            </a:r>
            <a:r>
              <a:rPr lang="en-US" dirty="0"/>
              <a:t> calculate the frequency of the sequence </a:t>
            </a:r>
          </a:p>
        </p:txBody>
      </p:sp>
      <p:pic>
        <p:nvPicPr>
          <p:cNvPr id="6" name="Picture 5">
            <a:extLst>
              <a:ext uri="{FF2B5EF4-FFF2-40B4-BE49-F238E27FC236}">
                <a16:creationId xmlns:a16="http://schemas.microsoft.com/office/drawing/2014/main" id="{54B9EF22-AC5A-4003-AC73-07C27B53E0EC}"/>
              </a:ext>
            </a:extLst>
          </p:cNvPr>
          <p:cNvPicPr>
            <a:picLocks noChangeAspect="1"/>
          </p:cNvPicPr>
          <p:nvPr/>
        </p:nvPicPr>
        <p:blipFill rotWithShape="1">
          <a:blip r:embed="rId2">
            <a:extLst>
              <a:ext uri="{28A0092B-C50C-407E-A947-70E740481C1C}">
                <a14:useLocalDpi xmlns:a14="http://schemas.microsoft.com/office/drawing/2010/main" val="0"/>
              </a:ext>
            </a:extLst>
          </a:blip>
          <a:srcRect t="10109" r="32422" b="70919"/>
          <a:stretch/>
        </p:blipFill>
        <p:spPr>
          <a:xfrm>
            <a:off x="226095" y="2799496"/>
            <a:ext cx="8691809" cy="1271586"/>
          </a:xfrm>
          <a:prstGeom prst="rect">
            <a:avLst/>
          </a:prstGeom>
        </p:spPr>
      </p:pic>
    </p:spTree>
    <p:extLst>
      <p:ext uri="{BB962C8B-B14F-4D97-AF65-F5344CB8AC3E}">
        <p14:creationId xmlns:p14="http://schemas.microsoft.com/office/powerpoint/2010/main" val="333094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Discussion and Result </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42888" y="1189773"/>
            <a:ext cx="8220408" cy="3582251"/>
          </a:xfrm>
        </p:spPr>
        <p:txBody>
          <a:bodyPr>
            <a:normAutofit/>
          </a:bodyPr>
          <a:lstStyle/>
          <a:p>
            <a:pPr algn="l"/>
            <a:r>
              <a:rPr lang="en-US" dirty="0"/>
              <a:t>4</a:t>
            </a:r>
            <a:r>
              <a:rPr lang="en-US" baseline="30000" dirty="0"/>
              <a:t>th</a:t>
            </a:r>
            <a:r>
              <a:rPr lang="en-US" dirty="0"/>
              <a:t> transcription if the sequence was DNA</a:t>
            </a:r>
          </a:p>
          <a:p>
            <a:pPr algn="l"/>
            <a:r>
              <a:rPr lang="en-US" dirty="0"/>
              <a:t>5</a:t>
            </a:r>
            <a:r>
              <a:rPr lang="en-US" baseline="30000" dirty="0"/>
              <a:t>th</a:t>
            </a:r>
            <a:r>
              <a:rPr lang="en-US" dirty="0"/>
              <a:t> we do a </a:t>
            </a:r>
            <a:r>
              <a:rPr lang="en-US" dirty="0" err="1"/>
              <a:t>reverse_complement</a:t>
            </a:r>
            <a:r>
              <a:rPr lang="en-US" dirty="0"/>
              <a:t> function to prepare the seq for  Generating the six reading frames of a DNA sequence, including reverse complement</a:t>
            </a:r>
          </a:p>
          <a:p>
            <a:pPr marL="0" indent="0" algn="l">
              <a:buNone/>
            </a:pPr>
            <a:endParaRPr lang="en-US" dirty="0"/>
          </a:p>
          <a:p>
            <a:pPr marL="0" indent="0" algn="l">
              <a:buNone/>
            </a:pPr>
            <a:endParaRPr lang="en-US" dirty="0"/>
          </a:p>
        </p:txBody>
      </p:sp>
      <p:pic>
        <p:nvPicPr>
          <p:cNvPr id="9" name="Picture 8">
            <a:extLst>
              <a:ext uri="{FF2B5EF4-FFF2-40B4-BE49-F238E27FC236}">
                <a16:creationId xmlns:a16="http://schemas.microsoft.com/office/drawing/2014/main" id="{A669CC14-CB7B-4D93-97EE-88B582F4EB08}"/>
              </a:ext>
            </a:extLst>
          </p:cNvPr>
          <p:cNvPicPr>
            <a:picLocks noChangeAspect="1"/>
          </p:cNvPicPr>
          <p:nvPr/>
        </p:nvPicPr>
        <p:blipFill rotWithShape="1">
          <a:blip r:embed="rId2">
            <a:extLst>
              <a:ext uri="{28A0092B-C50C-407E-A947-70E740481C1C}">
                <a14:useLocalDpi xmlns:a14="http://schemas.microsoft.com/office/drawing/2010/main" val="0"/>
              </a:ext>
            </a:extLst>
          </a:blip>
          <a:srcRect t="112" r="32344" b="59701"/>
          <a:stretch/>
        </p:blipFill>
        <p:spPr>
          <a:xfrm>
            <a:off x="441719" y="2921794"/>
            <a:ext cx="8260561" cy="1650206"/>
          </a:xfrm>
          <a:prstGeom prst="rect">
            <a:avLst/>
          </a:prstGeom>
        </p:spPr>
      </p:pic>
    </p:spTree>
    <p:extLst>
      <p:ext uri="{BB962C8B-B14F-4D97-AF65-F5344CB8AC3E}">
        <p14:creationId xmlns:p14="http://schemas.microsoft.com/office/powerpoint/2010/main" val="118494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Discussion and Result </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42888" y="1189773"/>
            <a:ext cx="8220408" cy="3582251"/>
          </a:xfrm>
        </p:spPr>
        <p:txBody>
          <a:bodyPr>
            <a:normAutofit/>
          </a:bodyPr>
          <a:lstStyle/>
          <a:p>
            <a:pPr algn="l"/>
            <a:r>
              <a:rPr lang="en-US" dirty="0"/>
              <a:t>6</a:t>
            </a:r>
            <a:r>
              <a:rPr lang="en-US" baseline="30000" dirty="0"/>
              <a:t>th</a:t>
            </a:r>
            <a:r>
              <a:rPr lang="en-US" dirty="0"/>
              <a:t> compute all possible proteins for all open reading frames</a:t>
            </a:r>
          </a:p>
          <a:p>
            <a:pPr algn="l"/>
            <a:r>
              <a:rPr lang="en-US" dirty="0"/>
              <a:t>Which start codon is mentioned by (m) letter and stope</a:t>
            </a:r>
          </a:p>
          <a:p>
            <a:pPr algn="l"/>
            <a:r>
              <a:rPr lang="en-US" dirty="0"/>
              <a:t>codon is mentioned by (_) from </a:t>
            </a:r>
            <a:r>
              <a:rPr lang="en-US" dirty="0" err="1"/>
              <a:t>DNA_Codons</a:t>
            </a:r>
            <a:r>
              <a:rPr lang="en-US" dirty="0"/>
              <a:t> and </a:t>
            </a:r>
            <a:r>
              <a:rPr lang="en-US" dirty="0" err="1"/>
              <a:t>RNA_Codons</a:t>
            </a:r>
            <a:r>
              <a:rPr lang="en-US" dirty="0"/>
              <a:t> </a:t>
            </a:r>
            <a:r>
              <a:rPr lang="en-US" dirty="0" err="1"/>
              <a:t>dicetonary</a:t>
            </a:r>
            <a:r>
              <a:rPr lang="en-US" dirty="0"/>
              <a:t> </a:t>
            </a:r>
          </a:p>
          <a:p>
            <a:pPr marL="0" indent="0" algn="l">
              <a:buNone/>
            </a:pPr>
            <a:endParaRPr lang="en-US" dirty="0"/>
          </a:p>
          <a:p>
            <a:pPr marL="0" indent="0" algn="l">
              <a:buNone/>
            </a:pPr>
            <a:endParaRPr lang="en-US" dirty="0"/>
          </a:p>
        </p:txBody>
      </p:sp>
      <p:pic>
        <p:nvPicPr>
          <p:cNvPr id="3" name="Picture 2">
            <a:extLst>
              <a:ext uri="{FF2B5EF4-FFF2-40B4-BE49-F238E27FC236}">
                <a16:creationId xmlns:a16="http://schemas.microsoft.com/office/drawing/2014/main" id="{03154263-7FF0-4D2E-A05B-B53373C7D5D6}"/>
              </a:ext>
            </a:extLst>
          </p:cNvPr>
          <p:cNvPicPr>
            <a:picLocks noChangeAspect="1"/>
          </p:cNvPicPr>
          <p:nvPr/>
        </p:nvPicPr>
        <p:blipFill rotWithShape="1">
          <a:blip r:embed="rId2">
            <a:extLst>
              <a:ext uri="{28A0092B-C50C-407E-A947-70E740481C1C}">
                <a14:useLocalDpi xmlns:a14="http://schemas.microsoft.com/office/drawing/2010/main" val="0"/>
              </a:ext>
            </a:extLst>
          </a:blip>
          <a:srcRect l="-3828" t="28899" r="3828" b="20692"/>
          <a:stretch/>
        </p:blipFill>
        <p:spPr>
          <a:xfrm>
            <a:off x="-161758" y="2888028"/>
            <a:ext cx="9144000" cy="1883996"/>
          </a:xfrm>
          <a:prstGeom prst="rect">
            <a:avLst/>
          </a:prstGeom>
        </p:spPr>
      </p:pic>
    </p:spTree>
    <p:extLst>
      <p:ext uri="{BB962C8B-B14F-4D97-AF65-F5344CB8AC3E}">
        <p14:creationId xmlns:p14="http://schemas.microsoft.com/office/powerpoint/2010/main" val="42431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Conclusion</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42888" y="1189773"/>
            <a:ext cx="8220408" cy="3582251"/>
          </a:xfrm>
        </p:spPr>
        <p:txBody>
          <a:bodyPr>
            <a:normAutofit/>
          </a:bodyPr>
          <a:lstStyle/>
          <a:p>
            <a:pPr algn="l"/>
            <a:r>
              <a:rPr lang="en-US" dirty="0"/>
              <a:t>Solving  search problems into the start and stop codon position search stages which are stored in the new list and then processed again when determining ORF. In addition, the start codon index is smaller than the stop codon index in order to form each ORF series and find out the length of each ORF by reducing the index value of daftar stop with a daftar start</a:t>
            </a:r>
          </a:p>
        </p:txBody>
      </p:sp>
    </p:spTree>
    <p:extLst>
      <p:ext uri="{BB962C8B-B14F-4D97-AF65-F5344CB8AC3E}">
        <p14:creationId xmlns:p14="http://schemas.microsoft.com/office/powerpoint/2010/main" val="176278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42888" y="1189773"/>
            <a:ext cx="8220408" cy="3582251"/>
          </a:xfrm>
        </p:spPr>
        <p:txBody>
          <a:bodyPr>
            <a:normAutofit lnSpcReduction="10000"/>
          </a:bodyPr>
          <a:lstStyle/>
          <a:p>
            <a:pPr algn="l"/>
            <a:r>
              <a:rPr lang="en-US" dirty="0"/>
              <a:t>Neil A. Campbell and Jane Reece, Campbell Biology 11th Edition. New York: Pearson Higher Education, 2003. </a:t>
            </a:r>
          </a:p>
          <a:p>
            <a:pPr algn="l"/>
            <a:r>
              <a:rPr lang="en-US" dirty="0"/>
              <a:t>Nature.com. nature.com. [Online]. https://www.nature.com/subjects/open-reading-frames Accessed on November 16, 2018</a:t>
            </a:r>
          </a:p>
          <a:p>
            <a:pPr algn="l"/>
            <a:r>
              <a:rPr lang="en-US" dirty="0"/>
              <a:t>ncbi.com. NCBI. [Online]. https://www.ncbi.nlm.nih.gov/nuccore/NC_001477 Accessed on </a:t>
            </a:r>
            <a:r>
              <a:rPr lang="en-US" dirty="0" err="1"/>
              <a:t>Oktober</a:t>
            </a:r>
            <a:r>
              <a:rPr lang="en-US" dirty="0"/>
              <a:t>, 2018 </a:t>
            </a:r>
          </a:p>
          <a:p>
            <a:pPr algn="l"/>
            <a:r>
              <a:rPr lang="en-US"/>
              <a:t>https://gitlab.com/RebelCoder/dna-toolset</a:t>
            </a:r>
            <a:endParaRPr lang="en-US" dirty="0"/>
          </a:p>
        </p:txBody>
      </p:sp>
    </p:spTree>
    <p:extLst>
      <p:ext uri="{BB962C8B-B14F-4D97-AF65-F5344CB8AC3E}">
        <p14:creationId xmlns:p14="http://schemas.microsoft.com/office/powerpoint/2010/main" val="170099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Team member</a:t>
            </a:r>
            <a:endParaRPr lang="ko-KR" altLang="en-US" sz="3600" dirty="0">
              <a:solidFill>
                <a:schemeClr val="bg1"/>
              </a:solidFill>
              <a:cs typeface="Arial" pitchFamily="34" charset="0"/>
            </a:endParaRPr>
          </a:p>
        </p:txBody>
      </p:sp>
      <p:graphicFrame>
        <p:nvGraphicFramePr>
          <p:cNvPr id="5" name="Table 5">
            <a:extLst>
              <a:ext uri="{FF2B5EF4-FFF2-40B4-BE49-F238E27FC236}">
                <a16:creationId xmlns:a16="http://schemas.microsoft.com/office/drawing/2014/main" id="{484DAB91-A267-4821-B3D2-17F9CCF7463C}"/>
              </a:ext>
            </a:extLst>
          </p:cNvPr>
          <p:cNvGraphicFramePr>
            <a:graphicFrameLocks noGrp="1"/>
          </p:cNvGraphicFramePr>
          <p:nvPr>
            <p:extLst>
              <p:ext uri="{D42A27DB-BD31-4B8C-83A1-F6EECF244321}">
                <p14:modId xmlns:p14="http://schemas.microsoft.com/office/powerpoint/2010/main" val="2020136101"/>
              </p:ext>
            </p:extLst>
          </p:nvPr>
        </p:nvGraphicFramePr>
        <p:xfrm>
          <a:off x="900114" y="1207712"/>
          <a:ext cx="7165180" cy="3598971"/>
        </p:xfrm>
        <a:graphic>
          <a:graphicData uri="http://schemas.openxmlformats.org/drawingml/2006/table">
            <a:tbl>
              <a:tblPr firstRow="1" bandRow="1">
                <a:tableStyleId>{E8B1032C-EA38-4F05-BA0D-38AFFFC7BED3}</a:tableStyleId>
              </a:tblPr>
              <a:tblGrid>
                <a:gridCol w="3557586">
                  <a:extLst>
                    <a:ext uri="{9D8B030D-6E8A-4147-A177-3AD203B41FA5}">
                      <a16:colId xmlns:a16="http://schemas.microsoft.com/office/drawing/2014/main" val="1496918703"/>
                    </a:ext>
                  </a:extLst>
                </a:gridCol>
                <a:gridCol w="3607594">
                  <a:extLst>
                    <a:ext uri="{9D8B030D-6E8A-4147-A177-3AD203B41FA5}">
                      <a16:colId xmlns:a16="http://schemas.microsoft.com/office/drawing/2014/main" val="432902378"/>
                    </a:ext>
                  </a:extLst>
                </a:gridCol>
              </a:tblGrid>
              <a:tr h="355014">
                <a:tc>
                  <a:txBody>
                    <a:bodyPr/>
                    <a:lstStyle/>
                    <a:p>
                      <a:r>
                        <a:rPr lang="en-US" dirty="0">
                          <a:solidFill>
                            <a:srgbClr val="003635"/>
                          </a:solidFill>
                        </a:rPr>
                        <a:t>Name </a:t>
                      </a:r>
                    </a:p>
                  </a:txBody>
                  <a:tcPr/>
                </a:tc>
                <a:tc>
                  <a:txBody>
                    <a:bodyPr/>
                    <a:lstStyle/>
                    <a:p>
                      <a:r>
                        <a:rPr lang="en-US" dirty="0">
                          <a:solidFill>
                            <a:srgbClr val="003635"/>
                          </a:solidFill>
                        </a:rPr>
                        <a:t>Work </a:t>
                      </a:r>
                    </a:p>
                  </a:txBody>
                  <a:tcPr/>
                </a:tc>
                <a:extLst>
                  <a:ext uri="{0D108BD9-81ED-4DB2-BD59-A6C34878D82A}">
                    <a16:rowId xmlns:a16="http://schemas.microsoft.com/office/drawing/2014/main" val="3011872470"/>
                  </a:ext>
                </a:extLst>
              </a:tr>
              <a:tr h="355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a:solidFill>
                            <a:srgbClr val="003635"/>
                          </a:solidFill>
                          <a:cs typeface="Arial" pitchFamily="34" charset="0"/>
                        </a:rPr>
                        <a:t>Mostafa Ahmed Saied</a:t>
                      </a:r>
                    </a:p>
                  </a:txBody>
                  <a:tcPr/>
                </a:tc>
                <a:tc>
                  <a:txBody>
                    <a:bodyPr/>
                    <a:lstStyle/>
                    <a:p>
                      <a:r>
                        <a:rPr lang="en-US" altLang="ko-KR" sz="1800" dirty="0">
                          <a:solidFill>
                            <a:srgbClr val="003635"/>
                          </a:solidFill>
                          <a:cs typeface="Arial" pitchFamily="34" charset="0"/>
                        </a:rPr>
                        <a:t>Code Searching and Presenting</a:t>
                      </a:r>
                      <a:endParaRPr lang="en-US" dirty="0">
                        <a:solidFill>
                          <a:srgbClr val="003635"/>
                        </a:solidFill>
                      </a:endParaRPr>
                    </a:p>
                  </a:txBody>
                  <a:tcPr/>
                </a:tc>
                <a:extLst>
                  <a:ext uri="{0D108BD9-81ED-4DB2-BD59-A6C34878D82A}">
                    <a16:rowId xmlns:a16="http://schemas.microsoft.com/office/drawing/2014/main" val="1453713352"/>
                  </a:ext>
                </a:extLst>
              </a:tr>
              <a:tr h="481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a:solidFill>
                            <a:srgbClr val="003635"/>
                          </a:solidFill>
                          <a:cs typeface="Arial" pitchFamily="34" charset="0"/>
                        </a:rPr>
                        <a:t>Khaled Mohamed Ali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a:solidFill>
                            <a:srgbClr val="003635"/>
                          </a:solidFill>
                          <a:cs typeface="Arial" pitchFamily="34" charset="0"/>
                        </a:rPr>
                        <a:t>Code Searching and coding.</a:t>
                      </a:r>
                    </a:p>
                  </a:txBody>
                  <a:tcPr/>
                </a:tc>
                <a:extLst>
                  <a:ext uri="{0D108BD9-81ED-4DB2-BD59-A6C34878D82A}">
                    <a16:rowId xmlns:a16="http://schemas.microsoft.com/office/drawing/2014/main" val="2758549954"/>
                  </a:ext>
                </a:extLst>
              </a:tr>
              <a:tr h="61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a:solidFill>
                            <a:srgbClr val="003635"/>
                          </a:solidFill>
                          <a:cs typeface="Arial" pitchFamily="34" charset="0"/>
                        </a:rPr>
                        <a:t>Ahmed </a:t>
                      </a:r>
                      <a:r>
                        <a:rPr lang="en-US" altLang="ko-KR" sz="1800" b="1" dirty="0" err="1">
                          <a:solidFill>
                            <a:srgbClr val="003635"/>
                          </a:solidFill>
                          <a:cs typeface="Arial" pitchFamily="34" charset="0"/>
                        </a:rPr>
                        <a:t>Sapry</a:t>
                      </a:r>
                      <a:r>
                        <a:rPr lang="en-US" altLang="ko-KR" sz="1800" b="1" dirty="0">
                          <a:solidFill>
                            <a:srgbClr val="003635"/>
                          </a:solidFill>
                          <a:cs typeface="Arial" pitchFamily="34" charset="0"/>
                        </a:rPr>
                        <a:t> Salman</a:t>
                      </a:r>
                    </a:p>
                    <a:p>
                      <a:endParaRPr lang="en-US" dirty="0">
                        <a:solidFill>
                          <a:srgbClr val="00363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a:solidFill>
                            <a:srgbClr val="003635"/>
                          </a:solidFill>
                          <a:cs typeface="Arial" pitchFamily="34" charset="0"/>
                        </a:rPr>
                        <a:t>Coding and Presentation making.</a:t>
                      </a:r>
                    </a:p>
                    <a:p>
                      <a:endParaRPr lang="en-US" dirty="0">
                        <a:solidFill>
                          <a:srgbClr val="003635"/>
                        </a:solidFill>
                      </a:endParaRPr>
                    </a:p>
                  </a:txBody>
                  <a:tcPr/>
                </a:tc>
                <a:extLst>
                  <a:ext uri="{0D108BD9-81ED-4DB2-BD59-A6C34878D82A}">
                    <a16:rowId xmlns:a16="http://schemas.microsoft.com/office/drawing/2014/main" val="2170636413"/>
                  </a:ext>
                </a:extLst>
              </a:tr>
              <a:tr h="61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err="1">
                          <a:solidFill>
                            <a:srgbClr val="003635"/>
                          </a:solidFill>
                          <a:cs typeface="Arial" pitchFamily="34" charset="0"/>
                        </a:rPr>
                        <a:t>Norhan</a:t>
                      </a:r>
                      <a:r>
                        <a:rPr lang="en-US" altLang="ko-KR" sz="1800" b="1" dirty="0">
                          <a:solidFill>
                            <a:srgbClr val="003635"/>
                          </a:solidFill>
                          <a:cs typeface="Arial" pitchFamily="34" charset="0"/>
                        </a:rPr>
                        <a:t> Taha Shawky</a:t>
                      </a:r>
                      <a:endParaRPr lang="ko-KR" altLang="en-US" sz="1800" b="1" dirty="0">
                        <a:solidFill>
                          <a:srgbClr val="003635"/>
                        </a:solidFill>
                        <a:cs typeface="Arial" pitchFamily="34" charset="0"/>
                      </a:endParaRPr>
                    </a:p>
                    <a:p>
                      <a:endParaRPr lang="en-US" dirty="0">
                        <a:solidFill>
                          <a:srgbClr val="00363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a:solidFill>
                            <a:srgbClr val="003635"/>
                          </a:solidFill>
                          <a:cs typeface="Arial" pitchFamily="34" charset="0"/>
                        </a:rPr>
                        <a:t>Code Searching and Coding.</a:t>
                      </a:r>
                    </a:p>
                    <a:p>
                      <a:endParaRPr lang="en-US" dirty="0">
                        <a:solidFill>
                          <a:srgbClr val="003635"/>
                        </a:solidFill>
                      </a:endParaRPr>
                    </a:p>
                  </a:txBody>
                  <a:tcPr/>
                </a:tc>
                <a:extLst>
                  <a:ext uri="{0D108BD9-81ED-4DB2-BD59-A6C34878D82A}">
                    <a16:rowId xmlns:a16="http://schemas.microsoft.com/office/drawing/2014/main" val="1884519245"/>
                  </a:ext>
                </a:extLst>
              </a:tr>
              <a:tr h="61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a:solidFill>
                            <a:srgbClr val="003635"/>
                          </a:solidFill>
                          <a:cs typeface="Arial" pitchFamily="34" charset="0"/>
                        </a:rPr>
                        <a:t>Salma Ahmed Hassan</a:t>
                      </a:r>
                      <a:endParaRPr lang="ko-KR" altLang="en-US" sz="1800" b="1" dirty="0">
                        <a:solidFill>
                          <a:srgbClr val="003635"/>
                        </a:solidFill>
                        <a:cs typeface="Arial" pitchFamily="34" charset="0"/>
                      </a:endParaRPr>
                    </a:p>
                    <a:p>
                      <a:endParaRPr lang="en-US" dirty="0">
                        <a:solidFill>
                          <a:srgbClr val="00363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a:solidFill>
                            <a:srgbClr val="003635"/>
                          </a:solidFill>
                          <a:cs typeface="Arial" pitchFamily="34" charset="0"/>
                        </a:rPr>
                        <a:t>Protein Sequence Searching.</a:t>
                      </a:r>
                    </a:p>
                    <a:p>
                      <a:endParaRPr lang="en-US" dirty="0">
                        <a:solidFill>
                          <a:srgbClr val="003635"/>
                        </a:solidFill>
                      </a:endParaRPr>
                    </a:p>
                  </a:txBody>
                  <a:tcPr/>
                </a:tc>
                <a:extLst>
                  <a:ext uri="{0D108BD9-81ED-4DB2-BD59-A6C34878D82A}">
                    <a16:rowId xmlns:a16="http://schemas.microsoft.com/office/drawing/2014/main" val="1388014981"/>
                  </a:ext>
                </a:extLst>
              </a:tr>
              <a:tr h="465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b="1" dirty="0">
                          <a:solidFill>
                            <a:srgbClr val="003635"/>
                          </a:solidFill>
                          <a:cs typeface="Arial" pitchFamily="34" charset="0"/>
                        </a:rPr>
                        <a:t>Hagar Waleed </a:t>
                      </a:r>
                      <a:r>
                        <a:rPr lang="en-US" altLang="ko-KR" sz="1800" b="1" dirty="0" err="1">
                          <a:solidFill>
                            <a:srgbClr val="003635"/>
                          </a:solidFill>
                          <a:cs typeface="Arial" pitchFamily="34" charset="0"/>
                        </a:rPr>
                        <a:t>Shoieb</a:t>
                      </a:r>
                      <a:endParaRPr lang="ko-KR" altLang="en-US" sz="1800" b="1" dirty="0">
                        <a:solidFill>
                          <a:srgbClr val="003635"/>
                        </a:solidFill>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a:solidFill>
                            <a:srgbClr val="003635"/>
                          </a:solidFill>
                          <a:cs typeface="Arial" pitchFamily="34" charset="0"/>
                        </a:rPr>
                        <a:t>Searching and making presentation.</a:t>
                      </a:r>
                    </a:p>
                  </a:txBody>
                  <a:tcPr/>
                </a:tc>
                <a:extLst>
                  <a:ext uri="{0D108BD9-81ED-4DB2-BD59-A6C34878D82A}">
                    <a16:rowId xmlns:a16="http://schemas.microsoft.com/office/drawing/2014/main" val="2779237504"/>
                  </a:ext>
                </a:extLst>
              </a:tr>
            </a:tbl>
          </a:graphicData>
        </a:graphic>
      </p:graphicFrame>
    </p:spTree>
    <p:extLst>
      <p:ext uri="{BB962C8B-B14F-4D97-AF65-F5344CB8AC3E}">
        <p14:creationId xmlns:p14="http://schemas.microsoft.com/office/powerpoint/2010/main" val="395176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b="1" dirty="0">
                <a:solidFill>
                  <a:schemeClr val="bg1"/>
                </a:solidFill>
                <a:cs typeface="Arial" pitchFamily="34" charset="0"/>
              </a:rPr>
              <a:t>Introduction</a:t>
            </a:r>
            <a:endParaRPr lang="ko-KR" altLang="en-US" sz="3600" b="1" dirty="0">
              <a:solidFill>
                <a:schemeClr val="bg1"/>
              </a:solidFill>
              <a:cs typeface="Arial" pitchFamily="34" charset="0"/>
            </a:endParaRPr>
          </a:p>
        </p:txBody>
      </p:sp>
      <p:sp>
        <p:nvSpPr>
          <p:cNvPr id="3" name="Content Placeholder 2"/>
          <p:cNvSpPr>
            <a:spLocks noGrp="1"/>
          </p:cNvSpPr>
          <p:nvPr>
            <p:ph idx="1"/>
          </p:nvPr>
        </p:nvSpPr>
        <p:spPr/>
        <p:txBody>
          <a:bodyPr/>
          <a:lstStyle/>
          <a:p>
            <a:r>
              <a:rPr lang="en-US" dirty="0"/>
              <a:t>An open reading frame is a portion of a DNA molecule that, when translated into amino acids, contains no stop codons. The genetic code reads DNA sequences in groups of three base pairs, which means that a double-stranded DNA molecule can read in any of six possible reading frames--three in the forward direction and three in the reverse. A long open reading frame is likely part of a gene.</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b="1" dirty="0">
                <a:solidFill>
                  <a:schemeClr val="bg1"/>
                </a:solidFill>
                <a:cs typeface="Arial" pitchFamily="34" charset="0"/>
              </a:rPr>
              <a:t>Introduction</a:t>
            </a:r>
            <a:endParaRPr lang="ko-KR" altLang="en-US" sz="3600" b="1" dirty="0">
              <a:solidFill>
                <a:schemeClr val="bg1"/>
              </a:solidFill>
              <a:cs typeface="Arial" pitchFamily="34" charset="0"/>
            </a:endParaRPr>
          </a:p>
        </p:txBody>
      </p:sp>
      <p:sp>
        <p:nvSpPr>
          <p:cNvPr id="3" name="Content Placeholder 2"/>
          <p:cNvSpPr>
            <a:spLocks noGrp="1"/>
          </p:cNvSpPr>
          <p:nvPr>
            <p:ph idx="1"/>
          </p:nvPr>
        </p:nvSpPr>
        <p:spPr/>
        <p:txBody>
          <a:bodyPr/>
          <a:lstStyle/>
          <a:p>
            <a:r>
              <a:rPr lang="en-US" dirty="0"/>
              <a:t>An open reading frame is a portion of a DNA molecule that, when translated into amino acids, contains no stop codons. The genetic code reads DNA sequences in groups of three base pairs, which means that a double-stranded DNA molecule can read in any of six possible reading frames--three in the forward direction and three in the reverse. A long open reading frame is likely part of a gene.</a:t>
            </a:r>
          </a:p>
          <a:p>
            <a:endParaRPr lang="en-US" dirty="0"/>
          </a:p>
        </p:txBody>
      </p:sp>
      <p:pic>
        <p:nvPicPr>
          <p:cNvPr id="5" name="Picture 4">
            <a:extLst>
              <a:ext uri="{FF2B5EF4-FFF2-40B4-BE49-F238E27FC236}">
                <a16:creationId xmlns:a16="http://schemas.microsoft.com/office/drawing/2014/main" id="{0F29569E-D4B1-4AD2-AE4A-8A86DAE83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24" y="1116703"/>
            <a:ext cx="8134945" cy="4026797"/>
          </a:xfrm>
          <a:prstGeom prst="rect">
            <a:avLst/>
          </a:prstGeom>
        </p:spPr>
      </p:pic>
    </p:spTree>
    <p:extLst>
      <p:ext uri="{BB962C8B-B14F-4D97-AF65-F5344CB8AC3E}">
        <p14:creationId xmlns:p14="http://schemas.microsoft.com/office/powerpoint/2010/main" val="6772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the meaning of it </a:t>
            </a:r>
          </a:p>
        </p:txBody>
      </p:sp>
      <p:sp>
        <p:nvSpPr>
          <p:cNvPr id="5" name="Content Placeholder 4"/>
          <p:cNvSpPr>
            <a:spLocks noGrp="1"/>
          </p:cNvSpPr>
          <p:nvPr>
            <p:ph idx="1"/>
          </p:nvPr>
        </p:nvSpPr>
        <p:spPr/>
        <p:txBody>
          <a:bodyPr>
            <a:normAutofit/>
          </a:bodyPr>
          <a:lstStyle/>
          <a:p>
            <a:r>
              <a:rPr lang="en-US" dirty="0"/>
              <a:t>Open reading frame" is a terrible term that we're stuck with. What it refers to is a frame of reference, and what is being read, "reading", is the RNA code, and it is being read by the ribosomes in order to make a protein. Using Awesome Backgrounds</a:t>
            </a:r>
          </a:p>
        </p:txBody>
      </p:sp>
    </p:spTree>
    <p:extLst>
      <p:ext uri="{BB962C8B-B14F-4D97-AF65-F5344CB8AC3E}">
        <p14:creationId xmlns:p14="http://schemas.microsoft.com/office/powerpoint/2010/main" val="246994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2159" y="999026"/>
            <a:ext cx="6496665" cy="3545497"/>
          </a:xfrm>
        </p:spPr>
        <p:txBody>
          <a:bodyPr>
            <a:normAutofit fontScale="70000" lnSpcReduction="20000"/>
          </a:bodyPr>
          <a:lstStyle/>
          <a:p>
            <a:r>
              <a:rPr lang="en-US" dirty="0"/>
              <a:t>And "open" means that the road is open to keep reading, and the ribosome will be able to keep reading the RNA code and add another amino acid one after another. Now, DNA, though it is a monotonous repetition of As, Cs, Ts, and Gs, has a language, which is transcribed, of course, into RNA and then translated into a protein.</a:t>
            </a:r>
          </a:p>
          <a:p>
            <a:r>
              <a:rPr lang="en-US" dirty="0"/>
              <a:t>And when it's translated into a protein, the mRNA is not read one letter at a time, but it's read three letters at a time. And those three letters are called a codon, and each of those codons, whether it's an AAA or UUU or an AUG, each of those codons is interpreted by the ribosome, the molecular machine, that's going to make the protein as a certain amino acid</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F10712-A742-4C01-AAD3-1FF32D638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50" y="3186114"/>
            <a:ext cx="6816069" cy="1218932"/>
          </a:xfrm>
        </p:spPr>
      </p:pic>
      <p:sp>
        <p:nvSpPr>
          <p:cNvPr id="8" name="TextBox 7">
            <a:extLst>
              <a:ext uri="{FF2B5EF4-FFF2-40B4-BE49-F238E27FC236}">
                <a16:creationId xmlns:a16="http://schemas.microsoft.com/office/drawing/2014/main" id="{AA098D22-B6BB-4EFC-B0AE-90EE64587D65}"/>
              </a:ext>
            </a:extLst>
          </p:cNvPr>
          <p:cNvSpPr txBox="1"/>
          <p:nvPr/>
        </p:nvSpPr>
        <p:spPr>
          <a:xfrm>
            <a:off x="295250" y="226100"/>
            <a:ext cx="6473779" cy="280076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lumMod val="50000"/>
                  </a:schemeClr>
                </a:solidFill>
                <a:latin typeface="+mj-lt"/>
              </a:rPr>
              <a:t>the sequence data of seq and given a variable a value of 0, b has an initial value equal to the index j value of 0. Next conditioning is done if the contents of the index seq [b] = start codon [a] then the next coding will be done with the values of a and b increase by 1 and j = 0, as in Figure. If all three conditions are met at a given value j, then each start codon found in the index number seq will be stored in the list</a:t>
            </a:r>
          </a:p>
          <a:p>
            <a:pPr marL="285750" indent="-285750">
              <a:buFont typeface="Arial" panose="020B0604020202020204" pitchFamily="34" charset="0"/>
              <a:buChar char="•"/>
            </a:pPr>
            <a:endParaRPr lang="en-US" sz="1600" dirty="0">
              <a:solidFill>
                <a:schemeClr val="tx2">
                  <a:lumMod val="50000"/>
                </a:schemeClr>
              </a:solidFill>
              <a:latin typeface="+mj-lt"/>
            </a:endParaRPr>
          </a:p>
          <a:p>
            <a:endParaRPr lang="en-US" sz="1600" dirty="0">
              <a:solidFill>
                <a:schemeClr val="tx2">
                  <a:lumMod val="50000"/>
                </a:schemeClr>
              </a:solidFill>
              <a:latin typeface="+mj-lt"/>
            </a:endParaRPr>
          </a:p>
          <a:p>
            <a:pPr marL="285750" indent="-285750">
              <a:buFont typeface="Arial" panose="020B0604020202020204" pitchFamily="34" charset="0"/>
              <a:buChar char="•"/>
            </a:pPr>
            <a:r>
              <a:rPr lang="en-US" sz="1600" dirty="0">
                <a:solidFill>
                  <a:schemeClr val="tx2">
                    <a:lumMod val="50000"/>
                  </a:schemeClr>
                </a:solidFill>
                <a:latin typeface="+mj-lt"/>
              </a:rPr>
              <a:t>The function of this append is to add items to the new list from behind. The index number found is then recognized as the start position of the codon</a:t>
            </a:r>
          </a:p>
        </p:txBody>
      </p:sp>
    </p:spTree>
    <p:extLst>
      <p:ext uri="{BB962C8B-B14F-4D97-AF65-F5344CB8AC3E}">
        <p14:creationId xmlns:p14="http://schemas.microsoft.com/office/powerpoint/2010/main" val="4375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98D22-B6BB-4EFC-B0AE-90EE64587D65}"/>
              </a:ext>
            </a:extLst>
          </p:cNvPr>
          <p:cNvSpPr txBox="1"/>
          <p:nvPr/>
        </p:nvSpPr>
        <p:spPr>
          <a:xfrm>
            <a:off x="241499" y="531287"/>
            <a:ext cx="6473779"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lumMod val="50000"/>
                  </a:schemeClr>
                </a:solidFill>
              </a:rPr>
              <a:t>Stop codon is marked with "TAG", "TGA", and "TAA". Then multi-dimensional lists are used to have the list concept in the list. To process a 2-dimensional list, it is necessary to use nesting loops. The process of working on the stop codon search is similar to </a:t>
            </a:r>
            <a:r>
              <a:rPr lang="en-US" dirty="0" err="1">
                <a:solidFill>
                  <a:schemeClr val="tx2">
                    <a:lumMod val="50000"/>
                  </a:schemeClr>
                </a:solidFill>
              </a:rPr>
              <a:t>startcodon</a:t>
            </a:r>
            <a:r>
              <a:rPr lang="en-US" dirty="0">
                <a:solidFill>
                  <a:schemeClr val="tx2">
                    <a:lumMod val="50000"/>
                  </a:schemeClr>
                </a:solidFill>
              </a:rPr>
              <a:t> search if seen in Figure 5 but there are conditions that use 2 dimensions in this process.</a:t>
            </a:r>
            <a:endParaRPr lang="en-US" dirty="0">
              <a:solidFill>
                <a:schemeClr val="tx2">
                  <a:lumMod val="50000"/>
                </a:schemeClr>
              </a:solidFill>
              <a:latin typeface="+mj-lt"/>
            </a:endParaRPr>
          </a:p>
        </p:txBody>
      </p:sp>
      <p:pic>
        <p:nvPicPr>
          <p:cNvPr id="5" name="Content Placeholder 4">
            <a:extLst>
              <a:ext uri="{FF2B5EF4-FFF2-40B4-BE49-F238E27FC236}">
                <a16:creationId xmlns:a16="http://schemas.microsoft.com/office/drawing/2014/main" id="{7101735A-9FD4-4524-A9BD-5C7759DE5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99" y="3250407"/>
            <a:ext cx="7763221" cy="1361806"/>
          </a:xfrm>
        </p:spPr>
      </p:pic>
    </p:spTree>
    <p:extLst>
      <p:ext uri="{BB962C8B-B14F-4D97-AF65-F5344CB8AC3E}">
        <p14:creationId xmlns:p14="http://schemas.microsoft.com/office/powerpoint/2010/main" val="132563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What is project Idea </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78607" y="1561248"/>
            <a:ext cx="8220408" cy="3582251"/>
          </a:xfrm>
        </p:spPr>
        <p:txBody>
          <a:bodyPr>
            <a:normAutofit fontScale="92500" lnSpcReduction="10000"/>
          </a:bodyPr>
          <a:lstStyle/>
          <a:p>
            <a:pPr algn="l"/>
            <a:r>
              <a:rPr lang="en-US" dirty="0"/>
              <a:t>The longer an open reading frame is, the longer you get before you get to a stop codon, the more likely it is to be part of a gene which is coding for a protein. Now the finally confusing thing about an open reading frame is that because the codons are three nucleic acids long and DNA has two strands, the ribosome can read an RNA derived from one strand or another, and it can read it in 1-2-3s that are separated one from another so you can actually get three reading frames reading in one direction, three reading frames going in the other direction. So it's actually six different reading frames for every piece of DNA, which might give you an open reading frame.</a:t>
            </a:r>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solidFill>
                  <a:schemeClr val="bg1"/>
                </a:solidFill>
                <a:cs typeface="Arial" pitchFamily="34" charset="0"/>
              </a:rPr>
              <a:t>Discussion and Result </a:t>
            </a:r>
            <a:endParaRPr lang="ko-KR" altLang="en-US" sz="3600" dirty="0">
              <a:solidFill>
                <a:schemeClr val="bg1"/>
              </a:solidFill>
              <a:cs typeface="Arial" pitchFamily="34" charset="0"/>
            </a:endParaRPr>
          </a:p>
        </p:txBody>
      </p:sp>
      <p:sp>
        <p:nvSpPr>
          <p:cNvPr id="8" name="Content Placeholder 7"/>
          <p:cNvSpPr>
            <a:spLocks noGrp="1"/>
          </p:cNvSpPr>
          <p:nvPr>
            <p:ph sz="quarter" idx="4"/>
          </p:nvPr>
        </p:nvSpPr>
        <p:spPr>
          <a:xfrm>
            <a:off x="250032" y="1175486"/>
            <a:ext cx="8220408" cy="3582251"/>
          </a:xfrm>
        </p:spPr>
        <p:txBody>
          <a:bodyPr>
            <a:normAutofit/>
          </a:bodyPr>
          <a:lstStyle/>
          <a:p>
            <a:pPr algn="l"/>
            <a:r>
              <a:rPr lang="en-US" dirty="0"/>
              <a:t>The stage in this study begins with the process of inputting DNA sequence data and codons, which then search for codon start and stop codon</a:t>
            </a:r>
          </a:p>
          <a:p>
            <a:pPr algn="l"/>
            <a:r>
              <a:rPr lang="en-US" dirty="0"/>
              <a:t>First we make a random function to make us a random NUCLEOTIDE_BASE</a:t>
            </a:r>
          </a:p>
        </p:txBody>
      </p:sp>
      <p:pic>
        <p:nvPicPr>
          <p:cNvPr id="3" name="Picture 2">
            <a:extLst>
              <a:ext uri="{FF2B5EF4-FFF2-40B4-BE49-F238E27FC236}">
                <a16:creationId xmlns:a16="http://schemas.microsoft.com/office/drawing/2014/main" id="{15736EB4-9308-463A-A839-2562C1F33BE4}"/>
              </a:ext>
            </a:extLst>
          </p:cNvPr>
          <p:cNvPicPr>
            <a:picLocks noChangeAspect="1"/>
          </p:cNvPicPr>
          <p:nvPr/>
        </p:nvPicPr>
        <p:blipFill rotWithShape="1">
          <a:blip r:embed="rId2">
            <a:extLst>
              <a:ext uri="{28A0092B-C50C-407E-A947-70E740481C1C}">
                <a14:useLocalDpi xmlns:a14="http://schemas.microsoft.com/office/drawing/2010/main" val="0"/>
              </a:ext>
            </a:extLst>
          </a:blip>
          <a:srcRect r="26250" b="80179"/>
          <a:stretch/>
        </p:blipFill>
        <p:spPr>
          <a:xfrm>
            <a:off x="450679" y="3452573"/>
            <a:ext cx="8213143" cy="1030882"/>
          </a:xfrm>
          <a:prstGeom prst="rect">
            <a:avLst/>
          </a:prstGeom>
        </p:spPr>
      </p:pic>
    </p:spTree>
    <p:extLst>
      <p:ext uri="{BB962C8B-B14F-4D97-AF65-F5344CB8AC3E}">
        <p14:creationId xmlns:p14="http://schemas.microsoft.com/office/powerpoint/2010/main" val="2226817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(16:9)</PresentationFormat>
  <Paragraphs>50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Search in open  reading frame in DNA</vt:lpstr>
      <vt:lpstr>Introduction</vt:lpstr>
      <vt:lpstr>Introduction</vt:lpstr>
      <vt:lpstr>What is the meaning of it </vt:lpstr>
      <vt:lpstr>PowerPoint Presentation</vt:lpstr>
      <vt:lpstr>PowerPoint Presentation</vt:lpstr>
      <vt:lpstr>PowerPoint Presentation</vt:lpstr>
      <vt:lpstr>What is project Idea </vt:lpstr>
      <vt:lpstr>Discussion and Result </vt:lpstr>
      <vt:lpstr>Discussion and Result </vt:lpstr>
      <vt:lpstr>Discussion and Result </vt:lpstr>
      <vt:lpstr>Discussion and Result </vt:lpstr>
      <vt:lpstr>Conclusion</vt:lpstr>
      <vt:lpstr>References</vt:lpstr>
      <vt:lpstr>Team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2022-01-07T00:52:42Z</dcterms:modified>
</cp:coreProperties>
</file>