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D7BBF-B810-46AE-92D8-77AC3095C11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CBF13-3B8A-4C0E-9D61-C1DA6B4DE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 confirmed that</a:t>
            </a:r>
            <a:r>
              <a:rPr lang="en-US" baseline="0" dirty="0" smtClean="0"/>
              <a:t> docked bike is a type of moving bike not a stopped bike by checking the start and end station for the rides using SQL query.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Percentages are calculated based on the total rides of each rider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CBF13-3B8A-4C0E-9D61-C1DA6B4DEF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Percentage for each VIZ in the dashboard is calculated</a:t>
            </a:r>
            <a:r>
              <a:rPr lang="en-US" baseline="0" dirty="0" smtClean="0"/>
              <a:t> based on the total number of rides for each category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CBF13-3B8A-4C0E-9D61-C1DA6B4DE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77D3-DDDD-4114-9FBB-10DFC07FF0B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9AF-860A-4B5A-BD11-69339904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7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77D3-DDDD-4114-9FBB-10DFC07FF0B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9AF-860A-4B5A-BD11-69339904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77D3-DDDD-4114-9FBB-10DFC07FF0B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9AF-860A-4B5A-BD11-69339904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9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77D3-DDDD-4114-9FBB-10DFC07FF0B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9AF-860A-4B5A-BD11-69339904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77D3-DDDD-4114-9FBB-10DFC07FF0B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9AF-860A-4B5A-BD11-69339904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77D3-DDDD-4114-9FBB-10DFC07FF0B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9AF-860A-4B5A-BD11-69339904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77D3-DDDD-4114-9FBB-10DFC07FF0B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9AF-860A-4B5A-BD11-69339904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1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77D3-DDDD-4114-9FBB-10DFC07FF0B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9AF-860A-4B5A-BD11-69339904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2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77D3-DDDD-4114-9FBB-10DFC07FF0B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9AF-860A-4B5A-BD11-69339904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77D3-DDDD-4114-9FBB-10DFC07FF0B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9AF-860A-4B5A-BD11-69339904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77D3-DDDD-4114-9FBB-10DFC07FF0B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69AF-860A-4B5A-BD11-69339904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77D3-DDDD-4114-9FBB-10DFC07FF0B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769AF-860A-4B5A-BD11-69339904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17" y="1636071"/>
            <a:ext cx="11842679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Cyclistic Riders’ </a:t>
            </a:r>
            <a:r>
              <a:rPr lang="en-US" b="1" dirty="0" smtClean="0"/>
              <a:t>Usage Behavior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17" y="4763018"/>
            <a:ext cx="9144000" cy="16557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5"/>
                </a:solidFill>
              </a:rPr>
              <a:t>Presented by: Khaled Faisal</a:t>
            </a:r>
          </a:p>
          <a:p>
            <a:pPr algn="l"/>
            <a:r>
              <a:rPr lang="en-US" dirty="0" smtClean="0">
                <a:solidFill>
                  <a:schemeClr val="accent5"/>
                </a:solidFill>
              </a:rPr>
              <a:t>Last Update: July 14th, 2022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4" y="2056118"/>
            <a:ext cx="1254085" cy="125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5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94" y="323476"/>
            <a:ext cx="9904412" cy="5715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Rideable Type Per Rider Categories for The Past 12 Months</a:t>
            </a:r>
            <a:endParaRPr lang="en-US" sz="28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 b="-2391"/>
          <a:stretch/>
        </p:blipFill>
        <p:spPr>
          <a:xfrm>
            <a:off x="5106988" y="1231900"/>
            <a:ext cx="6952270" cy="49561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While annual members and casual riders use the classic bike more than other bikes but notice the following:</a:t>
            </a:r>
          </a:p>
          <a:p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Annual members prefer classic bikes over electric bikes more than causal riders.</a:t>
            </a:r>
          </a:p>
          <a:p>
            <a:pPr lvl="1"/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Casual riders use docked bike type while annual members are not using it at all.</a:t>
            </a:r>
          </a:p>
          <a:p>
            <a:pPr lvl="1"/>
            <a:endParaRPr lang="en-U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488706" y="2366682"/>
            <a:ext cx="726142" cy="7261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0" y="3603812"/>
            <a:ext cx="1707776" cy="25549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0388" y="4814047"/>
            <a:ext cx="981636" cy="9278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51777" y="2501153"/>
            <a:ext cx="90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20%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537447">
            <a:off x="7328647" y="3348318"/>
            <a:ext cx="7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7%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301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8" y="457200"/>
            <a:ext cx="5029198" cy="1600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Top 10 </a:t>
            </a:r>
            <a:r>
              <a:rPr lang="en-US" sz="2800" b="1" dirty="0"/>
              <a:t>Start &amp; </a:t>
            </a:r>
            <a:r>
              <a:rPr lang="en-US" sz="2800" b="1" dirty="0" smtClean="0"/>
              <a:t>End Stations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For annual members and casual riders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2" r="-1450"/>
          <a:stretch/>
        </p:blipFill>
        <p:spPr>
          <a:xfrm>
            <a:off x="5138056" y="457200"/>
            <a:ext cx="6683829" cy="616290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338" y="2242457"/>
            <a:ext cx="3932237" cy="3811588"/>
          </a:xfrm>
        </p:spPr>
        <p:txBody>
          <a:bodyPr/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the top stations rides percentage is considered low but still member rides start and end in different stations than casual rides.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our target is casual riders we should consider the frequently used station by them.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2429" y="9913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11%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23708" y="9913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11%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23708" y="4049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06%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2429" y="4049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06%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091050" y="827314"/>
            <a:ext cx="609600" cy="533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68879" y="827313"/>
            <a:ext cx="609600" cy="533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91050" y="3881550"/>
            <a:ext cx="609600" cy="53340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3796" y="3881549"/>
            <a:ext cx="609600" cy="53340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56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302" y="365125"/>
            <a:ext cx="9377917" cy="6195163"/>
          </a:xfrm>
        </p:spPr>
        <p:txBody>
          <a:bodyPr>
            <a:normAutofit/>
          </a:bodyPr>
          <a:lstStyle/>
          <a:p>
            <a:r>
              <a:rPr lang="en-US" sz="8000" dirty="0"/>
              <a:t>Cyclistic Riders' </a:t>
            </a:r>
            <a:r>
              <a:rPr lang="en-US" sz="8000" dirty="0" smtClean="0"/>
              <a:t>Usage Behavior </a:t>
            </a:r>
            <a:r>
              <a:rPr lang="en-US" sz="8000" dirty="0"/>
              <a:t>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0" y="1423406"/>
            <a:ext cx="1254085" cy="125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678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1015" y="82027"/>
            <a:ext cx="902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analysis will </a:t>
            </a:r>
            <a:r>
              <a:rPr lang="en-US" sz="2800" dirty="0" smtClean="0"/>
              <a:t>define </a:t>
            </a:r>
            <a:r>
              <a:rPr lang="en-US" sz="2800" dirty="0" smtClean="0"/>
              <a:t>the similarities and </a:t>
            </a:r>
            <a:r>
              <a:rPr lang="en-US" sz="2800" dirty="0" smtClean="0"/>
              <a:t>differences</a:t>
            </a:r>
            <a:endParaRPr lang="en-US" sz="2800" dirty="0"/>
          </a:p>
        </p:txBody>
      </p:sp>
      <p:sp>
        <p:nvSpPr>
          <p:cNvPr id="15" name="Freeform 14"/>
          <p:cNvSpPr/>
          <p:nvPr/>
        </p:nvSpPr>
        <p:spPr>
          <a:xfrm>
            <a:off x="211015" y="745966"/>
            <a:ext cx="2444787" cy="721255"/>
          </a:xfrm>
          <a:custGeom>
            <a:avLst/>
            <a:gdLst>
              <a:gd name="connsiteX0" fmla="*/ 0 w 2444787"/>
              <a:gd name="connsiteY0" fmla="*/ 72126 h 721255"/>
              <a:gd name="connsiteX1" fmla="*/ 72126 w 2444787"/>
              <a:gd name="connsiteY1" fmla="*/ 0 h 721255"/>
              <a:gd name="connsiteX2" fmla="*/ 2372662 w 2444787"/>
              <a:gd name="connsiteY2" fmla="*/ 0 h 721255"/>
              <a:gd name="connsiteX3" fmla="*/ 2444788 w 2444787"/>
              <a:gd name="connsiteY3" fmla="*/ 72126 h 721255"/>
              <a:gd name="connsiteX4" fmla="*/ 2444787 w 2444787"/>
              <a:gd name="connsiteY4" fmla="*/ 649130 h 721255"/>
              <a:gd name="connsiteX5" fmla="*/ 2372661 w 2444787"/>
              <a:gd name="connsiteY5" fmla="*/ 721256 h 721255"/>
              <a:gd name="connsiteX6" fmla="*/ 72126 w 2444787"/>
              <a:gd name="connsiteY6" fmla="*/ 721255 h 721255"/>
              <a:gd name="connsiteX7" fmla="*/ 0 w 2444787"/>
              <a:gd name="connsiteY7" fmla="*/ 649129 h 721255"/>
              <a:gd name="connsiteX8" fmla="*/ 0 w 2444787"/>
              <a:gd name="connsiteY8" fmla="*/ 72126 h 72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4787" h="721255">
                <a:moveTo>
                  <a:pt x="0" y="72126"/>
                </a:moveTo>
                <a:cubicBezTo>
                  <a:pt x="0" y="32292"/>
                  <a:pt x="32292" y="0"/>
                  <a:pt x="72126" y="0"/>
                </a:cubicBezTo>
                <a:lnTo>
                  <a:pt x="2372662" y="0"/>
                </a:lnTo>
                <a:cubicBezTo>
                  <a:pt x="2412496" y="0"/>
                  <a:pt x="2444788" y="32292"/>
                  <a:pt x="2444788" y="72126"/>
                </a:cubicBezTo>
                <a:cubicBezTo>
                  <a:pt x="2444788" y="264461"/>
                  <a:pt x="2444787" y="456795"/>
                  <a:pt x="2444787" y="649130"/>
                </a:cubicBezTo>
                <a:cubicBezTo>
                  <a:pt x="2444787" y="688964"/>
                  <a:pt x="2412495" y="721256"/>
                  <a:pt x="2372661" y="721256"/>
                </a:cubicBezTo>
                <a:lnTo>
                  <a:pt x="72126" y="721255"/>
                </a:lnTo>
                <a:cubicBezTo>
                  <a:pt x="32292" y="721255"/>
                  <a:pt x="0" y="688963"/>
                  <a:pt x="0" y="649129"/>
                </a:cubicBezTo>
                <a:lnTo>
                  <a:pt x="0" y="7212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5" tIns="66845" rIns="89705" bIns="66845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u="none" kern="1200" dirty="0" smtClean="0"/>
              <a:t>Similarities:</a:t>
            </a:r>
            <a:endParaRPr lang="en-US" sz="3600" b="1" u="none" kern="1200" dirty="0"/>
          </a:p>
        </p:txBody>
      </p:sp>
      <p:sp>
        <p:nvSpPr>
          <p:cNvPr id="16" name="Freeform 15"/>
          <p:cNvSpPr/>
          <p:nvPr/>
        </p:nvSpPr>
        <p:spPr>
          <a:xfrm>
            <a:off x="455493" y="1467221"/>
            <a:ext cx="190749" cy="17041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4172"/>
                </a:lnTo>
                <a:lnTo>
                  <a:pt x="190749" y="17041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646242" y="1530236"/>
            <a:ext cx="5381667" cy="3282313"/>
          </a:xfrm>
          <a:custGeom>
            <a:avLst/>
            <a:gdLst>
              <a:gd name="connsiteX0" fmla="*/ 0 w 5381667"/>
              <a:gd name="connsiteY0" fmla="*/ 328231 h 3282313"/>
              <a:gd name="connsiteX1" fmla="*/ 328231 w 5381667"/>
              <a:gd name="connsiteY1" fmla="*/ 0 h 3282313"/>
              <a:gd name="connsiteX2" fmla="*/ 5053436 w 5381667"/>
              <a:gd name="connsiteY2" fmla="*/ 0 h 3282313"/>
              <a:gd name="connsiteX3" fmla="*/ 5381667 w 5381667"/>
              <a:gd name="connsiteY3" fmla="*/ 328231 h 3282313"/>
              <a:gd name="connsiteX4" fmla="*/ 5381667 w 5381667"/>
              <a:gd name="connsiteY4" fmla="*/ 2954082 h 3282313"/>
              <a:gd name="connsiteX5" fmla="*/ 5053436 w 5381667"/>
              <a:gd name="connsiteY5" fmla="*/ 3282313 h 3282313"/>
              <a:gd name="connsiteX6" fmla="*/ 328231 w 5381667"/>
              <a:gd name="connsiteY6" fmla="*/ 3282313 h 3282313"/>
              <a:gd name="connsiteX7" fmla="*/ 0 w 5381667"/>
              <a:gd name="connsiteY7" fmla="*/ 2954082 h 3282313"/>
              <a:gd name="connsiteX8" fmla="*/ 0 w 5381667"/>
              <a:gd name="connsiteY8" fmla="*/ 328231 h 328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81667" h="3282313">
                <a:moveTo>
                  <a:pt x="0" y="328231"/>
                </a:moveTo>
                <a:cubicBezTo>
                  <a:pt x="0" y="146954"/>
                  <a:pt x="146954" y="0"/>
                  <a:pt x="328231" y="0"/>
                </a:cubicBezTo>
                <a:lnTo>
                  <a:pt x="5053436" y="0"/>
                </a:lnTo>
                <a:cubicBezTo>
                  <a:pt x="5234713" y="0"/>
                  <a:pt x="5381667" y="146954"/>
                  <a:pt x="5381667" y="328231"/>
                </a:cubicBezTo>
                <a:lnTo>
                  <a:pt x="5381667" y="2954082"/>
                </a:lnTo>
                <a:cubicBezTo>
                  <a:pt x="5381667" y="3135359"/>
                  <a:pt x="5234713" y="3282313"/>
                  <a:pt x="5053436" y="3282313"/>
                </a:cubicBezTo>
                <a:lnTo>
                  <a:pt x="328231" y="3282313"/>
                </a:lnTo>
                <a:cubicBezTo>
                  <a:pt x="146954" y="3282313"/>
                  <a:pt x="0" y="3135359"/>
                  <a:pt x="0" y="2954082"/>
                </a:cubicBezTo>
                <a:lnTo>
                  <a:pt x="0" y="328231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4236" tIns="121536" rIns="134236" bIns="121536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• Bikes are used the most to the least based on the below order of Seasons: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   1- Summer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   2- Autumn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   3- Spring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   4-Winter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• Classic Bikes are preferred over electric bikes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• Top 10 frequently used stations represent a low           percentage of total rides made by each category</a:t>
            </a:r>
            <a:endParaRPr lang="en-US" sz="20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6328981" y="746813"/>
            <a:ext cx="2612634" cy="722733"/>
          </a:xfrm>
          <a:custGeom>
            <a:avLst/>
            <a:gdLst>
              <a:gd name="connsiteX0" fmla="*/ 0 w 2612634"/>
              <a:gd name="connsiteY0" fmla="*/ 72273 h 722733"/>
              <a:gd name="connsiteX1" fmla="*/ 72273 w 2612634"/>
              <a:gd name="connsiteY1" fmla="*/ 0 h 722733"/>
              <a:gd name="connsiteX2" fmla="*/ 2540361 w 2612634"/>
              <a:gd name="connsiteY2" fmla="*/ 0 h 722733"/>
              <a:gd name="connsiteX3" fmla="*/ 2612634 w 2612634"/>
              <a:gd name="connsiteY3" fmla="*/ 72273 h 722733"/>
              <a:gd name="connsiteX4" fmla="*/ 2612634 w 2612634"/>
              <a:gd name="connsiteY4" fmla="*/ 650460 h 722733"/>
              <a:gd name="connsiteX5" fmla="*/ 2540361 w 2612634"/>
              <a:gd name="connsiteY5" fmla="*/ 722733 h 722733"/>
              <a:gd name="connsiteX6" fmla="*/ 72273 w 2612634"/>
              <a:gd name="connsiteY6" fmla="*/ 722733 h 722733"/>
              <a:gd name="connsiteX7" fmla="*/ 0 w 2612634"/>
              <a:gd name="connsiteY7" fmla="*/ 650460 h 722733"/>
              <a:gd name="connsiteX8" fmla="*/ 0 w 2612634"/>
              <a:gd name="connsiteY8" fmla="*/ 72273 h 72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2634" h="722733">
                <a:moveTo>
                  <a:pt x="0" y="72273"/>
                </a:moveTo>
                <a:cubicBezTo>
                  <a:pt x="0" y="32358"/>
                  <a:pt x="32358" y="0"/>
                  <a:pt x="72273" y="0"/>
                </a:cubicBezTo>
                <a:lnTo>
                  <a:pt x="2540361" y="0"/>
                </a:lnTo>
                <a:cubicBezTo>
                  <a:pt x="2580276" y="0"/>
                  <a:pt x="2612634" y="32358"/>
                  <a:pt x="2612634" y="72273"/>
                </a:cubicBezTo>
                <a:lnTo>
                  <a:pt x="2612634" y="650460"/>
                </a:lnTo>
                <a:cubicBezTo>
                  <a:pt x="2612634" y="690375"/>
                  <a:pt x="2580276" y="722733"/>
                  <a:pt x="2540361" y="722733"/>
                </a:cubicBezTo>
                <a:lnTo>
                  <a:pt x="72273" y="722733"/>
                </a:lnTo>
                <a:cubicBezTo>
                  <a:pt x="32358" y="722733"/>
                  <a:pt x="0" y="690375"/>
                  <a:pt x="0" y="650460"/>
                </a:cubicBezTo>
                <a:lnTo>
                  <a:pt x="0" y="7227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48" tIns="66888" rIns="89748" bIns="66888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u="none" kern="1200" dirty="0" smtClean="0"/>
              <a:t>Differences:</a:t>
            </a:r>
            <a:endParaRPr lang="en-US" sz="3600" u="none" kern="1200" dirty="0"/>
          </a:p>
        </p:txBody>
      </p:sp>
      <p:sp>
        <p:nvSpPr>
          <p:cNvPr id="19" name="Freeform 18"/>
          <p:cNvSpPr/>
          <p:nvPr/>
        </p:nvSpPr>
        <p:spPr>
          <a:xfrm>
            <a:off x="6590245" y="1469546"/>
            <a:ext cx="261333" cy="20090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09058"/>
                </a:lnTo>
                <a:lnTo>
                  <a:pt x="261333" y="20090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6851578" y="1518258"/>
            <a:ext cx="5124715" cy="3920691"/>
          </a:xfrm>
          <a:custGeom>
            <a:avLst/>
            <a:gdLst>
              <a:gd name="connsiteX0" fmla="*/ 0 w 5124715"/>
              <a:gd name="connsiteY0" fmla="*/ 392069 h 3920691"/>
              <a:gd name="connsiteX1" fmla="*/ 392069 w 5124715"/>
              <a:gd name="connsiteY1" fmla="*/ 0 h 3920691"/>
              <a:gd name="connsiteX2" fmla="*/ 4732646 w 5124715"/>
              <a:gd name="connsiteY2" fmla="*/ 0 h 3920691"/>
              <a:gd name="connsiteX3" fmla="*/ 5124715 w 5124715"/>
              <a:gd name="connsiteY3" fmla="*/ 392069 h 3920691"/>
              <a:gd name="connsiteX4" fmla="*/ 5124715 w 5124715"/>
              <a:gd name="connsiteY4" fmla="*/ 3528622 h 3920691"/>
              <a:gd name="connsiteX5" fmla="*/ 4732646 w 5124715"/>
              <a:gd name="connsiteY5" fmla="*/ 3920691 h 3920691"/>
              <a:gd name="connsiteX6" fmla="*/ 392069 w 5124715"/>
              <a:gd name="connsiteY6" fmla="*/ 3920691 h 3920691"/>
              <a:gd name="connsiteX7" fmla="*/ 0 w 5124715"/>
              <a:gd name="connsiteY7" fmla="*/ 3528622 h 3920691"/>
              <a:gd name="connsiteX8" fmla="*/ 0 w 5124715"/>
              <a:gd name="connsiteY8" fmla="*/ 392069 h 392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4715" h="3920691">
                <a:moveTo>
                  <a:pt x="0" y="392069"/>
                </a:moveTo>
                <a:cubicBezTo>
                  <a:pt x="0" y="175535"/>
                  <a:pt x="175535" y="0"/>
                  <a:pt x="392069" y="0"/>
                </a:cubicBezTo>
                <a:lnTo>
                  <a:pt x="4732646" y="0"/>
                </a:lnTo>
                <a:cubicBezTo>
                  <a:pt x="4949180" y="0"/>
                  <a:pt x="5124715" y="175535"/>
                  <a:pt x="5124715" y="392069"/>
                </a:cubicBezTo>
                <a:lnTo>
                  <a:pt x="5124715" y="3528622"/>
                </a:lnTo>
                <a:cubicBezTo>
                  <a:pt x="5124715" y="3745156"/>
                  <a:pt x="4949180" y="3920691"/>
                  <a:pt x="4732646" y="3920691"/>
                </a:cubicBezTo>
                <a:lnTo>
                  <a:pt x="392069" y="3920691"/>
                </a:lnTo>
                <a:cubicBezTo>
                  <a:pt x="175535" y="3920691"/>
                  <a:pt x="0" y="3745156"/>
                  <a:pt x="0" y="3528622"/>
                </a:cubicBezTo>
                <a:lnTo>
                  <a:pt x="0" y="39206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933" tIns="140233" rIns="152933" bIns="140233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• Casual riders ride bikes the most during weekend days while annual members do the same during normal weekdays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• Casual riders use the docked bike types while annual members don’t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• The preference percentage of classic bikes over electric bikes for annual members is higher than casual riders’ preference percentage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•Frequently used start and end stations locations differ between the annual members and casual riders</a:t>
            </a:r>
            <a:endParaRPr lang="en-US" sz="20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211015" y="5772774"/>
            <a:ext cx="11765279" cy="941295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 lvl="0" algn="ctr"/>
            <a:r>
              <a:rPr lang="en-US" sz="2800" b="1" dirty="0" smtClean="0">
                <a:solidFill>
                  <a:schemeClr val="bg1"/>
                </a:solidFill>
              </a:rPr>
              <a:t>Our Marketing Strategy Must consider the usage time and bike preferences to convert casual riders into annual members 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316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67" y="539937"/>
            <a:ext cx="11734800" cy="6318063"/>
          </a:xfrm>
        </p:spPr>
        <p:txBody>
          <a:bodyPr>
            <a:noAutofit/>
          </a:bodyPr>
          <a:lstStyle/>
          <a:p>
            <a:pPr algn="ctr"/>
            <a:r>
              <a:rPr lang="en-US" sz="20000" dirty="0" smtClean="0">
                <a:solidFill>
                  <a:schemeClr val="accent5"/>
                </a:solidFill>
              </a:rPr>
              <a:t>Thank</a:t>
            </a:r>
            <a:r>
              <a:rPr lang="en-US" sz="20000" dirty="0" smtClean="0"/>
              <a:t> </a:t>
            </a:r>
            <a:r>
              <a:rPr lang="en-US" sz="20000" dirty="0" smtClean="0">
                <a:solidFill>
                  <a:schemeClr val="accent2"/>
                </a:solidFill>
              </a:rPr>
              <a:t>You</a:t>
            </a:r>
            <a:endParaRPr lang="en-US" sz="200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68272" y="2096086"/>
            <a:ext cx="0" cy="26193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46405" y="2096086"/>
            <a:ext cx="0" cy="26193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0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66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2800" b="1" dirty="0" smtClean="0"/>
              <a:t>Table of Contents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Cyclistic Riders’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Usage Behavior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/>
              <a:t>Purpose Statement (What are we talking about?)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/>
              <a:t>Riders’ Usage Behavior Analysis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67692" y="7198"/>
            <a:ext cx="280699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72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302" y="365125"/>
            <a:ext cx="9377917" cy="6195163"/>
          </a:xfrm>
        </p:spPr>
        <p:txBody>
          <a:bodyPr>
            <a:normAutofit/>
          </a:bodyPr>
          <a:lstStyle/>
          <a:p>
            <a:r>
              <a:rPr lang="en-US" sz="8000" dirty="0" smtClean="0"/>
              <a:t>What are we talking about?</a:t>
            </a:r>
            <a:endParaRPr lang="en-US" sz="8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7425" y="2286000"/>
            <a:ext cx="0" cy="2190307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48689" y="2286000"/>
            <a:ext cx="0" cy="21903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121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311423"/>
            <a:ext cx="10515600" cy="1325563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083442"/>
            <a:ext cx="10515600" cy="27745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Identify </a:t>
            </a:r>
            <a:r>
              <a:rPr lang="en-US" dirty="0"/>
              <a:t>How do annual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members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casual</a:t>
            </a:r>
            <a:r>
              <a:rPr lang="en-US" dirty="0"/>
              <a:t> riders use Cyclistic bikes </a:t>
            </a:r>
            <a:r>
              <a:rPr lang="en-US" dirty="0" smtClean="0"/>
              <a:t>differently.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266" y="1311423"/>
            <a:ext cx="0" cy="315929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2562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302" y="365125"/>
            <a:ext cx="9377917" cy="6195163"/>
          </a:xfrm>
        </p:spPr>
        <p:txBody>
          <a:bodyPr>
            <a:normAutofit/>
          </a:bodyPr>
          <a:lstStyle/>
          <a:p>
            <a:r>
              <a:rPr lang="en-US" sz="8000" dirty="0"/>
              <a:t>Cyclistic Riders' </a:t>
            </a:r>
            <a:r>
              <a:rPr lang="en-US" sz="8000" dirty="0" smtClean="0"/>
              <a:t>Usage </a:t>
            </a:r>
            <a:r>
              <a:rPr lang="en-US" sz="8000" dirty="0"/>
              <a:t>B</a:t>
            </a:r>
            <a:r>
              <a:rPr lang="en-US" sz="8000" dirty="0" smtClean="0"/>
              <a:t>ehavior </a:t>
            </a:r>
            <a:r>
              <a:rPr lang="en-US" sz="8000" dirty="0" smtClean="0"/>
              <a:t>Analysis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09" y="1390750"/>
            <a:ext cx="1254085" cy="125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2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0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Rides Summary for the Past 12 Months</a:t>
            </a:r>
            <a:endParaRPr lang="en-US" sz="4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7068"/>
              </p:ext>
            </p:extLst>
          </p:nvPr>
        </p:nvGraphicFramePr>
        <p:xfrm>
          <a:off x="838200" y="2036838"/>
          <a:ext cx="8127999" cy="261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36442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700825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24440903"/>
                    </a:ext>
                  </a:extLst>
                </a:gridCol>
              </a:tblGrid>
              <a:tr h="5956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Category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 of Rides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Average Ride Length in Minutes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085301"/>
                  </a:ext>
                </a:extLst>
              </a:tr>
              <a:tr h="595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Annual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Members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3,300,629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13.05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391498"/>
                  </a:ext>
                </a:extLst>
              </a:tr>
              <a:tr h="595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Casual Riders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2,559,501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30.55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864995"/>
                  </a:ext>
                </a:extLst>
              </a:tr>
              <a:tr h="59569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All Riders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5,860,130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20.69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58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876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740" y="128427"/>
            <a:ext cx="7572056" cy="160020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Seasons Effect on Total Rides for the Past 4 Seasons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dirty="0" smtClean="0"/>
              <a:t>Total rides per season for annual members &amp; casual riders</a:t>
            </a:r>
            <a:endParaRPr lang="en-US" sz="2000" b="1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5" b="-2790"/>
          <a:stretch/>
        </p:blipFill>
        <p:spPr>
          <a:xfrm>
            <a:off x="5303053" y="1384675"/>
            <a:ext cx="6888947" cy="474116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05484" y="1859622"/>
            <a:ext cx="4243226" cy="3657600"/>
          </a:xfrm>
        </p:spPr>
        <p:txBody>
          <a:bodyPr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number of rides varies widely by season.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Both annual members &amp; casual rides reach their highest levels in summer and their lowest levels in winter.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What is the cause of this trend? (Is it the weather, summer vacation, or a combination of both?)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>
          <a:xfrm rot="16200000" flipV="1">
            <a:off x="5029200" y="3056562"/>
            <a:ext cx="626724" cy="26712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4644889" y="2429682"/>
            <a:ext cx="1128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Number </a:t>
            </a:r>
          </a:p>
          <a:p>
            <a:pPr algn="ctr"/>
            <a:r>
              <a:rPr lang="en-US" sz="1400" dirty="0" smtClean="0"/>
              <a:t>of </a:t>
            </a:r>
          </a:p>
          <a:p>
            <a:pPr algn="ctr"/>
            <a:r>
              <a:rPr lang="en-US" sz="1400" dirty="0" smtClean="0"/>
              <a:t>Rides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4975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3" y="97604"/>
            <a:ext cx="7677489" cy="1600200"/>
          </a:xfrm>
        </p:spPr>
        <p:txBody>
          <a:bodyPr anchor="ctr">
            <a:normAutofit/>
          </a:bodyPr>
          <a:lstStyle/>
          <a:p>
            <a:r>
              <a:rPr lang="en-US" sz="2800" b="1" dirty="0" smtClean="0"/>
              <a:t>Total Rides Per Month for the Past 12 Months</a:t>
            </a:r>
            <a:br>
              <a:rPr lang="en-US" sz="2800" b="1" dirty="0" smtClean="0"/>
            </a:br>
            <a:r>
              <a:rPr lang="en-US" sz="2800" dirty="0" smtClean="0"/>
              <a:t>Rides separated to member rides &amp; casual rides</a:t>
            </a:r>
            <a:endParaRPr lang="en-US" sz="28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2" b="-2245"/>
          <a:stretch/>
        </p:blipFill>
        <p:spPr>
          <a:xfrm>
            <a:off x="5183188" y="1697804"/>
            <a:ext cx="6827302" cy="417118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sudden peak and sudden drop in months, it is a gradual up and down the slope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trend for the past 12 months confirms that the peak in total rides occurs in the summer months</a:t>
            </a:r>
            <a:r>
              <a:rPr lang="en-US" dirty="0"/>
              <a:t> </a:t>
            </a:r>
            <a:r>
              <a:rPr lang="en-US" dirty="0" smtClean="0"/>
              <a:t>for both annual member and casual riders</a:t>
            </a:r>
          </a:p>
        </p:txBody>
      </p:sp>
    </p:spTree>
    <p:extLst>
      <p:ext uri="{BB962C8B-B14F-4D97-AF65-F5344CB8AC3E}">
        <p14:creationId xmlns:p14="http://schemas.microsoft.com/office/powerpoint/2010/main" val="3878633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1" t="13161" r="-3431"/>
          <a:stretch/>
        </p:blipFill>
        <p:spPr>
          <a:xfrm>
            <a:off x="5195887" y="1282699"/>
            <a:ext cx="6843703" cy="46926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88" y="19431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behavior of both rider categories is totally the opposite during weekdays:</a:t>
            </a:r>
          </a:p>
          <a:p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Casual riders use </a:t>
            </a:r>
            <a:r>
              <a:rPr lang="en-US" dirty="0"/>
              <a:t>Cyclistic</a:t>
            </a:r>
            <a:r>
              <a:rPr lang="en-US" dirty="0" smtClean="0"/>
              <a:t> bikes the most during weekend days and the least during weekdays.</a:t>
            </a:r>
          </a:p>
          <a:p>
            <a:pPr lvl="1"/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Annual members use Cyclistic bikes the least during weekend days and the most during normal weekdays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482598"/>
            <a:ext cx="8736012" cy="8255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Days With Most Rides During The Past 12 Months</a:t>
            </a:r>
            <a:br>
              <a:rPr lang="en-US" sz="2800" b="1" dirty="0" smtClean="0"/>
            </a:br>
            <a:r>
              <a:rPr lang="en-US" sz="2800" dirty="0" smtClean="0"/>
              <a:t>Rides are separated by rider 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85208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609</Words>
  <Application>Microsoft Office PowerPoint</Application>
  <PresentationFormat>Widescreen</PresentationFormat>
  <Paragraphs>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Cyclistic Riders’ Usage Behavior</vt:lpstr>
      <vt:lpstr>Table of Contents</vt:lpstr>
      <vt:lpstr>What are we talking about?</vt:lpstr>
      <vt:lpstr>Objective</vt:lpstr>
      <vt:lpstr>Cyclistic Riders' Usage Behavior Analysis</vt:lpstr>
      <vt:lpstr>Rides Summary for the Past 12 Months</vt:lpstr>
      <vt:lpstr>Seasons Effect on Total Rides for the Past 4 Seasons Total rides per season for annual members &amp; casual riders</vt:lpstr>
      <vt:lpstr>Total Rides Per Month for the Past 12 Months Rides separated to member rides &amp; casual rides</vt:lpstr>
      <vt:lpstr>Days With Most Rides During The Past 12 Months Rides are separated by rider type</vt:lpstr>
      <vt:lpstr>Rideable Type Per Rider Categories for The Past 12 Months</vt:lpstr>
      <vt:lpstr>Top 10 Start &amp; End Stations For annual members and casual riders</vt:lpstr>
      <vt:lpstr>Cyclistic Riders' Usage Behavior Summary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Cyclistic’s Riders Behavior</dc:title>
  <dc:creator>Khaled</dc:creator>
  <cp:lastModifiedBy>Khaled</cp:lastModifiedBy>
  <cp:revision>61</cp:revision>
  <dcterms:created xsi:type="dcterms:W3CDTF">2022-07-14T08:27:52Z</dcterms:created>
  <dcterms:modified xsi:type="dcterms:W3CDTF">2022-07-16T13:40:49Z</dcterms:modified>
</cp:coreProperties>
</file>