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Lato Black"/>
      <p:bold r:id="rId15"/>
      <p:boldItalic r:id="rId16"/>
    </p:embeddedFont>
    <p:embeddedFont>
      <p:font typeface="Libre Baskerville"/>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LatoBlack-bold.fntdata"/><Relationship Id="rId14" Type="http://schemas.openxmlformats.org/officeDocument/2006/relationships/slide" Target="slides/slide8.xml"/><Relationship Id="rId17" Type="http://schemas.openxmlformats.org/officeDocument/2006/relationships/font" Target="fonts/LibreBaskerville-regular.fntdata"/><Relationship Id="rId16" Type="http://schemas.openxmlformats.org/officeDocument/2006/relationships/font" Target="fonts/LatoBlack-boldItalic.fntdata"/><Relationship Id="rId5" Type="http://schemas.openxmlformats.org/officeDocument/2006/relationships/slideMaster" Target="slideMasters/slideMaster2.xml"/><Relationship Id="rId19" Type="http://schemas.openxmlformats.org/officeDocument/2006/relationships/font" Target="fonts/LibreBaskerville-italic.fntdata"/><Relationship Id="rId6" Type="http://schemas.openxmlformats.org/officeDocument/2006/relationships/notesMaster" Target="notesMasters/notesMaster1.xml"/><Relationship Id="rId18" Type="http://schemas.openxmlformats.org/officeDocument/2006/relationships/font" Target="fonts/LibreBaskerville-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cc4799d93_1_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37" name="Google Shape;137;g2bcc4799d93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ce2055e89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bce2055e89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ce2055e89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2bce2055e8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ce2055e89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bce2055e89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ce2055e89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2bce2055e89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d9078aaa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2bd9078aa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d9078aaa7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bd9078aaa7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d9078aaa7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87" name="Google Shape;187;g2bd9078aaa7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61" name="Google Shape;61;p14"/>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66" name="Google Shape;66;p15"/>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73" name="Google Shape;73;p16"/>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 name="Shape 74"/>
        <p:cNvGrpSpPr/>
        <p:nvPr/>
      </p:nvGrpSpPr>
      <p:grpSpPr>
        <a:xfrm>
          <a:off x="0" y="0"/>
          <a:ext cx="0" cy="0"/>
          <a:chOff x="0" y="0"/>
          <a:chExt cx="0" cy="0"/>
        </a:xfrm>
      </p:grpSpPr>
      <p:sp>
        <p:nvSpPr>
          <p:cNvPr id="75" name="Google Shape;75;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7" name="Google Shape;77;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80" name="Google Shape;80;p17"/>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4" name="Google Shape;8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87" name="Google Shape;87;p18"/>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95" name="Google Shape;95;p19"/>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9" name="Google Shape;99;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1" name="Google Shape;101;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2" name="Google Shape;102;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105" name="Google Shape;105;p20"/>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9" name="Google Shape;109;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113" name="Google Shape;113;p21"/>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2"/>
          <p:cNvSpPr/>
          <p:nvPr>
            <p:ph idx="2" type="pic"/>
          </p:nvPr>
        </p:nvSpPr>
        <p:spPr>
          <a:xfrm>
            <a:off x="3887391" y="740569"/>
            <a:ext cx="4629150" cy="3655219"/>
          </a:xfrm>
          <a:prstGeom prst="rect">
            <a:avLst/>
          </a:prstGeom>
          <a:noFill/>
          <a:ln>
            <a:noFill/>
          </a:ln>
        </p:spPr>
      </p:sp>
      <p:sp>
        <p:nvSpPr>
          <p:cNvPr id="117" name="Google Shape;117;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8" name="Google Shape;118;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121" name="Google Shape;121;p22"/>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pic>
        <p:nvPicPr>
          <p:cNvPr id="128" name="Google Shape;128;p23"/>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4" name="Google Shape;13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5"/>
          <p:cNvPicPr preferRelativeResize="0"/>
          <p:nvPr/>
        </p:nvPicPr>
        <p:blipFill rotWithShape="1">
          <a:blip r:embed="rId3">
            <a:alphaModFix/>
          </a:blip>
          <a:srcRect b="0" l="0" r="0" t="0"/>
          <a:stretch/>
        </p:blipFill>
        <p:spPr>
          <a:xfrm>
            <a:off x="444" y="0"/>
            <a:ext cx="9143113" cy="5020573"/>
          </a:xfrm>
          <a:prstGeom prst="rect">
            <a:avLst/>
          </a:prstGeom>
          <a:noFill/>
          <a:ln>
            <a:noFill/>
          </a:ln>
        </p:spPr>
      </p:pic>
      <p:sp>
        <p:nvSpPr>
          <p:cNvPr id="140" name="Google Shape;140;p25"/>
          <p:cNvSpPr txBox="1"/>
          <p:nvPr/>
        </p:nvSpPr>
        <p:spPr>
          <a:xfrm>
            <a:off x="1494356" y="2915475"/>
            <a:ext cx="5541000" cy="900300"/>
          </a:xfrm>
          <a:prstGeom prst="rect">
            <a:avLst/>
          </a:prstGeom>
          <a:noFill/>
          <a:ln>
            <a:noFill/>
          </a:ln>
        </p:spPr>
        <p:txBody>
          <a:bodyPr anchorCtr="0" anchor="t" bIns="34275" lIns="68575" spcFirstLastPara="1" rIns="68575" wrap="square" tIns="34275">
            <a:spAutoFit/>
          </a:bodyPr>
          <a:lstStyle/>
          <a:p>
            <a:pPr indent="342900" lvl="0" marL="0" marR="0" rtl="0" algn="ctr">
              <a:lnSpc>
                <a:spcPct val="100000"/>
              </a:lnSpc>
              <a:spcBef>
                <a:spcPts val="0"/>
              </a:spcBef>
              <a:spcAft>
                <a:spcPts val="0"/>
              </a:spcAft>
              <a:buClr>
                <a:schemeClr val="dk1"/>
              </a:buClr>
              <a:buSzPts val="800"/>
              <a:buFont typeface="Arial"/>
              <a:buNone/>
            </a:pPr>
            <a:r>
              <a:rPr b="1" lang="fr" sz="1800">
                <a:solidFill>
                  <a:srgbClr val="082343"/>
                </a:solidFill>
                <a:highlight>
                  <a:srgbClr val="FFFFFF"/>
                </a:highlight>
              </a:rPr>
              <a:t>Code Refactoring and Bug Report Analysis</a:t>
            </a:r>
            <a:endParaRPr b="1" i="0" sz="1800" u="none" cap="none" strike="noStrike">
              <a:solidFill>
                <a:srgbClr val="082343"/>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chemeClr val="dk1"/>
              </a:buClr>
              <a:buSzPts val="800"/>
              <a:buFont typeface="Arial"/>
              <a:buNone/>
            </a:pPr>
            <a:r>
              <a:t/>
            </a:r>
            <a:endParaRPr b="1" i="0" sz="1800" u="none" cap="none" strike="noStrike">
              <a:solidFill>
                <a:srgbClr val="082343"/>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82343"/>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nvSpPr>
        <p:spPr>
          <a:xfrm>
            <a:off x="320742" y="312416"/>
            <a:ext cx="4574700" cy="3648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FF0000"/>
              </a:buClr>
              <a:buSzPts val="2400"/>
              <a:buFont typeface="Lato Black"/>
              <a:buNone/>
            </a:pPr>
            <a:r>
              <a:rPr lang="fr" sz="2400">
                <a:solidFill>
                  <a:srgbClr val="FF0000"/>
                </a:solidFill>
                <a:latin typeface="Lato Black"/>
                <a:ea typeface="Lato Black"/>
                <a:cs typeface="Lato Black"/>
                <a:sym typeface="Lato Black"/>
              </a:rPr>
              <a:t>Agenda of Report</a:t>
            </a:r>
            <a:endParaRPr b="0" i="0" sz="1400" u="none" cap="none" strike="noStrike">
              <a:solidFill>
                <a:srgbClr val="FF0000"/>
              </a:solidFill>
              <a:latin typeface="Calibri"/>
              <a:ea typeface="Calibri"/>
              <a:cs typeface="Calibri"/>
              <a:sym typeface="Calibri"/>
            </a:endParaRPr>
          </a:p>
        </p:txBody>
      </p:sp>
      <p:sp>
        <p:nvSpPr>
          <p:cNvPr id="146" name="Google Shape;146;p26"/>
          <p:cNvSpPr txBox="1"/>
          <p:nvPr/>
        </p:nvSpPr>
        <p:spPr>
          <a:xfrm>
            <a:off x="320750" y="796025"/>
            <a:ext cx="8603100" cy="3888300"/>
          </a:xfrm>
          <a:prstGeom prst="rect">
            <a:avLst/>
          </a:prstGeom>
          <a:noFill/>
          <a:ln>
            <a:noFill/>
          </a:ln>
        </p:spPr>
        <p:txBody>
          <a:bodyPr anchorCtr="0" anchor="t" bIns="91425" lIns="91425" spcFirstLastPara="1" rIns="91425" wrap="square" tIns="91425">
            <a:noAutofit/>
          </a:bodyPr>
          <a:lstStyle/>
          <a:p>
            <a:pPr indent="-336550" lvl="0" marL="914400" rtl="0" algn="l">
              <a:spcBef>
                <a:spcPts val="0"/>
              </a:spcBef>
              <a:spcAft>
                <a:spcPts val="0"/>
              </a:spcAft>
              <a:buClr>
                <a:schemeClr val="dk1"/>
              </a:buClr>
              <a:buSzPts val="1700"/>
              <a:buFont typeface="Calibri"/>
              <a:buChar char="●"/>
            </a:pPr>
            <a:r>
              <a:rPr b="1" i="1" lang="fr" sz="1700">
                <a:solidFill>
                  <a:schemeClr val="dk1"/>
                </a:solidFill>
                <a:latin typeface="Calibri"/>
                <a:ea typeface="Calibri"/>
                <a:cs typeface="Calibri"/>
                <a:sym typeface="Calibri"/>
              </a:rPr>
              <a:t>Project Description</a:t>
            </a:r>
            <a:endParaRPr b="1" i="1"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b="1" i="1" lang="fr" sz="1700">
                <a:solidFill>
                  <a:schemeClr val="dk1"/>
                </a:solidFill>
                <a:latin typeface="Calibri"/>
                <a:ea typeface="Calibri"/>
                <a:cs typeface="Calibri"/>
                <a:sym typeface="Calibri"/>
              </a:rPr>
              <a:t>Bug Description</a:t>
            </a:r>
            <a:endParaRPr b="1" i="1"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b="1" i="1" lang="fr" sz="1700">
                <a:solidFill>
                  <a:schemeClr val="dk1"/>
                </a:solidFill>
                <a:latin typeface="Calibri"/>
                <a:ea typeface="Calibri"/>
                <a:cs typeface="Calibri"/>
                <a:sym typeface="Calibri"/>
              </a:rPr>
              <a:t>Issue Identificatio</a:t>
            </a:r>
            <a:r>
              <a:rPr b="1" i="1" lang="fr" sz="1700">
                <a:solidFill>
                  <a:schemeClr val="dk1"/>
                </a:solidFill>
                <a:latin typeface="Calibri"/>
                <a:ea typeface="Calibri"/>
                <a:cs typeface="Calibri"/>
                <a:sym typeface="Calibri"/>
              </a:rPr>
              <a:t>n</a:t>
            </a:r>
            <a:endParaRPr b="1" i="1"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b="1" i="1" lang="fr" sz="1700">
                <a:solidFill>
                  <a:schemeClr val="dk1"/>
                </a:solidFill>
                <a:latin typeface="Calibri"/>
                <a:ea typeface="Calibri"/>
                <a:cs typeface="Calibri"/>
                <a:sym typeface="Calibri"/>
              </a:rPr>
              <a:t>Approach to Resolve</a:t>
            </a:r>
            <a:endParaRPr b="1" i="1"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b="1" i="1" lang="fr" sz="1700">
                <a:solidFill>
                  <a:schemeClr val="dk1"/>
                </a:solidFill>
                <a:latin typeface="Calibri"/>
                <a:ea typeface="Calibri"/>
                <a:cs typeface="Calibri"/>
                <a:sym typeface="Calibri"/>
              </a:rPr>
              <a:t>Changes Made</a:t>
            </a:r>
            <a:endParaRPr b="1" i="1"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b="1" i="1" lang="fr" sz="1700">
                <a:solidFill>
                  <a:schemeClr val="dk1"/>
                </a:solidFill>
                <a:latin typeface="Calibri"/>
                <a:ea typeface="Calibri"/>
                <a:cs typeface="Calibri"/>
                <a:sym typeface="Calibri"/>
              </a:rPr>
              <a:t>Resolved Code</a:t>
            </a:r>
            <a:endParaRPr b="1" i="1" sz="17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700">
              <a:solidFill>
                <a:schemeClr val="dk1"/>
              </a:solidFill>
              <a:latin typeface="Calibri"/>
              <a:ea typeface="Calibri"/>
              <a:cs typeface="Calibri"/>
              <a:sym typeface="Calibri"/>
            </a:endParaRPr>
          </a:p>
          <a:p>
            <a:pPr indent="457200" lvl="0" marL="0" rtl="0" algn="l">
              <a:spcBef>
                <a:spcPts val="0"/>
              </a:spcBef>
              <a:spcAft>
                <a:spcPts val="0"/>
              </a:spcAft>
              <a:buNone/>
            </a:pPr>
            <a:r>
              <a:rPr b="1" i="1" lang="fr" sz="1700">
                <a:solidFill>
                  <a:schemeClr val="dk1"/>
                </a:solidFill>
                <a:latin typeface="Calibri"/>
                <a:ea typeface="Calibri"/>
                <a:cs typeface="Calibri"/>
                <a:sym typeface="Calibri"/>
              </a:rPr>
              <a:t>Tech Stack: • Python • Flask • HTML • CSS</a:t>
            </a:r>
            <a:endParaRPr b="1" i="1" sz="17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nvSpPr>
        <p:spPr>
          <a:xfrm>
            <a:off x="320742" y="312416"/>
            <a:ext cx="4574700" cy="3648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FF0000"/>
              </a:buClr>
              <a:buSzPts val="2400"/>
              <a:buFont typeface="Lato Black"/>
              <a:buNone/>
            </a:pPr>
            <a:r>
              <a:rPr lang="fr" sz="2400">
                <a:solidFill>
                  <a:srgbClr val="FF0000"/>
                </a:solidFill>
                <a:latin typeface="Lato Black"/>
                <a:ea typeface="Lato Black"/>
                <a:cs typeface="Lato Black"/>
                <a:sym typeface="Lato Black"/>
              </a:rPr>
              <a:t>Project Description </a:t>
            </a:r>
            <a:endParaRPr b="0" i="0" sz="1400" u="none" cap="none" strike="noStrike">
              <a:solidFill>
                <a:srgbClr val="FF0000"/>
              </a:solidFill>
              <a:latin typeface="Calibri"/>
              <a:ea typeface="Calibri"/>
              <a:cs typeface="Calibri"/>
              <a:sym typeface="Calibri"/>
            </a:endParaRPr>
          </a:p>
        </p:txBody>
      </p:sp>
      <p:sp>
        <p:nvSpPr>
          <p:cNvPr id="152" name="Google Shape;152;p27"/>
          <p:cNvSpPr txBox="1"/>
          <p:nvPr/>
        </p:nvSpPr>
        <p:spPr>
          <a:xfrm>
            <a:off x="597025" y="696525"/>
            <a:ext cx="83886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solidFill>
                <a:schemeClr val="dk1"/>
              </a:solidFill>
              <a:latin typeface="Calibri"/>
              <a:ea typeface="Calibri"/>
              <a:cs typeface="Calibri"/>
              <a:sym typeface="Calibri"/>
            </a:endParaRPr>
          </a:p>
          <a:p>
            <a:pPr indent="0" lvl="0" marL="0" rtl="0" algn="l">
              <a:spcBef>
                <a:spcPts val="0"/>
              </a:spcBef>
              <a:spcAft>
                <a:spcPts val="0"/>
              </a:spcAft>
              <a:buNone/>
            </a:pPr>
            <a:r>
              <a:rPr b="1" lang="fr" sz="1700">
                <a:solidFill>
                  <a:schemeClr val="dk1"/>
                </a:solidFill>
                <a:latin typeface="Calibri"/>
                <a:ea typeface="Calibri"/>
                <a:cs typeface="Calibri"/>
                <a:sym typeface="Calibri"/>
              </a:rPr>
              <a:t>Notefy </a:t>
            </a:r>
            <a:r>
              <a:rPr lang="fr" sz="1700">
                <a:solidFill>
                  <a:schemeClr val="dk1"/>
                </a:solidFill>
                <a:latin typeface="Calibri"/>
                <a:ea typeface="Calibri"/>
                <a:cs typeface="Calibri"/>
                <a:sym typeface="Calibri"/>
              </a:rPr>
              <a:t>is a simple Notes Application built using Flask, a Python web framework. The app provides a simple and intuitive interface that allows users to add new notes, update existing ones, or even delete some of them as per the user's choice.</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53" name="Google Shape;153;p27"/>
          <p:cNvSpPr txBox="1"/>
          <p:nvPr/>
        </p:nvSpPr>
        <p:spPr>
          <a:xfrm>
            <a:off x="320750" y="2206950"/>
            <a:ext cx="4574700" cy="3648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FF0000"/>
              </a:buClr>
              <a:buSzPts val="2400"/>
              <a:buFont typeface="Lato Black"/>
              <a:buNone/>
            </a:pPr>
            <a:r>
              <a:rPr lang="fr" sz="2400">
                <a:solidFill>
                  <a:srgbClr val="FF0000"/>
                </a:solidFill>
                <a:latin typeface="Lato Black"/>
                <a:ea typeface="Lato Black"/>
                <a:cs typeface="Lato Black"/>
                <a:sym typeface="Lato Black"/>
              </a:rPr>
              <a:t>Bug Description </a:t>
            </a:r>
            <a:endParaRPr b="0" i="0" sz="1400" u="none" cap="none" strike="noStrike">
              <a:solidFill>
                <a:srgbClr val="FF0000"/>
              </a:solidFill>
              <a:latin typeface="Calibri"/>
              <a:ea typeface="Calibri"/>
              <a:cs typeface="Calibri"/>
              <a:sym typeface="Calibri"/>
            </a:endParaRPr>
          </a:p>
        </p:txBody>
      </p:sp>
      <p:sp>
        <p:nvSpPr>
          <p:cNvPr id="154" name="Google Shape;154;p27"/>
          <p:cNvSpPr txBox="1"/>
          <p:nvPr/>
        </p:nvSpPr>
        <p:spPr>
          <a:xfrm>
            <a:off x="742375" y="2625325"/>
            <a:ext cx="8097900" cy="12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700">
                <a:solidFill>
                  <a:schemeClr val="dk1"/>
                </a:solidFill>
                <a:latin typeface="Calibri"/>
                <a:ea typeface="Calibri"/>
                <a:cs typeface="Calibri"/>
                <a:sym typeface="Calibri"/>
              </a:rPr>
              <a:t>Initially, the Flask application is configured to handle only POST requests in the index() route, and it attempts to retrieve the note from the request arguments using request.args.get("note").</a:t>
            </a:r>
            <a:endParaRPr sz="17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nvSpPr>
        <p:spPr>
          <a:xfrm>
            <a:off x="320742" y="312416"/>
            <a:ext cx="4574700" cy="3402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FF0000"/>
              </a:buClr>
              <a:buSzPts val="2400"/>
              <a:buFont typeface="Lato Black"/>
              <a:buNone/>
            </a:pPr>
            <a:r>
              <a:rPr b="1" lang="fr" sz="2200">
                <a:solidFill>
                  <a:srgbClr val="FF0000"/>
                </a:solidFill>
                <a:latin typeface="Calibri"/>
                <a:ea typeface="Calibri"/>
                <a:cs typeface="Calibri"/>
                <a:sym typeface="Calibri"/>
              </a:rPr>
              <a:t>Initial Codebase:</a:t>
            </a:r>
            <a:endParaRPr b="1" sz="1700" u="none" cap="none" strike="noStrike">
              <a:solidFill>
                <a:srgbClr val="FF0000"/>
              </a:solidFill>
              <a:latin typeface="Calibri"/>
              <a:ea typeface="Calibri"/>
              <a:cs typeface="Calibri"/>
              <a:sym typeface="Calibri"/>
            </a:endParaRPr>
          </a:p>
        </p:txBody>
      </p:sp>
      <p:pic>
        <p:nvPicPr>
          <p:cNvPr id="160" name="Google Shape;160;p28"/>
          <p:cNvPicPr preferRelativeResize="0"/>
          <p:nvPr/>
        </p:nvPicPr>
        <p:blipFill>
          <a:blip r:embed="rId3">
            <a:alphaModFix/>
          </a:blip>
          <a:stretch>
            <a:fillRect/>
          </a:stretch>
        </p:blipFill>
        <p:spPr>
          <a:xfrm>
            <a:off x="170475" y="1393125"/>
            <a:ext cx="4401525" cy="3173200"/>
          </a:xfrm>
          <a:prstGeom prst="rect">
            <a:avLst/>
          </a:prstGeom>
          <a:noFill/>
          <a:ln>
            <a:noFill/>
          </a:ln>
        </p:spPr>
      </p:pic>
      <p:sp>
        <p:nvSpPr>
          <p:cNvPr id="161" name="Google Shape;161;p28"/>
          <p:cNvSpPr/>
          <p:nvPr/>
        </p:nvSpPr>
        <p:spPr>
          <a:xfrm>
            <a:off x="237275" y="2705701"/>
            <a:ext cx="3781200" cy="440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62" name="Google Shape;162;p28"/>
          <p:cNvPicPr preferRelativeResize="0"/>
          <p:nvPr/>
        </p:nvPicPr>
        <p:blipFill>
          <a:blip r:embed="rId4">
            <a:alphaModFix/>
          </a:blip>
          <a:stretch>
            <a:fillRect/>
          </a:stretch>
        </p:blipFill>
        <p:spPr>
          <a:xfrm>
            <a:off x="4572000" y="1393125"/>
            <a:ext cx="4401525" cy="3173200"/>
          </a:xfrm>
          <a:prstGeom prst="rect">
            <a:avLst/>
          </a:prstGeom>
          <a:noFill/>
          <a:ln>
            <a:noFill/>
          </a:ln>
        </p:spPr>
      </p:pic>
      <p:sp>
        <p:nvSpPr>
          <p:cNvPr id="163" name="Google Shape;163;p28"/>
          <p:cNvSpPr txBox="1"/>
          <p:nvPr/>
        </p:nvSpPr>
        <p:spPr>
          <a:xfrm>
            <a:off x="367400" y="918475"/>
            <a:ext cx="27018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19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nvSpPr>
        <p:spPr>
          <a:xfrm>
            <a:off x="320742" y="312416"/>
            <a:ext cx="4574700" cy="3648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FF0000"/>
              </a:buClr>
              <a:buSzPts val="2400"/>
              <a:buFont typeface="Lato Black"/>
              <a:buNone/>
            </a:pPr>
            <a:r>
              <a:rPr lang="fr" sz="2400">
                <a:solidFill>
                  <a:srgbClr val="FF0000"/>
                </a:solidFill>
                <a:latin typeface="Lato Black"/>
                <a:ea typeface="Lato Black"/>
                <a:cs typeface="Lato Black"/>
                <a:sym typeface="Lato Black"/>
              </a:rPr>
              <a:t>Issue Identification </a:t>
            </a:r>
            <a:endParaRPr b="0" i="0" sz="1400" u="none" cap="none" strike="noStrike">
              <a:solidFill>
                <a:srgbClr val="FF0000"/>
              </a:solidFill>
              <a:latin typeface="Calibri"/>
              <a:ea typeface="Calibri"/>
              <a:cs typeface="Calibri"/>
              <a:sym typeface="Calibri"/>
            </a:endParaRPr>
          </a:p>
        </p:txBody>
      </p:sp>
      <p:sp>
        <p:nvSpPr>
          <p:cNvPr id="169" name="Google Shape;169;p29"/>
          <p:cNvSpPr txBox="1"/>
          <p:nvPr/>
        </p:nvSpPr>
        <p:spPr>
          <a:xfrm>
            <a:off x="374950" y="833050"/>
            <a:ext cx="8266500" cy="825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fr" sz="1700">
                <a:solidFill>
                  <a:schemeClr val="dk1"/>
                </a:solidFill>
                <a:latin typeface="Calibri"/>
                <a:ea typeface="Calibri"/>
                <a:cs typeface="Calibri"/>
                <a:sym typeface="Calibri"/>
              </a:rPr>
              <a:t>The issue arises </a:t>
            </a:r>
            <a:r>
              <a:rPr lang="fr" sz="1800">
                <a:solidFill>
                  <a:schemeClr val="dk1"/>
                </a:solidFill>
                <a:latin typeface="Calibri"/>
                <a:ea typeface="Calibri"/>
                <a:cs typeface="Calibri"/>
                <a:sym typeface="Calibri"/>
              </a:rPr>
              <a:t>because </a:t>
            </a:r>
            <a:r>
              <a:rPr lang="fr" sz="1700">
                <a:solidFill>
                  <a:schemeClr val="dk1"/>
                </a:solidFill>
                <a:latin typeface="Calibri"/>
                <a:ea typeface="Calibri"/>
                <a:cs typeface="Calibri"/>
                <a:sym typeface="Calibri"/>
              </a:rPr>
              <a:t>the form in the HTML template submits data using the POST method (method="POST"), but it sends the data as form data, not as query parameters. Therefore, accessing the note using request.args.get("note") results in None.</a:t>
            </a:r>
            <a:endParaRPr sz="700">
              <a:solidFill>
                <a:schemeClr val="dk1"/>
              </a:solidFill>
              <a:latin typeface="Calibri"/>
              <a:ea typeface="Calibri"/>
              <a:cs typeface="Calibri"/>
              <a:sym typeface="Calibri"/>
            </a:endParaRPr>
          </a:p>
        </p:txBody>
      </p:sp>
      <p:sp>
        <p:nvSpPr>
          <p:cNvPr id="170" name="Google Shape;170;p29"/>
          <p:cNvSpPr txBox="1"/>
          <p:nvPr/>
        </p:nvSpPr>
        <p:spPr>
          <a:xfrm>
            <a:off x="320742" y="2089266"/>
            <a:ext cx="4574700" cy="3648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FF0000"/>
              </a:buClr>
              <a:buSzPts val="2400"/>
              <a:buFont typeface="Lato Black"/>
              <a:buNone/>
            </a:pPr>
            <a:r>
              <a:rPr lang="fr" sz="2400">
                <a:solidFill>
                  <a:srgbClr val="FF0000"/>
                </a:solidFill>
                <a:latin typeface="Lato Black"/>
                <a:ea typeface="Lato Black"/>
                <a:cs typeface="Lato Black"/>
                <a:sym typeface="Lato Black"/>
              </a:rPr>
              <a:t>Approach to Resolve</a:t>
            </a:r>
            <a:endParaRPr b="0" i="0" u="none" cap="none" strike="noStrike">
              <a:solidFill>
                <a:srgbClr val="FF0000"/>
              </a:solidFill>
              <a:latin typeface="Calibri"/>
              <a:ea typeface="Calibri"/>
              <a:cs typeface="Calibri"/>
              <a:sym typeface="Calibri"/>
            </a:endParaRPr>
          </a:p>
        </p:txBody>
      </p:sp>
      <p:sp>
        <p:nvSpPr>
          <p:cNvPr id="171" name="Google Shape;171;p29"/>
          <p:cNvSpPr txBox="1"/>
          <p:nvPr/>
        </p:nvSpPr>
        <p:spPr>
          <a:xfrm>
            <a:off x="757750" y="2732475"/>
            <a:ext cx="7883700" cy="18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700">
                <a:solidFill>
                  <a:schemeClr val="dk1"/>
                </a:solidFill>
                <a:latin typeface="Calibri"/>
                <a:ea typeface="Calibri"/>
                <a:cs typeface="Calibri"/>
                <a:sym typeface="Calibri"/>
              </a:rPr>
              <a:t>After debugging, the approach to resolve the bug involves modifying the Flask route to handle both GET and POST requests and updating the logic to retrieve the note from the form data for POST requests.</a:t>
            </a:r>
            <a:endParaRPr sz="17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0"/>
          <p:cNvPicPr preferRelativeResize="0"/>
          <p:nvPr/>
        </p:nvPicPr>
        <p:blipFill>
          <a:blip r:embed="rId3">
            <a:alphaModFix/>
          </a:blip>
          <a:stretch>
            <a:fillRect/>
          </a:stretch>
        </p:blipFill>
        <p:spPr>
          <a:xfrm>
            <a:off x="137775" y="597025"/>
            <a:ext cx="4360875" cy="4286925"/>
          </a:xfrm>
          <a:prstGeom prst="rect">
            <a:avLst/>
          </a:prstGeom>
          <a:noFill/>
          <a:ln>
            <a:noFill/>
          </a:ln>
        </p:spPr>
      </p:pic>
      <p:pic>
        <p:nvPicPr>
          <p:cNvPr id="177" name="Google Shape;177;p30"/>
          <p:cNvPicPr preferRelativeResize="0"/>
          <p:nvPr/>
        </p:nvPicPr>
        <p:blipFill>
          <a:blip r:embed="rId4">
            <a:alphaModFix/>
          </a:blip>
          <a:stretch>
            <a:fillRect/>
          </a:stretch>
        </p:blipFill>
        <p:spPr>
          <a:xfrm>
            <a:off x="4572000" y="153125"/>
            <a:ext cx="4441700" cy="4501224"/>
          </a:xfrm>
          <a:prstGeom prst="rect">
            <a:avLst/>
          </a:prstGeom>
          <a:noFill/>
          <a:ln>
            <a:noFill/>
          </a:ln>
        </p:spPr>
      </p:pic>
      <p:sp>
        <p:nvSpPr>
          <p:cNvPr id="178" name="Google Shape;178;p30"/>
          <p:cNvSpPr txBox="1"/>
          <p:nvPr/>
        </p:nvSpPr>
        <p:spPr>
          <a:xfrm>
            <a:off x="191350" y="114800"/>
            <a:ext cx="4140900" cy="4056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FF0000"/>
              </a:buClr>
              <a:buSzPts val="2400"/>
              <a:buFont typeface="Lato Black"/>
              <a:buNone/>
            </a:pPr>
            <a:r>
              <a:rPr lang="fr" sz="2400">
                <a:solidFill>
                  <a:srgbClr val="FF0000"/>
                </a:solidFill>
                <a:latin typeface="Lato Black"/>
                <a:ea typeface="Lato Black"/>
                <a:cs typeface="Lato Black"/>
                <a:sym typeface="Lato Black"/>
              </a:rPr>
              <a:t>Corrected version</a:t>
            </a:r>
            <a:endParaRPr sz="2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nvSpPr>
        <p:spPr>
          <a:xfrm>
            <a:off x="191350" y="114800"/>
            <a:ext cx="4952100" cy="4056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fr" sz="2400">
                <a:solidFill>
                  <a:srgbClr val="FF0000"/>
                </a:solidFill>
                <a:latin typeface="Lato Black"/>
                <a:ea typeface="Lato Black"/>
                <a:cs typeface="Lato Black"/>
                <a:sym typeface="Lato Black"/>
              </a:rPr>
              <a:t>Final Output </a:t>
            </a:r>
            <a:endParaRPr sz="2100">
              <a:solidFill>
                <a:schemeClr val="dk1"/>
              </a:solidFill>
              <a:latin typeface="Calibri"/>
              <a:ea typeface="Calibri"/>
              <a:cs typeface="Calibri"/>
              <a:sym typeface="Calibri"/>
            </a:endParaRPr>
          </a:p>
        </p:txBody>
      </p:sp>
      <p:pic>
        <p:nvPicPr>
          <p:cNvPr id="184" name="Google Shape;184;p31"/>
          <p:cNvPicPr preferRelativeResize="0"/>
          <p:nvPr/>
        </p:nvPicPr>
        <p:blipFill>
          <a:blip r:embed="rId3">
            <a:alphaModFix/>
          </a:blip>
          <a:stretch>
            <a:fillRect/>
          </a:stretch>
        </p:blipFill>
        <p:spPr>
          <a:xfrm>
            <a:off x="152400" y="672800"/>
            <a:ext cx="4567433" cy="431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2"/>
          <p:cNvPicPr preferRelativeResize="0"/>
          <p:nvPr/>
        </p:nvPicPr>
        <p:blipFill rotWithShape="1">
          <a:blip r:embed="rId3">
            <a:alphaModFix/>
          </a:blip>
          <a:srcRect b="0" l="0" r="0" t="0"/>
          <a:stretch/>
        </p:blipFill>
        <p:spPr>
          <a:xfrm>
            <a:off x="4849887" y="1388062"/>
            <a:ext cx="3349231" cy="2125738"/>
          </a:xfrm>
          <a:prstGeom prst="rect">
            <a:avLst/>
          </a:prstGeom>
          <a:noFill/>
          <a:ln>
            <a:noFill/>
          </a:ln>
        </p:spPr>
      </p:pic>
      <p:sp>
        <p:nvSpPr>
          <p:cNvPr id="190" name="Google Shape;190;p32"/>
          <p:cNvSpPr txBox="1"/>
          <p:nvPr/>
        </p:nvSpPr>
        <p:spPr>
          <a:xfrm>
            <a:off x="933450" y="2247900"/>
            <a:ext cx="2746200" cy="577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C00000"/>
              </a:buClr>
              <a:buSzPts val="3300"/>
              <a:buFont typeface="Libre Baskerville"/>
              <a:buNone/>
            </a:pPr>
            <a:r>
              <a:rPr b="0" i="0" lang="fr" sz="3300" u="none" cap="none" strike="noStrike">
                <a:solidFill>
                  <a:srgbClr val="C00000"/>
                </a:solidFill>
                <a:latin typeface="Libre Baskerville"/>
                <a:ea typeface="Libre Baskerville"/>
                <a:cs typeface="Libre Baskerville"/>
                <a:sym typeface="Libre Baskerville"/>
              </a:rPr>
              <a:t>THANK YOU</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