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5" r:id="rId5"/>
    <p:sldId id="266" r:id="rId6"/>
    <p:sldId id="269" r:id="rId7"/>
    <p:sldId id="270" r:id="rId8"/>
    <p:sldId id="262" r:id="rId9"/>
    <p:sldId id="263" r:id="rId10"/>
    <p:sldId id="260" r:id="rId11"/>
    <p:sldId id="271" r:id="rId12"/>
    <p:sldId id="26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8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054949"/>
          </a:xfrm>
        </p:spPr>
        <p:txBody>
          <a:bodyPr/>
          <a:lstStyle/>
          <a:p>
            <a:r>
              <a:rPr lang="en-GB" dirty="0" smtClean="0"/>
              <a:t>Approximate matching</a:t>
            </a:r>
            <a:endParaRPr lang="en-GB" dirty="0"/>
          </a:p>
        </p:txBody>
      </p:sp>
      <p:sp>
        <p:nvSpPr>
          <p:cNvPr id="3" name="Subtitle 2"/>
          <p:cNvSpPr>
            <a:spLocks noGrp="1"/>
          </p:cNvSpPr>
          <p:nvPr>
            <p:ph type="subTitle" idx="1"/>
          </p:nvPr>
        </p:nvSpPr>
        <p:spPr>
          <a:xfrm>
            <a:off x="2692398" y="3657597"/>
            <a:ext cx="6815669" cy="1320802"/>
          </a:xfrm>
        </p:spPr>
        <p:txBody>
          <a:bodyPr/>
          <a:lstStyle/>
          <a:p>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744978847"/>
              </p:ext>
            </p:extLst>
          </p:nvPr>
        </p:nvGraphicFramePr>
        <p:xfrm>
          <a:off x="3472301" y="3564463"/>
          <a:ext cx="5434149" cy="1558840"/>
        </p:xfrm>
        <a:graphic>
          <a:graphicData uri="http://schemas.openxmlformats.org/drawingml/2006/table">
            <a:tbl>
              <a:tblPr firstRow="1" bandRow="1">
                <a:tableStyleId>{2D5ABB26-0587-4C30-8999-92F81FD0307C}</a:tableStyleId>
              </a:tblPr>
              <a:tblGrid>
                <a:gridCol w="2107475">
                  <a:extLst>
                    <a:ext uri="{9D8B030D-6E8A-4147-A177-3AD203B41FA5}">
                      <a16:colId xmlns="" xmlns:a16="http://schemas.microsoft.com/office/drawing/2014/main" val="3924865020"/>
                    </a:ext>
                  </a:extLst>
                </a:gridCol>
                <a:gridCol w="1515291">
                  <a:extLst>
                    <a:ext uri="{9D8B030D-6E8A-4147-A177-3AD203B41FA5}">
                      <a16:colId xmlns="" xmlns:a16="http://schemas.microsoft.com/office/drawing/2014/main" val="892512397"/>
                    </a:ext>
                  </a:extLst>
                </a:gridCol>
                <a:gridCol w="1811383">
                  <a:extLst>
                    <a:ext uri="{9D8B030D-6E8A-4147-A177-3AD203B41FA5}">
                      <a16:colId xmlns="" xmlns:a16="http://schemas.microsoft.com/office/drawing/2014/main" val="4013329551"/>
                    </a:ext>
                  </a:extLst>
                </a:gridCol>
              </a:tblGrid>
              <a:tr h="38971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3388442516"/>
                  </a:ext>
                </a:extLst>
              </a:tr>
              <a:tr h="38971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2395391773"/>
                  </a:ext>
                </a:extLst>
              </a:tr>
              <a:tr h="38971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553174466"/>
                  </a:ext>
                </a:extLst>
              </a:tr>
              <a:tr h="38971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280226450"/>
                  </a:ext>
                </a:extLst>
              </a:tr>
            </a:tbl>
          </a:graphicData>
        </a:graphic>
      </p:graphicFrame>
    </p:spTree>
    <p:extLst>
      <p:ext uri="{BB962C8B-B14F-4D97-AF65-F5344CB8AC3E}">
        <p14:creationId xmlns:p14="http://schemas.microsoft.com/office/powerpoint/2010/main" val="1531763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1" dirty="0"/>
              <a:t>Example explaining the </a:t>
            </a:r>
            <a:r>
              <a:rPr lang="en-GB" b="1" dirty="0" smtClean="0"/>
              <a:t>algorithm</a:t>
            </a:r>
            <a:endParaRPr lang="en-GB" b="1" dirty="0"/>
          </a:p>
        </p:txBody>
      </p:sp>
      <p:sp>
        <p:nvSpPr>
          <p:cNvPr id="3" name="Content Placeholder 2"/>
          <p:cNvSpPr>
            <a:spLocks noGrp="1"/>
          </p:cNvSpPr>
          <p:nvPr>
            <p:ph idx="1"/>
          </p:nvPr>
        </p:nvSpPr>
        <p:spPr/>
        <p:txBody>
          <a:bodyPr/>
          <a:lstStyle/>
          <a:p>
            <a:pPr marL="0" indent="0">
              <a:buNone/>
            </a:pPr>
            <a:r>
              <a:rPr lang="en-GB" dirty="0"/>
              <a:t>Text= </a:t>
            </a:r>
            <a:r>
              <a:rPr lang="en-GB" dirty="0" smtClean="0"/>
              <a:t>‘ TTGGGATACAGTACGGAACCT ‘</a:t>
            </a:r>
          </a:p>
          <a:p>
            <a:pPr marL="0" indent="0">
              <a:buNone/>
            </a:pPr>
            <a:r>
              <a:rPr lang="en-GB" dirty="0" smtClean="0"/>
              <a:t>Pattern</a:t>
            </a:r>
            <a:r>
              <a:rPr lang="en-GB" dirty="0"/>
              <a:t>= </a:t>
            </a:r>
            <a:r>
              <a:rPr lang="en-GB" dirty="0" smtClean="0"/>
              <a:t>'ATGCAGTCG‘</a:t>
            </a:r>
          </a:p>
          <a:p>
            <a:pPr marL="0" indent="0">
              <a:buNone/>
            </a:pPr>
            <a:r>
              <a:rPr lang="en-GB" dirty="0" smtClean="0"/>
              <a:t>1- we apply the </a:t>
            </a:r>
            <a:r>
              <a:rPr lang="en-GB" dirty="0" err="1" smtClean="0"/>
              <a:t>approximate_matching</a:t>
            </a:r>
            <a:r>
              <a:rPr lang="en-GB" dirty="0" smtClean="0"/>
              <a:t>()</a:t>
            </a:r>
          </a:p>
          <a:p>
            <a:pPr marL="0" indent="0">
              <a:buNone/>
            </a:pPr>
            <a:r>
              <a:rPr lang="en-GB" dirty="0"/>
              <a:t>f</a:t>
            </a:r>
            <a:r>
              <a:rPr lang="en-GB" dirty="0" smtClean="0"/>
              <a:t>unction to create the matrix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62" y="2922955"/>
            <a:ext cx="4711211" cy="28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452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26"/>
                                        </p:tgtEl>
                                        <p:attrNameLst>
                                          <p:attrName>style.visibility</p:attrName>
                                        </p:attrNameLst>
                                      </p:cBhvr>
                                      <p:to>
                                        <p:strVal val="visible"/>
                                      </p:to>
                                    </p:set>
                                    <p:animEffect transition="in" filter="fade">
                                      <p:cBhvr>
                                        <p:cTn id="36" dur="1000"/>
                                        <p:tgtEl>
                                          <p:spTgt spid="1026"/>
                                        </p:tgtEl>
                                      </p:cBhvr>
                                    </p:animEffect>
                                    <p:anim calcmode="lin" valueType="num">
                                      <p:cBhvr>
                                        <p:cTn id="37" dur="1000" fill="hold"/>
                                        <p:tgtEl>
                                          <p:spTgt spid="1026"/>
                                        </p:tgtEl>
                                        <p:attrNameLst>
                                          <p:attrName>ppt_x</p:attrName>
                                        </p:attrNameLst>
                                      </p:cBhvr>
                                      <p:tavLst>
                                        <p:tav tm="0">
                                          <p:val>
                                            <p:strVal val="#ppt_x"/>
                                          </p:val>
                                        </p:tav>
                                        <p:tav tm="100000">
                                          <p:val>
                                            <p:strVal val="#ppt_x"/>
                                          </p:val>
                                        </p:tav>
                                      </p:tavLst>
                                    </p:anim>
                                    <p:anim calcmode="lin" valueType="num">
                                      <p:cBhvr>
                                        <p:cTn id="38"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GB" sz="4000" b="1" dirty="0"/>
              <a:t>Example explaining the algorithm(cont.)</a:t>
            </a:r>
            <a:endParaRPr lang="en-US" sz="4000" b="1" dirty="0"/>
          </a:p>
        </p:txBody>
      </p:sp>
      <p:pic>
        <p:nvPicPr>
          <p:cNvPr id="4" name="Content Placeholder 3"/>
          <p:cNvPicPr>
            <a:picLocks noGrp="1" noChangeAspect="1"/>
          </p:cNvPicPr>
          <p:nvPr>
            <p:ph idx="1"/>
          </p:nvPr>
        </p:nvPicPr>
        <p:blipFill>
          <a:blip r:embed="rId2"/>
          <a:stretch>
            <a:fillRect/>
          </a:stretch>
        </p:blipFill>
        <p:spPr>
          <a:xfrm>
            <a:off x="5759937" y="2690325"/>
            <a:ext cx="5171281" cy="3001767"/>
          </a:xfrm>
          <a:prstGeom prst="rect">
            <a:avLst/>
          </a:prstGeom>
        </p:spPr>
      </p:pic>
      <p:sp>
        <p:nvSpPr>
          <p:cNvPr id="6" name="TextBox 5"/>
          <p:cNvSpPr txBox="1"/>
          <p:nvPr/>
        </p:nvSpPr>
        <p:spPr>
          <a:xfrm>
            <a:off x="1477108" y="2688492"/>
            <a:ext cx="4189046" cy="2308324"/>
          </a:xfrm>
          <a:prstGeom prst="rect">
            <a:avLst/>
          </a:prstGeom>
          <a:noFill/>
        </p:spPr>
        <p:txBody>
          <a:bodyPr wrap="square" rtlCol="0">
            <a:spAutoFit/>
          </a:bodyPr>
          <a:lstStyle/>
          <a:p>
            <a:r>
              <a:rPr lang="en-US" dirty="0" smtClean="0"/>
              <a:t>2- we apply the </a:t>
            </a:r>
            <a:r>
              <a:rPr lang="en-US" dirty="0" err="1" smtClean="0"/>
              <a:t>trace_back</a:t>
            </a:r>
            <a:r>
              <a:rPr lang="en-US" dirty="0" smtClean="0"/>
              <a:t>( ) function to detect the occurrence of the pattern in the text. </a:t>
            </a:r>
          </a:p>
          <a:p>
            <a:r>
              <a:rPr lang="en-US" dirty="0" smtClean="0"/>
              <a:t>      -the red color determine the mismatch.</a:t>
            </a:r>
          </a:p>
          <a:p>
            <a:r>
              <a:rPr lang="en-US" dirty="0" smtClean="0"/>
              <a:t>      -the green color determine that    	characters are matched.</a:t>
            </a:r>
          </a:p>
          <a:p>
            <a:r>
              <a:rPr lang="en-US" dirty="0" smtClean="0"/>
              <a:t>       - the pink one determine gap in text or 	pattern.</a:t>
            </a:r>
            <a:endParaRPr lang="en-US" dirty="0"/>
          </a:p>
        </p:txBody>
      </p:sp>
    </p:spTree>
    <p:extLst>
      <p:ext uri="{BB962C8B-B14F-4D97-AF65-F5344CB8AC3E}">
        <p14:creationId xmlns:p14="http://schemas.microsoft.com/office/powerpoint/2010/main" val="299982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000" b="1" dirty="0"/>
              <a:t>Explain the penalty/scoring matrix rules</a:t>
            </a:r>
          </a:p>
        </p:txBody>
      </p:sp>
      <p:pic>
        <p:nvPicPr>
          <p:cNvPr id="4" name="Content Placeholder 3"/>
          <p:cNvPicPr>
            <a:picLocks noGrp="1" noChangeAspect="1"/>
          </p:cNvPicPr>
          <p:nvPr>
            <p:ph idx="1"/>
          </p:nvPr>
        </p:nvPicPr>
        <p:blipFill>
          <a:blip r:embed="rId2"/>
          <a:stretch>
            <a:fillRect/>
          </a:stretch>
        </p:blipFill>
        <p:spPr>
          <a:xfrm>
            <a:off x="5825368" y="2541832"/>
            <a:ext cx="5293018" cy="3317875"/>
          </a:xfrm>
          <a:prstGeom prst="rect">
            <a:avLst/>
          </a:prstGeom>
        </p:spPr>
      </p:pic>
      <p:sp>
        <p:nvSpPr>
          <p:cNvPr id="3" name="TextBox 2"/>
          <p:cNvSpPr txBox="1"/>
          <p:nvPr/>
        </p:nvSpPr>
        <p:spPr>
          <a:xfrm>
            <a:off x="1578708" y="2883877"/>
            <a:ext cx="3845169" cy="923330"/>
          </a:xfrm>
          <a:prstGeom prst="rect">
            <a:avLst/>
          </a:prstGeom>
          <a:noFill/>
        </p:spPr>
        <p:txBody>
          <a:bodyPr wrap="square" rtlCol="0">
            <a:spAutoFit/>
          </a:bodyPr>
          <a:lstStyle/>
          <a:p>
            <a:r>
              <a:rPr lang="en-US" dirty="0" smtClean="0"/>
              <a:t>In approximate matching the penalty is </a:t>
            </a:r>
            <a:r>
              <a:rPr lang="en-US" b="1" dirty="0" smtClean="0"/>
              <a:t>fixed (+1) </a:t>
            </a:r>
            <a:r>
              <a:rPr lang="en-US" dirty="0"/>
              <a:t>for all the mismatches or the </a:t>
            </a:r>
            <a:r>
              <a:rPr lang="en-US" dirty="0" smtClean="0"/>
              <a:t>gaps.</a:t>
            </a:r>
            <a:endParaRPr lang="en-US" dirty="0"/>
          </a:p>
        </p:txBody>
      </p:sp>
    </p:spTree>
    <p:extLst>
      <p:ext uri="{BB962C8B-B14F-4D97-AF65-F5344CB8AC3E}">
        <p14:creationId xmlns:p14="http://schemas.microsoft.com/office/powerpoint/2010/main" val="126616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Thanks </a:t>
            </a:r>
            <a:r>
              <a:rPr lang="en-GB" sz="4000" b="1" dirty="0">
                <a:sym typeface="Wingdings" panose="05000000000000000000" pitchFamily="2" charset="2"/>
              </a:rPr>
              <a:t></a:t>
            </a:r>
            <a:endParaRPr lang="en-GB" sz="4000" b="1"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88616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Contents</a:t>
            </a:r>
            <a:endParaRPr lang="en-GB" b="1" dirty="0"/>
          </a:p>
        </p:txBody>
      </p:sp>
      <p:sp>
        <p:nvSpPr>
          <p:cNvPr id="3" name="Content Placeholder 2"/>
          <p:cNvSpPr>
            <a:spLocks noGrp="1"/>
          </p:cNvSpPr>
          <p:nvPr>
            <p:ph idx="1"/>
          </p:nvPr>
        </p:nvSpPr>
        <p:spPr/>
        <p:txBody>
          <a:bodyPr/>
          <a:lstStyle/>
          <a:p>
            <a:r>
              <a:rPr lang="en-GB" dirty="0"/>
              <a:t>What is it used for </a:t>
            </a:r>
            <a:r>
              <a:rPr lang="en-GB" dirty="0" smtClean="0"/>
              <a:t>?</a:t>
            </a:r>
          </a:p>
          <a:p>
            <a:r>
              <a:rPr lang="en-GB" dirty="0"/>
              <a:t>Coding + trace back</a:t>
            </a:r>
          </a:p>
          <a:p>
            <a:r>
              <a:rPr lang="en-GB" dirty="0"/>
              <a:t>Example explaining the algorithm</a:t>
            </a:r>
          </a:p>
          <a:p>
            <a:r>
              <a:rPr lang="en-GB" dirty="0"/>
              <a:t>Explain the penalty/scoring matrix rules</a:t>
            </a:r>
          </a:p>
          <a:p>
            <a:pPr marL="0" indent="0">
              <a:buNone/>
            </a:pPr>
            <a:endParaRPr lang="en-GB" dirty="0"/>
          </a:p>
        </p:txBody>
      </p:sp>
    </p:spTree>
    <p:extLst>
      <p:ext uri="{BB962C8B-B14F-4D97-AF65-F5344CB8AC3E}">
        <p14:creationId xmlns:p14="http://schemas.microsoft.com/office/powerpoint/2010/main" val="140390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smtClean="0"/>
              <a:t>What is it used for ?</a:t>
            </a:r>
            <a:endParaRPr lang="en-GB" b="1" dirty="0"/>
          </a:p>
        </p:txBody>
      </p:sp>
      <p:sp>
        <p:nvSpPr>
          <p:cNvPr id="3" name="Content Placeholder 2"/>
          <p:cNvSpPr>
            <a:spLocks noGrp="1"/>
          </p:cNvSpPr>
          <p:nvPr>
            <p:ph idx="1"/>
          </p:nvPr>
        </p:nvSpPr>
        <p:spPr>
          <a:xfrm>
            <a:off x="1295401" y="2556932"/>
            <a:ext cx="9601196" cy="3630508"/>
          </a:xfrm>
        </p:spPr>
        <p:txBody>
          <a:bodyPr>
            <a:normAutofit/>
          </a:bodyPr>
          <a:lstStyle/>
          <a:p>
            <a:r>
              <a:rPr lang="en-GB" dirty="0" smtClean="0"/>
              <a:t>There are many application that used </a:t>
            </a:r>
            <a:r>
              <a:rPr lang="en-GB" dirty="0"/>
              <a:t>Approximate </a:t>
            </a:r>
            <a:r>
              <a:rPr lang="en-GB" dirty="0" smtClean="0"/>
              <a:t>matching in our life such as:</a:t>
            </a:r>
          </a:p>
          <a:p>
            <a:pPr marL="457200" indent="-457200">
              <a:buFont typeface="+mj-lt"/>
              <a:buAutoNum type="arabicPeriod"/>
            </a:pPr>
            <a:r>
              <a:rPr lang="en-GB" dirty="0"/>
              <a:t>Plagiarism </a:t>
            </a:r>
            <a:r>
              <a:rPr lang="en-GB" dirty="0" smtClean="0"/>
              <a:t>Detection</a:t>
            </a:r>
          </a:p>
          <a:p>
            <a:pPr marL="457200" indent="-457200">
              <a:buFont typeface="+mj-lt"/>
              <a:buAutoNum type="arabicPeriod"/>
            </a:pPr>
            <a:r>
              <a:rPr lang="en-GB" dirty="0"/>
              <a:t>Bioinformatics and DNA </a:t>
            </a:r>
            <a:r>
              <a:rPr lang="en-GB" dirty="0" smtClean="0"/>
              <a:t>Sequencing</a:t>
            </a:r>
          </a:p>
          <a:p>
            <a:pPr marL="457200" indent="-457200">
              <a:buFont typeface="+mj-lt"/>
              <a:buAutoNum type="arabicPeriod"/>
            </a:pPr>
            <a:r>
              <a:rPr lang="en-GB" dirty="0" smtClean="0"/>
              <a:t>Spam filters</a:t>
            </a:r>
          </a:p>
          <a:p>
            <a:pPr marL="457200" indent="-457200">
              <a:buFont typeface="+mj-lt"/>
              <a:buAutoNum type="arabicPeriod"/>
            </a:pPr>
            <a:r>
              <a:rPr lang="en-GB" dirty="0"/>
              <a:t>Search engines or content search in large </a:t>
            </a:r>
            <a:r>
              <a:rPr lang="en-GB" dirty="0" smtClean="0"/>
              <a:t>databases</a:t>
            </a:r>
          </a:p>
          <a:p>
            <a:pPr marL="0" indent="0">
              <a:buNone/>
            </a:pPr>
            <a:endParaRPr lang="en-GB" b="1" dirty="0" smtClean="0"/>
          </a:p>
          <a:p>
            <a:pPr marL="457200" indent="-457200">
              <a:buFont typeface="+mj-lt"/>
              <a:buAutoNum type="arabicPeriod"/>
            </a:pPr>
            <a:endParaRPr lang="en-GB" dirty="0"/>
          </a:p>
        </p:txBody>
      </p:sp>
    </p:spTree>
    <p:extLst>
      <p:ext uri="{BB962C8B-B14F-4D97-AF65-F5344CB8AC3E}">
        <p14:creationId xmlns:p14="http://schemas.microsoft.com/office/powerpoint/2010/main" val="28443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a:t>Plagiarism </a:t>
            </a:r>
            <a:r>
              <a:rPr lang="en-GB" dirty="0" smtClean="0"/>
              <a:t>Detection</a:t>
            </a:r>
            <a:endParaRPr lang="en-GB" dirty="0"/>
          </a:p>
        </p:txBody>
      </p:sp>
      <p:sp>
        <p:nvSpPr>
          <p:cNvPr id="3" name="Content Placeholder 2"/>
          <p:cNvSpPr>
            <a:spLocks noGrp="1"/>
          </p:cNvSpPr>
          <p:nvPr>
            <p:ph idx="1"/>
          </p:nvPr>
        </p:nvSpPr>
        <p:spPr/>
        <p:txBody>
          <a:bodyPr/>
          <a:lstStyle/>
          <a:p>
            <a:r>
              <a:rPr lang="en-GB" sz="2000" dirty="0"/>
              <a:t>The documents to be compared are decomposed into string tokens and compared using string matching algorithms. Thus, these algorithms are used to detect similarities between them and declare if the work is plagiarized or original</a:t>
            </a:r>
            <a:r>
              <a:rPr lang="en-GB" sz="2000" dirty="0" smtClean="0"/>
              <a:t>.</a:t>
            </a:r>
          </a:p>
          <a:p>
            <a:pPr marL="0" indent="0">
              <a:buNone/>
            </a:pPr>
            <a:endParaRPr lang="en-GB" dirty="0"/>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1461" y="3566161"/>
            <a:ext cx="3264534" cy="2647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91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anim calcmode="lin" valueType="num">
                                      <p:cBhvr>
                                        <p:cTn id="20" dur="1000" fill="hold"/>
                                        <p:tgtEl>
                                          <p:spTgt spid="1026"/>
                                        </p:tgtEl>
                                        <p:attrNameLst>
                                          <p:attrName>ppt_x</p:attrName>
                                        </p:attrNameLst>
                                      </p:cBhvr>
                                      <p:tavLst>
                                        <p:tav tm="0">
                                          <p:val>
                                            <p:strVal val="#ppt_x"/>
                                          </p:val>
                                        </p:tav>
                                        <p:tav tm="100000">
                                          <p:val>
                                            <p:strVal val="#ppt_x"/>
                                          </p:val>
                                        </p:tav>
                                      </p:tavLst>
                                    </p:anim>
                                    <p:anim calcmode="lin" valueType="num">
                                      <p:cBhvr>
                                        <p:cTn id="2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a:t>Bioinformatics and DNA </a:t>
            </a:r>
            <a:r>
              <a:rPr lang="en-GB" dirty="0" smtClean="0"/>
              <a:t>Sequencing</a:t>
            </a:r>
            <a:endParaRPr lang="en-GB" dirty="0"/>
          </a:p>
        </p:txBody>
      </p:sp>
      <p:sp>
        <p:nvSpPr>
          <p:cNvPr id="3" name="Content Placeholder 2"/>
          <p:cNvSpPr>
            <a:spLocks noGrp="1"/>
          </p:cNvSpPr>
          <p:nvPr>
            <p:ph idx="1"/>
          </p:nvPr>
        </p:nvSpPr>
        <p:spPr/>
        <p:txBody>
          <a:bodyPr>
            <a:normAutofit/>
          </a:bodyPr>
          <a:lstStyle/>
          <a:p>
            <a:r>
              <a:rPr lang="en-GB" sz="2000" dirty="0"/>
              <a:t>Bioinformatics involves applying information technology and computer science to problems involving genetic sequences to find DNA patterns. String matching algorithms and DNA analysis are both collectively used for finding the occurrence of the pattern set</a:t>
            </a:r>
            <a:r>
              <a:rPr lang="en-GB" sz="2000" dirty="0" smtClean="0"/>
              <a:t>.</a:t>
            </a:r>
          </a:p>
          <a:p>
            <a:pPr marL="0" indent="0">
              <a:buNone/>
            </a:pPr>
            <a:endParaRPr lang="en-GB" sz="2000" dirty="0"/>
          </a:p>
        </p:txBody>
      </p:sp>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660" y="3650271"/>
            <a:ext cx="4518660" cy="249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24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1000"/>
                                        <p:tgtEl>
                                          <p:spTgt spid="2050"/>
                                        </p:tgtEl>
                                      </p:cBhvr>
                                    </p:animEffect>
                                    <p:anim calcmode="lin" valueType="num">
                                      <p:cBhvr>
                                        <p:cTn id="20" dur="1000" fill="hold"/>
                                        <p:tgtEl>
                                          <p:spTgt spid="2050"/>
                                        </p:tgtEl>
                                        <p:attrNameLst>
                                          <p:attrName>ppt_x</p:attrName>
                                        </p:attrNameLst>
                                      </p:cBhvr>
                                      <p:tavLst>
                                        <p:tav tm="0">
                                          <p:val>
                                            <p:strVal val="#ppt_x"/>
                                          </p:val>
                                        </p:tav>
                                        <p:tav tm="100000">
                                          <p:val>
                                            <p:strVal val="#ppt_x"/>
                                          </p:val>
                                        </p:tav>
                                      </p:tavLst>
                                    </p:anim>
                                    <p:anim calcmode="lin" valueType="num">
                                      <p:cBhvr>
                                        <p:cTn id="21"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Spam </a:t>
            </a:r>
            <a:r>
              <a:rPr lang="en-GB" dirty="0" smtClean="0"/>
              <a:t>filters</a:t>
            </a:r>
            <a:endParaRPr lang="en-GB" dirty="0"/>
          </a:p>
        </p:txBody>
      </p:sp>
      <p:sp>
        <p:nvSpPr>
          <p:cNvPr id="3" name="Content Placeholder 2"/>
          <p:cNvSpPr>
            <a:spLocks noGrp="1"/>
          </p:cNvSpPr>
          <p:nvPr>
            <p:ph idx="1"/>
          </p:nvPr>
        </p:nvSpPr>
        <p:spPr/>
        <p:txBody>
          <a:bodyPr>
            <a:normAutofit/>
          </a:bodyPr>
          <a:lstStyle/>
          <a:p>
            <a:r>
              <a:rPr lang="en-GB" sz="2000" dirty="0" smtClean="0"/>
              <a:t>Spam </a:t>
            </a:r>
            <a:r>
              <a:rPr lang="en-GB" sz="2000" dirty="0"/>
              <a:t>filters use string matching to discard the spam. For example, to categorize an email as spam or not, suspected spam keywords are searched in the content of the email by string matching algorithms. Hence, the content is classified as spam or not</a:t>
            </a:r>
            <a:r>
              <a:rPr lang="en-GB" sz="2000" dirty="0" smtClean="0"/>
              <a:t>.</a:t>
            </a:r>
          </a:p>
          <a:p>
            <a:pPr marL="0" indent="0">
              <a:buNone/>
            </a:pPr>
            <a:endParaRPr lang="en-GB" sz="2000" dirty="0"/>
          </a:p>
        </p:txBody>
      </p:sp>
      <p:pic>
        <p:nvPicPr>
          <p:cNvPr id="4098" name="Picture 2" descr="https://media.geeksforgeeks.org/wp-content/uploads/20200823120118/Spamfilt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939" y="3648469"/>
            <a:ext cx="4621915" cy="2498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80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fade">
                                      <p:cBhvr>
                                        <p:cTn id="19" dur="1000"/>
                                        <p:tgtEl>
                                          <p:spTgt spid="4098"/>
                                        </p:tgtEl>
                                      </p:cBhvr>
                                    </p:animEffect>
                                    <p:anim calcmode="lin" valueType="num">
                                      <p:cBhvr>
                                        <p:cTn id="20" dur="1000" fill="hold"/>
                                        <p:tgtEl>
                                          <p:spTgt spid="4098"/>
                                        </p:tgtEl>
                                        <p:attrNameLst>
                                          <p:attrName>ppt_x</p:attrName>
                                        </p:attrNameLst>
                                      </p:cBhvr>
                                      <p:tavLst>
                                        <p:tav tm="0">
                                          <p:val>
                                            <p:strVal val="#ppt_x"/>
                                          </p:val>
                                        </p:tav>
                                        <p:tav tm="100000">
                                          <p:val>
                                            <p:strVal val="#ppt_x"/>
                                          </p:val>
                                        </p:tav>
                                      </p:tavLst>
                                    </p:anim>
                                    <p:anim calcmode="lin" valueType="num">
                                      <p:cBhvr>
                                        <p:cTn id="21"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dirty="0"/>
              <a:t>Search </a:t>
            </a:r>
            <a:r>
              <a:rPr lang="en-GB" dirty="0" smtClean="0"/>
              <a:t>engines </a:t>
            </a:r>
            <a:r>
              <a:rPr lang="en-GB" dirty="0"/>
              <a:t>or content search in large </a:t>
            </a:r>
            <a:r>
              <a:rPr lang="en-GB" dirty="0" smtClean="0"/>
              <a:t>databases</a:t>
            </a:r>
            <a:endParaRPr lang="en-GB" dirty="0"/>
          </a:p>
        </p:txBody>
      </p:sp>
      <p:sp>
        <p:nvSpPr>
          <p:cNvPr id="3" name="Content Placeholder 2"/>
          <p:cNvSpPr>
            <a:spLocks noGrp="1"/>
          </p:cNvSpPr>
          <p:nvPr>
            <p:ph idx="1"/>
          </p:nvPr>
        </p:nvSpPr>
        <p:spPr/>
        <p:txBody>
          <a:bodyPr>
            <a:normAutofit/>
          </a:bodyPr>
          <a:lstStyle/>
          <a:p>
            <a:r>
              <a:rPr lang="en-GB" sz="2000" dirty="0" smtClean="0"/>
              <a:t>To </a:t>
            </a:r>
            <a:r>
              <a:rPr lang="en-GB" sz="2000" dirty="0"/>
              <a:t>categorize and organize data efficiently, string matching algorithms are used. Categorization is done based on the search keywords. Thus, string matching algorithms make it easier for one to find the information they are searching for</a:t>
            </a:r>
            <a:r>
              <a:rPr lang="en-GB" sz="2000" dirty="0" smtClean="0"/>
              <a:t>.</a:t>
            </a:r>
          </a:p>
          <a:p>
            <a:pPr marL="0" indent="0">
              <a:buNone/>
            </a:pPr>
            <a:endParaRPr lang="en-GB" sz="2000" dirty="0"/>
          </a:p>
        </p:txBody>
      </p:sp>
      <p:pic>
        <p:nvPicPr>
          <p:cNvPr id="5122"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619" y="3725650"/>
            <a:ext cx="3131819" cy="2057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94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fade">
                                      <p:cBhvr>
                                        <p:cTn id="19" dur="1000"/>
                                        <p:tgtEl>
                                          <p:spTgt spid="5122"/>
                                        </p:tgtEl>
                                      </p:cBhvr>
                                    </p:animEffect>
                                    <p:anim calcmode="lin" valueType="num">
                                      <p:cBhvr>
                                        <p:cTn id="20" dur="1000" fill="hold"/>
                                        <p:tgtEl>
                                          <p:spTgt spid="5122"/>
                                        </p:tgtEl>
                                        <p:attrNameLst>
                                          <p:attrName>ppt_x</p:attrName>
                                        </p:attrNameLst>
                                      </p:cBhvr>
                                      <p:tavLst>
                                        <p:tav tm="0">
                                          <p:val>
                                            <p:strVal val="#ppt_x"/>
                                          </p:val>
                                        </p:tav>
                                        <p:tav tm="100000">
                                          <p:val>
                                            <p:strVal val="#ppt_x"/>
                                          </p:val>
                                        </p:tav>
                                      </p:tavLst>
                                    </p:anim>
                                    <p:anim calcmode="lin" valueType="num">
                                      <p:cBhvr>
                                        <p:cTn id="21"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1" dirty="0"/>
              <a:t>Coding + trace back</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68177" y="2560638"/>
            <a:ext cx="4358153" cy="330993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44640" y="2560638"/>
            <a:ext cx="3303907" cy="3309937"/>
          </a:xfrm>
        </p:spPr>
      </p:pic>
    </p:spTree>
    <p:extLst>
      <p:ext uri="{BB962C8B-B14F-4D97-AF65-F5344CB8AC3E}">
        <p14:creationId xmlns:p14="http://schemas.microsoft.com/office/powerpoint/2010/main" val="414623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1" dirty="0"/>
              <a:t>Coding + trace back </a:t>
            </a:r>
            <a:r>
              <a:rPr lang="en-GB" b="1" dirty="0" smtClean="0"/>
              <a:t>(cont.)</a:t>
            </a:r>
            <a:endParaRPr lang="en-GB"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46217" y="2560638"/>
            <a:ext cx="3161212" cy="3309937"/>
          </a:xfrm>
        </p:spPr>
      </p:pic>
      <p:cxnSp>
        <p:nvCxnSpPr>
          <p:cNvPr id="20" name="Straight Arrow Connector 19"/>
          <p:cNvCxnSpPr/>
          <p:nvPr/>
        </p:nvCxnSpPr>
        <p:spPr>
          <a:xfrm flipH="1" flipV="1">
            <a:off x="9105900" y="5158740"/>
            <a:ext cx="160020" cy="106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Content Placeholder 2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06596" y="2766060"/>
            <a:ext cx="5493179" cy="2540595"/>
          </a:xfrm>
        </p:spPr>
      </p:pic>
    </p:spTree>
    <p:extLst>
      <p:ext uri="{BB962C8B-B14F-4D97-AF65-F5344CB8AC3E}">
        <p14:creationId xmlns:p14="http://schemas.microsoft.com/office/powerpoint/2010/main" val="239283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Austin</Template>
  <TotalTime>108</TotalTime>
  <Words>339</Words>
  <Application>Microsoft Office PowerPoint</Application>
  <PresentationFormat>Custom</PresentationFormat>
  <Paragraphs>35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Organic</vt:lpstr>
      <vt:lpstr>Approximate matching</vt:lpstr>
      <vt:lpstr>Contents</vt:lpstr>
      <vt:lpstr>What is it used for ?</vt:lpstr>
      <vt:lpstr>Plagiarism Detection</vt:lpstr>
      <vt:lpstr>Bioinformatics and DNA Sequencing</vt:lpstr>
      <vt:lpstr>Spam filters</vt:lpstr>
      <vt:lpstr>Search engines or content search in large databases</vt:lpstr>
      <vt:lpstr>Coding + trace back</vt:lpstr>
      <vt:lpstr>Coding + trace back (cont.)</vt:lpstr>
      <vt:lpstr>Example explaining the algorithm</vt:lpstr>
      <vt:lpstr>Example explaining the algorithm(cont.)</vt:lpstr>
      <vt:lpstr>Explain the penalty/scoring matrix rules</vt:lpstr>
      <vt:lpstr>Thanks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Approximate matching</dc:title>
  <dc:creator>Ziad Ayman</dc:creator>
  <cp:lastModifiedBy>DELL</cp:lastModifiedBy>
  <cp:revision>14</cp:revision>
  <dcterms:created xsi:type="dcterms:W3CDTF">2022-05-27T14:21:58Z</dcterms:created>
  <dcterms:modified xsi:type="dcterms:W3CDTF">2022-07-03T22:11:37Z</dcterms:modified>
</cp:coreProperties>
</file>