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6" r:id="rId5"/>
    <p:sldId id="262" r:id="rId6"/>
    <p:sldId id="263" r:id="rId7"/>
    <p:sldId id="264" r:id="rId8"/>
    <p:sldId id="265" r:id="rId9"/>
    <p:sldId id="267" r:id="rId10"/>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05A"/>
    <a:srgbClr val="64BC49"/>
    <a:srgbClr val="1ABC6E"/>
    <a:srgbClr val="6763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08"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F9D09-91D2-59F2-9081-9F86516AC7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150"/>
          </a:p>
        </p:txBody>
      </p:sp>
      <p:sp>
        <p:nvSpPr>
          <p:cNvPr id="3" name="Subtitle 2">
            <a:extLst>
              <a:ext uri="{FF2B5EF4-FFF2-40B4-BE49-F238E27FC236}">
                <a16:creationId xmlns:a16="http://schemas.microsoft.com/office/drawing/2014/main" id="{873ACC09-6D06-6EED-E47E-6D16BD7D38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150"/>
          </a:p>
        </p:txBody>
      </p:sp>
      <p:sp>
        <p:nvSpPr>
          <p:cNvPr id="4" name="Date Placeholder 3">
            <a:extLst>
              <a:ext uri="{FF2B5EF4-FFF2-40B4-BE49-F238E27FC236}">
                <a16:creationId xmlns:a16="http://schemas.microsoft.com/office/drawing/2014/main" id="{03C56FA9-50D7-A416-ABB7-6CA961928149}"/>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C2B13444-2A58-DBC9-2857-A9604D09E87E}"/>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22C8DA10-4DD5-FC1F-F310-A654BFD30785}"/>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417196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8147-687A-E810-F757-89B8C22E4681}"/>
              </a:ext>
            </a:extLst>
          </p:cNvPr>
          <p:cNvSpPr>
            <a:spLocks noGrp="1"/>
          </p:cNvSpPr>
          <p:nvPr>
            <p:ph type="title"/>
          </p:nvPr>
        </p:nvSpPr>
        <p:spPr/>
        <p:txBody>
          <a:bodyPr/>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72BAE1CF-1F30-4D55-9B04-83E5C3E1A2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DB55294D-8F52-B946-05E2-0DF5F9760D0E}"/>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766A6921-4F48-8EB8-08D3-1BFA9EFAE7EF}"/>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E83989CB-EABC-0EE7-AAB0-84A013F88472}"/>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659571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FB654B-737B-259B-78CC-FC5DD03F2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150"/>
          </a:p>
        </p:txBody>
      </p:sp>
      <p:sp>
        <p:nvSpPr>
          <p:cNvPr id="3" name="Vertical Text Placeholder 2">
            <a:extLst>
              <a:ext uri="{FF2B5EF4-FFF2-40B4-BE49-F238E27FC236}">
                <a16:creationId xmlns:a16="http://schemas.microsoft.com/office/drawing/2014/main" id="{3D89AB3A-EFD3-2549-70A6-C8161A4206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8AE042C0-9B3A-871C-096A-5520A64B1074}"/>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F6829F4B-521D-72B4-A265-075598ED24CC}"/>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C82AAA6E-ECC1-185A-819E-B139D4B13207}"/>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810354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A7B3-D1EC-4356-69DA-AAAB669DA188}"/>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3C2A2EDD-5BD4-EDA2-7DDE-5AD8FF8472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4AC1A306-7AED-338A-123F-5D789CAFB2ED}"/>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3ECC2E36-0C5A-4613-F66F-175D450908C5}"/>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FDCFDDB4-0686-BBBF-EF3E-ACE4EA0186C8}"/>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6528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ACCF-3F59-A6E0-280F-64C963924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150"/>
          </a:p>
        </p:txBody>
      </p:sp>
      <p:sp>
        <p:nvSpPr>
          <p:cNvPr id="3" name="Text Placeholder 2">
            <a:extLst>
              <a:ext uri="{FF2B5EF4-FFF2-40B4-BE49-F238E27FC236}">
                <a16:creationId xmlns:a16="http://schemas.microsoft.com/office/drawing/2014/main" id="{5AA1BDAD-AD7F-3156-FD3F-F2AD5BBC29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728E0E-C063-7A2F-DB4E-65CCD186BD03}"/>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0E6D05E6-C6F8-3CE2-B9EA-C0F966D45BED}"/>
              </a:ext>
            </a:extLst>
          </p:cNvPr>
          <p:cNvSpPr>
            <a:spLocks noGrp="1"/>
          </p:cNvSpPr>
          <p:nvPr>
            <p:ph type="ftr" sz="quarter" idx="11"/>
          </p:nvPr>
        </p:nvSpPr>
        <p:spPr/>
        <p:txBody>
          <a:bodyPr/>
          <a:lstStyle/>
          <a:p>
            <a:endParaRPr lang="en-150"/>
          </a:p>
        </p:txBody>
      </p:sp>
      <p:sp>
        <p:nvSpPr>
          <p:cNvPr id="6" name="Slide Number Placeholder 5">
            <a:extLst>
              <a:ext uri="{FF2B5EF4-FFF2-40B4-BE49-F238E27FC236}">
                <a16:creationId xmlns:a16="http://schemas.microsoft.com/office/drawing/2014/main" id="{98AB208D-BDAB-266D-CFD4-185E7C920C29}"/>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549492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20D8B-3694-7240-485F-586E3199B8A3}"/>
              </a:ext>
            </a:extLst>
          </p:cNvPr>
          <p:cNvSpPr>
            <a:spLocks noGrp="1"/>
          </p:cNvSpPr>
          <p:nvPr>
            <p:ph type="title"/>
          </p:nvPr>
        </p:nvSpPr>
        <p:spPr/>
        <p:txBody>
          <a:bodyPr/>
          <a:lstStyle/>
          <a:p>
            <a:r>
              <a:rPr lang="en-US"/>
              <a:t>Click to edit Master title style</a:t>
            </a:r>
            <a:endParaRPr lang="en-150"/>
          </a:p>
        </p:txBody>
      </p:sp>
      <p:sp>
        <p:nvSpPr>
          <p:cNvPr id="3" name="Content Placeholder 2">
            <a:extLst>
              <a:ext uri="{FF2B5EF4-FFF2-40B4-BE49-F238E27FC236}">
                <a16:creationId xmlns:a16="http://schemas.microsoft.com/office/drawing/2014/main" id="{2FAAFD48-C188-4C43-366D-7EEAAE23F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Content Placeholder 3">
            <a:extLst>
              <a:ext uri="{FF2B5EF4-FFF2-40B4-BE49-F238E27FC236}">
                <a16:creationId xmlns:a16="http://schemas.microsoft.com/office/drawing/2014/main" id="{1C6DEE01-FF6A-49FA-8C6A-58E438857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Date Placeholder 4">
            <a:extLst>
              <a:ext uri="{FF2B5EF4-FFF2-40B4-BE49-F238E27FC236}">
                <a16:creationId xmlns:a16="http://schemas.microsoft.com/office/drawing/2014/main" id="{80846943-2925-88D2-8897-7AF27E8C91B7}"/>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6" name="Footer Placeholder 5">
            <a:extLst>
              <a:ext uri="{FF2B5EF4-FFF2-40B4-BE49-F238E27FC236}">
                <a16:creationId xmlns:a16="http://schemas.microsoft.com/office/drawing/2014/main" id="{F88B17F3-966A-2B44-5194-7E3CFDB2E4D3}"/>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F3B346D3-C06F-EE82-052E-B835BF187A98}"/>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3809208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C6A0A-1201-B54C-D355-9A0D0EE29FDC}"/>
              </a:ext>
            </a:extLst>
          </p:cNvPr>
          <p:cNvSpPr>
            <a:spLocks noGrp="1"/>
          </p:cNvSpPr>
          <p:nvPr>
            <p:ph type="title"/>
          </p:nvPr>
        </p:nvSpPr>
        <p:spPr>
          <a:xfrm>
            <a:off x="839788" y="365125"/>
            <a:ext cx="10515600" cy="1325563"/>
          </a:xfrm>
        </p:spPr>
        <p:txBody>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9E6E3D59-50C9-1537-304C-FE9D85EA9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72F747-72AA-C818-542B-1152ACB14D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5" name="Text Placeholder 4">
            <a:extLst>
              <a:ext uri="{FF2B5EF4-FFF2-40B4-BE49-F238E27FC236}">
                <a16:creationId xmlns:a16="http://schemas.microsoft.com/office/drawing/2014/main" id="{E5B9B8E0-417D-36F5-8657-41A5D4A62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E570C-78BA-17B8-0B50-57FFD78C6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7" name="Date Placeholder 6">
            <a:extLst>
              <a:ext uri="{FF2B5EF4-FFF2-40B4-BE49-F238E27FC236}">
                <a16:creationId xmlns:a16="http://schemas.microsoft.com/office/drawing/2014/main" id="{2C1663C0-B44D-D2CF-3A1F-4C151FEF120C}"/>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8" name="Footer Placeholder 7">
            <a:extLst>
              <a:ext uri="{FF2B5EF4-FFF2-40B4-BE49-F238E27FC236}">
                <a16:creationId xmlns:a16="http://schemas.microsoft.com/office/drawing/2014/main" id="{578F9C82-EEC4-B2E1-2213-91EAD8E91C15}"/>
              </a:ext>
            </a:extLst>
          </p:cNvPr>
          <p:cNvSpPr>
            <a:spLocks noGrp="1"/>
          </p:cNvSpPr>
          <p:nvPr>
            <p:ph type="ftr" sz="quarter" idx="11"/>
          </p:nvPr>
        </p:nvSpPr>
        <p:spPr/>
        <p:txBody>
          <a:bodyPr/>
          <a:lstStyle/>
          <a:p>
            <a:endParaRPr lang="en-150"/>
          </a:p>
        </p:txBody>
      </p:sp>
      <p:sp>
        <p:nvSpPr>
          <p:cNvPr id="9" name="Slide Number Placeholder 8">
            <a:extLst>
              <a:ext uri="{FF2B5EF4-FFF2-40B4-BE49-F238E27FC236}">
                <a16:creationId xmlns:a16="http://schemas.microsoft.com/office/drawing/2014/main" id="{CFF8C1E7-753E-C1C8-DDE5-F9A19DF73D4B}"/>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04730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9F70-26CB-17A1-1982-6D312E3F0148}"/>
              </a:ext>
            </a:extLst>
          </p:cNvPr>
          <p:cNvSpPr>
            <a:spLocks noGrp="1"/>
          </p:cNvSpPr>
          <p:nvPr>
            <p:ph type="title"/>
          </p:nvPr>
        </p:nvSpPr>
        <p:spPr/>
        <p:txBody>
          <a:bodyPr/>
          <a:lstStyle/>
          <a:p>
            <a:r>
              <a:rPr lang="en-US"/>
              <a:t>Click to edit Master title style</a:t>
            </a:r>
            <a:endParaRPr lang="en-150"/>
          </a:p>
        </p:txBody>
      </p:sp>
      <p:sp>
        <p:nvSpPr>
          <p:cNvPr id="3" name="Date Placeholder 2">
            <a:extLst>
              <a:ext uri="{FF2B5EF4-FFF2-40B4-BE49-F238E27FC236}">
                <a16:creationId xmlns:a16="http://schemas.microsoft.com/office/drawing/2014/main" id="{7EC07110-410D-8BE3-AE3B-C08E9021247D}"/>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4" name="Footer Placeholder 3">
            <a:extLst>
              <a:ext uri="{FF2B5EF4-FFF2-40B4-BE49-F238E27FC236}">
                <a16:creationId xmlns:a16="http://schemas.microsoft.com/office/drawing/2014/main" id="{D728797F-E620-40E0-C40D-3F98A64310DE}"/>
              </a:ext>
            </a:extLst>
          </p:cNvPr>
          <p:cNvSpPr>
            <a:spLocks noGrp="1"/>
          </p:cNvSpPr>
          <p:nvPr>
            <p:ph type="ftr" sz="quarter" idx="11"/>
          </p:nvPr>
        </p:nvSpPr>
        <p:spPr/>
        <p:txBody>
          <a:bodyPr/>
          <a:lstStyle/>
          <a:p>
            <a:endParaRPr lang="en-150"/>
          </a:p>
        </p:txBody>
      </p:sp>
      <p:sp>
        <p:nvSpPr>
          <p:cNvPr id="5" name="Slide Number Placeholder 4">
            <a:extLst>
              <a:ext uri="{FF2B5EF4-FFF2-40B4-BE49-F238E27FC236}">
                <a16:creationId xmlns:a16="http://schemas.microsoft.com/office/drawing/2014/main" id="{6B7AFDCA-7BFD-DF4A-2671-177C7C90F4DC}"/>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64834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1BB16D-FEC8-E9C5-502B-F794018B4FF9}"/>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3" name="Footer Placeholder 2">
            <a:extLst>
              <a:ext uri="{FF2B5EF4-FFF2-40B4-BE49-F238E27FC236}">
                <a16:creationId xmlns:a16="http://schemas.microsoft.com/office/drawing/2014/main" id="{EB772218-E6F4-3BF4-BA74-A494797102C0}"/>
              </a:ext>
            </a:extLst>
          </p:cNvPr>
          <p:cNvSpPr>
            <a:spLocks noGrp="1"/>
          </p:cNvSpPr>
          <p:nvPr>
            <p:ph type="ftr" sz="quarter" idx="11"/>
          </p:nvPr>
        </p:nvSpPr>
        <p:spPr/>
        <p:txBody>
          <a:bodyPr/>
          <a:lstStyle/>
          <a:p>
            <a:endParaRPr lang="en-150"/>
          </a:p>
        </p:txBody>
      </p:sp>
      <p:sp>
        <p:nvSpPr>
          <p:cNvPr id="4" name="Slide Number Placeholder 3">
            <a:extLst>
              <a:ext uri="{FF2B5EF4-FFF2-40B4-BE49-F238E27FC236}">
                <a16:creationId xmlns:a16="http://schemas.microsoft.com/office/drawing/2014/main" id="{BC426293-1136-003B-0C73-1F06EB1DABDC}"/>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73347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4DEDC-4CE2-E94D-9ED5-77F5105AA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Content Placeholder 2">
            <a:extLst>
              <a:ext uri="{FF2B5EF4-FFF2-40B4-BE49-F238E27FC236}">
                <a16:creationId xmlns:a16="http://schemas.microsoft.com/office/drawing/2014/main" id="{491579F2-FC5A-7C27-4E27-FEC2C67E95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Text Placeholder 3">
            <a:extLst>
              <a:ext uri="{FF2B5EF4-FFF2-40B4-BE49-F238E27FC236}">
                <a16:creationId xmlns:a16="http://schemas.microsoft.com/office/drawing/2014/main" id="{7FEDF5D2-FC23-23B3-72F4-93586AC1C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7AC809-D163-B917-8CAA-E23939DC16BA}"/>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6" name="Footer Placeholder 5">
            <a:extLst>
              <a:ext uri="{FF2B5EF4-FFF2-40B4-BE49-F238E27FC236}">
                <a16:creationId xmlns:a16="http://schemas.microsoft.com/office/drawing/2014/main" id="{97FEAB8A-2FF9-0DB7-0FC5-25EA59BCDED0}"/>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C61EBEE6-8FCB-5845-8406-C4C0595389CA}"/>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387506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5E31-380C-B700-52AC-28633B1B4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150"/>
          </a:p>
        </p:txBody>
      </p:sp>
      <p:sp>
        <p:nvSpPr>
          <p:cNvPr id="3" name="Picture Placeholder 2">
            <a:extLst>
              <a:ext uri="{FF2B5EF4-FFF2-40B4-BE49-F238E27FC236}">
                <a16:creationId xmlns:a16="http://schemas.microsoft.com/office/drawing/2014/main" id="{29A24B7E-C721-E182-A155-61B67F1AB2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150"/>
          </a:p>
        </p:txBody>
      </p:sp>
      <p:sp>
        <p:nvSpPr>
          <p:cNvPr id="4" name="Text Placeholder 3">
            <a:extLst>
              <a:ext uri="{FF2B5EF4-FFF2-40B4-BE49-F238E27FC236}">
                <a16:creationId xmlns:a16="http://schemas.microsoft.com/office/drawing/2014/main" id="{B0C91370-B1F5-36F7-EF8E-F68489298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FC135-C9A3-36BF-15A9-C18DB8D33ECB}"/>
              </a:ext>
            </a:extLst>
          </p:cNvPr>
          <p:cNvSpPr>
            <a:spLocks noGrp="1"/>
          </p:cNvSpPr>
          <p:nvPr>
            <p:ph type="dt" sz="half" idx="10"/>
          </p:nvPr>
        </p:nvSpPr>
        <p:spPr/>
        <p:txBody>
          <a:bodyPr/>
          <a:lstStyle/>
          <a:p>
            <a:fld id="{ED7126BB-DDAC-40DC-AD4C-970843C82EE7}" type="datetimeFigureOut">
              <a:rPr lang="en-150" smtClean="0"/>
              <a:t>15/12/2023</a:t>
            </a:fld>
            <a:endParaRPr lang="en-150"/>
          </a:p>
        </p:txBody>
      </p:sp>
      <p:sp>
        <p:nvSpPr>
          <p:cNvPr id="6" name="Footer Placeholder 5">
            <a:extLst>
              <a:ext uri="{FF2B5EF4-FFF2-40B4-BE49-F238E27FC236}">
                <a16:creationId xmlns:a16="http://schemas.microsoft.com/office/drawing/2014/main" id="{16E70B42-2A70-6A15-8F61-E1610F8D123A}"/>
              </a:ext>
            </a:extLst>
          </p:cNvPr>
          <p:cNvSpPr>
            <a:spLocks noGrp="1"/>
          </p:cNvSpPr>
          <p:nvPr>
            <p:ph type="ftr" sz="quarter" idx="11"/>
          </p:nvPr>
        </p:nvSpPr>
        <p:spPr/>
        <p:txBody>
          <a:bodyPr/>
          <a:lstStyle/>
          <a:p>
            <a:endParaRPr lang="en-150"/>
          </a:p>
        </p:txBody>
      </p:sp>
      <p:sp>
        <p:nvSpPr>
          <p:cNvPr id="7" name="Slide Number Placeholder 6">
            <a:extLst>
              <a:ext uri="{FF2B5EF4-FFF2-40B4-BE49-F238E27FC236}">
                <a16:creationId xmlns:a16="http://schemas.microsoft.com/office/drawing/2014/main" id="{D60A18D6-B368-6649-6F60-095AC97871E0}"/>
              </a:ext>
            </a:extLst>
          </p:cNvPr>
          <p:cNvSpPr>
            <a:spLocks noGrp="1"/>
          </p:cNvSpPr>
          <p:nvPr>
            <p:ph type="sldNum" sz="quarter" idx="12"/>
          </p:nvPr>
        </p:nvSpPr>
        <p:spPr/>
        <p:txBody>
          <a:bodyPr/>
          <a:lstStyle/>
          <a:p>
            <a:fld id="{A8DF3C2E-5F7A-4048-AF8B-C6DD0483708F}" type="slidenum">
              <a:rPr lang="en-150" smtClean="0"/>
              <a:t>‹#›</a:t>
            </a:fld>
            <a:endParaRPr lang="en-150"/>
          </a:p>
        </p:txBody>
      </p:sp>
    </p:spTree>
    <p:extLst>
      <p:ext uri="{BB962C8B-B14F-4D97-AF65-F5344CB8AC3E}">
        <p14:creationId xmlns:p14="http://schemas.microsoft.com/office/powerpoint/2010/main" val="1347014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67638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604CAE-DE8F-4C14-52C9-10F8B410D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150"/>
          </a:p>
        </p:txBody>
      </p:sp>
      <p:sp>
        <p:nvSpPr>
          <p:cNvPr id="3" name="Text Placeholder 2">
            <a:extLst>
              <a:ext uri="{FF2B5EF4-FFF2-40B4-BE49-F238E27FC236}">
                <a16:creationId xmlns:a16="http://schemas.microsoft.com/office/drawing/2014/main" id="{4B258A0B-388A-8710-2AAA-E3EF25D58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150"/>
          </a:p>
        </p:txBody>
      </p:sp>
      <p:sp>
        <p:nvSpPr>
          <p:cNvPr id="4" name="Date Placeholder 3">
            <a:extLst>
              <a:ext uri="{FF2B5EF4-FFF2-40B4-BE49-F238E27FC236}">
                <a16:creationId xmlns:a16="http://schemas.microsoft.com/office/drawing/2014/main" id="{08B72040-E6F8-8598-C714-A211956B0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7126BB-DDAC-40DC-AD4C-970843C82EE7}" type="datetimeFigureOut">
              <a:rPr lang="en-150" smtClean="0"/>
              <a:t>15/12/2023</a:t>
            </a:fld>
            <a:endParaRPr lang="en-150"/>
          </a:p>
        </p:txBody>
      </p:sp>
      <p:sp>
        <p:nvSpPr>
          <p:cNvPr id="5" name="Footer Placeholder 4">
            <a:extLst>
              <a:ext uri="{FF2B5EF4-FFF2-40B4-BE49-F238E27FC236}">
                <a16:creationId xmlns:a16="http://schemas.microsoft.com/office/drawing/2014/main" id="{651CA4DE-9DD8-5FF0-0076-32FF5A8D4E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150"/>
          </a:p>
        </p:txBody>
      </p:sp>
      <p:sp>
        <p:nvSpPr>
          <p:cNvPr id="6" name="Slide Number Placeholder 5">
            <a:extLst>
              <a:ext uri="{FF2B5EF4-FFF2-40B4-BE49-F238E27FC236}">
                <a16:creationId xmlns:a16="http://schemas.microsoft.com/office/drawing/2014/main" id="{98FFD279-1B56-572F-24E0-2F1225E05A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3C2E-5F7A-4048-AF8B-C6DD0483708F}" type="slidenum">
              <a:rPr lang="en-150" smtClean="0"/>
              <a:t>‹#›</a:t>
            </a:fld>
            <a:endParaRPr lang="en-150"/>
          </a:p>
        </p:txBody>
      </p:sp>
    </p:spTree>
    <p:extLst>
      <p:ext uri="{BB962C8B-B14F-4D97-AF65-F5344CB8AC3E}">
        <p14:creationId xmlns:p14="http://schemas.microsoft.com/office/powerpoint/2010/main" val="2459913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11/relationships/webextension" Target="../webextensions/webextension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3.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11/relationships/webextension" Target="../webextensions/webextension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7.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11/relationships/webextension" Target="../webextensions/webextension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3C5C1D8-7FB4-D23A-CEBF-6DC807D63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75" y="219075"/>
            <a:ext cx="3570051" cy="1752600"/>
          </a:xfrm>
          <a:prstGeom prst="rect">
            <a:avLst/>
          </a:prstGeom>
          <a:solidFill>
            <a:schemeClr val="bg1"/>
          </a:solidFill>
        </p:spPr>
      </p:pic>
      <p:sp>
        <p:nvSpPr>
          <p:cNvPr id="8" name="TextBox 7">
            <a:extLst>
              <a:ext uri="{FF2B5EF4-FFF2-40B4-BE49-F238E27FC236}">
                <a16:creationId xmlns:a16="http://schemas.microsoft.com/office/drawing/2014/main" id="{B08EBCF5-8FF2-3F51-0175-5A1B50B2AA54}"/>
              </a:ext>
            </a:extLst>
          </p:cNvPr>
          <p:cNvSpPr txBox="1"/>
          <p:nvPr/>
        </p:nvSpPr>
        <p:spPr>
          <a:xfrm>
            <a:off x="447675" y="2438602"/>
            <a:ext cx="3570051" cy="2962073"/>
          </a:xfrm>
          <a:prstGeom prst="rect">
            <a:avLst/>
          </a:prstGeom>
          <a:solidFill>
            <a:srgbClr val="64BC49"/>
          </a:solidFill>
          <a:ln w="12700">
            <a:solidFill>
              <a:schemeClr val="tx1"/>
            </a:solidFill>
          </a:ln>
        </p:spPr>
        <p:txBody>
          <a:bodyPr wrap="square" lIns="144000" rIns="144000" rtlCol="0">
            <a:normAutofit fontScale="70000" lnSpcReduction="20000"/>
          </a:bodyPr>
          <a:lstStyle/>
          <a:p>
            <a:pPr algn="ctr">
              <a:lnSpc>
                <a:spcPct val="150000"/>
              </a:lnSpc>
            </a:pPr>
            <a:r>
              <a:rPr lang="en-US" sz="6300" b="1" dirty="0">
                <a:solidFill>
                  <a:schemeClr val="bg1"/>
                </a:solidFill>
                <a:latin typeface="Aptos Display" panose="020B0004020202020204" pitchFamily="34" charset="0"/>
              </a:rPr>
              <a:t>Green Destinations HR analysis</a:t>
            </a:r>
          </a:p>
          <a:p>
            <a:pPr algn="ctr"/>
            <a:endParaRPr lang="en-US" sz="1700" dirty="0">
              <a:latin typeface="Aptos Display" panose="020B0004020202020204" pitchFamily="34" charset="0"/>
            </a:endParaRPr>
          </a:p>
          <a:p>
            <a:pPr algn="ctr"/>
            <a:endParaRPr lang="en-150" dirty="0">
              <a:latin typeface="Aptos Display" panose="020B0004020202020204" pitchFamily="34" charset="0"/>
            </a:endParaRPr>
          </a:p>
        </p:txBody>
      </p:sp>
      <p:sp>
        <p:nvSpPr>
          <p:cNvPr id="9" name="TextBox 8">
            <a:extLst>
              <a:ext uri="{FF2B5EF4-FFF2-40B4-BE49-F238E27FC236}">
                <a16:creationId xmlns:a16="http://schemas.microsoft.com/office/drawing/2014/main" id="{4027E634-D6D6-17EA-461D-776DA71DB995}"/>
              </a:ext>
            </a:extLst>
          </p:cNvPr>
          <p:cNvSpPr txBox="1"/>
          <p:nvPr/>
        </p:nvSpPr>
        <p:spPr>
          <a:xfrm>
            <a:off x="5201117" y="1880423"/>
            <a:ext cx="6410036" cy="3097153"/>
          </a:xfrm>
          <a:prstGeom prst="rect">
            <a:avLst/>
          </a:prstGeom>
          <a:solidFill>
            <a:srgbClr val="ED605A"/>
          </a:solidFill>
          <a:ln w="12700">
            <a:solidFill>
              <a:schemeClr val="tx1"/>
            </a:solidFill>
          </a:ln>
        </p:spPr>
        <p:txBody>
          <a:bodyPr wrap="square" tIns="180000" rIns="90000" bIns="144000" rtlCol="0">
            <a:spAutoFit/>
          </a:bodyPr>
          <a:lstStyle/>
          <a:p>
            <a:pPr algn="ctr"/>
            <a:r>
              <a:rPr lang="en-US" b="1" dirty="0">
                <a:solidFill>
                  <a:schemeClr val="bg1"/>
                </a:solidFill>
              </a:rPr>
              <a:t>Welcome! </a:t>
            </a:r>
          </a:p>
          <a:p>
            <a:pPr algn="ctr"/>
            <a:endParaRPr lang="en-US" b="1" dirty="0">
              <a:solidFill>
                <a:schemeClr val="bg1"/>
              </a:solidFill>
            </a:endParaRPr>
          </a:p>
          <a:p>
            <a:pPr algn="ctr"/>
            <a:r>
              <a:rPr lang="en-US" b="1" dirty="0">
                <a:solidFill>
                  <a:schemeClr val="bg1"/>
                </a:solidFill>
              </a:rPr>
              <a:t>This is a report that accompanies the dashboard I made.</a:t>
            </a:r>
          </a:p>
          <a:p>
            <a:pPr algn="ctr"/>
            <a:r>
              <a:rPr lang="en-US" b="1" dirty="0">
                <a:solidFill>
                  <a:schemeClr val="bg1"/>
                </a:solidFill>
              </a:rPr>
              <a:t>The project is an HR data analysis of a dataset provided by a prominent travel agency, known as Green Destinations. It is suffering from high attrition rate.</a:t>
            </a:r>
          </a:p>
          <a:p>
            <a:pPr algn="ctr"/>
            <a:endParaRPr lang="en-US" b="1" dirty="0">
              <a:solidFill>
                <a:schemeClr val="bg1"/>
              </a:solidFill>
            </a:endParaRPr>
          </a:p>
          <a:p>
            <a:pPr algn="ctr"/>
            <a:r>
              <a:rPr lang="en-US" b="1" dirty="0">
                <a:solidFill>
                  <a:schemeClr val="bg1"/>
                </a:solidFill>
              </a:rPr>
              <a:t>The goal of the project is to help GD’s management gain a bigger understanding on the phenomenon, why it’s happening, how bad it is, and how to remedy it.</a:t>
            </a:r>
          </a:p>
        </p:txBody>
      </p:sp>
    </p:spTree>
    <p:extLst>
      <p:ext uri="{BB962C8B-B14F-4D97-AF65-F5344CB8AC3E}">
        <p14:creationId xmlns:p14="http://schemas.microsoft.com/office/powerpoint/2010/main" val="60588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E0CB09-570F-47D1-6FBF-352790456CB8}"/>
              </a:ext>
            </a:extLst>
          </p:cNvPr>
          <p:cNvSpPr txBox="1"/>
          <p:nvPr/>
        </p:nvSpPr>
        <p:spPr>
          <a:xfrm>
            <a:off x="371620" y="365914"/>
            <a:ext cx="3619356" cy="1255943"/>
          </a:xfrm>
          <a:prstGeom prst="rect">
            <a:avLst/>
          </a:prstGeom>
          <a:solidFill>
            <a:srgbClr val="ED605A"/>
          </a:solidFill>
          <a:ln w="12700">
            <a:solidFill>
              <a:schemeClr val="tx1"/>
            </a:solidFill>
          </a:ln>
        </p:spPr>
        <p:txBody>
          <a:bodyPr wrap="square" lIns="144000" rIns="144000" rtlCol="0">
            <a:normAutofit lnSpcReduction="10000"/>
          </a:bodyPr>
          <a:lstStyle/>
          <a:p>
            <a:pPr algn="ctr">
              <a:lnSpc>
                <a:spcPct val="150000"/>
              </a:lnSpc>
            </a:pPr>
            <a:r>
              <a:rPr lang="en-US" sz="5200" b="1" dirty="0">
                <a:solidFill>
                  <a:schemeClr val="bg1"/>
                </a:solidFill>
                <a:latin typeface="Aptos Display" panose="020B0004020202020204" pitchFamily="34" charset="0"/>
              </a:rPr>
              <a:t>Contents:</a:t>
            </a:r>
          </a:p>
          <a:p>
            <a:pPr algn="ctr"/>
            <a:endParaRPr lang="en-US" sz="1700" dirty="0">
              <a:latin typeface="Aptos Display" panose="020B0004020202020204" pitchFamily="34" charset="0"/>
            </a:endParaRPr>
          </a:p>
          <a:p>
            <a:pPr algn="ctr"/>
            <a:endParaRPr lang="en-150" dirty="0">
              <a:latin typeface="Aptos Display" panose="020B0004020202020204" pitchFamily="34" charset="0"/>
            </a:endParaRPr>
          </a:p>
        </p:txBody>
      </p:sp>
      <p:sp>
        <p:nvSpPr>
          <p:cNvPr id="3" name="TextBox 2">
            <a:extLst>
              <a:ext uri="{FF2B5EF4-FFF2-40B4-BE49-F238E27FC236}">
                <a16:creationId xmlns:a16="http://schemas.microsoft.com/office/drawing/2014/main" id="{4604CA5A-DF84-B365-83D7-D443642396DC}"/>
              </a:ext>
            </a:extLst>
          </p:cNvPr>
          <p:cNvSpPr txBox="1"/>
          <p:nvPr/>
        </p:nvSpPr>
        <p:spPr>
          <a:xfrm>
            <a:off x="371620" y="2256271"/>
            <a:ext cx="11448762" cy="3717810"/>
          </a:xfrm>
          <a:prstGeom prst="rect">
            <a:avLst/>
          </a:prstGeom>
          <a:solidFill>
            <a:srgbClr val="64BC49"/>
          </a:solidFill>
          <a:ln>
            <a:solidFill>
              <a:schemeClr val="tx1"/>
            </a:solidFill>
          </a:ln>
        </p:spPr>
        <p:txBody>
          <a:bodyPr wrap="square" lIns="180000" tIns="144000" bIns="144000" rtlCol="0">
            <a:normAutofit/>
          </a:bodyPr>
          <a:lstStyle/>
          <a:p>
            <a:pPr marL="285750" indent="-285750">
              <a:buFont typeface="Arial" panose="020B0604020202020204" pitchFamily="34" charset="0"/>
              <a:buChar char="•"/>
            </a:pPr>
            <a:r>
              <a:rPr lang="en-US" sz="2400" b="1" dirty="0">
                <a:solidFill>
                  <a:schemeClr val="bg1"/>
                </a:solidFill>
                <a:latin typeface="Aptos Display" panose="020B0004020202020204" pitchFamily="34" charset="0"/>
              </a:rPr>
              <a:t>Taking a general look at the company’s demographics, employee distributions by age, salary, tenure and more.</a:t>
            </a:r>
          </a:p>
          <a:p>
            <a:pPr marL="285750" indent="-285750">
              <a:buFont typeface="Arial" panose="020B0604020202020204" pitchFamily="34" charset="0"/>
              <a:buChar char="•"/>
            </a:pPr>
            <a:endParaRPr lang="en-US" sz="2400" b="1" dirty="0">
              <a:solidFill>
                <a:schemeClr val="bg1"/>
              </a:solidFill>
              <a:latin typeface="Aptos Display" panose="020B0004020202020204" pitchFamily="34" charset="0"/>
            </a:endParaRPr>
          </a:p>
          <a:p>
            <a:pPr marL="285750" indent="-285750">
              <a:buFont typeface="Arial" panose="020B0604020202020204" pitchFamily="34" charset="0"/>
              <a:buChar char="•"/>
            </a:pPr>
            <a:r>
              <a:rPr lang="en-US" sz="2400" b="1" dirty="0">
                <a:solidFill>
                  <a:schemeClr val="bg1"/>
                </a:solidFill>
                <a:latin typeface="Aptos Display" panose="020B0004020202020204" pitchFamily="34" charset="0"/>
              </a:rPr>
              <a:t>Highlighting different factors like travel requirements, overtime, commute distance, and job satisfaction, and visualizing their impact.</a:t>
            </a:r>
          </a:p>
          <a:p>
            <a:endParaRPr lang="en-US" sz="2400" b="1" dirty="0">
              <a:solidFill>
                <a:schemeClr val="bg1"/>
              </a:solidFill>
              <a:latin typeface="Aptos Display" panose="020B0004020202020204" pitchFamily="34" charset="0"/>
            </a:endParaRPr>
          </a:p>
          <a:p>
            <a:pPr marL="285750" indent="-285750">
              <a:buFont typeface="Arial" panose="020B0604020202020204" pitchFamily="34" charset="0"/>
              <a:buChar char="•"/>
            </a:pPr>
            <a:r>
              <a:rPr lang="en-US" sz="2400" b="1" dirty="0">
                <a:solidFill>
                  <a:schemeClr val="bg1"/>
                </a:solidFill>
                <a:latin typeface="Aptos Display" panose="020B0004020202020204" pitchFamily="34" charset="0"/>
              </a:rPr>
              <a:t>Proposing different recommendations and suggestions to help come up with effective strategies to curb attrition, and adjust any practices that are harmful to employee retention.</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150" b="1" dirty="0">
              <a:solidFill>
                <a:schemeClr val="bg1"/>
              </a:solidFill>
              <a:latin typeface="Aptos Narrow" panose="020B0004020202020204" pitchFamily="34" charset="0"/>
            </a:endParaRPr>
          </a:p>
        </p:txBody>
      </p:sp>
    </p:spTree>
    <p:extLst>
      <p:ext uri="{BB962C8B-B14F-4D97-AF65-F5344CB8AC3E}">
        <p14:creationId xmlns:p14="http://schemas.microsoft.com/office/powerpoint/2010/main" val="98907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302E5D-F734-FAB4-8AB6-E83C2A641388}"/>
              </a:ext>
            </a:extLst>
          </p:cNvPr>
          <p:cNvSpPr txBox="1"/>
          <p:nvPr/>
        </p:nvSpPr>
        <p:spPr>
          <a:xfrm>
            <a:off x="324000" y="360000"/>
            <a:ext cx="5524429" cy="936000"/>
          </a:xfrm>
          <a:prstGeom prst="rect">
            <a:avLst/>
          </a:prstGeom>
          <a:solidFill>
            <a:srgbClr val="ED605A"/>
          </a:solidFill>
          <a:ln>
            <a:solidFill>
              <a:schemeClr val="tx1"/>
            </a:solidFill>
          </a:ln>
        </p:spPr>
        <p:txBody>
          <a:bodyPr wrap="square" lIns="180000" tIns="108000" bIns="72000" rtlCol="0">
            <a:normAutofit fontScale="92500" lnSpcReduction="10000"/>
          </a:bodyPr>
          <a:lstStyle/>
          <a:p>
            <a:r>
              <a:rPr lang="en-US" dirty="0">
                <a:solidFill>
                  <a:schemeClr val="bg1"/>
                </a:solidFill>
                <a:latin typeface="Aptos Narrow" panose="020B0004020202020204" pitchFamily="34" charset="0"/>
              </a:rPr>
              <a:t>Employees in the 26-31 age bracket are the most common, and also contribute the most attrition. Much higher than the rest of the brackets.</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Add-in 5" title="Microsoft Power BI">
                <a:extLst>
                  <a:ext uri="{FF2B5EF4-FFF2-40B4-BE49-F238E27FC236}">
                    <a16:creationId xmlns:a16="http://schemas.microsoft.com/office/drawing/2014/main" id="{0A8ECEE0-508F-F0EE-5100-821EC97DA4F9}"/>
                  </a:ext>
                </a:extLst>
              </p:cNvPr>
              <p:cNvGraphicFramePr>
                <a:graphicFrameLocks noGrp="1"/>
              </p:cNvGraphicFramePr>
              <p:nvPr>
                <p:extLst>
                  <p:ext uri="{D42A27DB-BD31-4B8C-83A1-F6EECF244321}">
                    <p14:modId xmlns:p14="http://schemas.microsoft.com/office/powerpoint/2010/main" val="1660215423"/>
                  </p:ext>
                </p:extLst>
              </p:nvPr>
            </p:nvGraphicFramePr>
            <p:xfrm>
              <a:off x="323920" y="1523998"/>
              <a:ext cx="5524429" cy="310515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6" name="Add-in 5" title="Microsoft Power BI">
                <a:extLst>
                  <a:ext uri="{FF2B5EF4-FFF2-40B4-BE49-F238E27FC236}">
                    <a16:creationId xmlns:a16="http://schemas.microsoft.com/office/drawing/2014/main" id="{0A8ECEE0-508F-F0EE-5100-821EC97DA4F9}"/>
                  </a:ext>
                </a:extLst>
              </p:cNvPr>
              <p:cNvPicPr>
                <a:picLocks noGrp="1" noRot="1" noChangeAspect="1" noMove="1" noResize="1" noEditPoints="1" noAdjustHandles="1" noChangeArrowheads="1" noChangeShapeType="1"/>
              </p:cNvPicPr>
              <p:nvPr/>
            </p:nvPicPr>
            <p:blipFill>
              <a:blip r:embed="rId3"/>
              <a:stretch>
                <a:fillRect/>
              </a:stretch>
            </p:blipFill>
            <p:spPr>
              <a:xfrm>
                <a:off x="323920" y="1523998"/>
                <a:ext cx="5524429" cy="3105151"/>
              </a:xfrm>
              <a:prstGeom prst="rect">
                <a:avLst/>
              </a:prstGeom>
            </p:spPr>
          </p:pic>
        </mc:Fallback>
      </mc:AlternateContent>
      <p:sp>
        <p:nvSpPr>
          <p:cNvPr id="7" name="TextBox 6">
            <a:extLst>
              <a:ext uri="{FF2B5EF4-FFF2-40B4-BE49-F238E27FC236}">
                <a16:creationId xmlns:a16="http://schemas.microsoft.com/office/drawing/2014/main" id="{BF92A1CE-C6D8-720B-6254-0F895F17F34B}"/>
              </a:ext>
            </a:extLst>
          </p:cNvPr>
          <p:cNvSpPr txBox="1"/>
          <p:nvPr/>
        </p:nvSpPr>
        <p:spPr>
          <a:xfrm>
            <a:off x="323919" y="4848225"/>
            <a:ext cx="5524429" cy="1438275"/>
          </a:xfrm>
          <a:prstGeom prst="rect">
            <a:avLst/>
          </a:prstGeom>
          <a:solidFill>
            <a:srgbClr val="64BC49"/>
          </a:solidFill>
          <a:ln>
            <a:solidFill>
              <a:schemeClr val="tx1"/>
            </a:solidFill>
          </a:ln>
        </p:spPr>
        <p:txBody>
          <a:bodyPr wrap="square" lIns="180000" tIns="144000" bIns="144000" rtlCol="0">
            <a:normAutofit/>
          </a:bodyPr>
          <a:lstStyle/>
          <a:p>
            <a:r>
              <a:rPr lang="en-US" dirty="0">
                <a:solidFill>
                  <a:schemeClr val="bg1"/>
                </a:solidFill>
                <a:latin typeface="Aptos Narrow" panose="020B0004020202020204" pitchFamily="34" charset="0"/>
              </a:rPr>
              <a:t>People aged 26-35 are often new parents and require better benefits and care than people in other age brackets, </a:t>
            </a:r>
            <a:r>
              <a:rPr lang="en-US" b="1" dirty="0">
                <a:solidFill>
                  <a:schemeClr val="bg1"/>
                </a:solidFill>
                <a:latin typeface="Aptos Narrow" panose="020B0004020202020204" pitchFamily="34" charset="0"/>
              </a:rPr>
              <a:t>it might be worth offer better paternity benefits like leave and bonuses.</a:t>
            </a:r>
            <a:endParaRPr lang="en-150" b="1" dirty="0">
              <a:solidFill>
                <a:schemeClr val="bg1"/>
              </a:solidFill>
              <a:latin typeface="Aptos Narrow" panose="020B0004020202020204" pitchFamily="34" charset="0"/>
            </a:endParaRPr>
          </a:p>
        </p:txBody>
      </p:sp>
      <p:sp>
        <p:nvSpPr>
          <p:cNvPr id="9" name="TextBox 8">
            <a:extLst>
              <a:ext uri="{FF2B5EF4-FFF2-40B4-BE49-F238E27FC236}">
                <a16:creationId xmlns:a16="http://schemas.microsoft.com/office/drawing/2014/main" id="{0723C92F-706A-5686-DB41-C3C0947478C3}"/>
              </a:ext>
            </a:extLst>
          </p:cNvPr>
          <p:cNvSpPr txBox="1"/>
          <p:nvPr/>
        </p:nvSpPr>
        <p:spPr>
          <a:xfrm>
            <a:off x="6343652" y="360000"/>
            <a:ext cx="5524429" cy="944130"/>
          </a:xfrm>
          <a:prstGeom prst="rect">
            <a:avLst/>
          </a:prstGeom>
          <a:solidFill>
            <a:srgbClr val="ED605A"/>
          </a:solidFill>
          <a:ln>
            <a:solidFill>
              <a:schemeClr val="tx1"/>
            </a:solidFill>
          </a:ln>
        </p:spPr>
        <p:txBody>
          <a:bodyPr wrap="square" lIns="180000" tIns="108000" bIns="72000" rtlCol="0">
            <a:normAutofit fontScale="92500" lnSpcReduction="10000"/>
          </a:bodyPr>
          <a:lstStyle/>
          <a:p>
            <a:r>
              <a:rPr lang="en-US" dirty="0">
                <a:solidFill>
                  <a:schemeClr val="bg1"/>
                </a:solidFill>
                <a:latin typeface="Aptos Narrow" panose="020B0004020202020204" pitchFamily="34" charset="0"/>
              </a:rPr>
              <a:t>Research &amp; Development department has the most employees and suffers from proportionally the biggest attrition rate at </a:t>
            </a:r>
            <a:r>
              <a:rPr lang="en-US" b="1" dirty="0">
                <a:solidFill>
                  <a:schemeClr val="bg1"/>
                </a:solidFill>
                <a:latin typeface="Aptos Narrow" panose="020B0004020202020204" pitchFamily="34" charset="0"/>
              </a:rPr>
              <a:t>13.84% </a:t>
            </a:r>
            <a:r>
              <a:rPr lang="en-US" dirty="0">
                <a:solidFill>
                  <a:schemeClr val="bg1"/>
                </a:solidFill>
                <a:latin typeface="Aptos Narrow" panose="020B0004020202020204" pitchFamily="34" charset="0"/>
              </a:rPr>
              <a:t>of</a:t>
            </a:r>
            <a:r>
              <a:rPr lang="en-US" b="1" dirty="0">
                <a:solidFill>
                  <a:schemeClr val="bg1"/>
                </a:solidFill>
                <a:latin typeface="Aptos Narrow" panose="020B0004020202020204" pitchFamily="34" charset="0"/>
              </a:rPr>
              <a:t> 961</a:t>
            </a:r>
            <a:r>
              <a:rPr lang="en-US" dirty="0">
                <a:solidFill>
                  <a:schemeClr val="bg1"/>
                </a:solidFill>
                <a:latin typeface="Aptos Narrow" panose="020B0004020202020204" pitchFamily="34" charset="0"/>
              </a:rPr>
              <a:t> employees.</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p:sp>
        <p:nvSpPr>
          <p:cNvPr id="10" name="TextBox 9">
            <a:extLst>
              <a:ext uri="{FF2B5EF4-FFF2-40B4-BE49-F238E27FC236}">
                <a16:creationId xmlns:a16="http://schemas.microsoft.com/office/drawing/2014/main" id="{413DC42C-EFBC-2FF5-DB06-4FB5B2F9243C}"/>
              </a:ext>
            </a:extLst>
          </p:cNvPr>
          <p:cNvSpPr txBox="1"/>
          <p:nvPr/>
        </p:nvSpPr>
        <p:spPr>
          <a:xfrm>
            <a:off x="6343652" y="4848224"/>
            <a:ext cx="5524429" cy="1438276"/>
          </a:xfrm>
          <a:prstGeom prst="rect">
            <a:avLst/>
          </a:prstGeom>
          <a:solidFill>
            <a:srgbClr val="64BC49"/>
          </a:solidFill>
          <a:ln>
            <a:solidFill>
              <a:schemeClr val="tx1"/>
            </a:solidFill>
          </a:ln>
        </p:spPr>
        <p:txBody>
          <a:bodyPr wrap="square" lIns="180000" tIns="144000" bIns="144000" rtlCol="0">
            <a:normAutofit/>
          </a:bodyPr>
          <a:lstStyle/>
          <a:p>
            <a:r>
              <a:rPr lang="en-US" sz="2000" dirty="0">
                <a:solidFill>
                  <a:schemeClr val="bg1"/>
                </a:solidFill>
                <a:latin typeface="Aptos Narrow" panose="020B0004020202020204" pitchFamily="34" charset="0"/>
              </a:rPr>
              <a:t>The suggestion would be to take a look at the R&amp;D department and look for ways to improve employee life within it.</a:t>
            </a:r>
            <a:endParaRPr lang="en-150" sz="2000"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1B7A8CBA-769B-D221-CECF-278E615DD794}"/>
                  </a:ext>
                </a:extLst>
              </p:cNvPr>
              <p:cNvGraphicFramePr>
                <a:graphicFrameLocks noGrp="1"/>
              </p:cNvGraphicFramePr>
              <p:nvPr>
                <p:extLst>
                  <p:ext uri="{D42A27DB-BD31-4B8C-83A1-F6EECF244321}">
                    <p14:modId xmlns:p14="http://schemas.microsoft.com/office/powerpoint/2010/main" val="3349484149"/>
                  </p:ext>
                </p:extLst>
              </p:nvPr>
            </p:nvGraphicFramePr>
            <p:xfrm>
              <a:off x="6343652" y="1523998"/>
              <a:ext cx="5524428" cy="3105151"/>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Microsoft Power BI">
                <a:extLst>
                  <a:ext uri="{FF2B5EF4-FFF2-40B4-BE49-F238E27FC236}">
                    <a16:creationId xmlns:a16="http://schemas.microsoft.com/office/drawing/2014/main" id="{1B7A8CBA-769B-D221-CECF-278E615DD794}"/>
                  </a:ext>
                </a:extLst>
              </p:cNvPr>
              <p:cNvPicPr>
                <a:picLocks noGrp="1" noRot="1" noChangeAspect="1" noMove="1" noResize="1" noEditPoints="1" noAdjustHandles="1" noChangeArrowheads="1" noChangeShapeType="1"/>
              </p:cNvPicPr>
              <p:nvPr/>
            </p:nvPicPr>
            <p:blipFill>
              <a:blip r:embed="rId5"/>
              <a:stretch>
                <a:fillRect/>
              </a:stretch>
            </p:blipFill>
            <p:spPr>
              <a:xfrm>
                <a:off x="6343652" y="1523998"/>
                <a:ext cx="5524428" cy="3105151"/>
              </a:xfrm>
              <a:prstGeom prst="rect">
                <a:avLst/>
              </a:prstGeom>
            </p:spPr>
          </p:pic>
        </mc:Fallback>
      </mc:AlternateContent>
    </p:spTree>
    <p:extLst>
      <p:ext uri="{BB962C8B-B14F-4D97-AF65-F5344CB8AC3E}">
        <p14:creationId xmlns:p14="http://schemas.microsoft.com/office/powerpoint/2010/main" val="806576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302E5D-F734-FAB4-8AB6-E83C2A641388}"/>
              </a:ext>
            </a:extLst>
          </p:cNvPr>
          <p:cNvSpPr txBox="1"/>
          <p:nvPr/>
        </p:nvSpPr>
        <p:spPr>
          <a:xfrm>
            <a:off x="324001" y="360000"/>
            <a:ext cx="5524348" cy="936000"/>
          </a:xfrm>
          <a:prstGeom prst="rect">
            <a:avLst/>
          </a:prstGeom>
          <a:solidFill>
            <a:srgbClr val="ED605A"/>
          </a:solidFill>
          <a:ln>
            <a:solidFill>
              <a:schemeClr val="tx1"/>
            </a:solidFill>
          </a:ln>
        </p:spPr>
        <p:txBody>
          <a:bodyPr wrap="square" lIns="180000" tIns="108000" bIns="72000" rtlCol="0">
            <a:normAutofit lnSpcReduction="10000"/>
          </a:bodyPr>
          <a:lstStyle/>
          <a:p>
            <a:r>
              <a:rPr lang="en-US" dirty="0">
                <a:solidFill>
                  <a:schemeClr val="bg1"/>
                </a:solidFill>
                <a:latin typeface="Aptos Narrow" panose="020B0004020202020204" pitchFamily="34" charset="0"/>
              </a:rPr>
              <a:t>Proportionally, the attrition in employees that do overtime is large, but it doesn’t seem to be much bigger than with those that don’t.</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p:sp>
        <p:nvSpPr>
          <p:cNvPr id="7" name="TextBox 6">
            <a:extLst>
              <a:ext uri="{FF2B5EF4-FFF2-40B4-BE49-F238E27FC236}">
                <a16:creationId xmlns:a16="http://schemas.microsoft.com/office/drawing/2014/main" id="{BF92A1CE-C6D8-720B-6254-0F895F17F34B}"/>
              </a:ext>
            </a:extLst>
          </p:cNvPr>
          <p:cNvSpPr txBox="1"/>
          <p:nvPr/>
        </p:nvSpPr>
        <p:spPr>
          <a:xfrm>
            <a:off x="323919" y="4848225"/>
            <a:ext cx="5524429" cy="1649775"/>
          </a:xfrm>
          <a:prstGeom prst="rect">
            <a:avLst/>
          </a:prstGeom>
          <a:solidFill>
            <a:srgbClr val="64BC49"/>
          </a:solidFill>
          <a:ln>
            <a:solidFill>
              <a:schemeClr val="tx1"/>
            </a:solidFill>
          </a:ln>
        </p:spPr>
        <p:txBody>
          <a:bodyPr wrap="square" lIns="180000" tIns="144000" bIns="144000" rtlCol="0">
            <a:normAutofit/>
          </a:bodyPr>
          <a:lstStyle/>
          <a:p>
            <a:r>
              <a:rPr lang="en-US" dirty="0">
                <a:solidFill>
                  <a:schemeClr val="bg1"/>
                </a:solidFill>
                <a:latin typeface="Aptos Narrow" panose="020B0004020202020204" pitchFamily="34" charset="0"/>
              </a:rPr>
              <a:t>It’s not a huge factor, but if management wants to lower attrition in employees that do overtime, and maybe make it more attractive to those that don’t, </a:t>
            </a:r>
            <a:r>
              <a:rPr lang="en-US" b="1" dirty="0">
                <a:solidFill>
                  <a:schemeClr val="bg1"/>
                </a:solidFill>
                <a:latin typeface="Aptos Narrow" panose="020B0004020202020204" pitchFamily="34" charset="0"/>
              </a:rPr>
              <a:t>an increase in overtime compensation would go a long way.</a:t>
            </a:r>
            <a:r>
              <a:rPr lang="en-US" dirty="0">
                <a:solidFill>
                  <a:schemeClr val="bg1"/>
                </a:solidFill>
                <a:latin typeface="Aptos Narrow" panose="020B0004020202020204" pitchFamily="34" charset="0"/>
              </a:rPr>
              <a:t> </a:t>
            </a:r>
            <a:endParaRPr lang="en-150" b="1" dirty="0">
              <a:solidFill>
                <a:schemeClr val="bg1"/>
              </a:solidFill>
              <a:latin typeface="Aptos Narrow" panose="020B0004020202020204" pitchFamily="34" charset="0"/>
            </a:endParaRPr>
          </a:p>
        </p:txBody>
      </p:sp>
      <p:sp>
        <p:nvSpPr>
          <p:cNvPr id="9" name="TextBox 8">
            <a:extLst>
              <a:ext uri="{FF2B5EF4-FFF2-40B4-BE49-F238E27FC236}">
                <a16:creationId xmlns:a16="http://schemas.microsoft.com/office/drawing/2014/main" id="{0723C92F-706A-5686-DB41-C3C0947478C3}"/>
              </a:ext>
            </a:extLst>
          </p:cNvPr>
          <p:cNvSpPr txBox="1"/>
          <p:nvPr/>
        </p:nvSpPr>
        <p:spPr>
          <a:xfrm>
            <a:off x="6343652" y="360000"/>
            <a:ext cx="5524429" cy="944130"/>
          </a:xfrm>
          <a:prstGeom prst="rect">
            <a:avLst/>
          </a:prstGeom>
          <a:solidFill>
            <a:srgbClr val="ED605A"/>
          </a:solidFill>
          <a:ln>
            <a:solidFill>
              <a:schemeClr val="tx1"/>
            </a:solidFill>
          </a:ln>
        </p:spPr>
        <p:txBody>
          <a:bodyPr wrap="square" lIns="180000" tIns="108000" bIns="72000" rtlCol="0">
            <a:normAutofit fontScale="92500" lnSpcReduction="10000"/>
          </a:bodyPr>
          <a:lstStyle/>
          <a:p>
            <a:r>
              <a:rPr lang="en-US" dirty="0">
                <a:solidFill>
                  <a:schemeClr val="bg1"/>
                </a:solidFill>
                <a:latin typeface="Aptos Narrow" panose="020B0004020202020204" pitchFamily="34" charset="0"/>
              </a:rPr>
              <a:t>Attrition and work-life balance go hand in hand, we notice a decrease in attrition rate in employees that are more satisfied with their work-life balance, even in higher samples.</a:t>
            </a:r>
            <a:endParaRPr lang="en-150" dirty="0">
              <a:solidFill>
                <a:schemeClr val="bg1"/>
              </a:solidFill>
              <a:latin typeface="Aptos Narrow" panose="020B0004020202020204" pitchFamily="34" charset="0"/>
            </a:endParaRPr>
          </a:p>
        </p:txBody>
      </p:sp>
      <p:sp>
        <p:nvSpPr>
          <p:cNvPr id="10" name="TextBox 9">
            <a:extLst>
              <a:ext uri="{FF2B5EF4-FFF2-40B4-BE49-F238E27FC236}">
                <a16:creationId xmlns:a16="http://schemas.microsoft.com/office/drawing/2014/main" id="{413DC42C-EFBC-2FF5-DB06-4FB5B2F9243C}"/>
              </a:ext>
            </a:extLst>
          </p:cNvPr>
          <p:cNvSpPr txBox="1"/>
          <p:nvPr/>
        </p:nvSpPr>
        <p:spPr>
          <a:xfrm>
            <a:off x="6343652" y="4848224"/>
            <a:ext cx="5524429" cy="1649774"/>
          </a:xfrm>
          <a:prstGeom prst="rect">
            <a:avLst/>
          </a:prstGeom>
          <a:solidFill>
            <a:srgbClr val="64BC49"/>
          </a:solidFill>
          <a:ln>
            <a:solidFill>
              <a:schemeClr val="tx1"/>
            </a:solidFill>
          </a:ln>
        </p:spPr>
        <p:txBody>
          <a:bodyPr wrap="square" lIns="180000" tIns="144000" bIns="144000" rtlCol="0">
            <a:normAutofit fontScale="92500" lnSpcReduction="10000"/>
          </a:bodyPr>
          <a:lstStyle/>
          <a:p>
            <a:r>
              <a:rPr lang="en-US" sz="2000" dirty="0">
                <a:solidFill>
                  <a:schemeClr val="bg1"/>
                </a:solidFill>
                <a:latin typeface="Aptos Narrow" panose="020B0004020202020204" pitchFamily="34" charset="0"/>
              </a:rPr>
              <a:t>Current average work-life balance is </a:t>
            </a:r>
            <a:r>
              <a:rPr lang="en-US" sz="2000" b="1" dirty="0">
                <a:solidFill>
                  <a:schemeClr val="bg1"/>
                </a:solidFill>
                <a:latin typeface="Aptos Narrow" panose="020B0004020202020204" pitchFamily="34" charset="0"/>
              </a:rPr>
              <a:t>2.73</a:t>
            </a:r>
            <a:r>
              <a:rPr lang="en-US" sz="2000" dirty="0">
                <a:solidFill>
                  <a:schemeClr val="bg1"/>
                </a:solidFill>
                <a:latin typeface="Aptos Narrow" panose="020B0004020202020204" pitchFamily="34" charset="0"/>
              </a:rPr>
              <a:t>, with the biggest sample at 3 out of 4, so it’s not bad, but a way to improve would be</a:t>
            </a:r>
            <a:r>
              <a:rPr lang="en-US" sz="2000" b="1" dirty="0">
                <a:solidFill>
                  <a:schemeClr val="bg1"/>
                </a:solidFill>
                <a:latin typeface="Aptos Narrow" panose="020B0004020202020204" pitchFamily="34" charset="0"/>
              </a:rPr>
              <a:t> to offer more flexible working hours, hybrid working conditions, and acquiring better mental health awareness.</a:t>
            </a:r>
            <a:endParaRPr lang="en-150" sz="2000"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title="Microsoft Power BI">
                <a:extLst>
                  <a:ext uri="{FF2B5EF4-FFF2-40B4-BE49-F238E27FC236}">
                    <a16:creationId xmlns:a16="http://schemas.microsoft.com/office/drawing/2014/main" id="{9E570B49-0290-362D-BAFC-89F93F633A79}"/>
                  </a:ext>
                </a:extLst>
              </p:cNvPr>
              <p:cNvGraphicFramePr>
                <a:graphicFrameLocks noGrp="1"/>
              </p:cNvGraphicFramePr>
              <p:nvPr>
                <p:extLst>
                  <p:ext uri="{D42A27DB-BD31-4B8C-83A1-F6EECF244321}">
                    <p14:modId xmlns:p14="http://schemas.microsoft.com/office/powerpoint/2010/main" val="2783737754"/>
                  </p:ext>
                </p:extLst>
              </p:nvPr>
            </p:nvGraphicFramePr>
            <p:xfrm>
              <a:off x="6343652" y="1552576"/>
              <a:ext cx="5524429" cy="3098937"/>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title="Microsoft Power BI">
                <a:extLst>
                  <a:ext uri="{FF2B5EF4-FFF2-40B4-BE49-F238E27FC236}">
                    <a16:creationId xmlns:a16="http://schemas.microsoft.com/office/drawing/2014/main" id="{9E570B49-0290-362D-BAFC-89F93F633A79}"/>
                  </a:ext>
                </a:extLst>
              </p:cNvPr>
              <p:cNvPicPr>
                <a:picLocks noGrp="1" noRot="1" noChangeAspect="1" noMove="1" noResize="1" noEditPoints="1" noAdjustHandles="1" noChangeArrowheads="1" noChangeShapeType="1"/>
              </p:cNvPicPr>
              <p:nvPr/>
            </p:nvPicPr>
            <p:blipFill>
              <a:blip r:embed="rId3"/>
              <a:stretch>
                <a:fillRect/>
              </a:stretch>
            </p:blipFill>
            <p:spPr>
              <a:xfrm>
                <a:off x="6343652" y="1552576"/>
                <a:ext cx="5524429" cy="3098937"/>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title="Microsoft Power BI">
                <a:extLst>
                  <a:ext uri="{FF2B5EF4-FFF2-40B4-BE49-F238E27FC236}">
                    <a16:creationId xmlns:a16="http://schemas.microsoft.com/office/drawing/2014/main" id="{7B32D552-6FA9-118A-88DF-15234B5537F4}"/>
                  </a:ext>
                </a:extLst>
              </p:cNvPr>
              <p:cNvGraphicFramePr>
                <a:graphicFrameLocks noGrp="1"/>
              </p:cNvGraphicFramePr>
              <p:nvPr>
                <p:extLst>
                  <p:ext uri="{D42A27DB-BD31-4B8C-83A1-F6EECF244321}">
                    <p14:modId xmlns:p14="http://schemas.microsoft.com/office/powerpoint/2010/main" val="4287999538"/>
                  </p:ext>
                </p:extLst>
              </p:nvPr>
            </p:nvGraphicFramePr>
            <p:xfrm>
              <a:off x="323919" y="1479714"/>
              <a:ext cx="5524348" cy="31717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title="Microsoft Power BI">
                <a:extLst>
                  <a:ext uri="{FF2B5EF4-FFF2-40B4-BE49-F238E27FC236}">
                    <a16:creationId xmlns:a16="http://schemas.microsoft.com/office/drawing/2014/main" id="{7B32D552-6FA9-118A-88DF-15234B5537F4}"/>
                  </a:ext>
                </a:extLst>
              </p:cNvPr>
              <p:cNvPicPr>
                <a:picLocks noGrp="1" noRot="1" noChangeAspect="1" noMove="1" noResize="1" noEditPoints="1" noAdjustHandles="1" noChangeArrowheads="1" noChangeShapeType="1"/>
              </p:cNvPicPr>
              <p:nvPr/>
            </p:nvPicPr>
            <p:blipFill>
              <a:blip r:embed="rId5"/>
              <a:stretch>
                <a:fillRect/>
              </a:stretch>
            </p:blipFill>
            <p:spPr>
              <a:xfrm>
                <a:off x="323919" y="1479714"/>
                <a:ext cx="5524348" cy="3171799"/>
              </a:xfrm>
              <a:prstGeom prst="rect">
                <a:avLst/>
              </a:prstGeom>
            </p:spPr>
          </p:pic>
        </mc:Fallback>
      </mc:AlternateContent>
    </p:spTree>
    <p:extLst>
      <p:ext uri="{BB962C8B-B14F-4D97-AF65-F5344CB8AC3E}">
        <p14:creationId xmlns:p14="http://schemas.microsoft.com/office/powerpoint/2010/main" val="79812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688E3-FC75-5835-C125-4EA504A6C0AA}"/>
              </a:ext>
            </a:extLst>
          </p:cNvPr>
          <p:cNvSpPr txBox="1"/>
          <p:nvPr/>
        </p:nvSpPr>
        <p:spPr>
          <a:xfrm>
            <a:off x="353183" y="360000"/>
            <a:ext cx="5600144" cy="936000"/>
          </a:xfrm>
          <a:prstGeom prst="rect">
            <a:avLst/>
          </a:prstGeom>
          <a:solidFill>
            <a:srgbClr val="ED605A"/>
          </a:solidFill>
          <a:ln>
            <a:solidFill>
              <a:schemeClr val="tx1"/>
            </a:solidFill>
          </a:ln>
        </p:spPr>
        <p:txBody>
          <a:bodyPr wrap="square" lIns="180000" tIns="108000" bIns="72000" rtlCol="0">
            <a:normAutofit lnSpcReduction="10000"/>
          </a:bodyPr>
          <a:lstStyle/>
          <a:p>
            <a:r>
              <a:rPr lang="en-US" dirty="0">
                <a:solidFill>
                  <a:schemeClr val="bg1"/>
                </a:solidFill>
                <a:latin typeface="Aptos Narrow" panose="020B0004020202020204" pitchFamily="34" charset="0"/>
              </a:rPr>
              <a:t>There is massive attrition among employees within their first five years in the company, at </a:t>
            </a:r>
            <a:r>
              <a:rPr lang="en-US" b="1" dirty="0">
                <a:solidFill>
                  <a:schemeClr val="bg1"/>
                </a:solidFill>
                <a:latin typeface="Aptos Narrow" panose="020B0004020202020204" pitchFamily="34" charset="0"/>
              </a:rPr>
              <a:t>22.62% </a:t>
            </a:r>
            <a:r>
              <a:rPr lang="en-US" dirty="0">
                <a:solidFill>
                  <a:schemeClr val="bg1"/>
                </a:solidFill>
                <a:latin typeface="Aptos Narrow" panose="020B0004020202020204" pitchFamily="34" charset="0"/>
              </a:rPr>
              <a:t>of </a:t>
            </a:r>
            <a:r>
              <a:rPr lang="en-US" b="1" dirty="0">
                <a:solidFill>
                  <a:schemeClr val="bg1"/>
                </a:solidFill>
                <a:latin typeface="Aptos Narrow" panose="020B0004020202020204" pitchFamily="34" charset="0"/>
              </a:rPr>
              <a:t>776 </a:t>
            </a:r>
            <a:r>
              <a:rPr lang="en-US" dirty="0">
                <a:solidFill>
                  <a:schemeClr val="bg1"/>
                </a:solidFill>
                <a:latin typeface="Aptos Narrow" panose="020B0004020202020204" pitchFamily="34" charset="0"/>
              </a:rPr>
              <a:t>employees.</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p:sp>
        <p:nvSpPr>
          <p:cNvPr id="3" name="TextBox 2">
            <a:extLst>
              <a:ext uri="{FF2B5EF4-FFF2-40B4-BE49-F238E27FC236}">
                <a16:creationId xmlns:a16="http://schemas.microsoft.com/office/drawing/2014/main" id="{56A7C49A-51AF-190F-E969-FFD07081E9ED}"/>
              </a:ext>
            </a:extLst>
          </p:cNvPr>
          <p:cNvSpPr txBox="1"/>
          <p:nvPr/>
        </p:nvSpPr>
        <p:spPr>
          <a:xfrm>
            <a:off x="6096000" y="1422460"/>
            <a:ext cx="5524429" cy="4676175"/>
          </a:xfrm>
          <a:prstGeom prst="rect">
            <a:avLst/>
          </a:prstGeom>
          <a:solidFill>
            <a:srgbClr val="64BC49"/>
          </a:solidFill>
          <a:ln>
            <a:solidFill>
              <a:schemeClr val="tx1"/>
            </a:solidFill>
          </a:ln>
        </p:spPr>
        <p:txBody>
          <a:bodyPr wrap="square" lIns="180000" tIns="144000" bIns="144000" rtlCol="0">
            <a:normAutofit fontScale="92500" lnSpcReduction="10000"/>
          </a:bodyPr>
          <a:lstStyle/>
          <a:p>
            <a:r>
              <a:rPr lang="en-US" sz="2200" dirty="0">
                <a:solidFill>
                  <a:schemeClr val="bg1"/>
                </a:solidFill>
                <a:latin typeface="Aptos Narrow" panose="020B0004020202020204" pitchFamily="34" charset="0"/>
              </a:rPr>
              <a:t>People leaving during the first five years of their tenure might be up to a few reasons:</a:t>
            </a:r>
          </a:p>
          <a:p>
            <a:endParaRPr lang="en-US"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u="sng" dirty="0">
                <a:solidFill>
                  <a:schemeClr val="bg1"/>
                </a:solidFill>
                <a:latin typeface="Aptos Narrow" panose="020B0004020202020204" pitchFamily="34" charset="0"/>
              </a:rPr>
              <a:t>Poor onboarding:</a:t>
            </a:r>
            <a:r>
              <a:rPr lang="en-US" dirty="0">
                <a:solidFill>
                  <a:schemeClr val="bg1"/>
                </a:solidFill>
                <a:latin typeface="Aptos Narrow" panose="020B0004020202020204" pitchFamily="34" charset="0"/>
              </a:rPr>
              <a:t> </a:t>
            </a:r>
            <a:r>
              <a:rPr lang="en-US" b="1" dirty="0">
                <a:solidFill>
                  <a:schemeClr val="bg1"/>
                </a:solidFill>
                <a:latin typeface="Aptos Narrow" panose="020B0004020202020204" pitchFamily="34" charset="0"/>
              </a:rPr>
              <a:t>The onboarding process and mentorship may be in need of an overhaul, and emphasizing the role of senior employees.</a:t>
            </a:r>
          </a:p>
          <a:p>
            <a:pPr marL="285750" indent="-285750">
              <a:buFont typeface="Arial" panose="020B0604020202020204" pitchFamily="34" charset="0"/>
              <a:buChar char="•"/>
            </a:pPr>
            <a:endParaRPr lang="en-US"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u="sng" dirty="0">
                <a:solidFill>
                  <a:schemeClr val="bg1"/>
                </a:solidFill>
                <a:latin typeface="Aptos Narrow" panose="020B0004020202020204" pitchFamily="34" charset="0"/>
              </a:rPr>
              <a:t>Lack of growth opportunities:</a:t>
            </a:r>
            <a:r>
              <a:rPr lang="en-US" dirty="0">
                <a:solidFill>
                  <a:schemeClr val="bg1"/>
                </a:solidFill>
                <a:latin typeface="Aptos Narrow" panose="020B0004020202020204" pitchFamily="34" charset="0"/>
              </a:rPr>
              <a:t> As it may be taking the employees too long to get promoted, or their improvement trajectory seems vague. </a:t>
            </a:r>
            <a:r>
              <a:rPr lang="en-US" b="1" dirty="0">
                <a:solidFill>
                  <a:schemeClr val="bg1"/>
                </a:solidFill>
                <a:latin typeface="Aptos Narrow" panose="020B0004020202020204" pitchFamily="34" charset="0"/>
              </a:rPr>
              <a:t>I would offer new hires a clear career path and possibly a roadmap.</a:t>
            </a:r>
          </a:p>
          <a:p>
            <a:pPr marL="285750" indent="-285750">
              <a:buFont typeface="Arial" panose="020B0604020202020204" pitchFamily="34" charset="0"/>
              <a:buChar char="•"/>
            </a:pPr>
            <a:endParaRPr lang="en-US"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u="sng" dirty="0">
                <a:solidFill>
                  <a:schemeClr val="bg1"/>
                </a:solidFill>
                <a:latin typeface="Aptos Narrow" panose="020B0004020202020204" pitchFamily="34" charset="0"/>
              </a:rPr>
              <a:t>Entry level salary may be below expectations</a:t>
            </a:r>
            <a:r>
              <a:rPr lang="en-US" dirty="0">
                <a:solidFill>
                  <a:schemeClr val="bg1"/>
                </a:solidFill>
                <a:latin typeface="Aptos Narrow" panose="020B0004020202020204" pitchFamily="34" charset="0"/>
              </a:rPr>
              <a:t>, so employees may just be using the positions to escape the entry level position, and move on to GREENER Destinations . </a:t>
            </a:r>
            <a:r>
              <a:rPr lang="en-US" b="1" dirty="0">
                <a:solidFill>
                  <a:schemeClr val="bg1"/>
                </a:solidFill>
                <a:latin typeface="Aptos Narrow" panose="020B0004020202020204" pitchFamily="34" charset="0"/>
              </a:rPr>
              <a:t>A re-evaluation of entry level salary and benefits may be the best way to go forward here.</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46CA4399-96C2-F1C5-FC49-E588F436CE08}"/>
                  </a:ext>
                </a:extLst>
              </p:cNvPr>
              <p:cNvGraphicFramePr>
                <a:graphicFrameLocks noGrp="1"/>
              </p:cNvGraphicFramePr>
              <p:nvPr>
                <p:extLst>
                  <p:ext uri="{D42A27DB-BD31-4B8C-83A1-F6EECF244321}">
                    <p14:modId xmlns:p14="http://schemas.microsoft.com/office/powerpoint/2010/main" val="1807301934"/>
                  </p:ext>
                </p:extLst>
              </p:nvPr>
            </p:nvGraphicFramePr>
            <p:xfrm>
              <a:off x="353184" y="1422460"/>
              <a:ext cx="5600144" cy="46761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46CA4399-96C2-F1C5-FC49-E588F436CE08}"/>
                  </a:ext>
                </a:extLst>
              </p:cNvPr>
              <p:cNvPicPr>
                <a:picLocks noGrp="1" noRot="1" noChangeAspect="1" noMove="1" noResize="1" noEditPoints="1" noAdjustHandles="1" noChangeArrowheads="1" noChangeShapeType="1"/>
              </p:cNvPicPr>
              <p:nvPr/>
            </p:nvPicPr>
            <p:blipFill>
              <a:blip r:embed="rId3"/>
              <a:stretch>
                <a:fillRect/>
              </a:stretch>
            </p:blipFill>
            <p:spPr>
              <a:xfrm>
                <a:off x="353184" y="1422460"/>
                <a:ext cx="5600144" cy="4676175"/>
              </a:xfrm>
              <a:prstGeom prst="rect">
                <a:avLst/>
              </a:prstGeom>
            </p:spPr>
          </p:pic>
        </mc:Fallback>
      </mc:AlternateContent>
    </p:spTree>
    <p:extLst>
      <p:ext uri="{BB962C8B-B14F-4D97-AF65-F5344CB8AC3E}">
        <p14:creationId xmlns:p14="http://schemas.microsoft.com/office/powerpoint/2010/main" val="314539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34B97-F9AB-0955-7273-1382A32E41F8}"/>
              </a:ext>
            </a:extLst>
          </p:cNvPr>
          <p:cNvSpPr txBox="1"/>
          <p:nvPr/>
        </p:nvSpPr>
        <p:spPr>
          <a:xfrm>
            <a:off x="5671227" y="467005"/>
            <a:ext cx="6033254" cy="936000"/>
          </a:xfrm>
          <a:prstGeom prst="rect">
            <a:avLst/>
          </a:prstGeom>
          <a:solidFill>
            <a:srgbClr val="ED605A"/>
          </a:solidFill>
          <a:ln>
            <a:solidFill>
              <a:schemeClr val="tx1"/>
            </a:solidFill>
          </a:ln>
        </p:spPr>
        <p:txBody>
          <a:bodyPr wrap="square" lIns="180000" tIns="108000" bIns="72000" rtlCol="0">
            <a:normAutofit/>
          </a:bodyPr>
          <a:lstStyle/>
          <a:p>
            <a:r>
              <a:rPr lang="en-US" dirty="0">
                <a:solidFill>
                  <a:schemeClr val="bg1"/>
                </a:solidFill>
                <a:latin typeface="Aptos Narrow" panose="020B0004020202020204" pitchFamily="34" charset="0"/>
              </a:rPr>
              <a:t>There is a significant increase in attrition in employees that travel compared to those that don’t, rarely or frequently.</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p:sp>
        <p:nvSpPr>
          <p:cNvPr id="3" name="TextBox 2">
            <a:extLst>
              <a:ext uri="{FF2B5EF4-FFF2-40B4-BE49-F238E27FC236}">
                <a16:creationId xmlns:a16="http://schemas.microsoft.com/office/drawing/2014/main" id="{79389D8D-E819-5910-AAAF-EA814727F7C8}"/>
              </a:ext>
            </a:extLst>
          </p:cNvPr>
          <p:cNvSpPr txBox="1"/>
          <p:nvPr/>
        </p:nvSpPr>
        <p:spPr>
          <a:xfrm>
            <a:off x="317771" y="1578102"/>
            <a:ext cx="5168629" cy="4676175"/>
          </a:xfrm>
          <a:prstGeom prst="rect">
            <a:avLst/>
          </a:prstGeom>
          <a:solidFill>
            <a:srgbClr val="64BC49"/>
          </a:solidFill>
          <a:ln>
            <a:solidFill>
              <a:schemeClr val="tx1"/>
            </a:solidFill>
          </a:ln>
        </p:spPr>
        <p:txBody>
          <a:bodyPr wrap="square" lIns="180000" tIns="144000" bIns="144000" rtlCol="0">
            <a:normAutofit/>
          </a:bodyPr>
          <a:lstStyle/>
          <a:p>
            <a:r>
              <a:rPr lang="en-US" u="sng" dirty="0">
                <a:solidFill>
                  <a:schemeClr val="bg1"/>
                </a:solidFill>
                <a:latin typeface="Aptos Narrow" panose="020B0004020202020204" pitchFamily="34" charset="0"/>
              </a:rPr>
              <a:t>Employee seem to be dissatisfied with travel assignments, as attrition in employees that travel is quite high, especially frequent ones:</a:t>
            </a:r>
          </a:p>
          <a:p>
            <a:endParaRPr lang="en-US"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Improving the travelling packages, like providing travel allowance to employees, paid meals, etc.</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Adjusting travelling requirements, as well as allowing ample time between trips to allow the employees to manage stress and travel fatigue.</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Conducting rigorous studies on travel reasons, to cut travel time as much as possible, and avoid unnecessary costs.</a:t>
            </a:r>
          </a:p>
          <a:p>
            <a:endParaRPr lang="en-US" b="1"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8501977A-7AF4-72E6-B56B-F3D2A94D72A8}"/>
                  </a:ext>
                </a:extLst>
              </p:cNvPr>
              <p:cNvGraphicFramePr>
                <a:graphicFrameLocks noGrp="1"/>
              </p:cNvGraphicFramePr>
              <p:nvPr>
                <p:extLst>
                  <p:ext uri="{D42A27DB-BD31-4B8C-83A1-F6EECF244321}">
                    <p14:modId xmlns:p14="http://schemas.microsoft.com/office/powerpoint/2010/main" val="1517177819"/>
                  </p:ext>
                </p:extLst>
              </p:nvPr>
            </p:nvGraphicFramePr>
            <p:xfrm>
              <a:off x="5671226" y="1578102"/>
              <a:ext cx="6033255" cy="467617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8501977A-7AF4-72E6-B56B-F3D2A94D72A8}"/>
                  </a:ext>
                </a:extLst>
              </p:cNvPr>
              <p:cNvPicPr>
                <a:picLocks noGrp="1" noRot="1" noChangeAspect="1" noMove="1" noResize="1" noEditPoints="1" noAdjustHandles="1" noChangeArrowheads="1" noChangeShapeType="1"/>
              </p:cNvPicPr>
              <p:nvPr/>
            </p:nvPicPr>
            <p:blipFill>
              <a:blip r:embed="rId3"/>
              <a:stretch>
                <a:fillRect/>
              </a:stretch>
            </p:blipFill>
            <p:spPr>
              <a:xfrm>
                <a:off x="5671226" y="1578102"/>
                <a:ext cx="6033255" cy="4676175"/>
              </a:xfrm>
              <a:prstGeom prst="rect">
                <a:avLst/>
              </a:prstGeom>
            </p:spPr>
          </p:pic>
        </mc:Fallback>
      </mc:AlternateContent>
    </p:spTree>
    <p:extLst>
      <p:ext uri="{BB962C8B-B14F-4D97-AF65-F5344CB8AC3E}">
        <p14:creationId xmlns:p14="http://schemas.microsoft.com/office/powerpoint/2010/main" val="85025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AF6429-6107-BC21-0F42-3E1BC9914273}"/>
              </a:ext>
            </a:extLst>
          </p:cNvPr>
          <p:cNvSpPr txBox="1"/>
          <p:nvPr/>
        </p:nvSpPr>
        <p:spPr>
          <a:xfrm>
            <a:off x="6096000" y="1214296"/>
            <a:ext cx="5524429" cy="5001071"/>
          </a:xfrm>
          <a:prstGeom prst="rect">
            <a:avLst/>
          </a:prstGeom>
          <a:solidFill>
            <a:srgbClr val="64BC49"/>
          </a:solidFill>
          <a:ln>
            <a:solidFill>
              <a:schemeClr val="tx1"/>
            </a:solidFill>
          </a:ln>
        </p:spPr>
        <p:txBody>
          <a:bodyPr wrap="square" lIns="180000" tIns="144000" bIns="144000" rtlCol="0">
            <a:normAutofit/>
          </a:bodyPr>
          <a:lstStyle/>
          <a:p>
            <a:r>
              <a:rPr lang="en-US" sz="2200" u="sng" dirty="0">
                <a:solidFill>
                  <a:schemeClr val="bg1"/>
                </a:solidFill>
                <a:latin typeface="Aptos Narrow" panose="020B0004020202020204" pitchFamily="34" charset="0"/>
              </a:rPr>
              <a:t>Commute Distance is a large factor in employee attrition, here are some ways to help:</a:t>
            </a:r>
          </a:p>
          <a:p>
            <a:endParaRPr lang="en-US"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Providing more hybrid and remote work opportunities, this would help the work-life balance as well.</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Helping employees with public transportation costs.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Offering relocation packages to employees.</a:t>
            </a:r>
          </a:p>
          <a:p>
            <a:pPr marL="285750" indent="-285750">
              <a:buFont typeface="Arial" panose="020B0604020202020204" pitchFamily="34" charset="0"/>
              <a:buChar char="•"/>
            </a:pPr>
            <a:endParaRPr lang="en-US"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b="1" dirty="0">
                <a:solidFill>
                  <a:schemeClr val="bg1"/>
                </a:solidFill>
                <a:latin typeface="Aptos Narrow" panose="020B0004020202020204" pitchFamily="34" charset="0"/>
              </a:rPr>
              <a:t>Making the office more attractive by adding some amenities like a gym or canteen.</a:t>
            </a:r>
          </a:p>
          <a:p>
            <a:endParaRPr lang="en-US" b="1" dirty="0">
              <a:solidFill>
                <a:schemeClr val="bg1"/>
              </a:solidFill>
              <a:latin typeface="Aptos Narrow" panose="020B0004020202020204" pitchFamily="34" charset="0"/>
            </a:endParaRPr>
          </a:p>
        </p:txBody>
      </p:sp>
      <p:sp>
        <p:nvSpPr>
          <p:cNvPr id="3" name="TextBox 2">
            <a:extLst>
              <a:ext uri="{FF2B5EF4-FFF2-40B4-BE49-F238E27FC236}">
                <a16:creationId xmlns:a16="http://schemas.microsoft.com/office/drawing/2014/main" id="{9894D718-9DA7-9544-B5DE-C9B91FEA5D19}"/>
              </a:ext>
            </a:extLst>
          </p:cNvPr>
          <p:cNvSpPr txBox="1"/>
          <p:nvPr/>
        </p:nvSpPr>
        <p:spPr>
          <a:xfrm>
            <a:off x="385863" y="165447"/>
            <a:ext cx="5524429" cy="936000"/>
          </a:xfrm>
          <a:prstGeom prst="rect">
            <a:avLst/>
          </a:prstGeom>
          <a:solidFill>
            <a:srgbClr val="ED605A"/>
          </a:solidFill>
          <a:ln>
            <a:solidFill>
              <a:schemeClr val="tx1"/>
            </a:solidFill>
          </a:ln>
        </p:spPr>
        <p:txBody>
          <a:bodyPr wrap="square" lIns="180000" tIns="108000" bIns="72000" rtlCol="0">
            <a:normAutofit lnSpcReduction="10000"/>
          </a:bodyPr>
          <a:lstStyle/>
          <a:p>
            <a:r>
              <a:rPr lang="en-US" dirty="0">
                <a:solidFill>
                  <a:schemeClr val="bg1"/>
                </a:solidFill>
                <a:latin typeface="Aptos Narrow" panose="020B0004020202020204" pitchFamily="34" charset="0"/>
              </a:rPr>
              <a:t>There is positive correlation between attrition and commute distance, attrition gets worse as the distance gets longer.</a:t>
            </a:r>
          </a:p>
          <a:p>
            <a:pPr marL="285750" indent="-285750">
              <a:buFont typeface="Arial" panose="020B0604020202020204" pitchFamily="34" charset="0"/>
              <a:buChar char="•"/>
            </a:pPr>
            <a:endParaRPr lang="en-150" dirty="0">
              <a:solidFill>
                <a:schemeClr val="bg1"/>
              </a:solidFill>
              <a:latin typeface="Aptos Narrow" panose="020B0004020202020204"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title="Microsoft Power BI">
                <a:extLst>
                  <a:ext uri="{FF2B5EF4-FFF2-40B4-BE49-F238E27FC236}">
                    <a16:creationId xmlns:a16="http://schemas.microsoft.com/office/drawing/2014/main" id="{939A840C-582F-2209-3B74-C73FE7E1484B}"/>
                  </a:ext>
                </a:extLst>
              </p:cNvPr>
              <p:cNvGraphicFramePr>
                <a:graphicFrameLocks noGrp="1"/>
              </p:cNvGraphicFramePr>
              <p:nvPr>
                <p:extLst>
                  <p:ext uri="{D42A27DB-BD31-4B8C-83A1-F6EECF244321}">
                    <p14:modId xmlns:p14="http://schemas.microsoft.com/office/powerpoint/2010/main" val="1782925183"/>
                  </p:ext>
                </p:extLst>
              </p:nvPr>
            </p:nvGraphicFramePr>
            <p:xfrm>
              <a:off x="385863" y="4075888"/>
              <a:ext cx="5524429" cy="213947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title="Microsoft Power BI">
                <a:extLst>
                  <a:ext uri="{FF2B5EF4-FFF2-40B4-BE49-F238E27FC236}">
                    <a16:creationId xmlns:a16="http://schemas.microsoft.com/office/drawing/2014/main" id="{939A840C-582F-2209-3B74-C73FE7E1484B}"/>
                  </a:ext>
                </a:extLst>
              </p:cNvPr>
              <p:cNvPicPr>
                <a:picLocks noGrp="1" noRot="1" noChangeAspect="1" noMove="1" noResize="1" noEditPoints="1" noAdjustHandles="1" noChangeArrowheads="1" noChangeShapeType="1"/>
              </p:cNvPicPr>
              <p:nvPr/>
            </p:nvPicPr>
            <p:blipFill>
              <a:blip r:embed="rId3"/>
              <a:stretch>
                <a:fillRect/>
              </a:stretch>
            </p:blipFill>
            <p:spPr>
              <a:xfrm>
                <a:off x="385863" y="4075888"/>
                <a:ext cx="5524429" cy="2139479"/>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89707C75-6EFF-1791-CCFE-C062CB2B5A66}"/>
                  </a:ext>
                </a:extLst>
              </p:cNvPr>
              <p:cNvGraphicFramePr>
                <a:graphicFrameLocks noGrp="1"/>
              </p:cNvGraphicFramePr>
              <p:nvPr>
                <p:extLst>
                  <p:ext uri="{D42A27DB-BD31-4B8C-83A1-F6EECF244321}">
                    <p14:modId xmlns:p14="http://schemas.microsoft.com/office/powerpoint/2010/main" val="769945206"/>
                  </p:ext>
                </p:extLst>
              </p:nvPr>
            </p:nvGraphicFramePr>
            <p:xfrm>
              <a:off x="385862" y="1214296"/>
              <a:ext cx="5524429" cy="274810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5" name="Add-in 4" title="Microsoft Power BI">
                <a:extLst>
                  <a:ext uri="{FF2B5EF4-FFF2-40B4-BE49-F238E27FC236}">
                    <a16:creationId xmlns:a16="http://schemas.microsoft.com/office/drawing/2014/main" id="{89707C75-6EFF-1791-CCFE-C062CB2B5A66}"/>
                  </a:ext>
                </a:extLst>
              </p:cNvPr>
              <p:cNvPicPr>
                <a:picLocks noGrp="1" noRot="1" noChangeAspect="1" noMove="1" noResize="1" noEditPoints="1" noAdjustHandles="1" noChangeArrowheads="1" noChangeShapeType="1"/>
              </p:cNvPicPr>
              <p:nvPr/>
            </p:nvPicPr>
            <p:blipFill>
              <a:blip r:embed="rId5"/>
              <a:stretch>
                <a:fillRect/>
              </a:stretch>
            </p:blipFill>
            <p:spPr>
              <a:xfrm>
                <a:off x="385862" y="1214296"/>
                <a:ext cx="5524429" cy="2748104"/>
              </a:xfrm>
              <a:prstGeom prst="rect">
                <a:avLst/>
              </a:prstGeom>
            </p:spPr>
          </p:pic>
        </mc:Fallback>
      </mc:AlternateContent>
    </p:spTree>
    <p:extLst>
      <p:ext uri="{BB962C8B-B14F-4D97-AF65-F5344CB8AC3E}">
        <p14:creationId xmlns:p14="http://schemas.microsoft.com/office/powerpoint/2010/main" val="204414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FE490-5457-A12E-B4D4-9EAE1A16F3EE}"/>
              </a:ext>
            </a:extLst>
          </p:cNvPr>
          <p:cNvSpPr txBox="1"/>
          <p:nvPr/>
        </p:nvSpPr>
        <p:spPr>
          <a:xfrm>
            <a:off x="378741" y="2296160"/>
            <a:ext cx="11434518" cy="3733144"/>
          </a:xfrm>
          <a:prstGeom prst="rect">
            <a:avLst/>
          </a:prstGeom>
          <a:solidFill>
            <a:srgbClr val="64BC49"/>
          </a:solidFill>
          <a:ln>
            <a:solidFill>
              <a:schemeClr val="tx1"/>
            </a:solidFill>
          </a:ln>
        </p:spPr>
        <p:txBody>
          <a:bodyPr wrap="square" lIns="180000" tIns="144000" bIns="144000" rtlCol="0">
            <a:normAutofit/>
          </a:bodyPr>
          <a:lstStyle/>
          <a:p>
            <a:pPr marL="285750" indent="-285750">
              <a:buFont typeface="Arial" panose="020B0604020202020204" pitchFamily="34" charset="0"/>
              <a:buChar char="•"/>
            </a:pPr>
            <a:r>
              <a:rPr lang="en-US" sz="2400" b="1" dirty="0">
                <a:solidFill>
                  <a:schemeClr val="bg1"/>
                </a:solidFill>
                <a:latin typeface="Aptos Narrow" panose="020B0004020202020204" pitchFamily="34" charset="0"/>
              </a:rPr>
              <a:t>Assuring the employees that the company is dedicated to improving the situation in Green Destinations, and showing willingness to address any complaints.</a:t>
            </a:r>
          </a:p>
          <a:p>
            <a:pPr marL="285750" indent="-285750">
              <a:buFont typeface="Arial" panose="020B0604020202020204" pitchFamily="34" charset="0"/>
              <a:buChar char="•"/>
            </a:pPr>
            <a:endParaRPr lang="en-US" sz="2400"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sz="2400" b="1" dirty="0">
                <a:solidFill>
                  <a:schemeClr val="bg1"/>
                </a:solidFill>
                <a:latin typeface="Aptos Narrow" panose="020B0004020202020204" pitchFamily="34" charset="0"/>
              </a:rPr>
              <a:t>Improving communication between management and employees and taking complaints into consideration.</a:t>
            </a:r>
          </a:p>
          <a:p>
            <a:endParaRPr lang="en-US" sz="2400" b="1" dirty="0">
              <a:solidFill>
                <a:schemeClr val="bg1"/>
              </a:solidFill>
              <a:latin typeface="Aptos Narrow" panose="020B0004020202020204" pitchFamily="34" charset="0"/>
            </a:endParaRPr>
          </a:p>
          <a:p>
            <a:pPr marL="285750" indent="-285750">
              <a:buFont typeface="Arial" panose="020B0604020202020204" pitchFamily="34" charset="0"/>
              <a:buChar char="•"/>
            </a:pPr>
            <a:r>
              <a:rPr lang="en-US" sz="2400" b="1" dirty="0">
                <a:solidFill>
                  <a:schemeClr val="bg1"/>
                </a:solidFill>
                <a:latin typeface="Aptos Narrow" panose="020B0004020202020204" pitchFamily="34" charset="0"/>
              </a:rPr>
              <a:t>Conducting exit interviews for the employees that leave the company, and asking for their feedback.</a:t>
            </a:r>
          </a:p>
          <a:p>
            <a:pPr marL="285750" indent="-285750">
              <a:buFont typeface="Arial" panose="020B0604020202020204" pitchFamily="34" charset="0"/>
              <a:buChar char="•"/>
            </a:pPr>
            <a:endParaRPr lang="en-US" sz="2000"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150" sz="2000" dirty="0">
              <a:solidFill>
                <a:schemeClr val="bg1"/>
              </a:solidFill>
              <a:latin typeface="Aptos Narrow" panose="020B0004020202020204" pitchFamily="34" charset="0"/>
            </a:endParaRPr>
          </a:p>
        </p:txBody>
      </p:sp>
      <p:sp>
        <p:nvSpPr>
          <p:cNvPr id="4" name="TextBox 3">
            <a:extLst>
              <a:ext uri="{FF2B5EF4-FFF2-40B4-BE49-F238E27FC236}">
                <a16:creationId xmlns:a16="http://schemas.microsoft.com/office/drawing/2014/main" id="{E311128C-D4AB-54C2-637F-96911090467D}"/>
              </a:ext>
            </a:extLst>
          </p:cNvPr>
          <p:cNvSpPr txBox="1"/>
          <p:nvPr/>
        </p:nvSpPr>
        <p:spPr>
          <a:xfrm>
            <a:off x="371620" y="365914"/>
            <a:ext cx="5155420" cy="1127606"/>
          </a:xfrm>
          <a:prstGeom prst="rect">
            <a:avLst/>
          </a:prstGeom>
          <a:solidFill>
            <a:srgbClr val="ED605A"/>
          </a:solidFill>
          <a:ln w="12700">
            <a:solidFill>
              <a:schemeClr val="tx1"/>
            </a:solidFill>
          </a:ln>
        </p:spPr>
        <p:txBody>
          <a:bodyPr wrap="square" lIns="144000" rIns="144000" numCol="1" rtlCol="0">
            <a:normAutofit/>
          </a:bodyPr>
          <a:lstStyle/>
          <a:p>
            <a:pPr algn="ctr">
              <a:lnSpc>
                <a:spcPct val="150000"/>
              </a:lnSpc>
            </a:pPr>
            <a:r>
              <a:rPr lang="en-US" sz="3200" b="1" dirty="0">
                <a:solidFill>
                  <a:schemeClr val="bg1"/>
                </a:solidFill>
                <a:latin typeface="Aptos Display" panose="020B0004020202020204" pitchFamily="34" charset="0"/>
              </a:rPr>
              <a:t>General Recommendations:</a:t>
            </a:r>
          </a:p>
          <a:p>
            <a:pPr algn="ctr"/>
            <a:endParaRPr lang="en-US" sz="1000" dirty="0">
              <a:latin typeface="Aptos Display" panose="020B0004020202020204" pitchFamily="34" charset="0"/>
            </a:endParaRPr>
          </a:p>
          <a:p>
            <a:pPr algn="ctr"/>
            <a:endParaRPr lang="en-150" sz="1100" dirty="0">
              <a:latin typeface="Aptos Display" panose="020B0004020202020204" pitchFamily="34" charset="0"/>
            </a:endParaRPr>
          </a:p>
        </p:txBody>
      </p:sp>
    </p:spTree>
    <p:extLst>
      <p:ext uri="{BB962C8B-B14F-4D97-AF65-F5344CB8AC3E}">
        <p14:creationId xmlns:p14="http://schemas.microsoft.com/office/powerpoint/2010/main" val="349321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FE490-5457-A12E-B4D4-9EAE1A16F3EE}"/>
              </a:ext>
            </a:extLst>
          </p:cNvPr>
          <p:cNvSpPr txBox="1"/>
          <p:nvPr/>
        </p:nvSpPr>
        <p:spPr>
          <a:xfrm>
            <a:off x="371619" y="2204720"/>
            <a:ext cx="11448761" cy="3576320"/>
          </a:xfrm>
          <a:prstGeom prst="rect">
            <a:avLst/>
          </a:prstGeom>
          <a:solidFill>
            <a:srgbClr val="64BC49"/>
          </a:solidFill>
          <a:ln>
            <a:solidFill>
              <a:schemeClr val="tx1"/>
            </a:solidFill>
          </a:ln>
        </p:spPr>
        <p:txBody>
          <a:bodyPr wrap="square" lIns="252000" tIns="180000" rIns="108000" bIns="216000" rtlCol="0">
            <a:normAutofit/>
          </a:bodyPr>
          <a:lstStyle/>
          <a:p>
            <a:r>
              <a:rPr lang="en-US" sz="2400" b="1" dirty="0">
                <a:solidFill>
                  <a:schemeClr val="bg1"/>
                </a:solidFill>
                <a:latin typeface="Aptos Narrow" panose="020B0004020202020204" pitchFamily="34" charset="0"/>
              </a:rPr>
              <a:t>The fact that you are here today, and trying to work on the attrition in our beloved company, shows that you’re willing to improve it and that increases my faith in Green Destinations massively.</a:t>
            </a:r>
          </a:p>
          <a:p>
            <a:endParaRPr lang="en-US" sz="2400" b="1" dirty="0">
              <a:solidFill>
                <a:schemeClr val="bg1"/>
              </a:solidFill>
              <a:latin typeface="Aptos Narrow" panose="020B0004020202020204" pitchFamily="34" charset="0"/>
            </a:endParaRPr>
          </a:p>
          <a:p>
            <a:r>
              <a:rPr lang="en-US" sz="2400" b="1" dirty="0">
                <a:solidFill>
                  <a:schemeClr val="bg1"/>
                </a:solidFill>
                <a:latin typeface="Aptos Narrow" panose="020B0004020202020204" pitchFamily="34" charset="0"/>
              </a:rPr>
              <a:t>Hopefully, with our findings and recommendations, we’ll be able to reduce attrition in GD, and come back stronger than ever!</a:t>
            </a:r>
          </a:p>
          <a:p>
            <a:pPr marL="285750" indent="-285750">
              <a:buFont typeface="Arial" panose="020B0604020202020204" pitchFamily="34" charset="0"/>
              <a:buChar char="•"/>
            </a:pPr>
            <a:endParaRPr lang="en-US" sz="2000" b="1" dirty="0">
              <a:solidFill>
                <a:schemeClr val="bg1"/>
              </a:solidFill>
              <a:latin typeface="Aptos Narrow" panose="020B0004020202020204" pitchFamily="34" charset="0"/>
            </a:endParaRPr>
          </a:p>
          <a:p>
            <a:pPr marL="285750" indent="-285750">
              <a:buFont typeface="Arial" panose="020B0604020202020204" pitchFamily="34" charset="0"/>
              <a:buChar char="•"/>
            </a:pPr>
            <a:endParaRPr lang="en-US" sz="2000" b="1" dirty="0">
              <a:solidFill>
                <a:schemeClr val="bg1"/>
              </a:solidFill>
              <a:latin typeface="Aptos Narrow" panose="020B0004020202020204" pitchFamily="34" charset="0"/>
            </a:endParaRPr>
          </a:p>
          <a:p>
            <a:r>
              <a:rPr lang="en-US" sz="2400" b="1" dirty="0">
                <a:solidFill>
                  <a:schemeClr val="bg1"/>
                </a:solidFill>
                <a:latin typeface="Aptos Narrow" panose="020B0004020202020204" pitchFamily="34" charset="0"/>
              </a:rPr>
              <a:t>Thank you for your time and attention!</a:t>
            </a:r>
            <a:endParaRPr lang="en-150" sz="2400" b="1" dirty="0">
              <a:solidFill>
                <a:schemeClr val="bg1"/>
              </a:solidFill>
              <a:latin typeface="Aptos Narrow" panose="020B0004020202020204" pitchFamily="34" charset="0"/>
            </a:endParaRPr>
          </a:p>
        </p:txBody>
      </p:sp>
      <p:sp>
        <p:nvSpPr>
          <p:cNvPr id="4" name="TextBox 3">
            <a:extLst>
              <a:ext uri="{FF2B5EF4-FFF2-40B4-BE49-F238E27FC236}">
                <a16:creationId xmlns:a16="http://schemas.microsoft.com/office/drawing/2014/main" id="{3E134B50-3195-350F-7449-3187E2C4A6FE}"/>
              </a:ext>
            </a:extLst>
          </p:cNvPr>
          <p:cNvSpPr txBox="1"/>
          <p:nvPr/>
        </p:nvSpPr>
        <p:spPr>
          <a:xfrm>
            <a:off x="371620" y="365914"/>
            <a:ext cx="3619356" cy="1255943"/>
          </a:xfrm>
          <a:prstGeom prst="rect">
            <a:avLst/>
          </a:prstGeom>
          <a:solidFill>
            <a:srgbClr val="ED605A"/>
          </a:solidFill>
          <a:ln w="12700">
            <a:solidFill>
              <a:schemeClr val="tx1"/>
            </a:solidFill>
          </a:ln>
        </p:spPr>
        <p:txBody>
          <a:bodyPr wrap="square" lIns="144000" rIns="144000" rtlCol="0">
            <a:normAutofit fontScale="92500"/>
          </a:bodyPr>
          <a:lstStyle/>
          <a:p>
            <a:pPr algn="ctr">
              <a:lnSpc>
                <a:spcPct val="150000"/>
              </a:lnSpc>
            </a:pPr>
            <a:r>
              <a:rPr lang="en-US" sz="5200" b="1" dirty="0">
                <a:solidFill>
                  <a:schemeClr val="bg1"/>
                </a:solidFill>
                <a:latin typeface="Aptos Display" panose="020B0004020202020204" pitchFamily="34" charset="0"/>
              </a:rPr>
              <a:t>Conclusion:</a:t>
            </a:r>
          </a:p>
          <a:p>
            <a:pPr algn="ctr"/>
            <a:endParaRPr lang="en-US" sz="1700" dirty="0">
              <a:latin typeface="Aptos Display" panose="020B0004020202020204" pitchFamily="34" charset="0"/>
            </a:endParaRPr>
          </a:p>
          <a:p>
            <a:pPr algn="ctr"/>
            <a:endParaRPr lang="en-150" dirty="0">
              <a:latin typeface="Aptos Display" panose="020B0004020202020204" pitchFamily="34" charset="0"/>
            </a:endParaRPr>
          </a:p>
        </p:txBody>
      </p:sp>
    </p:spTree>
    <p:extLst>
      <p:ext uri="{BB962C8B-B14F-4D97-AF65-F5344CB8AC3E}">
        <p14:creationId xmlns:p14="http://schemas.microsoft.com/office/powerpoint/2010/main" val="284969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3.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7.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8.xml.rels><?xml version="1.0" encoding="UTF-8" standalone="yes"?>
<Relationships xmlns="http://schemas.openxmlformats.org/package/2006/relationships"><Relationship Id="rId1" Type="http://schemas.openxmlformats.org/officeDocument/2006/relationships/image" Target="../media/image9.png"/></Relationships>
</file>

<file path=ppt/webextensions/webextension1.xml><?xml version="1.0" encoding="utf-8"?>
<we:webextension xmlns:we="http://schemas.microsoft.com/office/webextensions/webextension/2010/11" id="{0B961C69-97C2-46D4-BE21-E395168C1855}">
  <we:reference id="wa200003233" version="2.0.0.3" store="en-US" storeType="OMEX"/>
  <we:alternateReferences>
    <we:reference id="wa200003233" version="2.0.0.3" store="wa200003233" storeType="OMEX"/>
  </we:alternateReferences>
  <we:properties>
    <we:property name="artifactName" value="&quot;Employee Distribution by Age&quot;"/>
    <we:property name="backgroundColor" value="&quot;#F0EEE7&quot;"/>
    <we:property name="bookmark" value="&quot;H4sIAAAAAAAAA91Y227bOBD9FUNPLWAsdLMl9S110750i6ApCiwWhjASRzITSRQoyq1b+N93SNnI2kl8UR2vu0+yhqPhmTMXDv3TYrypC1h8ghKtN9ZbIe5LkPcDxxpa1aYsA9/1MAmS1LPtZJSF4yAhLVErLqrGevPTUiBzVF9500KhDZLw7+nQgqK4gVy/ZVA0OLRqlI2ooOA/sFOmJSVbXA4t/F4XQoI2eatAoTY7J3V6JyjOHx7tCKnic7zFVHXSz1gLqdbvQ6vpfhlIm2vamNlwIioFvCLDWsZSPwiD0Ms83/bZyGdpMNLyhld5sYL48O2XRa1p4SX5pP1P7si6tkPwV2xq5VIwrTbjjGFlLZe0SgS66cgO7Mj2fR+yUcaYVs14oVZQksX191oSb8Rmt88Vm0OVIrMMORKbZuXJVZ5LzGHt2PXG4kQUbfmE/Fa0MsXPmJmlSnFFYK2qLWMsifkFoqWR3khBQXq01pjF9221otPWrzPxbSKRYsW0YEqSnbylINk2bUIylG8Xxu13XK6j5Q630F+Gy8vpvkDj2I0icLMwTJJxmDIvtN2LCDQoJbk2FEtdXFt+g5IP8v9FlPv6uz/EgRvaYcjGXupjFAbjsWc7FxHiO5HEDVlqHnk7z+PNxQeXvROFeDdnDoyT0PdGxFVmo5O5YbifswkByoXkKUHYpu04ZnIWz2TMQME2NVfrNLEe8zA8a/Sex3i9akif2jJBuRW/0S7cuxj8IEVbr0H8Goc5Dow12sM8kXWuNyaaJwtVrst12iNfE5CTGUh1YFtyttvSqTygsSHODVFdn+nGGVK4+9fcsopZh+r3DdLU1H2CkR+4Pni2j06Imc/87CJ6pcKqlRhT11LPzAD7j8Lz9ocdiJ85zZy+reFkwP5CkM2VmoiyhmoxeGWSv3n9RK/dW8MFzeyTom0obdaZS2YTcUxhv+S80SehDusBZ4jGdO8BzhhETpK6djhGnzkY+A70L+TjXCrpyjYrFibFY5rrYrpWbvu20tEqg1cJr55MsvMW7CGw+1Tu7zWMHFTYdOFP7y+yrPsT8RLF3bsS9he47YGdplHgIyCkNmO2bZ9xQtfOGK8Y1tsevcOakqHESv3nNb0L5innhtOh2ugwR5ZmzfFS6rAX8S9Rggcn6v6SG4cYpXSgJsDcyI/CMBph/zP1T4SGTv4TjPBzlHRTGXwxk8TgI1a5mvVJn2P/JjCkPGhbJcrc+CNa1dSQ4g1UaLioO7QcjR7xABVDtvot9fMjJwo7TF+haPVG5i/ojnmCyZMCD/2gu80s/wFSnqoxMxcAAA==&quot;"/>
    <we:property name="creatorSessionId" value="&quot;64d8d884-29b3-41f4-89f3-78933768c317&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XW+bShD9KxZPrWRd8bG2oW+um/vSJo2SqlJ1ZaGBHfAmwKJlcetW/u+dBaLcOIkdo9i1+mSYHWbPnJmzH/5lcVGVGawuIEfrnfVeytsc1O3AsYZW0dk+f/54Pr36GF5Mz8/ILEstZFFZ735ZGlSK+quoashMBDL+Nx9akGWXkJq3BLIKh1aJqpIFZOInts40pFWN66GFP8pMKjAhrzVoNGGX5E7vNLfzj0czQqzFEq8x1q31Ckup9N370KrapwbSwzETrJlwJgsNoqDAxsZjNvEnvpd4zGZ8xHg8GRl7JYo06yDef/tlVRoeRE45mfyjG4pu4hD8jj7jnEtu3BaCcyys9ZpGgbluPLIndmAzxiAZJZwb10RkuoMSrc5+lIp4IzbbeaZ8CUWM3GrIUVhVXSbTNFWYwl1iZw8GZzKr8yfs17JWMV5h0gwVWmgCaxV1HmJOzK8QLYP0Ukkq0qOxqhn8ty46Om3zupDfZwqpVtwY5mTZylsMim/SJhVH9X7VpP1BqLtqucMN9KeR8nq+q9A4doMA3MT3o2jsx9zzbfckCg1aK2EChcqIayNv0Ore/ldUuW++u0s8cX3b9/nYixkG/mQ89mznJEp8I6OwokjVo2yXafhw8D5l75VKvJ0zB8aRz7wRcZXY6CSu7+/mbEaAUqlETBA2aduPmZSHCxVy0PCImhTDVMm6tB7zMDwqkuldw25Fcow+eh7jWbc0XtR5hGqjk0Y9OikCNVuA0i9cMJzNBeMQbWBWgPagQQ43/ztRdF3QojrEzPNGKxEGbOIy8GyGjo8J4yw5ifVFY1ErDEnp+pl9c/f2cdxO3oL4mR3AOc4ysAXYNwRVTfVM5iUUq8Gbpjmqt0+sCjvVldE5d5bVFbUN8hYghY3kPpI75B7dp6EOoc5e1Zjv3PQ4h8CJYtf2x8i4gxPmQH8h75dSTtecRbZqWjyks1BIV7HN3Dof4zJ4E4niySY7rmBfAruPcv+ybdMImy7J8e1Jyro/EYcQd28l7Ba47YEdx8GEISDENue2bR/xVGuSabLiWG5m9AFLaoYcC/3HNb0N5mueG14P1YMVZk9plgJPRYe9iD+EBF/cqLslN/YxiGlDjYC7AQt8Pxhh/z31HKGinf8VLm9LVHSSH3xpThKDT1iketGnffa9Wjek3HtbOaq0yUfWuiohxksosOGibNEKbPyIByg48u5Zmd9PgihsMX2FrDYTNX/btswTTBFl+NIP2tvM+je4uSAdWBYAAA==&quot;"/>
    <we:property name="isFiltersActionButtonVisible" value="false"/>
    <we:property name="isFooterCollapsed" value="true"/>
    <we:property name="pageDisplayName" value="&quot;Page 1 - Demographics&quot;"/>
    <we:property name="pageName" value="&quot;ReportSection&quot;"/>
    <we:property name="reportEmbeddedTime" value="&quot;2023-12-14T10:34:48.936Z&quot;"/>
    <we:property name="reportName" value="&quot;GD_Dashboard&quot;"/>
    <we:property name="reportState" value="&quot;CONNECTED&quot;"/>
    <we:property name="reportUrl" value="&quot;/groups/me/reports/d042d589-7fc9-4a53-bea4-5e77f15c3295/ReportSection?visual=1a6b8435630f0e1f2881&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E7E2846F-55F8-4C10-858D-F5D8DC77292A}">
  <we:reference id="wa200003233" version="2.0.0.3" store="en-US" storeType="OMEX"/>
  <we:alternateReferences>
    <we:reference id="wa200003233" version="2.0.0.3" store="wa200003233" storeType="OMEX"/>
  </we:alternateReferences>
  <we:properties>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bookmark" value="&quot;H4sIAAAAAAAAA91YW2/bNhT+K4aeOsAYdLMt9c11sz20SYOkKDAMhnAkHslMJFGgKK9e4f/eQ0lGFiXxRXM8Z0+yDqnD7/vOhaR/GIyXRQqrK8jQeG98EOI+A3k/sIyhkbe2L18+XU5vPgVX08sLMotCcZGXxvsfhgKZoPrGywpS7YGMf86HBqTpNST6LYa0xKFRoCxFDin/G5vJNKRkheuhgd+LVEjQLm8VKNRulzSd3mlt61eHVoRI8SXeYqQa6w0WQqrN+9Aom181pMdj2lm94EzkCnhOjrWNRe7Em3hO7Limy0YuiyYjbS95nqQtxIdvv64KrQPPiJPmH96Rd+2H4Lfy6cmZYHragjOGubFe0yi4th2NzInpm67rQjyKGdNTY56qFkq4uvheSNKN1GzWmbIl5BEyoxZHYlm2TKZJIjGBDbGLR4MzkVbZM/ZbUckIbzCuh3LFFYE18ioLMCPlV4iGRnotBQXpyVhZD/5W5a2cpn5diL9mEilWTBvmZNmqWwSSdWUTkqH8sKppf+RyEy172EF/HpTX812BxrHt+2DHnheGYy9ijmfaZxFoUEpy7SiQurg6vEHJB/v/Isp9+e4O8cT2TM9jYydy0fcm47FjWmcR4jsRBiV5Kp+wXSbB48EHys6RQrxdMwvGoec6I9IqNtGKbc/brdmMACVC8oggdGU7TJmEBQsZMFDQlWa6SRPjqQ7Dk0bvZYwXbUO6qrIQZSd+o224tyn4uxRVsQHx7zRMcFB7ozXqJ7KGellH82ihSnS5znvkawhytgCp9mxLVrctvV2pdDdrDk00eveP01GbGQ33t8tvvrPzhOi7E9sFx3TR8jB2mRufRbdWmFcSA0KvXjiF7N6MT9uhtiB+YT+1+janowH7A0GWUzUTWQH5avAu0UlZ/vJMt9/ZRVK6NczSqqS02WQ1uQ3FIa3lNU88fRJqv/5wgmjsLmTGwLfCyDa9MbrMwolrQf9CPoxSRpfGRbqqUzygk2VAF9sut3aOnjJ4F/L82SQ7bcHuA7tP5b6t49BehX2rILo/y7LuL8RrFHfvSthd4KYDZhT5ExcBITIZM03zhHcETaZmxbDoMvqIBSVDhrn6z2t6G8xjnhuOh+pRhzmwNAuO51KHvYR/jRLcO1HndVmNPfQj2jRDYLbv+p7nj7D/vnmJUNLufoQj/BIl0G3ha31aGHzGPFGLPily6J8RtSgPs40MZVLzEZUqC4jwGnKstSgatBzreaQD5AxZ+1vq52dOEjaYvkFa6YXqP7qbhkYweZjivh80AVv/BBkV+hiKFwAA&quot;"/>
    <we:property name="datasetId" value="&quot;1c252130-c6ba-4db6-a59a-b51fb5d0df90&quot;"/>
    <we:property name="pageName" value="&quot;ReportSection&quot;"/>
    <we:property name="reportUrl" value="&quot;/links/2KLEcj8FAI?ctid=237cdfa0-ef1e-4015-984e-b5534c8a56ca&amp;bookmarkGuid=12870cc4-a52b-494c-b3c5-60e82c430074&amp;visual=03a0cc974eaeac0dd000&quot;"/>
    <we:property name="artifactName" value="&quot;Number of Employees per Department&quot;"/>
    <we:property name="reportName" value="&quot;GD_Dashboard&quot;"/>
    <we:property name="reportState" value="&quot;CONNECTED&quot;"/>
    <we:property name="pageDisplayName" value="&quot;Page 1 - Demographics&quot;"/>
    <we:property name="backgroundColor" value="&quot;#F0EEE7&quot;"/>
    <we:property name="initialStateBookmark" value="&quot;H4sIAAAAAAAAA91YW2/bNhT+K4aeOsAYdLMt9c11sz20SYOkKDAMhnAkHslMJFGgKK9e4f/eQ0lGFiXxRXM8Z0+yDqnD7/vOhaR/GIyXRQqrK8jQeG98EOI+A3k/sIyhkbe2L18+XU5vPgVX08sLMotCcZGXxvsfhgKZoPrGywpS7YGMf86HBqTpNST6LYa0xKFRoCxFDin/G5vJNKRkheuhgd+LVEjQLm8VKNRulzSd3mlt61eHVoRI8SXeYqQa6w0WQqrN+9Aom181pMdj2lm94EzkCnhOjrWNRe7Em3hO7Limy0YuiyYjbS95nqQtxIdvv64KrQPPiJPmH96Rd+2H4Lfy6cmZYHragjOGubFe0yi4th2NzInpm67rQjyKGdNTY56qFkq4uvheSNKN1GzWmbIl5BEyoxZHYlm2TKZJIjGBDbGLR4MzkVbZM/ZbUckIbzCuh3LFFYE18ioLMCPlV4iGRnotBQXpyVhZD/5W5a2cpn5diL9mEilWTBvmZNmqWwSSdWUTkqH8sKppf+RyEy172EF/HpTX812BxrHt+2DHnheGYy9ijmfaZxFoUEpy7SiQurg6vEHJB/v/Isp9+e4O8cT2TM9jYydy0fcm47FjWmcR4jsRBiV5Kp+wXSbB48EHys6RQrxdMwvGoec6I9IqNtGKbc/brdmMACVC8oggdGU7TJmEBQsZMFDQlWa6SRPjqQ7Dk0bvZYwXbUO6qrIQZSd+o224tyn4uxRVsQHx7zRMcFB7ozXqJ7KGellH82ihSnS5znvkawhytgCp9mxLVrctvV2pdDdrDk00eveP01GbGQ33t8tvvrPzhOi7E9sFx3TR8jB2mRufRbdWmFcSA0KvXjiF7N6MT9uhtiB+YT+1+janowH7A0GWUzUTWQH5avAu0UlZ/vJMt9/ZRVK6NczSqqS02WQ1uQ3FIa3lNU88fRJqv/5wgmjsLmTGwLfCyDa9MbrMwolrQf9CPoxSRpfGRbqqUzygk2VAF9sut3aOnjJ4F/L82SQ7bcHuA7tP5b6t49BehX2rILo/y7LuL8RrFHfvSthd4KYDZhT5ExcBITIZM03zhHcETaZmxbDoMvqIBSVDhrn6z2t6G8xjnhuOh+pRhzmwNAuO51KHvYR/jRLcO1HndVmNPfQj2jRDYLbv+p7nj7D/vnmJUNLufoQj/BIl0G3ha31aGHzGPFGLPily6J8RtSgPs40MZVLzEZUqC4jwGnKstSgatBzreaQD5AxZ+1vq52dOEjaYvkFa6YXqP7qbhkYweZjivh80AVv/BBkV+hiKFwAA&quot;"/>
    <we:property name="isFooterCollapsed" value="true"/>
    <we:property name="isFiltersActionButtonVisible" value="false"/>
    <we:property name="reportEmbeddedTime" value="&quot;2023-12-14T21:18:28.414Z&quot;"/>
    <we:property name="creatorTenantId" value="&quot;237cdfa0-ef1e-4015-984e-b5534c8a56ca&quot;"/>
    <we:property name="creatorUserId" value="&quot;1003200304A80623&quot;"/>
    <we:property name="creatorSessionId" value="&quot;6c2907a8-a389-4f4d-9ec4-de614ea33048&quot;"/>
    <we:property name="design" value="{&quot;border&quot;:{&quot;isActive&quot;:true,&quot;color&quot;:&quot;#808080&quot;,&quot;width&quot;:1,&quot;transparency&quot;:0,&quot;dash&quot;:&quot;solid&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C06BC2EE-6092-4349-AE03-B0FB292A0CF4}">
  <we:reference id="wa200003233" version="2.0.0.3" store="en-US" storeType="OMEX"/>
  <we:alternateReferences>
    <we:reference id="wa200003233" version="2.0.0.3" store="wa200003233" storeType="OMEX"/>
  </we:alternateReferences>
  <we:properties>
    <we:property name="artifactName" value="&quot;Employee Distribution and Attrition by Work-Life Balance&quot;"/>
    <we:property name="backgroundColor" value="&quot;#F0EEE7&quot;"/>
    <we:property name="bookmark" value="&quot;H4sIAAAAAAAAA91YTW/bOBD9K4FOLWAsJMu2rNwSN20Pi27QBEWBIjCG5EhmTYkCRSX1Bv7vHVI20gSp7apx6uZkc4YfjzPvDUndBkLWlYLFBygwOA5OtZ4XYOZHUdALyvu2CPsxy0KMsxGIeMDYQAypl66s1GUdHN8GFkyO9pOsG1BuQjJ+ueoFoNQ55K6VgaqxF1Roal2Ckv9j25lc1jS47AX4rVLagJvywoJFN+01dac2QYn+iWlF4FZe4wVy21o/YqWNXbXDpD9gUcSAYTqMWTKIYkZj6tbrYW7v7xb1wCa6tCBLAuBsbJz1o2ycDdkoxUHCx0l/5OyZVHbdZXH2rTK0b4rGonLhOxHXUHIUgd+cwbrdy20w0aop/L+ze/YL3RiOHzHzrtJKu6BpwNopxQWnlDAbLClU50ZTIL3zDdncIm+NLt5ryprzz/TNxCANEcFxuOw9KyCwxjsfAXJFllqWuVrl/i7Yly2+mtPUaCYzMNbxi32lTLngLtepp4W+/pDPzz7c+w2nQ72Sipun0MJBnUkhsCS3Yy4MOU8BoxggG40GcRKKreSYEIRcG8kpDr+XjlxMZ2YqwMLD3fxH+rmUXUlxkucGc7Cr5tleIJ4VpPoF4oemYGi8921TrvQ93IT7OQJ4Yq2RHksHNnMP4lEyayPQnC48H95Is65n/d4DvAeRguXVT9S3ysCigwh34uwOymMMh2IsxjxOw5hhkozS5yrLN2rKQLmZHm7hRpu5khn+6P6T6vs50rIpplhUD3IeHi7ge6fLHeKogzwVHe4T1dREFBQtvokumD4UwXbI2j6U+is0v/KiDEeQJdF4AGE4HLM0ikQSdhflE0Z048nfQQqbTqB3RjfVGsBT30qOXuVu+vo1LesXWhO4fpb70B+uDrtfP3+/QNBLhM8Psjx0I/NuFeJFk3f7rYLTIzeDcdpnGUbJIOvzGA6igNVUac1iOpNzelL/HUf5Jsi7a/XJn7CbYJ0jDSjthe/ynnocvWKyJL6+wEtGJ0bt45rRMSHbxTzmkMYsCTnHbBhFcT9O2UGI2Rq4RvWXyPhxsF0E/HTP9scxnTYkSBp6eed9YZr9ReLsQ607hn6bOr1A78IZFGhy/91XN7augOM5lOjhVe0qEn0/Yg2UAsXqv3G//0rKV5vNT6Aat5D/5txWAUqwZAp3HdA+ZZbfAUnco9IkFwAA&quot;"/>
    <we:property name="creatorSessionId" value="&quot;1028cb5f-8698-4775-9bac-f5a8aab8b201&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YW/aPBD+K1U+7ZXQlBAgpN8oY++kbW3VVtMrvarQOb4EDyeOHKcdq/jvOzugblUHLCsd6yfIne17fPc8Zyd3HhdVKWFxCjl6x96JUvMc9Pwo8DpesbKdnb3/OLp4Pz0dfZyQWZVGqKLyju88AzpD80lUNUi7Ahn/v+54IOU5ZPYpBVlhxytRV6oAKb5iM5hcRte47Hj4pZRKg13y0oBBu+wNDadnih28DikiJEbc4CUmprFeYKm0WT37UbfHgoABw7gfsqgXhIzmVI3Xwdw+3gZ1wMaqMCAKAmBtbJh2g3SY9tkgxl6UDKPuwNpTIc16yGLypdS0b8rGorT5GvEbKBLkntucxqrZy503VrLO3b/JD/ZLVesELzB1rsIIs6BlwJgp5QWnVCHjLSlV51pRIp3zDdlskLda5e8Ulcn6Z+p2rJGmcO/YX3aeFRAY7ZyPALkmSyWKTK5qf5/sqwZfldDSqMcz0Mbyi32mStnkLtelp0Cfv6vnfy7d+02nRb3Shl0nV9xCnQnOsSC3ZS70kyQGDEKAdDDohZHPt5JjTBAypUVCefi9cmR8OtNTDgYe7uaM9HMl2pJilGUaMzCrx8leIE5yUv0C8bTOGWrnfVsXK333N+F+jgSOjNHCYWnBZkndgzpZMkfe4BmrnKlHya00R32ycPx4I/S6v3U7D/AfREmW1z9R46oiixai3InDOyiRMezzIR8mYeyHDKNoED9Xm76VUwbSrvRwC7dKz6VI8Xv3n1Tjz5EWdT7FvHxQc/9wAf9w2twjDlrKdSzriohykIJtUbV9KPVXaH7tROkPII2CYQ98vz9kcRDwyG8vyifM6MabQAspbDqR/tWqLtcAnvqWcvQqs8tX/1BYF2hN4OpZ7kd/uDvsfh39/QZxuOd5OzLv1iFeNHm33yoS4GEKw7jLUgyiXtpNQjiIBlZRp9WL6UzM6RX77zjKN0HeXatP/kq7CdY50oTCXLoh72jE0SsmCuLrC7xktGLUPq4ZLQuyXczDBOKQRX6SYNoPgrAbxuwgxGw03KD8S2T8ONg2An661/jHMZ3UJEiaenXvfWGa/UXi7EOtO6Z+mzqdQO/T6eWoM/cdWNWmKiHBcyjQwSubKALdOGINFBz56r+2vx8E1aup5ieQtQ3kvkE3XYAKLJjEXSc0rzLLbyHOv5IlFwAA&quot;"/>
    <we:property name="isFiltersActionButtonVisible" value="false"/>
    <we:property name="isFooterCollapsed" value="true"/>
    <we:property name="pageDisplayName" value="&quot;Page 2 - Suspected Factors &quot;"/>
    <we:property name="pageName" value="&quot;ReportSection0724b11babe953b7413b&quot;"/>
    <we:property name="reportEmbeddedTime" value="&quot;2023-12-14T21:13:55.965Z&quot;"/>
    <we:property name="reportName" value="&quot;GD_Dashboard&quot;"/>
    <we:property name="reportState" value="&quot;CONNECTED&quot;"/>
    <we:property name="reportUrl" value="&quot;/groups/me/reports/d042d589-7fc9-4a53-bea4-5e77f15c3295/ReportSection0724b11babe953b7413b?ctid=237cdfa0-ef1e-4015-984e-b5534c8a56ca&amp;pbi_source=shareVisual&amp;visual=ebbe5d8d8c3903be7769&amp;height=240.00&amp;width=624.00&amp;bookmarkGuid=08a7d85b-74e2-43fd-bdca-ba6ccfa90c30&amp;fromEntryPoint=sharevisual&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932DFBD1-AD32-4F65-8069-60971F41ED2D}">
  <we:reference id="wa200003233" version="2.0.0.3" store="en-US" storeType="OMEX"/>
  <we:alternateReferences>
    <we:reference id="wa200003233" version="2.0.0.3" store="wa200003233" storeType="OMEX"/>
  </we:alternateReferences>
  <we:properties>
    <we:property name="artifactName" value="&quot;Attrition by Overtime&quot;"/>
    <we:property name="backgroundColor" value="&quot;#F0EEE7&quot;"/>
    <we:property name="bookmark" value="&quot;H4sIAAAAAAAAA91YTW/bOBD9K4FOLWAs9GFbUm6Jm7aHRTdogqJAERhDciSzlkSBopJ6A//3DikbaYLUdtU4dXOyySGHjzPvDUndekI2dQGLD1Cid+ydKjUvQc+PAm/gVff7UhElwZCBPxyFQRhgFI8ZjVK1kapqvONbz4DO0XySTQuFdUidX64GHhTFOeS2lUHR4MCrUTeqgkL+j91gMhnd4nLg4be6UBqsywsDBq3baxpObYIS/BPRisCNvMYL5Kbr/Yi10mbV9uNwyIKAAcN0FLF4GEQWZdNZHczt4+2iDthEVQZkRQBsH0uyMMiSbMTGKQ5jnsTh2PZnsjDrIYuzb7WmfVM0FrUN34m4hoqj8NzmNDbdXm69iSra0v07u9d/oVrN8SNmzlQZaRbkBoyZUlxwSgkz3pJCda4VBdIZ31CfXeStVuV7RVmz9pm6mWikKcI79peDZwUERjvjI0CuqKeRVV6scn8X7MsOX8PJNerJDLSx/GJfKVM2uMt16mmhrz/k87ML937DaVGvpGL9lEpYqDMpBFZktsyFEecpYBABZOPxMIp9sZUcE4KQKy05xeH30pGL6UxPBRh4uJv/SD+Xsi8pTvJcYw5m1TzbC8SzklS/QPzQlgy1s75tq5W+R5twP0cAT4zR0mHpwWbuQDxKZqUF6tOF48Mbqdf1LBw8wHsQKVhe/UR9qwwseohwJ85edepiDEciEQmPUj9iGMfj9LlK700xZVBYTw9h3ig9L2SGP5r/pMJ+jrRqyymW9YO8+ocL+N4Jcoc46CHBgg7wSdE2RBQUHb6JKpk6FFH2yNo+1PgrNN9+HPpjyOIgGYLvjxKWBoGI/f6CfcJobzz5e8hk0wn0Tqu2XgN46lvJ0avcum9e07JuoTW5m2e5D/3hyrH79fP3iwe9RPj8IEtHPzLvVj1eNHm3FzAOIsogSUOWYRAPs5BHcBAFrKEqrBfTmZzTk/rvOOY3Qd5dq0/+hN0E6xxpQmUu3JD3NOLoFZMV8fUFXkB6MWofV5CeCdku5oRDGrHY5xyzURBEYZSygxCz0XCNxV8i48fB9hHw0z3bH8d02pIgaerlnfWFafYXibMPte4Y+m3qdAK9C6dXos7dd1/VmqYGjudQoYNXd6tIdOOINVAJFKv/2v7+KylfXTY/QdHahdw3564KUIIlK3DXCd23h+V3v8CRnSQXAAA=&quot;"/>
    <we:property name="creatorSessionId" value="&quot;72a68309-c8ea-4a91-9b99-82f4153a01cb&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YW/aPBD+K1U+7ZXQlBAgod8oY++kbW3VVtMrvarQOb4EDyeOHKcdq/jvOzugblUHLCsd6yfIne17fPc8Zyd3HhdVKWFxCjl6x96JUvMc9Pwo8DpesbKdnb3/OLp4Pz0dfZyQWZVGqKLyju88AzpD80lUNUi7Ahn/v+54IOU5ZPYpBVlhxytRV6oAKb5iM5hcRte47Hj4pZRKg13y0oBBu+wNDadnih28DikiJEbc4CUmprFeYKm0WT37UbfHgoABw2E/ZFEvCBnNqRqvg7l9vA3qgI1VYUAUBMDaWJx2gzRO+2wwxF6UxFF3YO2pkGY9ZDH5UmraN2VjUdp8jfgNFAlyz21OY9Xs5c4bK1nn7t/kB/ulqnWCF5g6V2GEWdAyYMyU8oJTqpDxlpSqc60okc75hmw2yFut8neKymT9M3U71khTuHfsLzvPCgiMds5HgFyTpRJFJle1v0/2VYOvSmhp1OMZaGP5xT5TpWxyl+vSU6DP39XzP5fu/abTol5pw66TK26hzgTnWJDbMhf6STIEDEKAdDDohZHPt5JjTBAypUVCefi9cmR8OtNTDgYe7uaM9HMl2pJilGUaMzCrx8leIE5yUv0C8bTOGWrnfVsXK333N+F+jgSOjNHCYWnBZkndgzpZMkfe4BmrnKlHya00R32ycPx4I/S6v3U7D/AfREmW1z9R46oiixai3InD143aGMM+j3mchEM/ZBhFg+FzteJbOWUg7UoPYd4qPZcixe/df1JxP0da1PkU8/JBXf3DBfzDiXKPOGgpybGsKyLKQYqyRdX2ocZfofn249EfQBoFcQ98vx+zYRDwyG8v2CfM9sabQAuZbDqR/tWqLtcAnvqWcvQqs8tX/1BYF2hN7upZ7kd/uHPsfh39/eZxuOd5OzLv1j1eNHm3N7AEeJhCPOyyFIOol3aTEA6igVXUhfViOhNzesX+O475TZB31+qTv9JugnWONKEwl27IOxpx9IqJgvj6Ai8grRi1jytIy4JsF3OcwDBkkZ8kmPaDIOyGQ3YQYjYablD+JTJ+HGwbAT/da/zjmE5qEiRNvbr3vjDN/iJx9qHWHVO/TZ1OoPfp9HLUmfsOrGpTlZDgORTo4JVNFIFuHLEGCo589V/b3w+C6tVU8xPI2gZy36CbLkAFFkzirhOabw/Lb4qcEqIlFwAA&quot;"/>
    <we:property name="isFiltersActionButtonVisible" value="false"/>
    <we:property name="isFooterCollapsed" value="true"/>
    <we:property name="pageDisplayName" value="&quot;Page 2 - Suspected Factors &quot;"/>
    <we:property name="pageName" value="&quot;ReportSection0724b11babe953b7413b&quot;"/>
    <we:property name="reportEmbeddedTime" value="&quot;2023-12-14T21:12:41.167Z&quot;"/>
    <we:property name="reportName" value="&quot;GD_Dashboard&quot;"/>
    <we:property name="reportState" value="&quot;CONNECTED&quot;"/>
    <we:property name="reportUrl" value="&quot;/links/2KLEcj8FAI?ctid=237cdfa0-ef1e-4015-984e-b5534c8a56ca&amp;bookmarkGuid=6007344f-7394-4f08-a795-2517ba46ea6b&amp;visual=ea5cc9ae13aaf664370d&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42CA041E-BFAC-43CB-9689-F3654B4951DF}">
  <we:reference id="wa200003233" version="2.0.0.3" store="en-US" storeType="OMEX"/>
  <we:alternateReferences>
    <we:reference id="wa200003233" version="2.0.0.3" store="wa200003233" storeType="OMEX"/>
  </we:alternateReferences>
  <we:properties>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bookmark" value="&quot;H4sIAAAAAAAAA91Y227bRhD9FYFPKSAUvEki86Yobh8SO4YdBCgKgRhyh9TaJJdYLtWogf49syQF17StCyurcp8ozixnz5y57Kx+GIyXRQqrK8jQeG98EOI+A3k/sIyhkbeyL18+XU5vPgVX08sLEotCcZGXxvsfhgKZoPrGywpSbYGEf86HBqTpNST6LYa0xKFRoCxFDin/G5vFpFKywvXQwO9FKiRok7cKFGqzS1pO77S39atDO0Kk+BJvMVKN9AYLIdXmfWiUza8a0mOdNlZvOBO5Ap6TYS1jkTvxJp4TO67pspHLoslIy0ueJ2kL8eHbr6tC88Az8kn7H96RdW2H4Lf06cWZYHrZgjOGubFekxZc245G5sT0Tdd1IR7FjOmlMU9VCyVcXXwvJPFGbDb7TNkS8giZUZMjsSxbT6ZJIjGBjWMXj5QzkVbZM/JbUckIbzCuVbniisAaeZUFmBHzK0RDI72WgoL0RFfWyt+qvKXT1K8L8ddMIsWKacGcJFt5i0CyLm1CMpQfVrXbH7ncRMsedtCfh8vr+a5A49j2fbBjzwvDsRcxxzPtswg0KCW5NhRIXVwdv0HJB/n/Isp9/d0d4ontmZ7Hxk7kou9NxmPHtM4ixHciDEqyVD7xdpkEj5UPLjtHCvF2ziwYh57rjIir2EQrtj1vN2czApQIySOC0KXtMGYSFixkwEBBl5rpJk2MpzwMTxq9lzFetA3pqspClJ34jbbh3sbg71JUxQbEv+MwwUFtjfaon8ga18s6mkcLVaLLdd4jX0OQswVItWdbsrpt6e1SpbtZMzSR9u4f01GbGY3vb9e/+c7OE6LvTmwXHNNFy8PYZW58Ft1aYV5JDAi9emEK2X0Yn7ZDbUH8wnlq9W1ORwP2B4Isp2omsgLy1eBdopOy/OWZbr+zi6R0a5ilVUlps8lqMhuKQ1rLa048fRJqv/5wgmjM62JlDHwrjGzTG6PLLJy4FvQv1sNgZ3QxXKSrOo0Dmh4Durx28bdr9JLBu5DnzybSaYtyH9h9qvNtjTx7Fe+tguj+LEu3PxGvUcC9K2H3aWw6YEaRP3ERECKTMdM0T3gP0M7UXjEsuh59xIKSIcNc/ec1vQ3mMWeD46F61GEOLM2C47nUYS/iX6ME907U3SU39tCP6EANgdm+63ueP8L+Z+olQkmn+xFG+CVKoNvC13paGHzGPFGLPulz6J8RNSkPq40MZVL7IypVFhDhNeRYc1E0aDnW64gHyBmy9rfUz8+cKGwwfYO00hvVf3Q3zBNMHqa47wfNELT+CUsdmFOKFwAA&quot;"/>
    <we:property name="datasetId" value="&quot;1c252130-c6ba-4db6-a59a-b51fb5d0df90&quot;"/>
    <we:property name="pageName" value="&quot;ReportSection&quot;"/>
    <we:property name="reportUrl" value="&quot;/groups/me/reports/d042d589-7fc9-4a53-bea4-5e77f15c3295/ReportSection?visual=be94724a304e18ef4d4f&quot;"/>
    <we:property name="artifactName" value="&quot;Employee Distribution by Tenure&quot;"/>
    <we:property name="reportName" value="&quot;GD_Dashboard&quot;"/>
    <we:property name="reportState" value="&quot;CONNECTED&quot;"/>
    <we:property name="pageDisplayName" value="&quot;Page 1 - Demographics&quot;"/>
    <we:property name="backgroundColor" value="&quot;#F0EEE7&quot;"/>
    <we:property name="initialStateBookmark" value="&quot;H4sIAAAAAAAAA91Y227bRhD9FYFPKSAUvEki86Yobh8SO4YdBCgKgRhyh9TaJJdYLtWogf49syQF17StCyurcp8ozixnz5y57Kx+GIyXRQqrK8jQeG98EOI+A3k/sIyhkbeyL18+XU5vPgVX08sLEotCcZGXxvsfhgKZoPrGywpSbYGEf86HBqTpNST6LYa0xKFRoCxFDin/G5vFpFKywvXQwO9FKiRok7cKFGqzS1pO77S39atDO0Kk+BJvMVKN9AYLIdXmfWiUza8a0mOdNlZvOBO5Ap6TYS1jkTvxJp4TO67pspHLoslIy0ueJ2kL8eHbr6tC88Az8kn7H96RdW2H4Lf06cWZYHrZgjOGubFekxZc245G5sT0Tdd1IR7FjOmlMU9VCyVcXXwvJPFGbDb7TNkS8giZUZMjsSxbT6ZJIjGBjWMXj5QzkVbZM/JbUckIbzCuVbniisAaeZUFmBHzK0RDI72WgoL0RFfWyt+qvKXT1K8L8ddMIsWKacGcJFt5i0CyLm1CMpQfVrXbH7ncRMsedtCfh8vr+a5A49j2fbBjzwvDsRcxxzPtswg0KCW5NhRIXVwdv0HJB/n/Isp9/d0d4ontmZ7Hxk7kou9NxmPHtM4ixHciDEqyVD7xdpkEj5UPLjtHCvF2ziwYh57rjIir2EQrtj1vN2czApQIySOC0KXtMGYSFixkwEBBl5rpJk2MpzwMTxq9lzFetA3pqspClJ34jbbh3sbg71JUxQbEv+MwwUFtjfaon8ga18s6mkcLVaLLdd4jX0OQswVItWdbsrpt6e1SpbtZMzSR9u4f01GbGY3vb9e/+c7OE6LvTmwXHNNFy8PYZW58Ft1aYV5JDAi9emEK2X0Yn7ZDbUH8wnlq9W1ORwP2B4Isp2omsgLy1eBdopOy/OWZbr+zi6R0a5ilVUlps8lqMhuKQ1rLa048fRJqv/5wgmjM62JlDHwrjGzTG6PLLJy4FvQv1sNgZ3QxXKSrOo0Dmh4Durx28bdr9JLBu5DnzybSaYtyH9h9qvNtjTx7Fe+tguj+LEu3PxGvUcC9K2H3aWw6YEaRP3ERECKTMdM0T3gP0M7UXjEsuh59xIKSIcNc/ec1vQ3mMWeD46F61GEOLM2C47nUYS/iX6ME907U3SU39tCP6EANgdm+63ueP8L+Z+olQkmn+xFG+CVKoNvC13paGHzGPFGLPulz6J8RNSkPq40MZVL7IypVFhDhNeRYc1E0aDnW64gHyBmy9rfUz8+cKGwwfYO00hvVf3Q3zBNMHqa47wfNELT+CUsdmFOKFwAA&quot;"/>
    <we:property name="isFooterCollapsed" value="true"/>
    <we:property name="isFiltersActionButtonVisible" value="false"/>
    <we:property name="reportEmbeddedTime" value="&quot;2023-12-14T21:17:58.127Z&quot;"/>
    <we:property name="creatorTenantId" value="&quot;237cdfa0-ef1e-4015-984e-b5534c8a56ca&quot;"/>
    <we:property name="creatorUserId" value="&quot;1003200304A80623&quot;"/>
    <we:property name="creatorSessionId" value="&quot;c6d02049-aa64-4cbb-a13e-165d369c8fa7&quot;"/>
    <we:property name="design" value="{&quot;border&quot;:{&quot;isActive&quot;:true,&quot;color&quot;:&quot;#808080&quot;,&quot;width&quot;:1,&quot;transparency&quot;:0,&quot;dash&quot;:&quot;solid&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C9507F51-C447-4547-BC50-AA935DDDB246}">
  <we:reference id="wa200003233" version="2.0.0.3" store="en-US" storeType="OMEX"/>
  <we:alternateReferences>
    <we:reference id="wa200003233" version="2.0.0.3" store="wa200003233" storeType="OMEX"/>
  </we:alternateReferences>
  <we:properties>
    <we:property name="artifactName" value="&quot;Employee Distribution and Attrition by Travel Requirements&quot;"/>
    <we:property name="backgroundColor" value="&quot;#F0EEE7&quot;"/>
    <we:property name="bookmark" value="&quot;H4sIAAAAAAAAA91YwW7bOBD9lUCnLmAUkmVbcm6Jm24PRRs0QbHAIjCG5EhmTYkCRSV1A/97h5SNNEFqu2qcujnZ5JDDx5n3hqRuAyHrSsHiAxQYHAenWs8LMPOjKOgF5f0+FCCYSOIYoigW6TAJo4RG6cpKXdbB8W1gweRoP8u6AeUcUuf/V70AlDqH3LUyUDX2ggpNrUtQ8hu2g8lkTYPLXoBfK6UNOJcXFiw6t9c0nNoEJXod04rArbzGC+S27f2ElTZ21Q6T/oBFEQOG42HMkkEUM5pTt1YPc/t4t6gHNtGlBVkSANfH0qwfZWk2ZKMxDhKeJv2R68+ksushi7OvlaF9UzQWlQvfibiGkqMI/OYM1u1eboOJVk3h/53d67/QjeH4CTNvKq20C3ID1k4pLjilhNlgSaE6N5oC6Y1vqM8t8tbo4p2mrDn7TN9MDNIUERyHy96zAgJrvPERIFfUU8syV6vc3wX7ssVXc3KNZjIDYx2/2BfKlAvucp16WujLD/n8z4d7v+F0qFdScX4KLRzUmRQCSzI75sKQ8zFgFANko9EgTkKxlRwTgpBrIznF4ffSkYvpzEwFWHi4m4+kn0vZlRQneW4wB7tqnu0F4llBql8gfmgKhsZb3zblSt/DTbifI4An1hrpsXRgM/cgHiWzNgLN6cLz4Y0063rW7z3AexApWF79RH2rDCw6iHAnzu6gPMZwKFKR8ngcxgyTZDR+rrJ8o6YMlPP0cAs32syVzPBH859U38+Rlk0xxaJ6kPPwcAHfO13uEEcd5KnocJ+opiaioGjxTXTB9KEItkPW9qHUX6H5dsGGI8iSKB1AGA5TNo4ikYTdBfuE0d54K+ggk02n079GN9UawFPfWI5e5c59/Q8t6xdak7t+lrvSH64cu19Nf7940CuFzw+ydHQj827V40WTd3sB4yDiDNJxn2UYJYOsz2M4iAJWUxU2i+lMzum5/Xcc85sg767VJ3/eboJ1jjShtBd+yDsacfSKyZL4+gIvIJ0YtY8rSMeEbBdzymEcsyTkHLNhFMX9eMwOQszWwDWqv0TGj4PtIuCne9I/jum0IUHS1Ms76wvT7C8SZx9q3TH0dNouvQjvQhYUaHL/3Vc3tq6A4zmU6CFUrSeJfhwxA0qBYvXfuN/3knLSZuwzqMYly39zbpVOSZRM4a4TVvC+AzyVVaokFwAA&quot;"/>
    <we:property name="creatorSessionId" value="&quot;37795007-a134-4e12-ae51-05973d578f29&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YW+bPBD+KxWfNil6BSEJ0G9plm3S3rVVW02Tpio644N4AYyMaZe3yn9/z4aoW9UlGWu6rJ8S7uzz47vnORvuHC6qMoPlKeToHDsnUi5yUIsjz+k5RWs7O/vwcXzxYXY6/jglsyy1kEXlHN85GlSK+pOoashMBDJ+ue45kGXnkJqnBLIKe06JqpIFZOI/bAaTS6saVz0Hv5WZVGBCXmrQaMLe0HB6prW9f3xaEWItbvASY91YL7CUSrfPbtAfMM9jwDAa+iwYeD6jOVXjtTC3jzeLWmATWWgQBQEwNhYmfS8JkyEbRTgI4jDoj4w9EZleD1lOv5WK9k3ZWJYmX2N+A0WM3LGbU1g1e7lzJjKrc/tv+oP9UtYqxgtMrKvQQi8pDGg9o7zgjCqknRWl6lxJSqR1viGbWeStkvl7SWUy/rm8nSikKdw5dle9ZwUEWlnnI0CuyVKJIs3a2t8n+6rBV8UUGtVkDkobfrGvVCmT3NW69LTQ1+/q+dmme7/pNKhbbZg4ueQG6lxwjgW5DXNhGMcRoOcDJKPRwA9cvpUcE4KQSiViysPvlSPls7macdDwcDdnpJ8r0ZUU4zRVmIJuH6d7gTjNSfVLxNM6Z6is921dtPoebsL9HAkca62ExdKBzRl1D+pk8QJ5g2cicyYfJbdUHNXJ0vLjjVDr/tbvPcB/ECVZXf9EjW1Flh1EuROHd1AiYzjkIQ9jP3J9hkEwip6rTd9mMwaZifRwC7dSLTKR4PfuP6nGnyMt6nyGefmg5u7hAv7htLlH7HWU6ySrKyLKQQq2Q9X2odRfofl2wbojSAIvHIDrDkMWeR4P3O6CfcJsb7wldJDJptPqnZJ1uQbw1DeYo1epCV+9pmXtQmtyV89yd/rDnWP3q+rvN4/DPeu7kXm37vGiybu9gcXA/QTCqM8S9IJB0o99OIgGVlEXVsvZXCzo9fvvOOY3Qd5dq0/+ursJ1jnShEJf2iHvacTRKyYK4usLvIB0YtQ+riAdC7JdzGEMkc8CN44xGXqe3/cjdhBi1gpuMPtLZPw42C4CfrpX/McxndQkSJp6de99YZr9ReLsQ607pp5O25UV4X3KnBxVar8Dy1pXJcR4DgVaCGUTSaAdR8yAgiNv/yvz+6+gmjQV+wRZbYplv0E3SqciCpbhrhNaeP8DBEiP/SUXAAA=&quot;"/>
    <we:property name="isFiltersActionButtonVisible" value="false"/>
    <we:property name="isFooterCollapsed" value="true"/>
    <we:property name="pageDisplayName" value="&quot;Page 2 - Suspected Factors &quot;"/>
    <we:property name="pageName" value="&quot;ReportSection0724b11babe953b7413b&quot;"/>
    <we:property name="reportEmbeddedTime" value="&quot;2023-12-14T21:15:26.121Z&quot;"/>
    <we:property name="reportName" value="&quot;GD_Dashboard&quot;"/>
    <we:property name="reportState" value="&quot;CONNECTED&quot;"/>
    <we:property name="reportUrl" value="&quot;/groups/me/reports/d042d589-7fc9-4a53-bea4-5e77f15c3295/ReportSection0724b11babe953b7413b?ctid=237cdfa0-ef1e-4015-984e-b5534c8a56ca&amp;pbi_source=shareVisual&amp;visual=8ca93b70ccef5113239b&amp;height=208.00&amp;width=624.00&amp;bookmarkGuid=9f75a65b-708a-48cf-b93a-efe980966ef7&amp;fromEntryPoint=sharevisual&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60EF6378-BD85-4FAB-90F8-2334BC64D204}">
  <we:reference id="wa200003233" version="2.0.0.3" store="en-US" storeType="OMEX"/>
  <we:alternateReferences>
    <we:reference id="wa200003233" version="2.0.0.3" store="wa200003233" storeType="OMEX"/>
  </we:alternateReferences>
  <we:properties>
    <we:property name="artifactName" value="&quot; Correlation between Commute Distance and Attrition&quot;"/>
    <we:property name="backgroundColor" value="&quot;#F0EEE7&quot;"/>
    <we:property name="bookmark" value="&quot;H4sIAAAAAAAAA91YXW/bOgz9K4WfNiC48EcS231rs257uNgt1mIYMBQBJdGOFtsyZLldbpH/PkpO0LXoksxruqxPiUhKPCJ5KMm3npBNXcDiA5ToHXunSs1L0POjwBt41X1ZLAA4ZEkyFtEoTP2Qh0BWqjZSVY13fOsZ0DmaT7JpobALkvDL1cCDojiH3I4yKBoceDXqRlVQyP+xMyaV0S0uBx5+qwulwS55YcCgXfaazGlMUIJ/IvII3MhrvEBuOulHrJU2q7Efh0MWBAwYpqOIxcMgYjSn6bQO5nZ769QBm6jKgKwIgJWxJAuDLMlGbJziMOZJHI6tPJOFWZsszr7VmvZN0VjUNnwn4hoqjsJzm9PYdHu59SaqaEv37+ye/EK1muNHzJyqMtIsaBkwZkpxwSklzHhLCtW5VhRIp3xDMuvkrVble0VZs/qZuplopCnCO/aXg2cFBEY75SNArkjSyCovVrm/C/Zlh6/htDTqyQy0sfXFvlKmbHCX69STo68/5POzC/d+w3m1tDYII85TwCACyMbjYRT7YmsBTMhNrrTktNffC3kupjM9FWDgIeL/iCOXsm/iT/JcYw5mNTzbC8Szkpi9QPzQlgy1075tqxWHR5twP0cAT4zR0mHpUbHcgXi0YJUWqE8Xrh7eSL3uWeHgAd6DSMHy6icMW2Vg0YNoO9WsjfDqILKTSyVsWGdSCLQJscxjDEciEQmPUj9iGMfj9Lla700xZVDYlR5u4UbpeSEz/FH9J9n3c6RVW06xrB/k3D9cwPdOkDvEQQ96FnSAT4q2oUJB0eGbqJKpQyFsj6ztg6m/UubbCeuPIYuDZAi+P0pYGgQi9vsT9gmjvfHk70GTTafTO63aeg3gqW8lR69yu3zzmtw6R+vibp7nPvRnO8fu18/fbx70EuHzg2wd/Yp5t+7xoot3ewPjIKIMkjRkGQbxMAt5BAfRwBrqwnoxnck5Pan/jmN+E+TdufrkT9hNsM6RJlTmwpm8J4ujV0xWVK8v8ALSq6L2cQXpmZDtZE44pBGLfc4xGwVBFEYpOwgyGw3XWPwlNH4cbB8CP92T/nFMpy0RkqZe3mlfGGd/sXD2wdYdQ7+NnY6gd+H0StS5++6rWtPUwPEcKnTw6s6LRGdHVQOVQLH6r+3vv5Ly1WXzExStdeS+OXddgBIsWYG7Tui++i2/A3rFekokFwAA&quot;"/>
    <we:property name="creatorSessionId" value="&quot;ef80f2e5-c95b-49aa-831e-ea42b9f31620&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YW/aPBD+K1U+7ZXQlBAgod8oY++kbW3VVtMrvarQOb4EDyeOHKcdq/jvOzugblUHLCsd6yfIne17fM89Zyd3HhdVKWFxCjl6x96JUvMc9Pwo8DpesbKdnb3/OLp4Pz0dfZyQWZVGqKLyju88AzpD80lUNUi7Ahn/v+54IOU5ZPYpBVlhxytRV6oAKb5iM5hcRte47Hj4pZRKg13y0oBBu+wNDadnih28DikiJEbc4CUmprFeYKm0WT37UbfHgoABw2E/ZFEvCBnNqRqvg7l9vA3qgI1VYUAUBMDaWJx2gzRO+2wwxF6UxFF3YO2pkGY9ZDH5UmraN2VjUdp8jfgNFAlyz21OY9Xs5c4bK1nn7t/kB/ulqnWCF5g6V2GEWdAyYMyU8oJTYsh4S0rVuVaUSOd8QzYb5K1W+TtFNFn/TN2ONdIU7h37y86zAgKjnfMRINdkqUSRyRX398m+avBVCS2NejwDbWx9sc/ElE3uck09Bfr8HZ//uXTvN53XSzsGoZ8kQ8AgBEgHg14Y+XxrAYwpTKa0SGivv5fyjE9nesrBwEPEZ6SRK9GW+FGWaczArB4ne4E4yUnZC8TTOmeonfdtXaw03N+E+zkSODJGC4elRcVK6hDUrZI58gbPWOVMPVrASnPUJwtXH2+EXvewbucB/oOgZHn9E8WtGFm0EN5ONWwzvjqJ7ORccZvmmeAcLUFWiYxhn8c8TsKhHzKMosHwuVrxrZwykHalh1u4VXouRYrfu/+kGn+OtKjzKeblA879wwX8w4lyjzhoKdexrCsqlIMUbAvW9qHUXynz7YL1B5BGQdwD3+/HbBgEPPLbC/YJs73xJtBCJptOq3+1qss1gKe+pRy9yuzy1T8U1gVaF3f1PPejP9s5dr+O/n7zONyzvl0x79Y9XnTxbm9gCfAwhXjYZSkGUS/tJiEcRAOrqAvrxXQm5vSK/Xcc85sg767VJ3+l3QTrHGlCYS7dkHc04ugVEwXV6wu8gLSqqH1cQVoSsl3McQLDkEV+kmDaD4KwGw7ZQYjZaLhB+ZfI+HGwbQT8dK/4j2M6qUmQNPXq3vvCNPuLhbMPte6Y+m3qdAK9T6eXo87cd2BVm6qEBM+hQAevbKIIdOOoaqDgyFf/tf39IIivhs1PIGsbyH2DbroAESyYxF0nNF8Bl98AZvUgpCUXAAA=&quot;"/>
    <we:property name="isFiltersActionButtonVisible" value="false"/>
    <we:property name="isFooterCollapsed" value="true"/>
    <we:property name="pageDisplayName" value="&quot;Page 2 - Suspected Factors &quot;"/>
    <we:property name="pageName" value="&quot;ReportSection0724b11babe953b7413b&quot;"/>
    <we:property name="reportEmbeddedTime" value="&quot;2023-12-14T21:22:13.995Z&quot;"/>
    <we:property name="reportName" value="&quot;GD_Dashboard&quot;"/>
    <we:property name="reportState" value="&quot;CONNECTED&quot;"/>
    <we:property name="reportUrl" value="&quot;/groups/me/reports/d042d589-7fc9-4a53-bea4-5e77f15c3295/ReportSection0724b11babe953b7413b?visual=b8f21f8f5b69e47c8726&quot;"/>
  </we:properties>
  <we:bindings/>
  <we:snapshot xmlns:r="http://schemas.openxmlformats.org/officeDocument/2006/relationships" r:embed="rId1"/>
</we:webextension>
</file>

<file path=ppt/webextensions/webextension8.xml><?xml version="1.0" encoding="utf-8"?>
<we:webextension xmlns:we="http://schemas.microsoft.com/office/webextensions/webextension/2010/11" id="{F4FBE668-0555-46AE-8A0A-FF1E52C05D6E}">
  <we:reference id="wa200003233" version="2.0.0.3" store="en-US" storeType="OMEX"/>
  <we:alternateReferences>
    <we:reference id="wa200003233" version="2.0.0.3" store="wa200003233" storeType="OMEX"/>
  </we:alternateReferences>
  <we:properties>
    <we:property name="artifactName" value="&quot;Employee Distribution and Attrition by Commute Distance&quot;"/>
    <we:property name="backgroundColor" value="&quot;#F0EEE7&quot;"/>
    <we:property name="bookmark" value="&quot;H4sIAAAAAAAAA91YwW7bOBD9lUCnFjAWkmVbVm6Jm7aHRTdogqJAERhDciSzpkSBopJ6A/97h5SNNEFqu2qcujnZ5JCcx5n3hqRuAyHrSsHiAxQYHAenWs8LMPOjKOgF5f2+JAxDiOPhYMBixqMo6UcxjdKVlbqsg+PbwILJ0X6SdQPKLUidX656ASh1DrlrZaBq7AUVmlqXoOT/2A4mkzUNLnsBfquUNuCWvLBg0S17TcOpTVCif5xH4FZe4wVy2/Z+xEobu2qHSX/AoogBw3QYs2QQxYzm1K3Vw9w+3jn1wCa6tCBLAuD62DjrR9k4G7JRioOEj5P+yPVnUtn1kMXZt8rQvikai8qF70RcQ8lRBH5zBut2L7fBRKum8P/O7vVf6MZw/IiZN5VW2gUtA9ZOKS44pYTZYEmhOjeaAumNb6jPOXlrdPFeU9acfaZvJgZpigiOw2XvWQGBNd74CJAr6qllmatV7u+CfdniqzktjWYyA2Mdv9hXypQL7nKdenL09Yd8fvbh3m84HeqVVNw6hRYO6kwKgSWZHXNhyHkKGMUA2Wg0iJNQbCXHhCDk2khOcfi9dORiOjNTARYe7uY/0s+l7EqKkzw3mINdNc/2AvGsINUvED80BUPjrW+bcqXv4SbczxHAE2uN9Fg6sJl7EI+SWRuB5nTh+fBGmnU96/ce4D2IFCyvfqK+VQYWHUS4E2d3UB5jOBRjMeZxGsYMk2SUPldZvlFTBsqt9HALN9rMlczwR/OfVN/PkZZNMcWiepDz8HAB3ztd7hBHHeSp6HCfqKYmoqBo8U10wfShCLZD1vah1F+h+XbBhiPIkmg8gDAcjlkaRSIJuwv2CaO98VbQQSabTqd3RjfVGsBT31iOXuVu+fo1ufWO1uSun+Wu9Icrx+5X098vHvRK4fODLB3dyLxb9XjR5L3yRYqDiDMYp32WYZQMsj6P4SCKVE2V1iymMzmnJ/XfcZRvgry7Hp/8CbsJ1jnShNJe+CHvacTRKyZL4uQLvGR0YtQ+rhkdE7L9xjHmkMYsCTnHbBhFcT9O2UGI2Rq4RvWXyPhxsF0E/HTP9scxnTYkSJp6eWd9YZr9ReLsQ607hn6bOr1A78IZFGhy/91XN7augOM5lOjhVa0XiX4csQZKgWL137jffyXlq83mJ1CNc+S/ObdVgBIsmcJdJ7Q3geV3sQXGySQXAAA=&quot;"/>
    <we:property name="creatorSessionId" value="&quot;423626b1-753a-407e-9697-f75b482e70e2&quot;"/>
    <we:property name="creatorTenantId" value="&quot;237cdfa0-ef1e-4015-984e-b5534c8a56ca&quot;"/>
    <we:property name="creatorUserId" value="&quot;1003200304A80623&quot;"/>
    <we:property name="datasetId" value="&quot;1c252130-c6ba-4db6-a59a-b51fb5d0df90&quot;"/>
    <we:property name="design" value="{&quot;border&quot;:{&quot;isActive&quot;:true,&quot;color&quot;:&quot;#808080&quot;,&quot;width&quot;:1,&quot;transparency&quot;:0,&quot;dash&quot;:&quot;solid&quot;}}"/>
    <we:property name="embedUrl" value="&quot;/reportEmbed?reportId=d042d589-7fc9-4a53-bea4-5e77f15c3295&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YYW/aPBD+K1U+7ZXQlBAgpN8oY++kbW3VVtMrvarQOb4EDyeOHKcdq/jvOzugblUHLCsd6yfIne17fPc8Zyd3HhdVKWFxCjl6x96JUvMc9Pwo8DpesbKdnb3/OLp4Pz0dfZyQWZVGqKLyju88AzpD80lUNUi7Ahn/v+54IOU5ZPYpBVlhxytRV6oAKb5iM5hcRte47Hj4pZRKg13y0oBBu+wNDadnih28DikiJEbc4CUmprFeYKm0WT37UbfHgoABw7gfsqgXhIzmVI3Xwdw+3gZ1wMaqMCAKAmBtbJh2g3SY9tkgxl6UDKPuwNpTIc16yGLypdS0b8rGorT5GvEbKBLkntucxqrZy503VrLO3b/JD/ZLVesELzB1rsIIs6BlwJgp5QWnVCHjLSlV51pRIp3zDdlskLda5e8Ulcn6Z+p2rJGmcO/YX3aeFRAY7ZyPALkmSyWKTK5qf5/sqwZfldDSqMcz0Mbyi32mStnkLtelp0Cfv6vnfy7d+02nRb3Shl0nV9xCnQnOsSC3ZS70kyQGDEKAdDDohZHPt5JjTBAypUVCefi9cmR8OtNTDgYe7uaM9HMl2pJilGUaMzCrx8leIE5yUv0C8bTOGWrnfVsXK333N+F+jgSOjNHCYWnBZkndgzpZMkfe4BmrnKlHya00R32ycPx4I/S6v3U7D/AfREmW1z9R46oiixai3InDOyiRMezzIR8mYeyHDKNoED9Xm76VUwbSrvRwC7dKz6VI8Xv3n1Tjz5EWdT7FvHxQc/9wAf9w2twjDlrKdSzriohykIJtUbV9KPVXaL5dsP4A0igY9sD3+0MWBwGP/PaCfcJsb7wltJDJptPqX63qcg3gqW8wR68yu3z1D4V1gdbkrp7l7vSHO8fuV9Xfbx6He9a3I/Nu3eNFk/faNakEeJjCMO6yFIOol3aTEA6iSVXUafViOhNzesX+O47yTZB31+OTv9JugnWONKEwl27IOxpx9IqJgjj5Ai8ZrRi1j2tGy4Jsv3EME4hDFvlJgmk/CMJuGLODELPRcIPyL5Hx42DbCPjpXuMfx3RSkyBp6tW994Vp9heJsw+17pj6bep0Ar1Pp5ejztx3YFWbqoQEz6FAB69sogh044g1UHDkq//a/n4QVK+mmp9A1jaQ+wbddAEqsGASd53Q3ASW3wCP6Vt+JRcAAA==&quot;"/>
    <we:property name="isFiltersActionButtonVisible" value="false"/>
    <we:property name="isFooterCollapsed" value="true"/>
    <we:property name="pageDisplayName" value="&quot;Page 2 - Suspected Factors &quot;"/>
    <we:property name="pageName" value="&quot;ReportSection0724b11babe953b7413b&quot;"/>
    <we:property name="reportEmbeddedTime" value="&quot;2023-12-14T21:24:21.781Z&quot;"/>
    <we:property name="reportName" value="&quot;GD_Dashboard&quot;"/>
    <we:property name="reportState" value="&quot;CONNECTED&quot;"/>
    <we:property name="reportUrl" value="&quot;/links/2KLEcj8FAI?ctid=237cdfa0-ef1e-4015-984e-b5534c8a56ca&amp;bookmarkGuid=aa254f7d-843d-4673-95f7-a530b6c04f78&amp;visual=06af7184a0058b911d70&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1261</TotalTime>
  <Words>868</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 Display</vt:lpstr>
      <vt:lpstr>Aptos Narrow</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Khaled Mehizel</dc:creator>
  <cp:lastModifiedBy>Khaled Mehizel</cp:lastModifiedBy>
  <cp:revision>7</cp:revision>
  <dcterms:created xsi:type="dcterms:W3CDTF">2023-12-12T18:34:36Z</dcterms:created>
  <dcterms:modified xsi:type="dcterms:W3CDTF">2023-12-15T09:26:47Z</dcterms:modified>
</cp:coreProperties>
</file>