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charts/chart1.xml" ContentType="application/vnd.openxmlformats-officedocument.drawingml.chart+xml"/>
  <Override PartName="/ppt/webextensions/webextension7.xml" ContentType="application/vnd.ms-office.webextension+xml"/>
  <Override PartName="/ppt/webextensions/webextension8.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150"/>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5038"/>
    <a:srgbClr val="84C3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5">
                  <a:lumMod val="75000"/>
                </a:schemeClr>
              </a:solidFill>
              <a:ln w="19050">
                <a:solidFill>
                  <a:schemeClr val="lt1"/>
                </a:solidFill>
              </a:ln>
              <a:effectLst/>
            </c:spPr>
            <c:extLst>
              <c:ext xmlns:c16="http://schemas.microsoft.com/office/drawing/2014/chart" uri="{C3380CC4-5D6E-409C-BE32-E72D297353CC}">
                <c16:uniqueId val="{00000001-8246-4FEA-A7A8-B6BCC00988AA}"/>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8246-4FEA-A7A8-B6BCC00988AA}"/>
              </c:ext>
            </c:extLst>
          </c:dPt>
          <c:dPt>
            <c:idx val="2"/>
            <c:bubble3D val="0"/>
            <c:spPr>
              <a:solidFill>
                <a:srgbClr val="035038"/>
              </a:solidFill>
              <a:ln w="19050">
                <a:solidFill>
                  <a:schemeClr val="lt1"/>
                </a:solidFill>
              </a:ln>
              <a:effectLst/>
            </c:spPr>
            <c:extLst>
              <c:ext xmlns:c16="http://schemas.microsoft.com/office/drawing/2014/chart" uri="{C3380CC4-5D6E-409C-BE32-E72D297353CC}">
                <c16:uniqueId val="{00000002-8246-4FEA-A7A8-B6BCC00988AA}"/>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150"/>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rect">
                    <a:avLst/>
                  </a:prstGeom>
                </c15:spPr>
              </c:ext>
            </c:extLst>
          </c:dLbls>
          <c:cat>
            <c:strRef>
              <c:f>Sheet1!$A$2:$A$4</c:f>
              <c:strCache>
                <c:ptCount val="3"/>
                <c:pt idx="0">
                  <c:v>USA</c:v>
                </c:pt>
                <c:pt idx="1">
                  <c:v>Canada</c:v>
                </c:pt>
                <c:pt idx="2">
                  <c:v>Mexico</c:v>
                </c:pt>
              </c:strCache>
            </c:strRef>
          </c:cat>
          <c:val>
            <c:numRef>
              <c:f>Sheet1!$B$2:$B$4</c:f>
              <c:numCache>
                <c:formatCode>General</c:formatCode>
                <c:ptCount val="3"/>
                <c:pt idx="0">
                  <c:v>180823</c:v>
                </c:pt>
                <c:pt idx="1">
                  <c:v>16091</c:v>
                </c:pt>
                <c:pt idx="2">
                  <c:v>72806</c:v>
                </c:pt>
              </c:numCache>
            </c:numRef>
          </c:val>
          <c:extLst>
            <c:ext xmlns:c16="http://schemas.microsoft.com/office/drawing/2014/chart" uri="{C3380CC4-5D6E-409C-BE32-E72D297353CC}">
              <c16:uniqueId val="{00000000-8246-4FEA-A7A8-B6BCC00988AA}"/>
            </c:ext>
          </c:extLst>
        </c:ser>
        <c:dLbls>
          <c:showLegendKey val="0"/>
          <c:showVal val="0"/>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150"/>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150"/>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6728-1DE7-378B-2EAD-0590F25789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150"/>
          </a:p>
        </p:txBody>
      </p:sp>
      <p:sp>
        <p:nvSpPr>
          <p:cNvPr id="3" name="Subtitle 2">
            <a:extLst>
              <a:ext uri="{FF2B5EF4-FFF2-40B4-BE49-F238E27FC236}">
                <a16:creationId xmlns:a16="http://schemas.microsoft.com/office/drawing/2014/main" id="{7E7C573E-EBD8-0B12-8C66-334B9DA6E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150"/>
          </a:p>
        </p:txBody>
      </p:sp>
      <p:sp>
        <p:nvSpPr>
          <p:cNvPr id="4" name="Date Placeholder 3">
            <a:extLst>
              <a:ext uri="{FF2B5EF4-FFF2-40B4-BE49-F238E27FC236}">
                <a16:creationId xmlns:a16="http://schemas.microsoft.com/office/drawing/2014/main" id="{06E0633E-C82D-AD01-F756-E6440EA4AD02}"/>
              </a:ext>
            </a:extLst>
          </p:cNvPr>
          <p:cNvSpPr>
            <a:spLocks noGrp="1"/>
          </p:cNvSpPr>
          <p:nvPr>
            <p:ph type="dt" sz="half" idx="10"/>
          </p:nvPr>
        </p:nvSpPr>
        <p:spPr/>
        <p:txBody>
          <a:bodyPr/>
          <a:lstStyle/>
          <a:p>
            <a:fld id="{92327116-743B-4E3E-849B-661D53F071C6}" type="datetimeFigureOut">
              <a:rPr lang="en-150" smtClean="0"/>
              <a:t>12/12/2023</a:t>
            </a:fld>
            <a:endParaRPr lang="en-150" dirty="0"/>
          </a:p>
        </p:txBody>
      </p:sp>
      <p:sp>
        <p:nvSpPr>
          <p:cNvPr id="5" name="Footer Placeholder 4">
            <a:extLst>
              <a:ext uri="{FF2B5EF4-FFF2-40B4-BE49-F238E27FC236}">
                <a16:creationId xmlns:a16="http://schemas.microsoft.com/office/drawing/2014/main" id="{57C9F31C-CB57-C334-967A-E9661D515E8B}"/>
              </a:ext>
            </a:extLst>
          </p:cNvPr>
          <p:cNvSpPr>
            <a:spLocks noGrp="1"/>
          </p:cNvSpPr>
          <p:nvPr>
            <p:ph type="ftr" sz="quarter" idx="11"/>
          </p:nvPr>
        </p:nvSpPr>
        <p:spPr/>
        <p:txBody>
          <a:bodyPr/>
          <a:lstStyle/>
          <a:p>
            <a:endParaRPr lang="en-150" dirty="0"/>
          </a:p>
        </p:txBody>
      </p:sp>
      <p:sp>
        <p:nvSpPr>
          <p:cNvPr id="6" name="Slide Number Placeholder 5">
            <a:extLst>
              <a:ext uri="{FF2B5EF4-FFF2-40B4-BE49-F238E27FC236}">
                <a16:creationId xmlns:a16="http://schemas.microsoft.com/office/drawing/2014/main" id="{77066AB0-5CC9-B551-74F3-9DC1E95C089D}"/>
              </a:ext>
            </a:extLst>
          </p:cNvPr>
          <p:cNvSpPr>
            <a:spLocks noGrp="1"/>
          </p:cNvSpPr>
          <p:nvPr>
            <p:ph type="sldNum" sz="quarter" idx="12"/>
          </p:nvPr>
        </p:nvSpPr>
        <p:spPr/>
        <p:txBody>
          <a:bodyPr/>
          <a:lstStyle/>
          <a:p>
            <a:fld id="{8CD95673-5435-48C2-934E-FD37205B4553}" type="slidenum">
              <a:rPr lang="en-150" smtClean="0"/>
              <a:t>‹#›</a:t>
            </a:fld>
            <a:endParaRPr lang="en-150" dirty="0"/>
          </a:p>
        </p:txBody>
      </p:sp>
    </p:spTree>
    <p:extLst>
      <p:ext uri="{BB962C8B-B14F-4D97-AF65-F5344CB8AC3E}">
        <p14:creationId xmlns:p14="http://schemas.microsoft.com/office/powerpoint/2010/main" val="3841092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37C61-F43C-9047-B7D0-D0E8D3242DEF}"/>
              </a:ext>
            </a:extLst>
          </p:cNvPr>
          <p:cNvSpPr>
            <a:spLocks noGrp="1"/>
          </p:cNvSpPr>
          <p:nvPr>
            <p:ph type="title"/>
          </p:nvPr>
        </p:nvSpPr>
        <p:spPr/>
        <p:txBody>
          <a:bodyPr/>
          <a:lstStyle/>
          <a:p>
            <a:r>
              <a:rPr lang="en-US"/>
              <a:t>Click to edit Master title style</a:t>
            </a:r>
            <a:endParaRPr lang="en-150"/>
          </a:p>
        </p:txBody>
      </p:sp>
      <p:sp>
        <p:nvSpPr>
          <p:cNvPr id="3" name="Vertical Text Placeholder 2">
            <a:extLst>
              <a:ext uri="{FF2B5EF4-FFF2-40B4-BE49-F238E27FC236}">
                <a16:creationId xmlns:a16="http://schemas.microsoft.com/office/drawing/2014/main" id="{99B2F7A1-CB48-88D0-A8B1-D22B5A372C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4" name="Date Placeholder 3">
            <a:extLst>
              <a:ext uri="{FF2B5EF4-FFF2-40B4-BE49-F238E27FC236}">
                <a16:creationId xmlns:a16="http://schemas.microsoft.com/office/drawing/2014/main" id="{BD4DDDF2-D8BE-8989-6CFF-FD6A0BEBDC82}"/>
              </a:ext>
            </a:extLst>
          </p:cNvPr>
          <p:cNvSpPr>
            <a:spLocks noGrp="1"/>
          </p:cNvSpPr>
          <p:nvPr>
            <p:ph type="dt" sz="half" idx="10"/>
          </p:nvPr>
        </p:nvSpPr>
        <p:spPr/>
        <p:txBody>
          <a:bodyPr/>
          <a:lstStyle/>
          <a:p>
            <a:fld id="{92327116-743B-4E3E-849B-661D53F071C6}" type="datetimeFigureOut">
              <a:rPr lang="en-150" smtClean="0"/>
              <a:t>12/12/2023</a:t>
            </a:fld>
            <a:endParaRPr lang="en-150" dirty="0"/>
          </a:p>
        </p:txBody>
      </p:sp>
      <p:sp>
        <p:nvSpPr>
          <p:cNvPr id="5" name="Footer Placeholder 4">
            <a:extLst>
              <a:ext uri="{FF2B5EF4-FFF2-40B4-BE49-F238E27FC236}">
                <a16:creationId xmlns:a16="http://schemas.microsoft.com/office/drawing/2014/main" id="{928937B6-5095-6788-C7F5-6404AA689E73}"/>
              </a:ext>
            </a:extLst>
          </p:cNvPr>
          <p:cNvSpPr>
            <a:spLocks noGrp="1"/>
          </p:cNvSpPr>
          <p:nvPr>
            <p:ph type="ftr" sz="quarter" idx="11"/>
          </p:nvPr>
        </p:nvSpPr>
        <p:spPr/>
        <p:txBody>
          <a:bodyPr/>
          <a:lstStyle/>
          <a:p>
            <a:endParaRPr lang="en-150" dirty="0"/>
          </a:p>
        </p:txBody>
      </p:sp>
      <p:sp>
        <p:nvSpPr>
          <p:cNvPr id="6" name="Slide Number Placeholder 5">
            <a:extLst>
              <a:ext uri="{FF2B5EF4-FFF2-40B4-BE49-F238E27FC236}">
                <a16:creationId xmlns:a16="http://schemas.microsoft.com/office/drawing/2014/main" id="{0538E621-4585-E8B5-084E-F59222C62623}"/>
              </a:ext>
            </a:extLst>
          </p:cNvPr>
          <p:cNvSpPr>
            <a:spLocks noGrp="1"/>
          </p:cNvSpPr>
          <p:nvPr>
            <p:ph type="sldNum" sz="quarter" idx="12"/>
          </p:nvPr>
        </p:nvSpPr>
        <p:spPr/>
        <p:txBody>
          <a:bodyPr/>
          <a:lstStyle/>
          <a:p>
            <a:fld id="{8CD95673-5435-48C2-934E-FD37205B4553}" type="slidenum">
              <a:rPr lang="en-150" smtClean="0"/>
              <a:t>‹#›</a:t>
            </a:fld>
            <a:endParaRPr lang="en-150" dirty="0"/>
          </a:p>
        </p:txBody>
      </p:sp>
    </p:spTree>
    <p:extLst>
      <p:ext uri="{BB962C8B-B14F-4D97-AF65-F5344CB8AC3E}">
        <p14:creationId xmlns:p14="http://schemas.microsoft.com/office/powerpoint/2010/main" val="1658673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EA2114-BDC9-886A-0DEA-42F7B345A5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150"/>
          </a:p>
        </p:txBody>
      </p:sp>
      <p:sp>
        <p:nvSpPr>
          <p:cNvPr id="3" name="Vertical Text Placeholder 2">
            <a:extLst>
              <a:ext uri="{FF2B5EF4-FFF2-40B4-BE49-F238E27FC236}">
                <a16:creationId xmlns:a16="http://schemas.microsoft.com/office/drawing/2014/main" id="{5FD5609D-94C7-06CC-F880-99A3FF66A1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4" name="Date Placeholder 3">
            <a:extLst>
              <a:ext uri="{FF2B5EF4-FFF2-40B4-BE49-F238E27FC236}">
                <a16:creationId xmlns:a16="http://schemas.microsoft.com/office/drawing/2014/main" id="{77194DE7-3C9A-959D-5F83-5BCBE806B10B}"/>
              </a:ext>
            </a:extLst>
          </p:cNvPr>
          <p:cNvSpPr>
            <a:spLocks noGrp="1"/>
          </p:cNvSpPr>
          <p:nvPr>
            <p:ph type="dt" sz="half" idx="10"/>
          </p:nvPr>
        </p:nvSpPr>
        <p:spPr/>
        <p:txBody>
          <a:bodyPr/>
          <a:lstStyle/>
          <a:p>
            <a:fld id="{92327116-743B-4E3E-849B-661D53F071C6}" type="datetimeFigureOut">
              <a:rPr lang="en-150" smtClean="0"/>
              <a:t>12/12/2023</a:t>
            </a:fld>
            <a:endParaRPr lang="en-150" dirty="0"/>
          </a:p>
        </p:txBody>
      </p:sp>
      <p:sp>
        <p:nvSpPr>
          <p:cNvPr id="5" name="Footer Placeholder 4">
            <a:extLst>
              <a:ext uri="{FF2B5EF4-FFF2-40B4-BE49-F238E27FC236}">
                <a16:creationId xmlns:a16="http://schemas.microsoft.com/office/drawing/2014/main" id="{AA8854EC-7D92-E1C4-A0AE-261E70539B04}"/>
              </a:ext>
            </a:extLst>
          </p:cNvPr>
          <p:cNvSpPr>
            <a:spLocks noGrp="1"/>
          </p:cNvSpPr>
          <p:nvPr>
            <p:ph type="ftr" sz="quarter" idx="11"/>
          </p:nvPr>
        </p:nvSpPr>
        <p:spPr/>
        <p:txBody>
          <a:bodyPr/>
          <a:lstStyle/>
          <a:p>
            <a:endParaRPr lang="en-150" dirty="0"/>
          </a:p>
        </p:txBody>
      </p:sp>
      <p:sp>
        <p:nvSpPr>
          <p:cNvPr id="6" name="Slide Number Placeholder 5">
            <a:extLst>
              <a:ext uri="{FF2B5EF4-FFF2-40B4-BE49-F238E27FC236}">
                <a16:creationId xmlns:a16="http://schemas.microsoft.com/office/drawing/2014/main" id="{071E553B-0C11-4309-C8DD-5DD6B991DF4D}"/>
              </a:ext>
            </a:extLst>
          </p:cNvPr>
          <p:cNvSpPr>
            <a:spLocks noGrp="1"/>
          </p:cNvSpPr>
          <p:nvPr>
            <p:ph type="sldNum" sz="quarter" idx="12"/>
          </p:nvPr>
        </p:nvSpPr>
        <p:spPr/>
        <p:txBody>
          <a:bodyPr/>
          <a:lstStyle/>
          <a:p>
            <a:fld id="{8CD95673-5435-48C2-934E-FD37205B4553}" type="slidenum">
              <a:rPr lang="en-150" smtClean="0"/>
              <a:t>‹#›</a:t>
            </a:fld>
            <a:endParaRPr lang="en-150" dirty="0"/>
          </a:p>
        </p:txBody>
      </p:sp>
    </p:spTree>
    <p:extLst>
      <p:ext uri="{BB962C8B-B14F-4D97-AF65-F5344CB8AC3E}">
        <p14:creationId xmlns:p14="http://schemas.microsoft.com/office/powerpoint/2010/main" val="2887823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5FEDF-1060-DAEC-463E-F164BED8D80A}"/>
              </a:ext>
            </a:extLst>
          </p:cNvPr>
          <p:cNvSpPr>
            <a:spLocks noGrp="1"/>
          </p:cNvSpPr>
          <p:nvPr>
            <p:ph type="title"/>
          </p:nvPr>
        </p:nvSpPr>
        <p:spPr/>
        <p:txBody>
          <a:bodyPr/>
          <a:lstStyle/>
          <a:p>
            <a:r>
              <a:rPr lang="en-US"/>
              <a:t>Click to edit Master title style</a:t>
            </a:r>
            <a:endParaRPr lang="en-150"/>
          </a:p>
        </p:txBody>
      </p:sp>
      <p:sp>
        <p:nvSpPr>
          <p:cNvPr id="3" name="Content Placeholder 2">
            <a:extLst>
              <a:ext uri="{FF2B5EF4-FFF2-40B4-BE49-F238E27FC236}">
                <a16:creationId xmlns:a16="http://schemas.microsoft.com/office/drawing/2014/main" id="{C0BCA4D2-7E8B-AE23-F165-C8F8034814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4" name="Date Placeholder 3">
            <a:extLst>
              <a:ext uri="{FF2B5EF4-FFF2-40B4-BE49-F238E27FC236}">
                <a16:creationId xmlns:a16="http://schemas.microsoft.com/office/drawing/2014/main" id="{D0BBA9EA-341C-0E64-2B05-2836BE8D5398}"/>
              </a:ext>
            </a:extLst>
          </p:cNvPr>
          <p:cNvSpPr>
            <a:spLocks noGrp="1"/>
          </p:cNvSpPr>
          <p:nvPr>
            <p:ph type="dt" sz="half" idx="10"/>
          </p:nvPr>
        </p:nvSpPr>
        <p:spPr/>
        <p:txBody>
          <a:bodyPr/>
          <a:lstStyle/>
          <a:p>
            <a:fld id="{92327116-743B-4E3E-849B-661D53F071C6}" type="datetimeFigureOut">
              <a:rPr lang="en-150" smtClean="0"/>
              <a:t>12/12/2023</a:t>
            </a:fld>
            <a:endParaRPr lang="en-150" dirty="0"/>
          </a:p>
        </p:txBody>
      </p:sp>
      <p:sp>
        <p:nvSpPr>
          <p:cNvPr id="5" name="Footer Placeholder 4">
            <a:extLst>
              <a:ext uri="{FF2B5EF4-FFF2-40B4-BE49-F238E27FC236}">
                <a16:creationId xmlns:a16="http://schemas.microsoft.com/office/drawing/2014/main" id="{C542F1DC-4F3B-CAEC-1EF6-3812DCB1D385}"/>
              </a:ext>
            </a:extLst>
          </p:cNvPr>
          <p:cNvSpPr>
            <a:spLocks noGrp="1"/>
          </p:cNvSpPr>
          <p:nvPr>
            <p:ph type="ftr" sz="quarter" idx="11"/>
          </p:nvPr>
        </p:nvSpPr>
        <p:spPr/>
        <p:txBody>
          <a:bodyPr/>
          <a:lstStyle/>
          <a:p>
            <a:endParaRPr lang="en-150" dirty="0"/>
          </a:p>
        </p:txBody>
      </p:sp>
      <p:sp>
        <p:nvSpPr>
          <p:cNvPr id="6" name="Slide Number Placeholder 5">
            <a:extLst>
              <a:ext uri="{FF2B5EF4-FFF2-40B4-BE49-F238E27FC236}">
                <a16:creationId xmlns:a16="http://schemas.microsoft.com/office/drawing/2014/main" id="{0C9AB9C5-C16C-8F0B-8DE3-EBBEC204F254}"/>
              </a:ext>
            </a:extLst>
          </p:cNvPr>
          <p:cNvSpPr>
            <a:spLocks noGrp="1"/>
          </p:cNvSpPr>
          <p:nvPr>
            <p:ph type="sldNum" sz="quarter" idx="12"/>
          </p:nvPr>
        </p:nvSpPr>
        <p:spPr/>
        <p:txBody>
          <a:bodyPr/>
          <a:lstStyle/>
          <a:p>
            <a:fld id="{8CD95673-5435-48C2-934E-FD37205B4553}" type="slidenum">
              <a:rPr lang="en-150" smtClean="0"/>
              <a:t>‹#›</a:t>
            </a:fld>
            <a:endParaRPr lang="en-150" dirty="0"/>
          </a:p>
        </p:txBody>
      </p:sp>
    </p:spTree>
    <p:extLst>
      <p:ext uri="{BB962C8B-B14F-4D97-AF65-F5344CB8AC3E}">
        <p14:creationId xmlns:p14="http://schemas.microsoft.com/office/powerpoint/2010/main" val="209452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059A1-E83F-E508-5F5C-D63E0929C4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150"/>
          </a:p>
        </p:txBody>
      </p:sp>
      <p:sp>
        <p:nvSpPr>
          <p:cNvPr id="3" name="Text Placeholder 2">
            <a:extLst>
              <a:ext uri="{FF2B5EF4-FFF2-40B4-BE49-F238E27FC236}">
                <a16:creationId xmlns:a16="http://schemas.microsoft.com/office/drawing/2014/main" id="{C97A65F3-DBDB-0E61-E380-3E7B2D4631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BB682C-C89A-642A-968B-3190CB6EF635}"/>
              </a:ext>
            </a:extLst>
          </p:cNvPr>
          <p:cNvSpPr>
            <a:spLocks noGrp="1"/>
          </p:cNvSpPr>
          <p:nvPr>
            <p:ph type="dt" sz="half" idx="10"/>
          </p:nvPr>
        </p:nvSpPr>
        <p:spPr/>
        <p:txBody>
          <a:bodyPr/>
          <a:lstStyle/>
          <a:p>
            <a:fld id="{92327116-743B-4E3E-849B-661D53F071C6}" type="datetimeFigureOut">
              <a:rPr lang="en-150" smtClean="0"/>
              <a:t>12/12/2023</a:t>
            </a:fld>
            <a:endParaRPr lang="en-150" dirty="0"/>
          </a:p>
        </p:txBody>
      </p:sp>
      <p:sp>
        <p:nvSpPr>
          <p:cNvPr id="5" name="Footer Placeholder 4">
            <a:extLst>
              <a:ext uri="{FF2B5EF4-FFF2-40B4-BE49-F238E27FC236}">
                <a16:creationId xmlns:a16="http://schemas.microsoft.com/office/drawing/2014/main" id="{74D7C3DD-6874-9498-C8E3-0B002D222AEA}"/>
              </a:ext>
            </a:extLst>
          </p:cNvPr>
          <p:cNvSpPr>
            <a:spLocks noGrp="1"/>
          </p:cNvSpPr>
          <p:nvPr>
            <p:ph type="ftr" sz="quarter" idx="11"/>
          </p:nvPr>
        </p:nvSpPr>
        <p:spPr/>
        <p:txBody>
          <a:bodyPr/>
          <a:lstStyle/>
          <a:p>
            <a:endParaRPr lang="en-150" dirty="0"/>
          </a:p>
        </p:txBody>
      </p:sp>
      <p:sp>
        <p:nvSpPr>
          <p:cNvPr id="6" name="Slide Number Placeholder 5">
            <a:extLst>
              <a:ext uri="{FF2B5EF4-FFF2-40B4-BE49-F238E27FC236}">
                <a16:creationId xmlns:a16="http://schemas.microsoft.com/office/drawing/2014/main" id="{959823BA-0433-F77D-4212-28BCD95D95DB}"/>
              </a:ext>
            </a:extLst>
          </p:cNvPr>
          <p:cNvSpPr>
            <a:spLocks noGrp="1"/>
          </p:cNvSpPr>
          <p:nvPr>
            <p:ph type="sldNum" sz="quarter" idx="12"/>
          </p:nvPr>
        </p:nvSpPr>
        <p:spPr/>
        <p:txBody>
          <a:bodyPr/>
          <a:lstStyle/>
          <a:p>
            <a:fld id="{8CD95673-5435-48C2-934E-FD37205B4553}" type="slidenum">
              <a:rPr lang="en-150" smtClean="0"/>
              <a:t>‹#›</a:t>
            </a:fld>
            <a:endParaRPr lang="en-150" dirty="0"/>
          </a:p>
        </p:txBody>
      </p:sp>
    </p:spTree>
    <p:extLst>
      <p:ext uri="{BB962C8B-B14F-4D97-AF65-F5344CB8AC3E}">
        <p14:creationId xmlns:p14="http://schemas.microsoft.com/office/powerpoint/2010/main" val="542158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56637-C714-441D-D16E-A372A1B60B1F}"/>
              </a:ext>
            </a:extLst>
          </p:cNvPr>
          <p:cNvSpPr>
            <a:spLocks noGrp="1"/>
          </p:cNvSpPr>
          <p:nvPr>
            <p:ph type="title"/>
          </p:nvPr>
        </p:nvSpPr>
        <p:spPr/>
        <p:txBody>
          <a:bodyPr/>
          <a:lstStyle/>
          <a:p>
            <a:r>
              <a:rPr lang="en-US"/>
              <a:t>Click to edit Master title style</a:t>
            </a:r>
            <a:endParaRPr lang="en-150"/>
          </a:p>
        </p:txBody>
      </p:sp>
      <p:sp>
        <p:nvSpPr>
          <p:cNvPr id="3" name="Content Placeholder 2">
            <a:extLst>
              <a:ext uri="{FF2B5EF4-FFF2-40B4-BE49-F238E27FC236}">
                <a16:creationId xmlns:a16="http://schemas.microsoft.com/office/drawing/2014/main" id="{F58996AD-7A95-B716-E326-6A12D4FD13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4" name="Content Placeholder 3">
            <a:extLst>
              <a:ext uri="{FF2B5EF4-FFF2-40B4-BE49-F238E27FC236}">
                <a16:creationId xmlns:a16="http://schemas.microsoft.com/office/drawing/2014/main" id="{0EE34AAB-81CA-53A6-7DF1-365C4CDD9A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5" name="Date Placeholder 4">
            <a:extLst>
              <a:ext uri="{FF2B5EF4-FFF2-40B4-BE49-F238E27FC236}">
                <a16:creationId xmlns:a16="http://schemas.microsoft.com/office/drawing/2014/main" id="{5ACF9D55-31A1-114F-E933-9A493408656C}"/>
              </a:ext>
            </a:extLst>
          </p:cNvPr>
          <p:cNvSpPr>
            <a:spLocks noGrp="1"/>
          </p:cNvSpPr>
          <p:nvPr>
            <p:ph type="dt" sz="half" idx="10"/>
          </p:nvPr>
        </p:nvSpPr>
        <p:spPr/>
        <p:txBody>
          <a:bodyPr/>
          <a:lstStyle/>
          <a:p>
            <a:fld id="{92327116-743B-4E3E-849B-661D53F071C6}" type="datetimeFigureOut">
              <a:rPr lang="en-150" smtClean="0"/>
              <a:t>12/12/2023</a:t>
            </a:fld>
            <a:endParaRPr lang="en-150" dirty="0"/>
          </a:p>
        </p:txBody>
      </p:sp>
      <p:sp>
        <p:nvSpPr>
          <p:cNvPr id="6" name="Footer Placeholder 5">
            <a:extLst>
              <a:ext uri="{FF2B5EF4-FFF2-40B4-BE49-F238E27FC236}">
                <a16:creationId xmlns:a16="http://schemas.microsoft.com/office/drawing/2014/main" id="{67E9A619-CA14-E108-A0AC-CA4374C707DE}"/>
              </a:ext>
            </a:extLst>
          </p:cNvPr>
          <p:cNvSpPr>
            <a:spLocks noGrp="1"/>
          </p:cNvSpPr>
          <p:nvPr>
            <p:ph type="ftr" sz="quarter" idx="11"/>
          </p:nvPr>
        </p:nvSpPr>
        <p:spPr/>
        <p:txBody>
          <a:bodyPr/>
          <a:lstStyle/>
          <a:p>
            <a:endParaRPr lang="en-150" dirty="0"/>
          </a:p>
        </p:txBody>
      </p:sp>
      <p:sp>
        <p:nvSpPr>
          <p:cNvPr id="7" name="Slide Number Placeholder 6">
            <a:extLst>
              <a:ext uri="{FF2B5EF4-FFF2-40B4-BE49-F238E27FC236}">
                <a16:creationId xmlns:a16="http://schemas.microsoft.com/office/drawing/2014/main" id="{9733E7FE-CFA9-E7AF-FF50-BBED7C13EB50}"/>
              </a:ext>
            </a:extLst>
          </p:cNvPr>
          <p:cNvSpPr>
            <a:spLocks noGrp="1"/>
          </p:cNvSpPr>
          <p:nvPr>
            <p:ph type="sldNum" sz="quarter" idx="12"/>
          </p:nvPr>
        </p:nvSpPr>
        <p:spPr/>
        <p:txBody>
          <a:bodyPr/>
          <a:lstStyle/>
          <a:p>
            <a:fld id="{8CD95673-5435-48C2-934E-FD37205B4553}" type="slidenum">
              <a:rPr lang="en-150" smtClean="0"/>
              <a:t>‹#›</a:t>
            </a:fld>
            <a:endParaRPr lang="en-150" dirty="0"/>
          </a:p>
        </p:txBody>
      </p:sp>
    </p:spTree>
    <p:extLst>
      <p:ext uri="{BB962C8B-B14F-4D97-AF65-F5344CB8AC3E}">
        <p14:creationId xmlns:p14="http://schemas.microsoft.com/office/powerpoint/2010/main" val="285947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7070-83DB-8E16-51B2-603C43FDD924}"/>
              </a:ext>
            </a:extLst>
          </p:cNvPr>
          <p:cNvSpPr>
            <a:spLocks noGrp="1"/>
          </p:cNvSpPr>
          <p:nvPr>
            <p:ph type="title"/>
          </p:nvPr>
        </p:nvSpPr>
        <p:spPr>
          <a:xfrm>
            <a:off x="839788" y="365125"/>
            <a:ext cx="10515600" cy="1325563"/>
          </a:xfrm>
        </p:spPr>
        <p:txBody>
          <a:bodyPr/>
          <a:lstStyle/>
          <a:p>
            <a:r>
              <a:rPr lang="en-US"/>
              <a:t>Click to edit Master title style</a:t>
            </a:r>
            <a:endParaRPr lang="en-150"/>
          </a:p>
        </p:txBody>
      </p:sp>
      <p:sp>
        <p:nvSpPr>
          <p:cNvPr id="3" name="Text Placeholder 2">
            <a:extLst>
              <a:ext uri="{FF2B5EF4-FFF2-40B4-BE49-F238E27FC236}">
                <a16:creationId xmlns:a16="http://schemas.microsoft.com/office/drawing/2014/main" id="{B7E7C737-AF7E-7EFC-D79B-72E3C0C5F3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34D88E-4246-BE58-0B61-11A20423CA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5" name="Text Placeholder 4">
            <a:extLst>
              <a:ext uri="{FF2B5EF4-FFF2-40B4-BE49-F238E27FC236}">
                <a16:creationId xmlns:a16="http://schemas.microsoft.com/office/drawing/2014/main" id="{BAD479A9-CB63-3E86-F08C-FF9ACBA35F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0017BB-2DD8-93DB-894F-8069B52E94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7" name="Date Placeholder 6">
            <a:extLst>
              <a:ext uri="{FF2B5EF4-FFF2-40B4-BE49-F238E27FC236}">
                <a16:creationId xmlns:a16="http://schemas.microsoft.com/office/drawing/2014/main" id="{D0E89CA3-4DA3-459C-016A-7438787A5400}"/>
              </a:ext>
            </a:extLst>
          </p:cNvPr>
          <p:cNvSpPr>
            <a:spLocks noGrp="1"/>
          </p:cNvSpPr>
          <p:nvPr>
            <p:ph type="dt" sz="half" idx="10"/>
          </p:nvPr>
        </p:nvSpPr>
        <p:spPr/>
        <p:txBody>
          <a:bodyPr/>
          <a:lstStyle/>
          <a:p>
            <a:fld id="{92327116-743B-4E3E-849B-661D53F071C6}" type="datetimeFigureOut">
              <a:rPr lang="en-150" smtClean="0"/>
              <a:t>12/12/2023</a:t>
            </a:fld>
            <a:endParaRPr lang="en-150" dirty="0"/>
          </a:p>
        </p:txBody>
      </p:sp>
      <p:sp>
        <p:nvSpPr>
          <p:cNvPr id="8" name="Footer Placeholder 7">
            <a:extLst>
              <a:ext uri="{FF2B5EF4-FFF2-40B4-BE49-F238E27FC236}">
                <a16:creationId xmlns:a16="http://schemas.microsoft.com/office/drawing/2014/main" id="{C212526A-8842-6E20-D9B2-E93A33D983F6}"/>
              </a:ext>
            </a:extLst>
          </p:cNvPr>
          <p:cNvSpPr>
            <a:spLocks noGrp="1"/>
          </p:cNvSpPr>
          <p:nvPr>
            <p:ph type="ftr" sz="quarter" idx="11"/>
          </p:nvPr>
        </p:nvSpPr>
        <p:spPr/>
        <p:txBody>
          <a:bodyPr/>
          <a:lstStyle/>
          <a:p>
            <a:endParaRPr lang="en-150" dirty="0"/>
          </a:p>
        </p:txBody>
      </p:sp>
      <p:sp>
        <p:nvSpPr>
          <p:cNvPr id="9" name="Slide Number Placeholder 8">
            <a:extLst>
              <a:ext uri="{FF2B5EF4-FFF2-40B4-BE49-F238E27FC236}">
                <a16:creationId xmlns:a16="http://schemas.microsoft.com/office/drawing/2014/main" id="{DAF62902-1736-76D0-4DE6-112D7E82569F}"/>
              </a:ext>
            </a:extLst>
          </p:cNvPr>
          <p:cNvSpPr>
            <a:spLocks noGrp="1"/>
          </p:cNvSpPr>
          <p:nvPr>
            <p:ph type="sldNum" sz="quarter" idx="12"/>
          </p:nvPr>
        </p:nvSpPr>
        <p:spPr/>
        <p:txBody>
          <a:bodyPr/>
          <a:lstStyle/>
          <a:p>
            <a:fld id="{8CD95673-5435-48C2-934E-FD37205B4553}" type="slidenum">
              <a:rPr lang="en-150" smtClean="0"/>
              <a:t>‹#›</a:t>
            </a:fld>
            <a:endParaRPr lang="en-150" dirty="0"/>
          </a:p>
        </p:txBody>
      </p:sp>
    </p:spTree>
    <p:extLst>
      <p:ext uri="{BB962C8B-B14F-4D97-AF65-F5344CB8AC3E}">
        <p14:creationId xmlns:p14="http://schemas.microsoft.com/office/powerpoint/2010/main" val="470965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CA8B5-9237-0F97-35BC-1DBBF20E7685}"/>
              </a:ext>
            </a:extLst>
          </p:cNvPr>
          <p:cNvSpPr>
            <a:spLocks noGrp="1"/>
          </p:cNvSpPr>
          <p:nvPr>
            <p:ph type="title"/>
          </p:nvPr>
        </p:nvSpPr>
        <p:spPr/>
        <p:txBody>
          <a:bodyPr/>
          <a:lstStyle/>
          <a:p>
            <a:r>
              <a:rPr lang="en-US"/>
              <a:t>Click to edit Master title style</a:t>
            </a:r>
            <a:endParaRPr lang="en-150"/>
          </a:p>
        </p:txBody>
      </p:sp>
      <p:sp>
        <p:nvSpPr>
          <p:cNvPr id="3" name="Date Placeholder 2">
            <a:extLst>
              <a:ext uri="{FF2B5EF4-FFF2-40B4-BE49-F238E27FC236}">
                <a16:creationId xmlns:a16="http://schemas.microsoft.com/office/drawing/2014/main" id="{18CCFA42-2157-6D79-D6B5-189F8E5691F5}"/>
              </a:ext>
            </a:extLst>
          </p:cNvPr>
          <p:cNvSpPr>
            <a:spLocks noGrp="1"/>
          </p:cNvSpPr>
          <p:nvPr>
            <p:ph type="dt" sz="half" idx="10"/>
          </p:nvPr>
        </p:nvSpPr>
        <p:spPr/>
        <p:txBody>
          <a:bodyPr/>
          <a:lstStyle/>
          <a:p>
            <a:fld id="{92327116-743B-4E3E-849B-661D53F071C6}" type="datetimeFigureOut">
              <a:rPr lang="en-150" smtClean="0"/>
              <a:t>12/12/2023</a:t>
            </a:fld>
            <a:endParaRPr lang="en-150" dirty="0"/>
          </a:p>
        </p:txBody>
      </p:sp>
      <p:sp>
        <p:nvSpPr>
          <p:cNvPr id="4" name="Footer Placeholder 3">
            <a:extLst>
              <a:ext uri="{FF2B5EF4-FFF2-40B4-BE49-F238E27FC236}">
                <a16:creationId xmlns:a16="http://schemas.microsoft.com/office/drawing/2014/main" id="{AA13B313-145A-0FC7-FE67-C2E791EE40B9}"/>
              </a:ext>
            </a:extLst>
          </p:cNvPr>
          <p:cNvSpPr>
            <a:spLocks noGrp="1"/>
          </p:cNvSpPr>
          <p:nvPr>
            <p:ph type="ftr" sz="quarter" idx="11"/>
          </p:nvPr>
        </p:nvSpPr>
        <p:spPr/>
        <p:txBody>
          <a:bodyPr/>
          <a:lstStyle/>
          <a:p>
            <a:endParaRPr lang="en-150" dirty="0"/>
          </a:p>
        </p:txBody>
      </p:sp>
      <p:sp>
        <p:nvSpPr>
          <p:cNvPr id="5" name="Slide Number Placeholder 4">
            <a:extLst>
              <a:ext uri="{FF2B5EF4-FFF2-40B4-BE49-F238E27FC236}">
                <a16:creationId xmlns:a16="http://schemas.microsoft.com/office/drawing/2014/main" id="{6196312E-2702-84B4-0144-AA030242A414}"/>
              </a:ext>
            </a:extLst>
          </p:cNvPr>
          <p:cNvSpPr>
            <a:spLocks noGrp="1"/>
          </p:cNvSpPr>
          <p:nvPr>
            <p:ph type="sldNum" sz="quarter" idx="12"/>
          </p:nvPr>
        </p:nvSpPr>
        <p:spPr/>
        <p:txBody>
          <a:bodyPr/>
          <a:lstStyle/>
          <a:p>
            <a:fld id="{8CD95673-5435-48C2-934E-FD37205B4553}" type="slidenum">
              <a:rPr lang="en-150" smtClean="0"/>
              <a:t>‹#›</a:t>
            </a:fld>
            <a:endParaRPr lang="en-150" dirty="0"/>
          </a:p>
        </p:txBody>
      </p:sp>
    </p:spTree>
    <p:extLst>
      <p:ext uri="{BB962C8B-B14F-4D97-AF65-F5344CB8AC3E}">
        <p14:creationId xmlns:p14="http://schemas.microsoft.com/office/powerpoint/2010/main" val="4281605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6FBB2D-AB57-D87A-37E7-DC4860AC5F04}"/>
              </a:ext>
            </a:extLst>
          </p:cNvPr>
          <p:cNvSpPr>
            <a:spLocks noGrp="1"/>
          </p:cNvSpPr>
          <p:nvPr>
            <p:ph type="dt" sz="half" idx="10"/>
          </p:nvPr>
        </p:nvSpPr>
        <p:spPr/>
        <p:txBody>
          <a:bodyPr/>
          <a:lstStyle/>
          <a:p>
            <a:fld id="{92327116-743B-4E3E-849B-661D53F071C6}" type="datetimeFigureOut">
              <a:rPr lang="en-150" smtClean="0"/>
              <a:t>12/12/2023</a:t>
            </a:fld>
            <a:endParaRPr lang="en-150" dirty="0"/>
          </a:p>
        </p:txBody>
      </p:sp>
      <p:sp>
        <p:nvSpPr>
          <p:cNvPr id="3" name="Footer Placeholder 2">
            <a:extLst>
              <a:ext uri="{FF2B5EF4-FFF2-40B4-BE49-F238E27FC236}">
                <a16:creationId xmlns:a16="http://schemas.microsoft.com/office/drawing/2014/main" id="{1401A2F9-F9BB-ACD5-7142-0DEF2447FAFB}"/>
              </a:ext>
            </a:extLst>
          </p:cNvPr>
          <p:cNvSpPr>
            <a:spLocks noGrp="1"/>
          </p:cNvSpPr>
          <p:nvPr>
            <p:ph type="ftr" sz="quarter" idx="11"/>
          </p:nvPr>
        </p:nvSpPr>
        <p:spPr/>
        <p:txBody>
          <a:bodyPr/>
          <a:lstStyle/>
          <a:p>
            <a:endParaRPr lang="en-150" dirty="0"/>
          </a:p>
        </p:txBody>
      </p:sp>
      <p:sp>
        <p:nvSpPr>
          <p:cNvPr id="4" name="Slide Number Placeholder 3">
            <a:extLst>
              <a:ext uri="{FF2B5EF4-FFF2-40B4-BE49-F238E27FC236}">
                <a16:creationId xmlns:a16="http://schemas.microsoft.com/office/drawing/2014/main" id="{3D0EB3CB-6E49-3FE9-3BF3-69A2F3E1789A}"/>
              </a:ext>
            </a:extLst>
          </p:cNvPr>
          <p:cNvSpPr>
            <a:spLocks noGrp="1"/>
          </p:cNvSpPr>
          <p:nvPr>
            <p:ph type="sldNum" sz="quarter" idx="12"/>
          </p:nvPr>
        </p:nvSpPr>
        <p:spPr/>
        <p:txBody>
          <a:bodyPr/>
          <a:lstStyle/>
          <a:p>
            <a:fld id="{8CD95673-5435-48C2-934E-FD37205B4553}" type="slidenum">
              <a:rPr lang="en-150" smtClean="0"/>
              <a:t>‹#›</a:t>
            </a:fld>
            <a:endParaRPr lang="en-150" dirty="0"/>
          </a:p>
        </p:txBody>
      </p:sp>
    </p:spTree>
    <p:extLst>
      <p:ext uri="{BB962C8B-B14F-4D97-AF65-F5344CB8AC3E}">
        <p14:creationId xmlns:p14="http://schemas.microsoft.com/office/powerpoint/2010/main" val="195046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07D5-79D3-E25B-006D-75A5F526B0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150"/>
          </a:p>
        </p:txBody>
      </p:sp>
      <p:sp>
        <p:nvSpPr>
          <p:cNvPr id="3" name="Content Placeholder 2">
            <a:extLst>
              <a:ext uri="{FF2B5EF4-FFF2-40B4-BE49-F238E27FC236}">
                <a16:creationId xmlns:a16="http://schemas.microsoft.com/office/drawing/2014/main" id="{CCAAD920-9958-281E-637E-50470B2F1B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4" name="Text Placeholder 3">
            <a:extLst>
              <a:ext uri="{FF2B5EF4-FFF2-40B4-BE49-F238E27FC236}">
                <a16:creationId xmlns:a16="http://schemas.microsoft.com/office/drawing/2014/main" id="{E9419025-162B-CD54-02C5-CFAE2BA3C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8DE417-F929-5FCE-A6F4-5F752516EB36}"/>
              </a:ext>
            </a:extLst>
          </p:cNvPr>
          <p:cNvSpPr>
            <a:spLocks noGrp="1"/>
          </p:cNvSpPr>
          <p:nvPr>
            <p:ph type="dt" sz="half" idx="10"/>
          </p:nvPr>
        </p:nvSpPr>
        <p:spPr/>
        <p:txBody>
          <a:bodyPr/>
          <a:lstStyle/>
          <a:p>
            <a:fld id="{92327116-743B-4E3E-849B-661D53F071C6}" type="datetimeFigureOut">
              <a:rPr lang="en-150" smtClean="0"/>
              <a:t>12/12/2023</a:t>
            </a:fld>
            <a:endParaRPr lang="en-150" dirty="0"/>
          </a:p>
        </p:txBody>
      </p:sp>
      <p:sp>
        <p:nvSpPr>
          <p:cNvPr id="6" name="Footer Placeholder 5">
            <a:extLst>
              <a:ext uri="{FF2B5EF4-FFF2-40B4-BE49-F238E27FC236}">
                <a16:creationId xmlns:a16="http://schemas.microsoft.com/office/drawing/2014/main" id="{AD6A4EEB-E0F9-4606-22DA-D5BCB2752132}"/>
              </a:ext>
            </a:extLst>
          </p:cNvPr>
          <p:cNvSpPr>
            <a:spLocks noGrp="1"/>
          </p:cNvSpPr>
          <p:nvPr>
            <p:ph type="ftr" sz="quarter" idx="11"/>
          </p:nvPr>
        </p:nvSpPr>
        <p:spPr/>
        <p:txBody>
          <a:bodyPr/>
          <a:lstStyle/>
          <a:p>
            <a:endParaRPr lang="en-150" dirty="0"/>
          </a:p>
        </p:txBody>
      </p:sp>
      <p:sp>
        <p:nvSpPr>
          <p:cNvPr id="7" name="Slide Number Placeholder 6">
            <a:extLst>
              <a:ext uri="{FF2B5EF4-FFF2-40B4-BE49-F238E27FC236}">
                <a16:creationId xmlns:a16="http://schemas.microsoft.com/office/drawing/2014/main" id="{AC61F9FD-94C1-2EFB-0746-9A7EB50638F5}"/>
              </a:ext>
            </a:extLst>
          </p:cNvPr>
          <p:cNvSpPr>
            <a:spLocks noGrp="1"/>
          </p:cNvSpPr>
          <p:nvPr>
            <p:ph type="sldNum" sz="quarter" idx="12"/>
          </p:nvPr>
        </p:nvSpPr>
        <p:spPr/>
        <p:txBody>
          <a:bodyPr/>
          <a:lstStyle/>
          <a:p>
            <a:fld id="{8CD95673-5435-48C2-934E-FD37205B4553}" type="slidenum">
              <a:rPr lang="en-150" smtClean="0"/>
              <a:t>‹#›</a:t>
            </a:fld>
            <a:endParaRPr lang="en-150" dirty="0"/>
          </a:p>
        </p:txBody>
      </p:sp>
    </p:spTree>
    <p:extLst>
      <p:ext uri="{BB962C8B-B14F-4D97-AF65-F5344CB8AC3E}">
        <p14:creationId xmlns:p14="http://schemas.microsoft.com/office/powerpoint/2010/main" val="3075091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85CE5-83E1-267E-C880-7A9018EA39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150"/>
          </a:p>
        </p:txBody>
      </p:sp>
      <p:sp>
        <p:nvSpPr>
          <p:cNvPr id="3" name="Picture Placeholder 2">
            <a:extLst>
              <a:ext uri="{FF2B5EF4-FFF2-40B4-BE49-F238E27FC236}">
                <a16:creationId xmlns:a16="http://schemas.microsoft.com/office/drawing/2014/main" id="{0B9444B3-FF25-8251-D442-7F984E0C4A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150" dirty="0"/>
          </a:p>
        </p:txBody>
      </p:sp>
      <p:sp>
        <p:nvSpPr>
          <p:cNvPr id="4" name="Text Placeholder 3">
            <a:extLst>
              <a:ext uri="{FF2B5EF4-FFF2-40B4-BE49-F238E27FC236}">
                <a16:creationId xmlns:a16="http://schemas.microsoft.com/office/drawing/2014/main" id="{F85F625B-67A5-64F8-126E-823C9FA28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FC8656-922D-805F-5F46-76C6AE7F4C49}"/>
              </a:ext>
            </a:extLst>
          </p:cNvPr>
          <p:cNvSpPr>
            <a:spLocks noGrp="1"/>
          </p:cNvSpPr>
          <p:nvPr>
            <p:ph type="dt" sz="half" idx="10"/>
          </p:nvPr>
        </p:nvSpPr>
        <p:spPr/>
        <p:txBody>
          <a:bodyPr/>
          <a:lstStyle/>
          <a:p>
            <a:fld id="{92327116-743B-4E3E-849B-661D53F071C6}" type="datetimeFigureOut">
              <a:rPr lang="en-150" smtClean="0"/>
              <a:t>12/12/2023</a:t>
            </a:fld>
            <a:endParaRPr lang="en-150" dirty="0"/>
          </a:p>
        </p:txBody>
      </p:sp>
      <p:sp>
        <p:nvSpPr>
          <p:cNvPr id="6" name="Footer Placeholder 5">
            <a:extLst>
              <a:ext uri="{FF2B5EF4-FFF2-40B4-BE49-F238E27FC236}">
                <a16:creationId xmlns:a16="http://schemas.microsoft.com/office/drawing/2014/main" id="{1A0B3DFE-B4F6-57FA-C595-0BA98B048011}"/>
              </a:ext>
            </a:extLst>
          </p:cNvPr>
          <p:cNvSpPr>
            <a:spLocks noGrp="1"/>
          </p:cNvSpPr>
          <p:nvPr>
            <p:ph type="ftr" sz="quarter" idx="11"/>
          </p:nvPr>
        </p:nvSpPr>
        <p:spPr/>
        <p:txBody>
          <a:bodyPr/>
          <a:lstStyle/>
          <a:p>
            <a:endParaRPr lang="en-150" dirty="0"/>
          </a:p>
        </p:txBody>
      </p:sp>
      <p:sp>
        <p:nvSpPr>
          <p:cNvPr id="7" name="Slide Number Placeholder 6">
            <a:extLst>
              <a:ext uri="{FF2B5EF4-FFF2-40B4-BE49-F238E27FC236}">
                <a16:creationId xmlns:a16="http://schemas.microsoft.com/office/drawing/2014/main" id="{17CC4A26-15BC-D234-FB14-0A758AD76423}"/>
              </a:ext>
            </a:extLst>
          </p:cNvPr>
          <p:cNvSpPr>
            <a:spLocks noGrp="1"/>
          </p:cNvSpPr>
          <p:nvPr>
            <p:ph type="sldNum" sz="quarter" idx="12"/>
          </p:nvPr>
        </p:nvSpPr>
        <p:spPr/>
        <p:txBody>
          <a:bodyPr/>
          <a:lstStyle/>
          <a:p>
            <a:fld id="{8CD95673-5435-48C2-934E-FD37205B4553}" type="slidenum">
              <a:rPr lang="en-150" smtClean="0"/>
              <a:t>‹#›</a:t>
            </a:fld>
            <a:endParaRPr lang="en-150" dirty="0"/>
          </a:p>
        </p:txBody>
      </p:sp>
    </p:spTree>
    <p:extLst>
      <p:ext uri="{BB962C8B-B14F-4D97-AF65-F5344CB8AC3E}">
        <p14:creationId xmlns:p14="http://schemas.microsoft.com/office/powerpoint/2010/main" val="3421662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EB5C4E-E8FB-F14D-0659-881B023D7E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150"/>
          </a:p>
        </p:txBody>
      </p:sp>
      <p:sp>
        <p:nvSpPr>
          <p:cNvPr id="3" name="Text Placeholder 2">
            <a:extLst>
              <a:ext uri="{FF2B5EF4-FFF2-40B4-BE49-F238E27FC236}">
                <a16:creationId xmlns:a16="http://schemas.microsoft.com/office/drawing/2014/main" id="{09AEE90D-3A98-5579-254F-E90F94F871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4" name="Date Placeholder 3">
            <a:extLst>
              <a:ext uri="{FF2B5EF4-FFF2-40B4-BE49-F238E27FC236}">
                <a16:creationId xmlns:a16="http://schemas.microsoft.com/office/drawing/2014/main" id="{42B2791B-4DCE-D590-60B7-DCE856642C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27116-743B-4E3E-849B-661D53F071C6}" type="datetimeFigureOut">
              <a:rPr lang="en-150" smtClean="0"/>
              <a:t>12/12/2023</a:t>
            </a:fld>
            <a:endParaRPr lang="en-150" dirty="0"/>
          </a:p>
        </p:txBody>
      </p:sp>
      <p:sp>
        <p:nvSpPr>
          <p:cNvPr id="5" name="Footer Placeholder 4">
            <a:extLst>
              <a:ext uri="{FF2B5EF4-FFF2-40B4-BE49-F238E27FC236}">
                <a16:creationId xmlns:a16="http://schemas.microsoft.com/office/drawing/2014/main" id="{85A07629-25B0-A4E1-1AEC-EF21EB7F75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150" dirty="0"/>
          </a:p>
        </p:txBody>
      </p:sp>
      <p:sp>
        <p:nvSpPr>
          <p:cNvPr id="6" name="Slide Number Placeholder 5">
            <a:extLst>
              <a:ext uri="{FF2B5EF4-FFF2-40B4-BE49-F238E27FC236}">
                <a16:creationId xmlns:a16="http://schemas.microsoft.com/office/drawing/2014/main" id="{F5DBA8EF-4339-8233-E888-5E7B0FC368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95673-5435-48C2-934E-FD37205B4553}" type="slidenum">
              <a:rPr lang="en-150" smtClean="0"/>
              <a:t>‹#›</a:t>
            </a:fld>
            <a:endParaRPr lang="en-150" dirty="0"/>
          </a:p>
        </p:txBody>
      </p:sp>
    </p:spTree>
    <p:extLst>
      <p:ext uri="{BB962C8B-B14F-4D97-AF65-F5344CB8AC3E}">
        <p14:creationId xmlns:p14="http://schemas.microsoft.com/office/powerpoint/2010/main" val="2654055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150"/>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11/relationships/webextension" Target="../webextensions/webextension4.xml"/><Relationship Id="rId3" Type="http://schemas.openxmlformats.org/officeDocument/2006/relationships/image" Target="../media/image2.png"/><Relationship Id="rId7" Type="http://schemas.openxmlformats.org/officeDocument/2006/relationships/image" Target="../media/image4.png"/><Relationship Id="rId2" Type="http://schemas.microsoft.com/office/2011/relationships/webextension" Target="../webextensions/webextension1.xml"/><Relationship Id="rId1" Type="http://schemas.openxmlformats.org/officeDocument/2006/relationships/slideLayout" Target="../slideLayouts/slideLayout2.xml"/><Relationship Id="rId6" Type="http://schemas.microsoft.com/office/2011/relationships/webextension" Target="../webextensions/webextension3.xml"/><Relationship Id="rId5" Type="http://schemas.openxmlformats.org/officeDocument/2006/relationships/image" Target="../media/image3.png"/><Relationship Id="rId4" Type="http://schemas.microsoft.com/office/2011/relationships/webextension" Target="../webextensions/webextension2.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5.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11/relationships/webextension" Target="../webextensions/webextension6.xml"/></Relationships>
</file>

<file path=ppt/slides/_rels/slide5.xml.rels><?xml version="1.0" encoding="UTF-8" standalone="yes"?>
<Relationships xmlns="http://schemas.openxmlformats.org/package/2006/relationships"><Relationship Id="rId3" Type="http://schemas.microsoft.com/office/2011/relationships/webextension" Target="../webextensions/webextension7.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webextension" Target="../webextensions/webextension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472FAA-6AF9-FF48-F47C-F9A4A0D7044E}"/>
              </a:ext>
            </a:extLst>
          </p:cNvPr>
          <p:cNvSpPr txBox="1"/>
          <p:nvPr/>
        </p:nvSpPr>
        <p:spPr>
          <a:xfrm>
            <a:off x="787940" y="1838527"/>
            <a:ext cx="3570051" cy="3968886"/>
          </a:xfrm>
          <a:prstGeom prst="rect">
            <a:avLst/>
          </a:prstGeom>
          <a:solidFill>
            <a:srgbClr val="84C341"/>
          </a:solidFill>
          <a:ln w="12700">
            <a:solidFill>
              <a:schemeClr val="tx1"/>
            </a:solidFill>
          </a:ln>
        </p:spPr>
        <p:txBody>
          <a:bodyPr wrap="square" lIns="144000" rIns="144000" rtlCol="0">
            <a:normAutofit fontScale="85000" lnSpcReduction="10000"/>
          </a:bodyPr>
          <a:lstStyle/>
          <a:p>
            <a:pPr algn="ctr">
              <a:lnSpc>
                <a:spcPct val="150000"/>
              </a:lnSpc>
            </a:pPr>
            <a:r>
              <a:rPr lang="en-US" sz="6600" b="1" dirty="0">
                <a:solidFill>
                  <a:schemeClr val="bg1"/>
                </a:solidFill>
                <a:latin typeface="Aptos Display" panose="020B0004020202020204" pitchFamily="34" charset="0"/>
              </a:rPr>
              <a:t>Maven Market KPI Report</a:t>
            </a:r>
          </a:p>
          <a:p>
            <a:pPr algn="ctr"/>
            <a:endParaRPr lang="en-US" dirty="0">
              <a:latin typeface="Aptos Display" panose="020B0004020202020204" pitchFamily="34" charset="0"/>
            </a:endParaRPr>
          </a:p>
          <a:p>
            <a:pPr algn="ctr"/>
            <a:endParaRPr lang="en-150" dirty="0">
              <a:latin typeface="Aptos Display" panose="020B0004020202020204" pitchFamily="34" charset="0"/>
            </a:endParaRPr>
          </a:p>
        </p:txBody>
      </p:sp>
      <p:sp>
        <p:nvSpPr>
          <p:cNvPr id="5" name="TextBox 4">
            <a:extLst>
              <a:ext uri="{FF2B5EF4-FFF2-40B4-BE49-F238E27FC236}">
                <a16:creationId xmlns:a16="http://schemas.microsoft.com/office/drawing/2014/main" id="{E76F87E7-A4B5-D439-4DB0-B25FC2C4CB7D}"/>
              </a:ext>
            </a:extLst>
          </p:cNvPr>
          <p:cNvSpPr txBox="1"/>
          <p:nvPr/>
        </p:nvSpPr>
        <p:spPr>
          <a:xfrm>
            <a:off x="5143967" y="2572920"/>
            <a:ext cx="6410036" cy="1989158"/>
          </a:xfrm>
          <a:prstGeom prst="rect">
            <a:avLst/>
          </a:prstGeom>
          <a:solidFill>
            <a:srgbClr val="035038"/>
          </a:solidFill>
          <a:ln w="12700">
            <a:solidFill>
              <a:schemeClr val="tx1"/>
            </a:solidFill>
          </a:ln>
        </p:spPr>
        <p:txBody>
          <a:bodyPr wrap="square" tIns="180000" rIns="90000" bIns="144000" rtlCol="0">
            <a:spAutoFit/>
          </a:bodyPr>
          <a:lstStyle/>
          <a:p>
            <a:pPr algn="ctr"/>
            <a:r>
              <a:rPr lang="en-US" b="1" dirty="0">
                <a:solidFill>
                  <a:schemeClr val="bg1"/>
                </a:solidFill>
              </a:rPr>
              <a:t>Welcome! </a:t>
            </a:r>
          </a:p>
          <a:p>
            <a:pPr algn="ctr"/>
            <a:endParaRPr lang="en-US" b="1" dirty="0">
              <a:solidFill>
                <a:schemeClr val="bg1"/>
              </a:solidFill>
            </a:endParaRPr>
          </a:p>
          <a:p>
            <a:pPr algn="ctr"/>
            <a:r>
              <a:rPr lang="en-US" b="1" dirty="0">
                <a:solidFill>
                  <a:schemeClr val="bg1"/>
                </a:solidFill>
              </a:rPr>
              <a:t>This is a report that accompanies the dashboard I made.</a:t>
            </a:r>
          </a:p>
          <a:p>
            <a:pPr algn="ctr"/>
            <a:r>
              <a:rPr lang="en-US" b="1" dirty="0">
                <a:solidFill>
                  <a:schemeClr val="bg1"/>
                </a:solidFill>
              </a:rPr>
              <a:t>It’s a KPI dashboard that covers the performance of Maven Market, a wholesale retail company, over the past 2 years (1997-1998).</a:t>
            </a:r>
            <a:endParaRPr lang="en-150" b="1" dirty="0">
              <a:solidFill>
                <a:schemeClr val="bg1"/>
              </a:solidFill>
            </a:endParaRPr>
          </a:p>
        </p:txBody>
      </p:sp>
      <p:pic>
        <p:nvPicPr>
          <p:cNvPr id="11" name="Picture 10">
            <a:extLst>
              <a:ext uri="{FF2B5EF4-FFF2-40B4-BE49-F238E27FC236}">
                <a16:creationId xmlns:a16="http://schemas.microsoft.com/office/drawing/2014/main" id="{EB92E10E-95D2-8366-55C4-CDC32741FF7F}"/>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787940" y="136187"/>
            <a:ext cx="3570051" cy="1308568"/>
          </a:xfrm>
          <a:prstGeom prst="rect">
            <a:avLst/>
          </a:prstGeom>
          <a:solidFill>
            <a:schemeClr val="bg1"/>
          </a:solidFill>
          <a:ln>
            <a:solidFill>
              <a:schemeClr val="tx1"/>
            </a:solidFill>
          </a:ln>
        </p:spPr>
      </p:pic>
    </p:spTree>
    <p:extLst>
      <p:ext uri="{BB962C8B-B14F-4D97-AF65-F5344CB8AC3E}">
        <p14:creationId xmlns:p14="http://schemas.microsoft.com/office/powerpoint/2010/main" val="2219878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32FE50-1979-89C4-BD16-938FFA68445F}"/>
              </a:ext>
            </a:extLst>
          </p:cNvPr>
          <p:cNvSpPr txBox="1"/>
          <p:nvPr/>
        </p:nvSpPr>
        <p:spPr>
          <a:xfrm>
            <a:off x="476655" y="252918"/>
            <a:ext cx="3258766" cy="637849"/>
          </a:xfrm>
          <a:prstGeom prst="rect">
            <a:avLst/>
          </a:prstGeom>
          <a:solidFill>
            <a:srgbClr val="84C341"/>
          </a:solidFill>
          <a:ln>
            <a:solidFill>
              <a:schemeClr val="tx1"/>
            </a:solidFill>
          </a:ln>
        </p:spPr>
        <p:txBody>
          <a:bodyPr wrap="square" lIns="144000" tIns="72000" rIns="0" bIns="72000" rtlCol="0">
            <a:spAutoFit/>
          </a:bodyPr>
          <a:lstStyle>
            <a:defPPr>
              <a:defRPr lang="en-150"/>
            </a:defPPr>
            <a:lvl1pPr>
              <a:defRPr sz="3200" b="1">
                <a:solidFill>
                  <a:schemeClr val="bg1"/>
                </a:solidFill>
                <a:latin typeface="Aptos Narrow" panose="020B0004020202020204" pitchFamily="34" charset="0"/>
              </a:defRPr>
            </a:lvl1pPr>
          </a:lstStyle>
          <a:p>
            <a:r>
              <a:rPr lang="en-US" dirty="0"/>
              <a:t>Table of Contents:</a:t>
            </a:r>
            <a:endParaRPr lang="en-150" dirty="0"/>
          </a:p>
        </p:txBody>
      </p:sp>
      <p:sp>
        <p:nvSpPr>
          <p:cNvPr id="6" name="TextBox 5">
            <a:extLst>
              <a:ext uri="{FF2B5EF4-FFF2-40B4-BE49-F238E27FC236}">
                <a16:creationId xmlns:a16="http://schemas.microsoft.com/office/drawing/2014/main" id="{4208BA95-FA9D-96FB-BD25-B207D0A17810}"/>
              </a:ext>
            </a:extLst>
          </p:cNvPr>
          <p:cNvSpPr txBox="1"/>
          <p:nvPr/>
        </p:nvSpPr>
        <p:spPr>
          <a:xfrm>
            <a:off x="540000" y="1440000"/>
            <a:ext cx="11083636" cy="3782744"/>
          </a:xfrm>
          <a:prstGeom prst="rect">
            <a:avLst/>
          </a:prstGeom>
          <a:solidFill>
            <a:srgbClr val="035038"/>
          </a:solidFill>
          <a:ln>
            <a:solidFill>
              <a:schemeClr val="tx1"/>
            </a:solidFill>
          </a:ln>
        </p:spPr>
        <p:txBody>
          <a:bodyPr wrap="square" lIns="216000" tIns="180000" rIns="216000" bIns="0" rtlCol="0">
            <a:spAutoFit/>
          </a:bodyPr>
          <a:lstStyle/>
          <a:p>
            <a:pPr marL="285750" indent="-285750">
              <a:buFont typeface="Arial" panose="020B0604020202020204" pitchFamily="34" charset="0"/>
              <a:buChar char="•"/>
            </a:pPr>
            <a:r>
              <a:rPr lang="en-US" b="1" dirty="0">
                <a:solidFill>
                  <a:schemeClr val="bg1"/>
                </a:solidFill>
                <a:latin typeface="Aptos Narrow" panose="020B0004020202020204" pitchFamily="34" charset="0"/>
              </a:rPr>
              <a:t>Comparing the performance against last month: Total Sales, Total Profit, Loss Incurred from Returns, and the count of losses.</a:t>
            </a:r>
          </a:p>
          <a:p>
            <a:pPr marL="285750" indent="-285750">
              <a:buFont typeface="Arial" panose="020B0604020202020204" pitchFamily="34" charset="0"/>
              <a:buChar char="•"/>
            </a:pPr>
            <a:endParaRPr lang="en-US" b="1" dirty="0">
              <a:solidFill>
                <a:schemeClr val="bg1"/>
              </a:solidFill>
              <a:latin typeface="Aptos Narrow" panose="020B0004020202020204" pitchFamily="34" charset="0"/>
            </a:endParaRPr>
          </a:p>
          <a:p>
            <a:pPr marL="285750" indent="-285750">
              <a:buFont typeface="Arial" panose="020B0604020202020204" pitchFamily="34" charset="0"/>
              <a:buChar char="•"/>
            </a:pPr>
            <a:endParaRPr lang="en-US" b="1" dirty="0">
              <a:solidFill>
                <a:schemeClr val="bg1"/>
              </a:solidFill>
              <a:latin typeface="Aptos Narrow" panose="020B0004020202020204" pitchFamily="34" charset="0"/>
            </a:endParaRPr>
          </a:p>
          <a:p>
            <a:pPr marL="285750" indent="-285750">
              <a:buFont typeface="Arial" panose="020B0604020202020204" pitchFamily="34" charset="0"/>
              <a:buChar char="•"/>
            </a:pPr>
            <a:r>
              <a:rPr lang="en-US" b="1" dirty="0">
                <a:solidFill>
                  <a:schemeClr val="bg1"/>
                </a:solidFill>
                <a:latin typeface="Aptos Narrow" panose="020B0004020202020204" pitchFamily="34" charset="0"/>
              </a:rPr>
              <a:t>Listing the top customer companies in terms of sales, profit, and return rate.</a:t>
            </a:r>
          </a:p>
          <a:p>
            <a:pPr marL="285750" indent="-285750">
              <a:buFont typeface="Arial" panose="020B0604020202020204" pitchFamily="34" charset="0"/>
              <a:buChar char="•"/>
            </a:pPr>
            <a:endParaRPr lang="en-US" b="1" dirty="0">
              <a:solidFill>
                <a:schemeClr val="bg1"/>
              </a:solidFill>
              <a:latin typeface="Aptos Narrow" panose="020B0004020202020204" pitchFamily="34" charset="0"/>
            </a:endParaRPr>
          </a:p>
          <a:p>
            <a:pPr marL="285750" indent="-285750">
              <a:buFont typeface="Arial" panose="020B0604020202020204" pitchFamily="34" charset="0"/>
              <a:buChar char="•"/>
            </a:pPr>
            <a:endParaRPr lang="en-US" b="1" dirty="0">
              <a:solidFill>
                <a:schemeClr val="bg1"/>
              </a:solidFill>
              <a:latin typeface="Aptos Narrow" panose="020B0004020202020204" pitchFamily="34" charset="0"/>
            </a:endParaRPr>
          </a:p>
          <a:p>
            <a:pPr marL="285750" indent="-285750">
              <a:buFont typeface="Arial" panose="020B0604020202020204" pitchFamily="34" charset="0"/>
              <a:buChar char="•"/>
            </a:pPr>
            <a:r>
              <a:rPr lang="en-US" b="1" dirty="0">
                <a:solidFill>
                  <a:schemeClr val="bg1"/>
                </a:solidFill>
                <a:latin typeface="Aptos Narrow" panose="020B0004020202020204" pitchFamily="34" charset="0"/>
              </a:rPr>
              <a:t>Highlighting the highest regions in North America in terms of sales.</a:t>
            </a:r>
          </a:p>
          <a:p>
            <a:pPr marL="285750" indent="-285750">
              <a:buFont typeface="Arial" panose="020B0604020202020204" pitchFamily="34" charset="0"/>
              <a:buChar char="•"/>
            </a:pPr>
            <a:endParaRPr lang="en-US" b="1" dirty="0">
              <a:solidFill>
                <a:schemeClr val="bg1"/>
              </a:solidFill>
              <a:latin typeface="Aptos Narrow" panose="020B0004020202020204" pitchFamily="34" charset="0"/>
            </a:endParaRPr>
          </a:p>
          <a:p>
            <a:pPr marL="285750" indent="-285750">
              <a:buFont typeface="Arial" panose="020B0604020202020204" pitchFamily="34" charset="0"/>
              <a:buChar char="•"/>
            </a:pPr>
            <a:endParaRPr lang="en-US" b="1" dirty="0">
              <a:solidFill>
                <a:schemeClr val="bg1"/>
              </a:solidFill>
              <a:latin typeface="Aptos Narrow" panose="020B0004020202020204" pitchFamily="34" charset="0"/>
            </a:endParaRPr>
          </a:p>
          <a:p>
            <a:pPr marL="285750" indent="-285750">
              <a:buFont typeface="Arial" panose="020B0604020202020204" pitchFamily="34" charset="0"/>
              <a:buChar char="•"/>
            </a:pPr>
            <a:r>
              <a:rPr lang="en-US" b="1" dirty="0">
                <a:solidFill>
                  <a:schemeClr val="bg1"/>
                </a:solidFill>
                <a:latin typeface="Aptos Narrow" panose="020B0004020202020204" pitchFamily="34" charset="0"/>
              </a:rPr>
              <a:t>Analyzing the trends of Total Revenue over the two previous years.</a:t>
            </a:r>
            <a:endParaRPr lang="en-US" b="1" dirty="0">
              <a:latin typeface="Aptos Narrow" panose="020B0004020202020204" pitchFamily="34" charset="0"/>
            </a:endParaRPr>
          </a:p>
          <a:p>
            <a:pPr marL="285750" indent="-285750">
              <a:buFont typeface="Arial" panose="020B0604020202020204" pitchFamily="34" charset="0"/>
              <a:buChar char="•"/>
            </a:pPr>
            <a:endParaRPr lang="en-US" b="1" dirty="0">
              <a:latin typeface="Aptos Narrow" panose="020B0004020202020204" pitchFamily="34" charset="0"/>
            </a:endParaRPr>
          </a:p>
          <a:p>
            <a:pPr marL="285750" indent="-285750">
              <a:buFont typeface="Arial" panose="020B0604020202020204" pitchFamily="34" charset="0"/>
              <a:buChar char="•"/>
            </a:pPr>
            <a:endParaRPr lang="en-150" b="1" dirty="0">
              <a:latin typeface="Aptos Narrow" panose="020B0004020202020204" pitchFamily="34" charset="0"/>
            </a:endParaRPr>
          </a:p>
        </p:txBody>
      </p:sp>
    </p:spTree>
    <p:extLst>
      <p:ext uri="{BB962C8B-B14F-4D97-AF65-F5344CB8AC3E}">
        <p14:creationId xmlns:p14="http://schemas.microsoft.com/office/powerpoint/2010/main" val="3014711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BEBDF5-E7C6-72D1-3A1F-494D4C594BAC}"/>
              </a:ext>
            </a:extLst>
          </p:cNvPr>
          <p:cNvSpPr txBox="1"/>
          <p:nvPr/>
        </p:nvSpPr>
        <p:spPr>
          <a:xfrm>
            <a:off x="171450" y="169902"/>
            <a:ext cx="3947968" cy="1569660"/>
          </a:xfrm>
          <a:prstGeom prst="rect">
            <a:avLst/>
          </a:prstGeom>
          <a:solidFill>
            <a:srgbClr val="84C341"/>
          </a:solidFill>
          <a:ln>
            <a:solidFill>
              <a:schemeClr val="tx1"/>
            </a:solidFill>
          </a:ln>
        </p:spPr>
        <p:txBody>
          <a:bodyPr wrap="square" lIns="180000" rtlCol="0">
            <a:spAutoFit/>
          </a:bodyPr>
          <a:lstStyle/>
          <a:p>
            <a:r>
              <a:rPr lang="en-US" sz="3200" b="1" dirty="0">
                <a:solidFill>
                  <a:schemeClr val="bg1"/>
                </a:solidFill>
                <a:latin typeface="Aptos Narrow" panose="020B0004020202020204" pitchFamily="34" charset="0"/>
              </a:rPr>
              <a:t>Comparing performance against last month:</a:t>
            </a:r>
            <a:endParaRPr lang="en-150" sz="3200" b="1" dirty="0">
              <a:solidFill>
                <a:schemeClr val="bg1"/>
              </a:solidFill>
              <a:latin typeface="Aptos Narrow" panose="020B0004020202020204" pitchFamily="34" charset="0"/>
            </a:endParaRPr>
          </a:p>
        </p:txBody>
      </p:sp>
      <p:sp>
        <p:nvSpPr>
          <p:cNvPr id="3" name="TextBox 2">
            <a:extLst>
              <a:ext uri="{FF2B5EF4-FFF2-40B4-BE49-F238E27FC236}">
                <a16:creationId xmlns:a16="http://schemas.microsoft.com/office/drawing/2014/main" id="{5599BFC2-C31F-8ED0-73F9-8835854DA10A}"/>
              </a:ext>
            </a:extLst>
          </p:cNvPr>
          <p:cNvSpPr txBox="1"/>
          <p:nvPr/>
        </p:nvSpPr>
        <p:spPr>
          <a:xfrm>
            <a:off x="171450" y="1903748"/>
            <a:ext cx="3947968" cy="4784350"/>
          </a:xfrm>
          <a:prstGeom prst="rect">
            <a:avLst/>
          </a:prstGeom>
          <a:solidFill>
            <a:srgbClr val="035038"/>
          </a:solidFill>
          <a:ln>
            <a:solidFill>
              <a:schemeClr val="tx1"/>
            </a:solidFill>
          </a:ln>
        </p:spPr>
        <p:txBody>
          <a:bodyPr wrap="square" lIns="72000" tIns="144000" rIns="144000" bIns="144000" rtlCol="0">
            <a:spAutoFit/>
          </a:bodyPr>
          <a:lstStyle/>
          <a:p>
            <a:pPr marL="144000">
              <a:spcBef>
                <a:spcPts val="2400"/>
              </a:spcBef>
            </a:pPr>
            <a:r>
              <a:rPr lang="en-US" b="1" dirty="0">
                <a:solidFill>
                  <a:schemeClr val="bg1"/>
                </a:solidFill>
                <a:latin typeface="Aptos Narrow" panose="020B0004020202020204" pitchFamily="34" charset="0"/>
              </a:rPr>
              <a:t>Due to the great formatting of these cards, we can quickly notice that we’ve had improvements in most areas. Note that the goal is simply to beat the previous month. </a:t>
            </a:r>
          </a:p>
          <a:p>
            <a:pPr marL="144000">
              <a:spcBef>
                <a:spcPts val="2400"/>
              </a:spcBef>
            </a:pPr>
            <a:r>
              <a:rPr lang="en-US" b="1" dirty="0">
                <a:solidFill>
                  <a:schemeClr val="bg1"/>
                </a:solidFill>
                <a:latin typeface="Aptos Narrow" panose="020B0004020202020204" pitchFamily="34" charset="0"/>
              </a:rPr>
              <a:t>Sales have increased by 5.69% since last month, with revenue close behind with a 5.62% increase.</a:t>
            </a:r>
          </a:p>
          <a:p>
            <a:pPr marL="144000">
              <a:spcBef>
                <a:spcPts val="2400"/>
              </a:spcBef>
            </a:pPr>
            <a:r>
              <a:rPr lang="en-US" b="1" dirty="0">
                <a:solidFill>
                  <a:schemeClr val="bg1"/>
                </a:solidFill>
                <a:latin typeface="Aptos Narrow" panose="020B0004020202020204" pitchFamily="34" charset="0"/>
              </a:rPr>
              <a:t>We do notice a 2.9% increase in returns, which is natural given the increase in sales. However, it’s highly worth noting that despite this, we notice a 1.09% decrease in the losses incurred due to returns.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0" name="Add-in 9" title="Microsoft Power BI">
                <a:extLst>
                  <a:ext uri="{FF2B5EF4-FFF2-40B4-BE49-F238E27FC236}">
                    <a16:creationId xmlns:a16="http://schemas.microsoft.com/office/drawing/2014/main" id="{B5BC3C24-3D76-E025-FA21-DA900F826066}"/>
                  </a:ext>
                </a:extLst>
              </p:cNvPr>
              <p:cNvGraphicFramePr>
                <a:graphicFrameLocks noGrp="1"/>
              </p:cNvGraphicFramePr>
              <p:nvPr>
                <p:extLst>
                  <p:ext uri="{D42A27DB-BD31-4B8C-83A1-F6EECF244321}">
                    <p14:modId xmlns:p14="http://schemas.microsoft.com/office/powerpoint/2010/main" val="2895747284"/>
                  </p:ext>
                </p:extLst>
              </p:nvPr>
            </p:nvGraphicFramePr>
            <p:xfrm>
              <a:off x="8505825" y="3589017"/>
              <a:ext cx="3257550" cy="21672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10" name="Add-in 9" title="Microsoft Power BI">
                <a:extLst>
                  <a:ext uri="{FF2B5EF4-FFF2-40B4-BE49-F238E27FC236}">
                    <a16:creationId xmlns:a16="http://schemas.microsoft.com/office/drawing/2014/main" id="{B5BC3C24-3D76-E025-FA21-DA900F826066}"/>
                  </a:ext>
                </a:extLst>
              </p:cNvPr>
              <p:cNvPicPr>
                <a:picLocks noGrp="1" noRot="1" noChangeAspect="1" noMove="1" noResize="1" noEditPoints="1" noAdjustHandles="1" noChangeArrowheads="1" noChangeShapeType="1"/>
              </p:cNvPicPr>
              <p:nvPr/>
            </p:nvPicPr>
            <p:blipFill>
              <a:blip r:embed="rId3"/>
              <a:stretch>
                <a:fillRect/>
              </a:stretch>
            </p:blipFill>
            <p:spPr>
              <a:xfrm>
                <a:off x="8505825" y="3589017"/>
                <a:ext cx="3257550" cy="2167200"/>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11" name="Add-in 10" title="Microsoft Power BI">
                <a:extLst>
                  <a:ext uri="{FF2B5EF4-FFF2-40B4-BE49-F238E27FC236}">
                    <a16:creationId xmlns:a16="http://schemas.microsoft.com/office/drawing/2014/main" id="{DBED07AA-B898-5808-8262-5ED3DA53FAAC}"/>
                  </a:ext>
                </a:extLst>
              </p:cNvPr>
              <p:cNvGraphicFramePr>
                <a:graphicFrameLocks noGrp="1"/>
              </p:cNvGraphicFramePr>
              <p:nvPr>
                <p:extLst>
                  <p:ext uri="{D42A27DB-BD31-4B8C-83A1-F6EECF244321}">
                    <p14:modId xmlns:p14="http://schemas.microsoft.com/office/powerpoint/2010/main" val="4068716505"/>
                  </p:ext>
                </p:extLst>
              </p:nvPr>
            </p:nvGraphicFramePr>
            <p:xfrm>
              <a:off x="4781551" y="3589018"/>
              <a:ext cx="3257550" cy="216720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11" name="Add-in 10" title="Microsoft Power BI">
                <a:extLst>
                  <a:ext uri="{FF2B5EF4-FFF2-40B4-BE49-F238E27FC236}">
                    <a16:creationId xmlns:a16="http://schemas.microsoft.com/office/drawing/2014/main" id="{DBED07AA-B898-5808-8262-5ED3DA53FAAC}"/>
                  </a:ext>
                </a:extLst>
              </p:cNvPr>
              <p:cNvPicPr>
                <a:picLocks noGrp="1" noRot="1" noChangeAspect="1" noMove="1" noResize="1" noEditPoints="1" noAdjustHandles="1" noChangeArrowheads="1" noChangeShapeType="1"/>
              </p:cNvPicPr>
              <p:nvPr/>
            </p:nvPicPr>
            <p:blipFill>
              <a:blip r:embed="rId5"/>
              <a:stretch>
                <a:fillRect/>
              </a:stretch>
            </p:blipFill>
            <p:spPr>
              <a:xfrm>
                <a:off x="4781551" y="3589018"/>
                <a:ext cx="3257550" cy="2167200"/>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12" name="Add-in 11" title="Microsoft Power BI">
                <a:extLst>
                  <a:ext uri="{FF2B5EF4-FFF2-40B4-BE49-F238E27FC236}">
                    <a16:creationId xmlns:a16="http://schemas.microsoft.com/office/drawing/2014/main" id="{11559F4F-35FE-0466-0C8A-5571327A2F09}"/>
                  </a:ext>
                </a:extLst>
              </p:cNvPr>
              <p:cNvGraphicFramePr>
                <a:graphicFrameLocks noGrp="1"/>
              </p:cNvGraphicFramePr>
              <p:nvPr>
                <p:extLst>
                  <p:ext uri="{D42A27DB-BD31-4B8C-83A1-F6EECF244321}">
                    <p14:modId xmlns:p14="http://schemas.microsoft.com/office/powerpoint/2010/main" val="3926153435"/>
                  </p:ext>
                </p:extLst>
              </p:nvPr>
            </p:nvGraphicFramePr>
            <p:xfrm>
              <a:off x="8505825" y="954731"/>
              <a:ext cx="3257550" cy="2167502"/>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2" name="Add-in 11" title="Microsoft Power BI">
                <a:extLst>
                  <a:ext uri="{FF2B5EF4-FFF2-40B4-BE49-F238E27FC236}">
                    <a16:creationId xmlns:a16="http://schemas.microsoft.com/office/drawing/2014/main" id="{11559F4F-35FE-0466-0C8A-5571327A2F09}"/>
                  </a:ext>
                </a:extLst>
              </p:cNvPr>
              <p:cNvPicPr>
                <a:picLocks noGrp="1" noRot="1" noChangeAspect="1" noMove="1" noResize="1" noEditPoints="1" noAdjustHandles="1" noChangeArrowheads="1" noChangeShapeType="1"/>
              </p:cNvPicPr>
              <p:nvPr/>
            </p:nvPicPr>
            <p:blipFill>
              <a:blip r:embed="rId7"/>
              <a:stretch>
                <a:fillRect/>
              </a:stretch>
            </p:blipFill>
            <p:spPr>
              <a:xfrm>
                <a:off x="8505825" y="954731"/>
                <a:ext cx="3257550" cy="2167502"/>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13" name="Add-in 12" title="Microsoft Power BI">
                <a:extLst>
                  <a:ext uri="{FF2B5EF4-FFF2-40B4-BE49-F238E27FC236}">
                    <a16:creationId xmlns:a16="http://schemas.microsoft.com/office/drawing/2014/main" id="{76A850DB-8F8A-A91D-4FFE-79C7AD14BB2D}"/>
                  </a:ext>
                </a:extLst>
              </p:cNvPr>
              <p:cNvGraphicFramePr>
                <a:graphicFrameLocks noGrp="1"/>
              </p:cNvGraphicFramePr>
              <p:nvPr>
                <p:extLst>
                  <p:ext uri="{D42A27DB-BD31-4B8C-83A1-F6EECF244321}">
                    <p14:modId xmlns:p14="http://schemas.microsoft.com/office/powerpoint/2010/main" val="2488278606"/>
                  </p:ext>
                </p:extLst>
              </p:nvPr>
            </p:nvGraphicFramePr>
            <p:xfrm>
              <a:off x="4781550" y="954731"/>
              <a:ext cx="3257550" cy="2167503"/>
            </p:xfrm>
            <a:graphic>
              <a:graphicData uri="http://schemas.microsoft.com/office/webextensions/webextension/2010/11">
                <we:webextensionref xmlns:we="http://schemas.microsoft.com/office/webextensions/webextension/2010/11" xmlns:r="http://schemas.openxmlformats.org/officeDocument/2006/relationships" r:id="rId8"/>
              </a:graphicData>
            </a:graphic>
          </p:graphicFrame>
        </mc:Choice>
        <mc:Fallback>
          <p:pic>
            <p:nvPicPr>
              <p:cNvPr id="13" name="Add-in 12" title="Microsoft Power BI">
                <a:extLst>
                  <a:ext uri="{FF2B5EF4-FFF2-40B4-BE49-F238E27FC236}">
                    <a16:creationId xmlns:a16="http://schemas.microsoft.com/office/drawing/2014/main" id="{76A850DB-8F8A-A91D-4FFE-79C7AD14BB2D}"/>
                  </a:ext>
                </a:extLst>
              </p:cNvPr>
              <p:cNvPicPr>
                <a:picLocks noGrp="1" noRot="1" noChangeAspect="1" noMove="1" noResize="1" noEditPoints="1" noAdjustHandles="1" noChangeArrowheads="1" noChangeShapeType="1"/>
              </p:cNvPicPr>
              <p:nvPr/>
            </p:nvPicPr>
            <p:blipFill>
              <a:blip r:embed="rId9"/>
              <a:stretch>
                <a:fillRect/>
              </a:stretch>
            </p:blipFill>
            <p:spPr>
              <a:xfrm>
                <a:off x="4781550" y="954731"/>
                <a:ext cx="3257550" cy="2167503"/>
              </a:xfrm>
              <a:prstGeom prst="rect">
                <a:avLst/>
              </a:prstGeom>
            </p:spPr>
          </p:pic>
        </mc:Fallback>
      </mc:AlternateContent>
    </p:spTree>
    <p:extLst>
      <p:ext uri="{BB962C8B-B14F-4D97-AF65-F5344CB8AC3E}">
        <p14:creationId xmlns:p14="http://schemas.microsoft.com/office/powerpoint/2010/main" val="2553584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517984-D1E5-3A8D-7B17-CB69800A617E}"/>
              </a:ext>
            </a:extLst>
          </p:cNvPr>
          <p:cNvSpPr txBox="1"/>
          <p:nvPr/>
        </p:nvSpPr>
        <p:spPr>
          <a:xfrm>
            <a:off x="8105775" y="1427498"/>
            <a:ext cx="3947968" cy="5092127"/>
          </a:xfrm>
          <a:prstGeom prst="rect">
            <a:avLst/>
          </a:prstGeom>
          <a:solidFill>
            <a:srgbClr val="035038"/>
          </a:solidFill>
          <a:ln>
            <a:solidFill>
              <a:schemeClr val="tx1"/>
            </a:solidFill>
          </a:ln>
        </p:spPr>
        <p:txBody>
          <a:bodyPr wrap="square" lIns="72000" tIns="144000" rIns="144000" bIns="144000" rtlCol="0">
            <a:spAutoFit/>
          </a:bodyPr>
          <a:lstStyle/>
          <a:p>
            <a:pPr marL="144000">
              <a:spcBef>
                <a:spcPts val="2400"/>
              </a:spcBef>
            </a:pPr>
            <a:r>
              <a:rPr lang="en-US" sz="1600" b="1" dirty="0">
                <a:solidFill>
                  <a:schemeClr val="bg1"/>
                </a:solidFill>
                <a:latin typeface="Aptos Narrow" panose="020B0004020202020204" pitchFamily="34" charset="0"/>
              </a:rPr>
              <a:t>We notice that Hermanos, Tell Tale, and Ebony are the three highest companies in terms of sales, and profit. They are not the highest when it comes to profit margin however.</a:t>
            </a:r>
          </a:p>
          <a:p>
            <a:pPr marL="144000">
              <a:spcBef>
                <a:spcPts val="2400"/>
              </a:spcBef>
            </a:pPr>
            <a:r>
              <a:rPr lang="en-US" sz="1600" b="1" dirty="0">
                <a:solidFill>
                  <a:schemeClr val="bg1"/>
                </a:solidFill>
                <a:latin typeface="Aptos Narrow" panose="020B0004020202020204" pitchFamily="34" charset="0"/>
              </a:rPr>
              <a:t>ADJ, Quick, and Dual City boast the highest profit but also suffer from very high return rates, indicating that their goods are of lower quality, thus with a smaller manufacturing price, this led to very low sales. </a:t>
            </a:r>
          </a:p>
          <a:p>
            <a:pPr marL="144000">
              <a:spcBef>
                <a:spcPts val="2400"/>
              </a:spcBef>
            </a:pPr>
            <a:r>
              <a:rPr lang="en-US" sz="1600" b="1" dirty="0">
                <a:solidFill>
                  <a:schemeClr val="bg1"/>
                </a:solidFill>
                <a:latin typeface="Aptos Narrow" panose="020B0004020202020204" pitchFamily="34" charset="0"/>
              </a:rPr>
              <a:t>We can see companies like Plato, BBB Best, Imagine, and others excelling at maintain a high profit margin with relatively low return rates, and lots of sales as well. It’s recommended to focus on these companies.</a:t>
            </a:r>
          </a:p>
        </p:txBody>
      </p:sp>
      <p:sp>
        <p:nvSpPr>
          <p:cNvPr id="7" name="TextBox 6">
            <a:extLst>
              <a:ext uri="{FF2B5EF4-FFF2-40B4-BE49-F238E27FC236}">
                <a16:creationId xmlns:a16="http://schemas.microsoft.com/office/drawing/2014/main" id="{024FE571-D3F7-5900-FEB6-E1F8951561FD}"/>
              </a:ext>
            </a:extLst>
          </p:cNvPr>
          <p:cNvSpPr txBox="1"/>
          <p:nvPr/>
        </p:nvSpPr>
        <p:spPr>
          <a:xfrm>
            <a:off x="8105775" y="169902"/>
            <a:ext cx="3947968" cy="1077218"/>
          </a:xfrm>
          <a:prstGeom prst="rect">
            <a:avLst/>
          </a:prstGeom>
          <a:solidFill>
            <a:srgbClr val="84C341"/>
          </a:solidFill>
          <a:ln>
            <a:solidFill>
              <a:schemeClr val="tx1"/>
            </a:solidFill>
          </a:ln>
        </p:spPr>
        <p:txBody>
          <a:bodyPr wrap="square" lIns="180000" rtlCol="0">
            <a:spAutoFit/>
          </a:bodyPr>
          <a:lstStyle/>
          <a:p>
            <a:r>
              <a:rPr lang="en-US" sz="3200" b="1" dirty="0">
                <a:solidFill>
                  <a:schemeClr val="bg1"/>
                </a:solidFill>
                <a:latin typeface="Aptos Narrow" panose="020B0004020202020204" pitchFamily="34" charset="0"/>
              </a:rPr>
              <a:t>Top customer companies:</a:t>
            </a:r>
            <a:endParaRPr lang="en-150" sz="3200" b="1" dirty="0">
              <a:solidFill>
                <a:schemeClr val="bg1"/>
              </a:solidFill>
              <a:latin typeface="Aptos Narrow" panose="020B0004020202020204" pitchFamily="34"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2" name="Add-in 11" title="Microsoft Power BI">
                <a:extLst>
                  <a:ext uri="{FF2B5EF4-FFF2-40B4-BE49-F238E27FC236}">
                    <a16:creationId xmlns:a16="http://schemas.microsoft.com/office/drawing/2014/main" id="{1223D187-3EC7-58D7-14B0-3B046DC7A7AE}"/>
                  </a:ext>
                </a:extLst>
              </p:cNvPr>
              <p:cNvGraphicFramePr>
                <a:graphicFrameLocks noGrp="1"/>
              </p:cNvGraphicFramePr>
              <p:nvPr>
                <p:extLst>
                  <p:ext uri="{D42A27DB-BD31-4B8C-83A1-F6EECF244321}">
                    <p14:modId xmlns:p14="http://schemas.microsoft.com/office/powerpoint/2010/main" val="2550990462"/>
                  </p:ext>
                </p:extLst>
              </p:nvPr>
            </p:nvGraphicFramePr>
            <p:xfrm>
              <a:off x="1438276" y="169902"/>
              <a:ext cx="4495799" cy="293524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12" name="Add-in 11" title="Microsoft Power BI">
                <a:extLst>
                  <a:ext uri="{FF2B5EF4-FFF2-40B4-BE49-F238E27FC236}">
                    <a16:creationId xmlns:a16="http://schemas.microsoft.com/office/drawing/2014/main" id="{1223D187-3EC7-58D7-14B0-3B046DC7A7AE}"/>
                  </a:ext>
                </a:extLst>
              </p:cNvPr>
              <p:cNvPicPr>
                <a:picLocks noGrp="1" noRot="1" noChangeAspect="1" noMove="1" noResize="1" noEditPoints="1" noAdjustHandles="1" noChangeArrowheads="1" noChangeShapeType="1"/>
              </p:cNvPicPr>
              <p:nvPr/>
            </p:nvPicPr>
            <p:blipFill>
              <a:blip r:embed="rId3"/>
              <a:stretch>
                <a:fillRect/>
              </a:stretch>
            </p:blipFill>
            <p:spPr>
              <a:xfrm>
                <a:off x="1438276" y="169902"/>
                <a:ext cx="4495799" cy="2935248"/>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14" name="Add-in 13" title="Microsoft Power BI">
                <a:extLst>
                  <a:ext uri="{FF2B5EF4-FFF2-40B4-BE49-F238E27FC236}">
                    <a16:creationId xmlns:a16="http://schemas.microsoft.com/office/drawing/2014/main" id="{A2E6E738-1A63-74B6-1228-ADE4592A4AA5}"/>
                  </a:ext>
                </a:extLst>
              </p:cNvPr>
              <p:cNvGraphicFramePr>
                <a:graphicFrameLocks noGrp="1"/>
              </p:cNvGraphicFramePr>
              <p:nvPr>
                <p:extLst>
                  <p:ext uri="{D42A27DB-BD31-4B8C-83A1-F6EECF244321}">
                    <p14:modId xmlns:p14="http://schemas.microsoft.com/office/powerpoint/2010/main" val="2370833990"/>
                  </p:ext>
                </p:extLst>
              </p:nvPr>
            </p:nvGraphicFramePr>
            <p:xfrm>
              <a:off x="1438275" y="3228975"/>
              <a:ext cx="4495800" cy="329065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14" name="Add-in 13" title="Microsoft Power BI">
                <a:extLst>
                  <a:ext uri="{FF2B5EF4-FFF2-40B4-BE49-F238E27FC236}">
                    <a16:creationId xmlns:a16="http://schemas.microsoft.com/office/drawing/2014/main" id="{A2E6E738-1A63-74B6-1228-ADE4592A4AA5}"/>
                  </a:ext>
                </a:extLst>
              </p:cNvPr>
              <p:cNvPicPr>
                <a:picLocks noGrp="1" noRot="1" noChangeAspect="1" noMove="1" noResize="1" noEditPoints="1" noAdjustHandles="1" noChangeArrowheads="1" noChangeShapeType="1"/>
              </p:cNvPicPr>
              <p:nvPr/>
            </p:nvPicPr>
            <p:blipFill>
              <a:blip r:embed="rId5"/>
              <a:stretch>
                <a:fillRect/>
              </a:stretch>
            </p:blipFill>
            <p:spPr>
              <a:xfrm>
                <a:off x="1438275" y="3228975"/>
                <a:ext cx="4495800" cy="3290650"/>
              </a:xfrm>
              <a:prstGeom prst="rect">
                <a:avLst/>
              </a:prstGeom>
            </p:spPr>
          </p:pic>
        </mc:Fallback>
      </mc:AlternateContent>
    </p:spTree>
    <p:extLst>
      <p:ext uri="{BB962C8B-B14F-4D97-AF65-F5344CB8AC3E}">
        <p14:creationId xmlns:p14="http://schemas.microsoft.com/office/powerpoint/2010/main" val="2848925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B9EEE6-0410-0111-7953-1495DC90B597}"/>
              </a:ext>
            </a:extLst>
          </p:cNvPr>
          <p:cNvSpPr txBox="1"/>
          <p:nvPr/>
        </p:nvSpPr>
        <p:spPr>
          <a:xfrm>
            <a:off x="171450" y="1903748"/>
            <a:ext cx="3947968" cy="4261130"/>
          </a:xfrm>
          <a:prstGeom prst="rect">
            <a:avLst/>
          </a:prstGeom>
          <a:solidFill>
            <a:srgbClr val="035038"/>
          </a:solidFill>
          <a:ln>
            <a:solidFill>
              <a:schemeClr val="tx1"/>
            </a:solidFill>
          </a:ln>
        </p:spPr>
        <p:txBody>
          <a:bodyPr wrap="square" lIns="72000" tIns="144000" rIns="144000" bIns="144000" rtlCol="0">
            <a:spAutoFit/>
          </a:bodyPr>
          <a:lstStyle/>
          <a:p>
            <a:pPr marL="144000">
              <a:spcBef>
                <a:spcPts val="2400"/>
              </a:spcBef>
            </a:pPr>
            <a:r>
              <a:rPr lang="en-US" b="1" dirty="0">
                <a:solidFill>
                  <a:schemeClr val="bg1"/>
                </a:solidFill>
                <a:latin typeface="Aptos Narrow" panose="020B0004020202020204" pitchFamily="34" charset="0"/>
              </a:rPr>
              <a:t>To no one’s surprise, a large portion of the orders comes from the US, at 72806 sales, 67% of total sales.</a:t>
            </a:r>
          </a:p>
          <a:p>
            <a:pPr marL="144000">
              <a:spcBef>
                <a:spcPts val="2400"/>
              </a:spcBef>
            </a:pPr>
            <a:r>
              <a:rPr lang="en-US" b="1" dirty="0">
                <a:solidFill>
                  <a:schemeClr val="bg1"/>
                </a:solidFill>
                <a:latin typeface="Aptos Narrow" panose="020B0004020202020204" pitchFamily="34" charset="0"/>
              </a:rPr>
              <a:t>Mexico is second highest, at 72806, or 27%.</a:t>
            </a:r>
          </a:p>
          <a:p>
            <a:pPr marL="144000">
              <a:spcBef>
                <a:spcPts val="2400"/>
              </a:spcBef>
            </a:pPr>
            <a:r>
              <a:rPr lang="en-US" b="1" dirty="0">
                <a:solidFill>
                  <a:schemeClr val="bg1"/>
                </a:solidFill>
                <a:latin typeface="Aptos Narrow" panose="020B0004020202020204" pitchFamily="34" charset="0"/>
              </a:rPr>
              <a:t>Canada has the least sales of the three, at 16091, or 6%.</a:t>
            </a:r>
          </a:p>
          <a:p>
            <a:pPr marL="144000">
              <a:spcBef>
                <a:spcPts val="2400"/>
              </a:spcBef>
            </a:pPr>
            <a:r>
              <a:rPr lang="en-US" b="1" dirty="0">
                <a:solidFill>
                  <a:schemeClr val="bg1"/>
                </a:solidFill>
                <a:latin typeface="Aptos Narrow" panose="020B0004020202020204" pitchFamily="34" charset="0"/>
              </a:rPr>
              <a:t>It is recommended to investment in marketing in Canada, to get the Maven Market name to be more well known there.</a:t>
            </a:r>
          </a:p>
        </p:txBody>
      </p:sp>
      <p:sp>
        <p:nvSpPr>
          <p:cNvPr id="3" name="TextBox 2">
            <a:extLst>
              <a:ext uri="{FF2B5EF4-FFF2-40B4-BE49-F238E27FC236}">
                <a16:creationId xmlns:a16="http://schemas.microsoft.com/office/drawing/2014/main" id="{A8CE276A-16C1-31E4-B318-A0F1B2329B7D}"/>
              </a:ext>
            </a:extLst>
          </p:cNvPr>
          <p:cNvSpPr txBox="1"/>
          <p:nvPr/>
        </p:nvSpPr>
        <p:spPr>
          <a:xfrm>
            <a:off x="171450" y="169902"/>
            <a:ext cx="3947968" cy="1569660"/>
          </a:xfrm>
          <a:prstGeom prst="rect">
            <a:avLst/>
          </a:prstGeom>
          <a:solidFill>
            <a:srgbClr val="84C341"/>
          </a:solidFill>
          <a:ln>
            <a:solidFill>
              <a:schemeClr val="tx1"/>
            </a:solidFill>
          </a:ln>
        </p:spPr>
        <p:txBody>
          <a:bodyPr wrap="square" lIns="180000" rtlCol="0">
            <a:spAutoFit/>
          </a:bodyPr>
          <a:lstStyle/>
          <a:p>
            <a:r>
              <a:rPr lang="en-US" sz="3200" b="1" dirty="0">
                <a:solidFill>
                  <a:schemeClr val="bg1"/>
                </a:solidFill>
                <a:latin typeface="Aptos Narrow" panose="020B0004020202020204" pitchFamily="34" charset="0"/>
              </a:rPr>
              <a:t>Highlighting the top regions in terms of sale:</a:t>
            </a:r>
            <a:endParaRPr lang="en-150" sz="3200" b="1" dirty="0">
              <a:solidFill>
                <a:schemeClr val="bg1"/>
              </a:solidFill>
              <a:latin typeface="Aptos Narrow" panose="020B0004020202020204" pitchFamily="34" charset="0"/>
            </a:endParaRPr>
          </a:p>
        </p:txBody>
      </p:sp>
      <p:graphicFrame>
        <p:nvGraphicFramePr>
          <p:cNvPr id="9" name="Chart 8">
            <a:extLst>
              <a:ext uri="{FF2B5EF4-FFF2-40B4-BE49-F238E27FC236}">
                <a16:creationId xmlns:a16="http://schemas.microsoft.com/office/drawing/2014/main" id="{65C5E954-F8B2-9985-F458-FA2FB0B4E5C2}"/>
              </a:ext>
            </a:extLst>
          </p:cNvPr>
          <p:cNvGraphicFramePr/>
          <p:nvPr>
            <p:extLst>
              <p:ext uri="{D42A27DB-BD31-4B8C-83A1-F6EECF244321}">
                <p14:modId xmlns:p14="http://schemas.microsoft.com/office/powerpoint/2010/main" val="1153403886"/>
              </p:ext>
            </p:extLst>
          </p:nvPr>
        </p:nvGraphicFramePr>
        <p:xfrm>
          <a:off x="4514849" y="-55898"/>
          <a:ext cx="7239000" cy="2480733"/>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we="http://schemas.microsoft.com/office/webextensions/webextension/2010/11" xmlns:pca="http://schemas.microsoft.com/office/powerpoint/2013/contentapp">
        <mc:Choice Requires="we pca">
          <p:graphicFrame>
            <p:nvGraphicFramePr>
              <p:cNvPr id="10" name="Add-in 9" title="Microsoft Power BI">
                <a:extLst>
                  <a:ext uri="{FF2B5EF4-FFF2-40B4-BE49-F238E27FC236}">
                    <a16:creationId xmlns:a16="http://schemas.microsoft.com/office/drawing/2014/main" id="{B9DF8E2E-B562-1927-B3F7-D2E364532ABB}"/>
                  </a:ext>
                </a:extLst>
              </p:cNvPr>
              <p:cNvGraphicFramePr>
                <a:graphicFrameLocks noGrp="1"/>
              </p:cNvGraphicFramePr>
              <p:nvPr>
                <p:extLst>
                  <p:ext uri="{D42A27DB-BD31-4B8C-83A1-F6EECF244321}">
                    <p14:modId xmlns:p14="http://schemas.microsoft.com/office/powerpoint/2010/main" val="2131639955"/>
                  </p:ext>
                </p:extLst>
              </p:nvPr>
            </p:nvGraphicFramePr>
            <p:xfrm>
              <a:off x="4514850" y="2695049"/>
              <a:ext cx="7239000" cy="346983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10" name="Add-in 9" title="Microsoft Power BI">
                <a:extLst>
                  <a:ext uri="{FF2B5EF4-FFF2-40B4-BE49-F238E27FC236}">
                    <a16:creationId xmlns:a16="http://schemas.microsoft.com/office/drawing/2014/main" id="{B9DF8E2E-B562-1927-B3F7-D2E364532ABB}"/>
                  </a:ext>
                </a:extLst>
              </p:cNvPr>
              <p:cNvPicPr>
                <a:picLocks noGrp="1" noRot="1" noChangeAspect="1" noMove="1" noResize="1" noEditPoints="1" noAdjustHandles="1" noChangeArrowheads="1" noChangeShapeType="1"/>
              </p:cNvPicPr>
              <p:nvPr/>
            </p:nvPicPr>
            <p:blipFill>
              <a:blip r:embed="rId4"/>
              <a:stretch>
                <a:fillRect/>
              </a:stretch>
            </p:blipFill>
            <p:spPr>
              <a:xfrm>
                <a:off x="4514850" y="2695049"/>
                <a:ext cx="7239000" cy="3469830"/>
              </a:xfrm>
              <a:prstGeom prst="rect">
                <a:avLst/>
              </a:prstGeom>
            </p:spPr>
          </p:pic>
        </mc:Fallback>
      </mc:AlternateContent>
    </p:spTree>
    <p:extLst>
      <p:ext uri="{BB962C8B-B14F-4D97-AF65-F5344CB8AC3E}">
        <p14:creationId xmlns:p14="http://schemas.microsoft.com/office/powerpoint/2010/main" val="2226990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E94C80-4BFA-88D0-EDEB-5548518279D9}"/>
              </a:ext>
            </a:extLst>
          </p:cNvPr>
          <p:cNvSpPr txBox="1"/>
          <p:nvPr/>
        </p:nvSpPr>
        <p:spPr>
          <a:xfrm>
            <a:off x="8096250" y="1494173"/>
            <a:ext cx="3947968" cy="4230353"/>
          </a:xfrm>
          <a:prstGeom prst="rect">
            <a:avLst/>
          </a:prstGeom>
          <a:solidFill>
            <a:srgbClr val="035038"/>
          </a:solidFill>
          <a:ln>
            <a:solidFill>
              <a:schemeClr val="tx1"/>
            </a:solidFill>
          </a:ln>
        </p:spPr>
        <p:txBody>
          <a:bodyPr wrap="square" lIns="72000" tIns="144000" rIns="144000" bIns="144000" rtlCol="0">
            <a:spAutoFit/>
          </a:bodyPr>
          <a:lstStyle/>
          <a:p>
            <a:pPr marL="144000">
              <a:spcBef>
                <a:spcPts val="2400"/>
              </a:spcBef>
            </a:pPr>
            <a:r>
              <a:rPr lang="en-US" b="1" dirty="0">
                <a:solidFill>
                  <a:schemeClr val="bg1"/>
                </a:solidFill>
                <a:latin typeface="Aptos Narrow" panose="020B0004020202020204" pitchFamily="34" charset="0"/>
              </a:rPr>
              <a:t>After somewhat mediocre numbers in 1997, around $25K, Maven Market came back very strong starting in 1998.</a:t>
            </a:r>
          </a:p>
          <a:p>
            <a:pPr marL="144000">
              <a:spcBef>
                <a:spcPts val="2400"/>
              </a:spcBef>
            </a:pPr>
            <a:r>
              <a:rPr lang="en-US" b="1" dirty="0">
                <a:solidFill>
                  <a:schemeClr val="bg1"/>
                </a:solidFill>
                <a:latin typeface="Aptos Narrow" panose="020B0004020202020204" pitchFamily="34" charset="0"/>
              </a:rPr>
              <a:t>Starting from Jan 1998, profit has doubled and remained that way for the year, increasing even further in the holiday season into the $70K range</a:t>
            </a:r>
          </a:p>
          <a:p>
            <a:pPr marL="144000">
              <a:spcBef>
                <a:spcPts val="2400"/>
              </a:spcBef>
            </a:pPr>
            <a:r>
              <a:rPr lang="en-US" b="1" dirty="0">
                <a:solidFill>
                  <a:schemeClr val="bg1"/>
                </a:solidFill>
                <a:latin typeface="Aptos Narrow" panose="020B0004020202020204" pitchFamily="34" charset="0"/>
              </a:rPr>
              <a:t>The recommendation is to continue improving the company, in terms of goods, availability, and expansion into new markets.</a:t>
            </a:r>
          </a:p>
        </p:txBody>
      </p:sp>
      <p:sp>
        <p:nvSpPr>
          <p:cNvPr id="3" name="TextBox 2">
            <a:extLst>
              <a:ext uri="{FF2B5EF4-FFF2-40B4-BE49-F238E27FC236}">
                <a16:creationId xmlns:a16="http://schemas.microsoft.com/office/drawing/2014/main" id="{259F55D3-FD77-ABCE-751F-863354B97638}"/>
              </a:ext>
            </a:extLst>
          </p:cNvPr>
          <p:cNvSpPr txBox="1"/>
          <p:nvPr/>
        </p:nvSpPr>
        <p:spPr>
          <a:xfrm>
            <a:off x="8096250" y="227052"/>
            <a:ext cx="3947968" cy="1077218"/>
          </a:xfrm>
          <a:prstGeom prst="rect">
            <a:avLst/>
          </a:prstGeom>
          <a:solidFill>
            <a:srgbClr val="84C341"/>
          </a:solidFill>
          <a:ln>
            <a:solidFill>
              <a:schemeClr val="tx1"/>
            </a:solidFill>
          </a:ln>
        </p:spPr>
        <p:txBody>
          <a:bodyPr wrap="square" lIns="180000" rtlCol="0">
            <a:spAutoFit/>
          </a:bodyPr>
          <a:lstStyle/>
          <a:p>
            <a:r>
              <a:rPr lang="en-US" sz="3200" b="1" dirty="0">
                <a:solidFill>
                  <a:schemeClr val="bg1"/>
                </a:solidFill>
                <a:latin typeface="Aptos Narrow" panose="020B0004020202020204" pitchFamily="34" charset="0"/>
              </a:rPr>
              <a:t>Analyzing the trends of the Total Revenue:</a:t>
            </a:r>
            <a:endParaRPr lang="en-150" sz="3200" b="1" dirty="0">
              <a:solidFill>
                <a:schemeClr val="bg1"/>
              </a:solidFill>
              <a:latin typeface="Aptos Narrow" panose="020B0004020202020204" pitchFamily="34"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title="Microsoft Power BI">
                <a:extLst>
                  <a:ext uri="{FF2B5EF4-FFF2-40B4-BE49-F238E27FC236}">
                    <a16:creationId xmlns:a16="http://schemas.microsoft.com/office/drawing/2014/main" id="{F3101229-935D-22D5-CEE1-CA1F9A1DF4F9}"/>
                  </a:ext>
                </a:extLst>
              </p:cNvPr>
              <p:cNvGraphicFramePr>
                <a:graphicFrameLocks noGrp="1"/>
              </p:cNvGraphicFramePr>
              <p:nvPr>
                <p:extLst>
                  <p:ext uri="{D42A27DB-BD31-4B8C-83A1-F6EECF244321}">
                    <p14:modId xmlns:p14="http://schemas.microsoft.com/office/powerpoint/2010/main" val="137908422"/>
                  </p:ext>
                </p:extLst>
              </p:nvPr>
            </p:nvGraphicFramePr>
            <p:xfrm>
              <a:off x="571500" y="314325"/>
              <a:ext cx="6896099" cy="541020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8" name="Add-in 7" title="Microsoft Power BI">
                <a:extLst>
                  <a:ext uri="{FF2B5EF4-FFF2-40B4-BE49-F238E27FC236}">
                    <a16:creationId xmlns:a16="http://schemas.microsoft.com/office/drawing/2014/main" id="{F3101229-935D-22D5-CEE1-CA1F9A1DF4F9}"/>
                  </a:ext>
                </a:extLst>
              </p:cNvPr>
              <p:cNvPicPr>
                <a:picLocks noGrp="1" noRot="1" noChangeAspect="1" noMove="1" noResize="1" noEditPoints="1" noAdjustHandles="1" noChangeArrowheads="1" noChangeShapeType="1"/>
              </p:cNvPicPr>
              <p:nvPr/>
            </p:nvPicPr>
            <p:blipFill>
              <a:blip r:embed="rId3"/>
              <a:stretch>
                <a:fillRect/>
              </a:stretch>
            </p:blipFill>
            <p:spPr>
              <a:xfrm>
                <a:off x="571500" y="314325"/>
                <a:ext cx="6896099" cy="5410201"/>
              </a:xfrm>
              <a:prstGeom prst="rect">
                <a:avLst/>
              </a:prstGeom>
            </p:spPr>
          </p:pic>
        </mc:Fallback>
      </mc:AlternateContent>
    </p:spTree>
    <p:extLst>
      <p:ext uri="{BB962C8B-B14F-4D97-AF65-F5344CB8AC3E}">
        <p14:creationId xmlns:p14="http://schemas.microsoft.com/office/powerpoint/2010/main" val="1889432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314CFD-7AD7-97DB-7700-4F8F9C45F372}"/>
              </a:ext>
            </a:extLst>
          </p:cNvPr>
          <p:cNvSpPr txBox="1"/>
          <p:nvPr/>
        </p:nvSpPr>
        <p:spPr>
          <a:xfrm>
            <a:off x="540000" y="240145"/>
            <a:ext cx="2212436" cy="637849"/>
          </a:xfrm>
          <a:prstGeom prst="rect">
            <a:avLst/>
          </a:prstGeom>
          <a:solidFill>
            <a:srgbClr val="84C341"/>
          </a:solidFill>
          <a:ln>
            <a:solidFill>
              <a:schemeClr val="tx1"/>
            </a:solidFill>
          </a:ln>
        </p:spPr>
        <p:txBody>
          <a:bodyPr wrap="square" lIns="144000" tIns="72000" rIns="144000" bIns="72000" rtlCol="0">
            <a:spAutoFit/>
          </a:bodyPr>
          <a:lstStyle/>
          <a:p>
            <a:r>
              <a:rPr lang="en-US" sz="3200" b="1" dirty="0">
                <a:solidFill>
                  <a:schemeClr val="bg1"/>
                </a:solidFill>
                <a:latin typeface="Aptos Narrow" panose="020B0004020202020204" pitchFamily="34" charset="0"/>
              </a:rPr>
              <a:t>Conclusion</a:t>
            </a:r>
          </a:p>
        </p:txBody>
      </p:sp>
      <p:sp>
        <p:nvSpPr>
          <p:cNvPr id="5" name="TextBox 4">
            <a:extLst>
              <a:ext uri="{FF2B5EF4-FFF2-40B4-BE49-F238E27FC236}">
                <a16:creationId xmlns:a16="http://schemas.microsoft.com/office/drawing/2014/main" id="{E7E82030-6D59-DB26-712C-2FB7F136D275}"/>
              </a:ext>
            </a:extLst>
          </p:cNvPr>
          <p:cNvSpPr txBox="1"/>
          <p:nvPr/>
        </p:nvSpPr>
        <p:spPr>
          <a:xfrm>
            <a:off x="540000" y="1002975"/>
            <a:ext cx="11083636" cy="3988126"/>
          </a:xfrm>
          <a:prstGeom prst="rect">
            <a:avLst/>
          </a:prstGeom>
          <a:solidFill>
            <a:srgbClr val="035038"/>
          </a:solidFill>
          <a:ln>
            <a:solidFill>
              <a:schemeClr val="tx1"/>
            </a:solidFill>
          </a:ln>
          <a:effectLst>
            <a:softEdge rad="0"/>
          </a:effectLst>
        </p:spPr>
        <p:txBody>
          <a:bodyPr wrap="square" lIns="216000" tIns="180000" rIns="216000" bIns="0" rtlCol="0">
            <a:normAutofit/>
          </a:bodyPr>
          <a:lstStyle/>
          <a:p>
            <a:pPr marL="285750" indent="-285750">
              <a:buFont typeface="Arial" panose="020B0604020202020204" pitchFamily="34" charset="0"/>
              <a:buChar char="•"/>
            </a:pPr>
            <a:r>
              <a:rPr lang="en-US" b="1" dirty="0">
                <a:solidFill>
                  <a:schemeClr val="bg1"/>
                </a:solidFill>
                <a:latin typeface="Aptos Narrow" panose="020B0004020202020204" pitchFamily="34" charset="0"/>
              </a:rPr>
              <a:t>The company has gained a substantial increase in profit in the start of 1998, reaching well over double the mean of profits in 1997.</a:t>
            </a:r>
          </a:p>
          <a:p>
            <a:pPr marL="285750" indent="-285750">
              <a:buFont typeface="Arial" panose="020B0604020202020204" pitchFamily="34" charset="0"/>
              <a:buChar char="•"/>
            </a:pPr>
            <a:endParaRPr lang="en-US" b="1" dirty="0">
              <a:solidFill>
                <a:schemeClr val="bg1"/>
              </a:solidFill>
              <a:latin typeface="Aptos Narrow" panose="020B0004020202020204" pitchFamily="34" charset="0"/>
            </a:endParaRPr>
          </a:p>
          <a:p>
            <a:pPr marL="285750" indent="-285750">
              <a:buFont typeface="Arial" panose="020B0604020202020204" pitchFamily="34" charset="0"/>
              <a:buChar char="•"/>
            </a:pPr>
            <a:r>
              <a:rPr lang="en-US" b="1" dirty="0">
                <a:solidFill>
                  <a:schemeClr val="bg1"/>
                </a:solidFill>
                <a:latin typeface="Aptos Narrow" panose="020B0004020202020204" pitchFamily="34" charset="0"/>
              </a:rPr>
              <a:t>In the previous month, we noticed increases in sales, profits, and decreases in losses incurred by returns. But, there has also been an increase in returns, which is to be expected, given the new sale figures.</a:t>
            </a:r>
          </a:p>
          <a:p>
            <a:endParaRPr lang="en-US" b="1" dirty="0">
              <a:solidFill>
                <a:schemeClr val="bg1"/>
              </a:solidFill>
              <a:latin typeface="Aptos Narrow" panose="020B0004020202020204" pitchFamily="34" charset="0"/>
            </a:endParaRPr>
          </a:p>
          <a:p>
            <a:pPr marL="285750" indent="-285750">
              <a:buFont typeface="Arial" panose="020B0604020202020204" pitchFamily="34" charset="0"/>
              <a:buChar char="•"/>
            </a:pPr>
            <a:r>
              <a:rPr lang="en-US" b="1" dirty="0">
                <a:solidFill>
                  <a:schemeClr val="bg1"/>
                </a:solidFill>
                <a:latin typeface="Aptos Narrow" panose="020B0004020202020204" pitchFamily="34" charset="0"/>
              </a:rPr>
              <a:t>Companies like ADJ and Quick boast the highest profit margin suffer from high return rates and very low sales, possibly due to low quality and manufacturing costs of their goods. It’s recommended to focus on companies that maintain a high profit margin as well as high sales, like Plato, Imagine, etc.</a:t>
            </a:r>
          </a:p>
          <a:p>
            <a:endParaRPr lang="en-US" b="1" dirty="0">
              <a:solidFill>
                <a:schemeClr val="bg1"/>
              </a:solidFill>
              <a:latin typeface="Aptos Narrow" panose="020B0004020202020204" pitchFamily="34" charset="0"/>
            </a:endParaRPr>
          </a:p>
          <a:p>
            <a:pPr marL="285750" indent="-285750">
              <a:buFont typeface="Arial" panose="020B0604020202020204" pitchFamily="34" charset="0"/>
              <a:buChar char="•"/>
            </a:pPr>
            <a:r>
              <a:rPr lang="en-US" b="1" dirty="0">
                <a:solidFill>
                  <a:schemeClr val="bg1"/>
                </a:solidFill>
                <a:latin typeface="Aptos Narrow" panose="020B0004020202020204" pitchFamily="34" charset="0"/>
              </a:rPr>
              <a:t>The number of sales in Canada is less than 1/10 that of sales in the US, which raises the importance of investing in marketing in the Canadian region, to increase Maven Market’s popularity there.</a:t>
            </a:r>
          </a:p>
          <a:p>
            <a:pPr marL="285750" indent="-285750">
              <a:buFont typeface="Arial" panose="020B0604020202020204" pitchFamily="34" charset="0"/>
              <a:buChar char="•"/>
            </a:pPr>
            <a:endParaRPr lang="en-US" b="1" dirty="0">
              <a:solidFill>
                <a:schemeClr val="bg1"/>
              </a:solidFill>
              <a:latin typeface="Aptos Narrow" panose="020B0004020202020204" pitchFamily="34" charset="0"/>
            </a:endParaRPr>
          </a:p>
          <a:p>
            <a:pPr marL="285750" indent="-285750">
              <a:buFont typeface="Arial" panose="020B0604020202020204" pitchFamily="34" charset="0"/>
              <a:buChar char="•"/>
            </a:pPr>
            <a:endParaRPr lang="en-US" b="1" dirty="0">
              <a:latin typeface="Aptos Narrow" panose="020B0004020202020204" pitchFamily="34" charset="0"/>
            </a:endParaRPr>
          </a:p>
        </p:txBody>
      </p:sp>
      <p:sp>
        <p:nvSpPr>
          <p:cNvPr id="8" name="TextBox 7">
            <a:extLst>
              <a:ext uri="{FF2B5EF4-FFF2-40B4-BE49-F238E27FC236}">
                <a16:creationId xmlns:a16="http://schemas.microsoft.com/office/drawing/2014/main" id="{66A7602B-938B-3EDF-C5F1-41B6E5CB79DD}"/>
              </a:ext>
            </a:extLst>
          </p:cNvPr>
          <p:cNvSpPr txBox="1"/>
          <p:nvPr/>
        </p:nvSpPr>
        <p:spPr>
          <a:xfrm>
            <a:off x="540000" y="5384801"/>
            <a:ext cx="10922327" cy="1108074"/>
          </a:xfrm>
          <a:prstGeom prst="rect">
            <a:avLst/>
          </a:prstGeom>
          <a:solidFill>
            <a:srgbClr val="035038"/>
          </a:solidFill>
          <a:ln>
            <a:solidFill>
              <a:schemeClr val="tx1"/>
            </a:solidFill>
          </a:ln>
        </p:spPr>
        <p:txBody>
          <a:bodyPr wrap="square" lIns="216000" tIns="180000" rIns="216000" bIns="216000" rtlCol="0">
            <a:normAutofit fontScale="92500" lnSpcReduction="10000"/>
          </a:bodyPr>
          <a:lstStyle>
            <a:defPPr>
              <a:defRPr lang="en-150"/>
            </a:defPPr>
            <a:lvl1pPr marL="285750" indent="-285750">
              <a:buFont typeface="Arial" panose="020B0604020202020204" pitchFamily="34" charset="0"/>
              <a:buChar char="•"/>
              <a:defRPr sz="1600" b="1">
                <a:solidFill>
                  <a:schemeClr val="bg1"/>
                </a:solidFill>
                <a:latin typeface="Aptos Narrow" panose="020B0004020202020204" pitchFamily="34" charset="0"/>
              </a:defRPr>
            </a:lvl1pPr>
          </a:lstStyle>
          <a:p>
            <a:pPr marL="0" indent="0">
              <a:buNone/>
            </a:pPr>
            <a:r>
              <a:rPr lang="en-US" sz="1800" dirty="0"/>
              <a:t>We hope that this report and dashboard has renewed your faith in Maven Market, as well as your excitement to see where we can take it, and how big it can grow. It’s been a stellar year for us, and we’re confident that we can surpass it time and time again. Thank you for your attention!</a:t>
            </a:r>
            <a:endParaRPr lang="en-150" sz="1800" dirty="0"/>
          </a:p>
        </p:txBody>
      </p:sp>
    </p:spTree>
    <p:extLst>
      <p:ext uri="{BB962C8B-B14F-4D97-AF65-F5344CB8AC3E}">
        <p14:creationId xmlns:p14="http://schemas.microsoft.com/office/powerpoint/2010/main" val="3880974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8.xml.rels><?xml version="1.0" encoding="UTF-8" standalone="yes"?>
<Relationships xmlns="http://schemas.openxmlformats.org/package/2006/relationships"><Relationship Id="rId1" Type="http://schemas.openxmlformats.org/officeDocument/2006/relationships/image" Target="../media/image9.png"/></Relationships>
</file>

<file path=ppt/webextensions/webextension1.xml><?xml version="1.0" encoding="utf-8"?>
<we:webextension xmlns:we="http://schemas.microsoft.com/office/webextensions/webextension/2010/11" id="{7C0D3C4F-BC15-42E9-A4BE-2E8EC6798C11}">
  <we:reference id="wa200003233" version="2.0.0.3" store="en-US" storeType="OMEX"/>
  <we:alternateReferences>
    <we:reference id="wa200003233" version="2.0.0.3" store="wa200003233" storeType="OMEX"/>
  </we:alternateReferences>
  <we:properties>
    <we:property name="reportUrl" value="&quot;/groups/me/reports/cc7a2c2e-8d1d-410f-872c-236e5a11f294/ReportSection?ctid=237cdfa0-ef1e-4015-984e-b5534c8a56ca&amp;pbi_source=shareVisual&amp;visual=1d63c3481d0282541632&amp;height=144.00&amp;width=192.00&amp;bookmarkGuid=6c4334ed-bdad-4c67-a8f9-e1b5a16ada0f&amp;fromEntryPoint=sharevisual&quot;"/>
    <we:property name="artifactName" value="&quot;Returns vs Last Month&quot;"/>
    <we:property name="reportName" value="&quot;MM_Dashboard&quot;"/>
    <we:property name="reportState" value="&quot;CONNECTED&quot;"/>
    <we:property name="embedUrl" value="&quot;/reportEmbed?reportId=cc7a2c2e-8d1d-410f-872c-236e5a11f294&amp;config=eyJjbHVzdGVyVXJsIjoiaHR0cHM6Ly9XQUJJLVNPVVRILUFGUklDQS1OT1JUSC1BLVBSSU1BUlktcmVkaXJlY3QuYW5hbHlzaXMud2luZG93cy5uZXQiLCJlbWJlZEZlYXR1cmVzIjp7InVzYWdlTWV0cmljc1ZOZXh0Ijp0cnVlfX0%3D&amp;disableSensitivityBanner=true&quot;"/>
    <we:property name="pageName" value="&quot;ReportSection&quot;"/>
    <we:property name="pageDisplayName" value="&quot;Dashboard&quot;"/>
    <we:property name="datasetId" value="&quot;ddd29994-f239-4f2b-84a9-6ac2364c5666&quot;"/>
    <we:property name="backgroundColor" value="&quot;#F4F4F4&quot;"/>
    <we:property name="bookmark" value="&quot;H4sIAAAAAAAAA+Va227bOBD9FUMvfXEX1F3OW5u22GKTopsEWSwWQTEiRzYbWRJEKq03yL/vUJITOb67gZ1NAgOxeBmeGXIOZ0a+tYRURQqTLzBG68h6n+fXYyive7bVt7LZtkEQRa4dRC4Evhj4LIlR0Ki80DLPlHV0a2koh6gvpaogNQKp8Z+rvgVp+hWG5imBVGHfKrBUeQap/BebwdSlywrv+hb+LNK8BCPyXINGI/aGhtMzQbF/c2lF4Fre4Dly3bSeYZGXevrct1TzrYY022eE1Qse55kGmZFg0yY8G/3YZY7vc4ZxHGHATXsiU90OiScffxYl6XM7NcunujOKwbdDLwRwA2RsADELCYKeFGbMMWkwzEvJIaXGRpyRdjnVyOlbn8p8XMttt6CgkR8zLfWEHr6Wuai4VtR2UYtkd2TQv0ZYYj2H9BByqtqXXJt/Bigq1TZ+zmbbVDsvrcbZ/OjzvCo5nmHy8FBDuqOtISy0cTWsooH1LS4hE9RJmC4hreoNJ+knkvQklY2mpplmZFWamoFXd+bvqtnpzsIbAZo3yxpcfWuU/zgukbZBGNv1b6c7807cQMbrAzwL5BRBVSVuiuSCVlLQnrdHaC5yDWnvHFJUzwQLNSRSHxxMA6N3SnQhs72gOUNdlfNAmubemSGaeRjmlCqZDdOWpR7oo/FFq5A3ub6AOEXDg/F3NEfy6Jam5aXA8v2k9rUPspzSD7n7x30Z1Thlw5TU871LifmPLUhga58zVmsvFTN/nAtjqpEUAmtYfWuQONzmGAOPWAQMQDBvOd0+Q4edpfVZOL9Lor6SjyYneIPpPKr7/k0Bn+u8bPF05lrKNH/jeZXpctJ76DHj2qVpg+veF6FLEw28BE2OjYQd2GYMxWOaWejfrR0a8nlOik+3cD1D+MIHO/GdyIkC2/U5D6AOyFbaR44pyHxsodXr2AISB8GhyM3x0PYChwUvhom2o/djWisTUD5GQptW6l6e9E4pZB4dPHQ4AaUbKEuts9aRrgu53TFhiYgYxLbjhyEPGGeCr8gP9rY1YsewRaWSUx7SNYE1RkrdzJchZk3sTpoUzVoS1YO2s99WJTK8m8jc67BJIvOOAgn6d4KJbqw1LqCUamq76dMf0oxz+p2B22Q1fKk9z+RwVAtckMiYQVqO8Y09GIRvmU2fC8aO6s8bc1y681cjdw+HfLAQeZ2ZNZEjDYYFZ0AZNvjQ5uVYn/jdrEQekYktBUVvbeetOyeocdiVUt68R/0DMWvVvLpbHqLbj0P0J/XVpUH5ffr8xAuuv2ujgc9cN3Y4BMhjxgYsGOztDlySlzXX30mu1Gu8/5YYpXP1LbXM0999AQyCOInAi1zu2n5E/sx2Px6/EI5OLXFJFNrUB1s63GF/2xvqXpS1mE27Aa7hqiVx7d/Yit1zZvJ8LbLeV16dSf6siEdw9Tl5XW7zAVZXJp5BWXR9KK2BX6N4R1OOR7TBe03Qn+/WThnxharX8eUXquGUwNeHjzyJ/RhiFrgOeoFg6HF3b+HjKtc+I1WyCnsX9UvJgzNNJ3prke3CN0Oo5mtcB3jZsFCbOm9cU28LKIr0IlswJ3J8z6ZTs/awvKYYv7mPup2HTzaWo9k+26iraZiEboSh6wjKJQZxHDkrDsHM2/bA80IXIz/mURiGkRt6Mfza23bVLVK1te2Dvmuf24mZyvoB3rV3Cv4rUD1tEXJJ9WmjSg8oydvKkFSfsxuajuIc04YWT9eLML9E6dSJnrZcs5k111+7mDgJcnDDwBmwyPNdFNHrZNL/za8eOpS6e8KxZf2mPiuLPCyvtCqA41fIcIGnkREgEyjWuEr9e67mQBJKaX4IseGEttL8H+6n+F2AJgAA&quot;"/>
    <we:property name="initialStateBookmark" value="&quot;H4sIAAAAAAAAA+Va207jSBD9lcgvvGRW7bvDG8Mw2hEwl4BYrVZoVO4uJz04tmW3mcmi/PtW2w445EYyKGEBRSLuS/Wp6q7TVeXcGUIWWQzjzzBC49B4n6Y3I8hvOqbRNZKm7cuX0/Oj/un3z0fnJ9ScZkqmSWEc3hkK8gGqK1mUEGsJ1PjPddeAOP4KA/0UQVxg18gwL9IEYvkv1oOpS+UlTroG/sriNAct8kKBQi32lobTM61t/mHTisCVvMUL5Kpu7WOW5mr63DWK+lsFabZPC6sWPE4TBTIhwbpNOCa6oc0s1+UMwzBAj+v2SMaqGRKOT35lOelzN7XDx6ozCME1fccHsD1krAch8wmCGmd6zDFpMEhzySGmxlqclnY11cjqGh/zdFTJbWye0ciTREk1poeveSpKrgpqu6xEsgkZ9K8h5ljNIT2EnKr2OVX6nwaKRdE0fkpm24pmXlyOkvnRF2mZc+xj9PBQQZrQ1hAW2rgKVlbD+h7mkAjqJExXEJfVhpP0M0l6kspaU91MM5IyjvXA64n+u653urXwkwDNm2UNrq4xTH8e50jbILTtunfTnTkSt5Bwan0M5ByhKHN8KpJLWqmA5rw9QnOZKog7FxBj8UKwUEMk1d7B1DA650QXMtkJmj6qMp8HUjd3+ppo5mHoU1rIZBA3LPVAH7UvGpm8TdUlhDFqHgx/oD6Sh3c0Lc0F5u/Hla99kPmUfsjdT3ZlVO2UNVNSz482JaY/NyCBjX1OW625RfT8USq0qYZSCKxgdY1eZHGTYwg8YAEwAMGc5XT7Ah12ltZn4fwpifpyPhyf4S3G86ju+58K+EKleYOnNdcodPN3npaJysedhx49rlmaNrjqfRW61NHAa9DkWEvYgm1GkD2mmYX+3dihJp+XpPh0C9czhCtcMCPXCqzAM22Xcw+qgGylfeSIgszHFlq9jikgshAsitwsB03Hs5j3aphoM3o/prUSAfljJLRpueqkUeecQubh3kOHMyhUDWWpddY60k0mNzsmLBIBg9C0XN/nHuNM8BX5wc62RmwZthSx5JSHtE1gjJBSN/1lgEkdu5MmWb2WxOJB29lvqxIZ3k5k7nV4SiJzRIEE/TvDSNXWGmWQy2Jqu+nTqdTjrG5r4CZZDV9qz74cDCuBCxIZPUjJER6YvZ7/jpn0uWTssPoc6OPSnr8aub0/5L2FyKvMrI4caTAsOAOFZoMPTV6O1YnfzkrkEYnYUFDwzrTe2XOCaoddKeXgPaqfiEmj5vVkeYhuPg7Rn9VXlwbl9+nzMy+4/q4Nei6z7dDi4CEPGesxr7ezO3BJXlZff2dpUbzF+2+JUVpX31LLPP/d50HPC6MAnMDmtukG5M9s++PxG+Ho1BJXRKF1fbChwy32t7mh7kUZi9m0HeBqrloS1/6NjdgdZyYv1yLrfeXNmeRbSTyCq8/J23KbD7C6MvECyqLrQ2kF/AbFEU05HtIG7zRBf7lbO2XEV6pey5dfqYZTAl8fPvIodEMImWdb6HiCocPtnYWPq1y7T6okJXYuq5eSe2eaVvTWINuGbwZQzte49vCyYaE2Vd64pt7mURTpBKZgVmC5jkmnZu1heUsxfn0ftTv3n2wsR7N5tlFV0zDy7QB92xKUS/TCMLBWHIKZt+2e4/g2Bm7IA9/3A9t3Qvi9t+1Fu0jV1Lb3+q59bidmKut7eNfeKvivQPW8Rcgl1acnVXqgkLypDMniU3JL01FcYFzT4vl6EfqXKK060fOWa55mzfXXLkZWhBxs37N6LHBcG0XwNpn0f/Orhxalbp9wbFi/qc7KIg9LS1VkwPErJLjA08gIkAgUa1yl+j1XfSAJpdQ/hNjAtyaT/wD+SymMcCYAAA==&quot;"/>
    <we:property name="isFooterCollapsed" value="true"/>
    <we:property name="isFiltersActionButtonVisible" value="true"/>
    <we:property name="reportEmbeddedTime" value="&quot;2023-11-28T20:28:26.978Z&quot;"/>
    <we:property name="creatorTenantId" value="&quot;237cdfa0-ef1e-4015-984e-b5534c8a56ca&quot;"/>
    <we:property name="creatorUserId" value="&quot;1003200304A80623&quot;"/>
    <we:property name="creatorSessionId" value="&quot;ac85b5c1-9b9b-49be-81d4-e390beca0c4f&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3662BCF5-7622-442C-A366-6CA144E5EB3E}">
  <we:reference id="wa200003233" version="2.0.0.3" store="en-US" storeType="OMEX"/>
  <we:alternateReferences>
    <we:reference id="wa200003233" version="2.0.0.3" store="wa200003233" storeType="OMEX"/>
  </we:alternateReferences>
  <we:properties>
    <we:property name="artifactName" value="&quot;Loss vs Last Month&quot;"/>
    <we:property name="backgroundColor" value="&quot;#F4F4F4&quot;"/>
    <we:property name="bookmark" value="&quot;H4sIAAAAAAAAA+VabW/bNhD+K4a+9Is7UO9yvrVpixVLii4JMgxDUJzIk81GlgSRSucF+e87SnIix+9uZmdJYCAWX47PHXkP706+tYRURQqTLzBG68h6n+fXYyive7bVt7LZNp85cYiByxzOBix2Ejf2aFReaJlnyjq6tTSUQ9SXUlWQGoHU+NdV34I0/QpD85RAqrBvFViqPINU/oPNYOrSZYV3fQv/LtK8BCPyXINGI/aGhtMzQbF/cWlF4Fre4Dly3bSeYZGXevrct1TzrYY022eE1Qse55kGmZFg0yY8G/2YFPN9zjCOIwy4aU9kqtsh8eTj30VJ+txOzfKp7oxi8O3QCwHcABkbQMxCgqAnhRlzTBoM81JySKmxEWekXU41cvrWpzIf13LbLSho5MdMSz2hh69lLiquFbVd1CLZHRn0jxGWWM8hPYScqvYl1+afAYpKtY2fs9k21c5Lq3E2P/o8r0qOZ5g8PNSQ7mhrCAttXA2raGB9i0vIBHUSpktIq3rDSfqJJD1JZaOpaaYZWZWmZuDVnfm7ana6s/BGgObNsgZX3xrlP45LpG0Qxnb92+nOvBM3kHFqfQzkFEFVJW6K5IJWUtCet0doLnINae8cUlTPBAs1JFIfHEwDo3dKdCGzvaA5Q12V80Ca5t6ZIZp5GOaUKpkN05alHuij8UWrkDe5voA4RcOD8Xc0R/LolqblpcDy/aT2tQ+ynNIPufvHfRnVOGXDlNTzvUuJ+Y8tSGBrnzNWay8VM3+cC2OqkRQCa1h9a5A43OYYA49YBAxAMG853T5Dh52l9Vk4v0qivpKPJid4g+k8qvv+TQGf67xs8XTmWso0f+N5lely0nvoMePapWmD694XoUsTDbwETY6NhB3YZgzFY5pZ6N+tHRryeU6KT7dwPUP4wgc78Z3IiQLb9TkPoA7IVtpHjinIfGyh1evYAhIHwaHIzfHQ9gKHBS+Gibaj92NaKxNQPkZCm1bqXp70TilkHh08dDgBpRsoS62z1pGuC7ndMWGJiBjEtuOHIQ8YZ4KvyA/2tjVix7BFpZJTHtI1gTVGSt3MlyFmTexOmhTNWhLVg7az31YlMrybyNzrsEki844CCfp3golurDUuoJRqarvp02/SjHP6nYHbZDV8qT3P5HBUC1yQyJhBWo7xjT0YhG+ZTZ8Lxo7qzxtzXLrzVyN3D4d8sBB5nZk1kSMNhgVnQBk2+NDm5Vif+N2sRB6RiS0FRW9t5607J6hx2JVS3rxH/QMxa9W8ulseotuPQ/Qn9dWlQfl9+vzEC66/a6OBz1w3djgEyGPGBiwY7O0OXJKXNdffSa7Ua7z/lhilc/Uttcz2d5+REcAgiJMIvMjlru1H5LNs9yPwEyHnVNtLosmmBthS3g572N5C96KsxYzZDWINHy2JXf/EVuyes4/na5H1/vDqTPJ7RVyBq8/J63KbD7C6+vAMSp/rw2UN/BrFO5pyPKIN3msS/ny3dsqIL1S9ji+/UA2nBL4+RORJ7McQs8B10AsEQ4+7ewsRV7n2GamSVdi7qF88HpxpOhFai2wXvhlCNV/HOsALhYXa1LnhmppaQFGkF9mCOZHjezadmrWH5TXF8c191O08fEKxHM1/UE3DJHQjDF1HUJ4xiOPIWXFAZt62B54Xuhj5MY/CMIzc0Ivh5962q26Rqq1tH/Rd+9wuzVTWD/CuvVPwX4HqaYuQS6pPG1V6QEneVoak+pzd0HQU55g2lHm6XoT5JUqnTvS05ZrNrLn+SsbESZCDGwbOgEWe76KIXifL/m9+9dCh292TkS3Ztj4rizwsr7QqgONXyHCBp5ERIBMo1rhK/Xuu5kASSml+CLHhhLbS/C/8V38GgCYAAA==&quot;"/>
    <we:property name="creatorSessionId" value="&quot;cf3a93bf-496a-4f99-8c59-068c56b7007a&quot;"/>
    <we:property name="creatorTenantId" value="&quot;237cdfa0-ef1e-4015-984e-b5534c8a56ca&quot;"/>
    <we:property name="creatorUserId" value="&quot;1003200304A80623&quot;"/>
    <we:property name="datasetId" value="&quot;ddd29994-f239-4f2b-84a9-6ac2364c5666&quot;"/>
    <we:property name="embedUrl" value="&quot;/reportEmbed?reportId=cc7a2c2e-8d1d-410f-872c-236e5a11f294&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VabU/bSBD+K5G/8CU9rd8dvlFKdRXQ9gLidDqharw7TrY4tmWvaXMo//1mbQcc8kZSLuEARSLel9lnZneenRnnzhCyyGIYf4YRGofG+zS9GUF+0zGNrpE0bV++nJ4f9U+/fT46P6HmNFMyTQrj8M5QkA9QXcmihFhLoMa/r7sGxPFXGOinCOICu0aGeZEmEMt/sB5MXSovcdI18GcWpzlokRcKFGqxtzScnmlt8zebVgSu5C1eIFd1ax+zNFfT565R1N8qSLN9Wli14HGaKJAJCdZtwjHRDW1muS5nGIYBely3RzJWzZBwfPIzy0mfu6kdPladQQiu6Ts+gO0hYz0ImU8Q1DjTY45Jg0GaSw4xNdbitLSrqUZW1/iYp6NKbmPzjEaeJEqqMT18zVNRclVQ22Ulkk3IoH8OMcdqDukh5FS1z6nS/zRQLIqm8VMy21Y08+JylMyPvkjLnGMfo4eHCtKEtoaw0MZVsLIa1rcwh0RQJ2G6grisNpykn0nSk1TWmupmmpGUcawHXk/033W9062FnwRo3ixrcHWNYfrjOEfaBqFt172b7syRuIWEU+tjIOcIRZnjU5Fc0koFNOftEZrLVEHcuYAYixeChRoiqfYOpobROSe6kMlO0PRRlfk8kLq509dEMw9Dn9JCJoO4YakH+qh90cjkbaouIYxR82D4HfWRPLyjaWkuMH8/rnztg8yn9EPufrIro2qnrJmSer63KTH9sQEJbOxz2mrNLaLnj1KhTTWUQmAFq2v0IoubHEPgAQuAAQjmLKfbF+iws7Q+C+d3SdSX8+H4DG8xnkd13/9UwBcqzRs8rblGoZu/8bRMVD7uPPTocc3StMFV76vQpY4GXoMmx1rCFmwzguwxzSz078YONfm8JMWnW7ieIVzhghm5VmAFnmm7nHtQBWQr7SNHFGQ+ttDqdUwBkYVgUeRmOWg6nsW8V8NEm9H7Ma2VCMgfI6FNy1UnjTrnFDIP9x46nEGhaihLrbPWkW4yudkxYZEIGISm5fo+9xhngq/ID3a2NWLLsKWIJac8pG0CY4SUuukvA0zq2J00yeq1JBYP2s5+W5XI8HYic6/DUxKZIwok6N8ZRqq21iiDXBZT202fTqUeZ3VbAzfJavhSe/blYFgJXJDI6EFKjvDA7PX8d8ykzyVjh9XnQB+X9vzVyO39Ie8tRF5lZnXkSINhwRkoNBt8aPJyrE78dlYij0jEhoKCd6b1zp4TVDvsSikH71H9QEwaNa8ny0N083GI/qy+ujQov0+fn3nB9Xdt0HOZbYcWBw95yFiPeb2d3YFL8rL6+jtLi+It3n9LjNK6+pZaZvO7T8vwoOeFUQBOYHPbdAPyWbb9EfiFkHOq7RXRZF0DbChviz1sbqF7UcZixmwHsZqPlsSuf2EjdsfZx8u1yHp/eHMm+aMkrsDV5+Rtuc0HWF19eAGlz/XhsgJ+g+KIphwPaYN3moS/3K2dMuIrVa/ly69UwymBrw8ReRS6IYTMsy10PMHQ4fbOQsRVrt0nVZISO5fVi8e9M00rQmuQbcM3Ayjn61h7eKGwUJsqN1xTU/MoinQCUzArsFzHpFOz9rC8pTi+vo/anftPKJaj+Q+qaRj5doC+bQnKM3phGFgrDsjM23bPcXwbAzfkge/7ge07Ifza2/aiXaRqatt7fdc+t0szlfU9vGtvFfxXoHreIuSS6tOTKj1QSN5UhmTxKbml6SguMK4p83y9CP1LlFad6HnLNU+z5vorGSMrQg6271k9FjiujSJ4myz7v/nVQ4tut09GNmTb6qws8rC0VEUGHL9Cggs8jYwAiUCxxlWq33PVB5JQSv1DiA18azL5FyT5PE9wJgAA&quot;"/>
    <we:property name="isFiltersActionButtonVisible" value="true"/>
    <we:property name="isFooterCollapsed" value="true"/>
    <we:property name="pageDisplayName" value="&quot;Dashboard&quot;"/>
    <we:property name="pageName" value="&quot;ReportSection&quot;"/>
    <we:property name="reportEmbeddedTime" value="&quot;2023-11-28T20:28:11.694Z&quot;"/>
    <we:property name="reportName" value="&quot;MM_Dashboard&quot;"/>
    <we:property name="reportState" value="&quot;CONNECTED&quot;"/>
    <we:property name="reportUrl" value="&quot;/groups/me/reports/cc7a2c2e-8d1d-410f-872c-236e5a11f294/ReportSection?ctid=237cdfa0-ef1e-4015-984e-b5534c8a56ca&amp;pbi_source=shareVisual&amp;visual=895033b2ca6ecb009069&amp;height=144.00&amp;width=192.00&amp;bookmarkGuid=c55b526d-594c-4b86-8736-68730c6fe778&amp;fromEntryPoint=sharevisual&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9956FCD2-3F3F-4704-B499-E67A93C83825}">
  <we:reference id="wa200003233" version="2.0.0.3" store="en-US" storeType="OMEX"/>
  <we:alternateReferences>
    <we:reference id="wa200003233" version="2.0.0.3" store="wa200003233" storeType="OMEX"/>
  </we:alternateReferences>
  <we:properties>
    <we:property name="reportUrl" value="&quot;/groups/me/reports/cc7a2c2e-8d1d-410f-872c-236e5a11f294/ReportSection?ctid=237cdfa0-ef1e-4015-984e-b5534c8a56ca&amp;pbi_source=shareVisual&amp;visual=ef2feca3762908453ed8&amp;height=144.00&amp;width=208.00&amp;bookmarkGuid=f22b0b42-c04e-4fea-ba43-fd193f6c0ab1&amp;fromEntryPoint=sharevisual&quot;"/>
    <we:property name="artifactName" value="&quot;Revenue vs Last Month&quot;"/>
    <we:property name="reportName" value="&quot;MM_Dashboard&quot;"/>
    <we:property name="reportState" value="&quot;CONNECTED&quot;"/>
    <we:property name="embedUrl" value="&quot;/reportEmbed?reportId=cc7a2c2e-8d1d-410f-872c-236e5a11f294&amp;config=eyJjbHVzdGVyVXJsIjoiaHR0cHM6Ly9XQUJJLVNPVVRILUFGUklDQS1OT1JUSC1BLVBSSU1BUlktcmVkaXJlY3QuYW5hbHlzaXMud2luZG93cy5uZXQiLCJlbWJlZEZlYXR1cmVzIjp7InVzYWdlTWV0cmljc1ZOZXh0Ijp0cnVlfX0%3D&amp;disableSensitivityBanner=true&quot;"/>
    <we:property name="pageName" value="&quot;ReportSection&quot;"/>
    <we:property name="pageDisplayName" value="&quot;Dashboard&quot;"/>
    <we:property name="datasetId" value="&quot;ddd29994-f239-4f2b-84a9-6ac2364c5666&quot;"/>
    <we:property name="backgroundColor" value="&quot;#F4F4F4&quot;"/>
    <we:property name="bookmark" value="&quot;H4sIAAAAAAAAA+VabU/bSBD+K5G/9Et6Wr87fKO01VUHVQ8Qp9MJVePdcbLFsS3vmjZF/PebtR1wyCspl3CAIhHvy+wzszvPzoxzYwmpihQmn2GM1oH1Ls+vxlBe9Wyrb2WzbYLFzLFZBOEgGgjEkHkejcoLLfNMWQc3loZyiPpCqgpSI5Aa/7nsW5CmX2BonhJIFfatAkuVZ5DKn9gMpi5dVnjbt/BHkeYlGJFnGjQasdc0nJ4Jiv2bSysC1/Iaz5DrpvUUi7zU0+e+pZpvNaTZPiOsXvAozzTIjASbNuHZ6Mcuc3yfM4zjCANu2hOZ6nZIPPnwoyhJn5upWT7WnVEMvh16IYAbIGMDiFlIEPSkMGOOSINhXkoOKTU24oy0i6lGTt/6WObjWm67BQWN/JBpqSf08KXMRcW1orbzWiS7JYP+NcIS6zmkh5BT1T7n2vwzQFGptvFTNtum2nlpNc7mR5/lVcnxFJP7hxrSLW0NYaGNq2EVDayvcQmZoE7CdAFpVW84ST+WpCepbDQ1zTQjq9LUDLy8NX+XzU53Ft4I0LxZ1uDqW6P8+1GJtA3C2K5/M92ZQ3ENGafWh0BOEFRV4qZIzmklBe15e4DmPNeQ9s4gRfVMsFBDIvXewTQweidEFzLbCZpT1FU5D6Rp7p0aopmHYU6pktkwbVnqnj4aX7QKeZ3rc4hTNDwYf0NzJA9uaFpeCizfTWpfey/LKf2Qu3/YlVGNUzZMST3fupSYf38ECTza54zV2kvFzB/nwphqJIXAGlbfGiQOtznGwCO6TRiAYN5yun2GDjtL67NwfpdEfSUfTY7xGtN5VHf9mwI+03nZ4unMtZRp/srzKtPlpHffY8a1S9MG170vQpcmGngJmhwZCVuwzRiKhzSz0L9bOzTk85wUn27heobwhQ924juREwW263MeQB2QrbSPHFOQ+dBCq9exBSQOgkORm+Oh7QUOC14MEz2O3o9orUxA+RAJbVqpe3nSO6GQebT30OEYlG6gLLXOWke6KuTjjglLRMQgth0/DHnAOBN8RX6ws60RW4YtKpWc8pCuCawxUupmvgwxa2J30qRo1pKo7rWd/bYqkeHdROZOh00SmUMKJOjfMSa6sda4gFKqqe2mT39IM87pdwY+JqvhS+15KoejWuCCRMYM0nKMb+zBIHzLbPqcM3ZQf96Y49Kdvxq5uz/kg4XI68ysiRxpMCw4A8qwwfs2L8f6xG9nJfKITDxSUPTWdt66c4Iah10p5c071N8Rs1bNy9vlIbr9MER/Ul9dGpTfpc9PvOD6uzYa+Mx1Y4dDgDxmbMCCwc7uwCV5WXP9HedKvcb7b4lROlffUss8/d0XwCCIkwi8yOWu7Ufkz2z74/EL4ejUEhdEoU19sKXDLfa3vaHuRFmL2bQb4BquWhLX/o2t2B1nJs/XIut95dWZ5M+KeARXn5PX5TbvYXVl4hmURdeH0hr4FYpDmnI0og3eaYL+fLd2yogvVL2OL79QDacEvj585EnsxxCzwHXQCwRDj7s7Cx9XufYpqZJV2DuvX0runWk60VuLbBu+GUI1X+Paw8uGhdrUeeOaeltAUaQX2YI5keN7Np2atYflNcX4zX3U7dx/srEczX9QacMkdCMMXUdQnjGI48hZcUBm3sQHnhe6GPkxj8IwjNzQi+HX3sSrbgGrrXvv9T383C7NVN338B6+8zJgBaqnLVAuqUxtVAUCJXlbNZLqU3ZN01GcYdpQ5sl6EeZXKp0a0tOWcjaz5vorGRMnQQ5uGDgDFnm+iyJ6nSz7v/lFRIdut09G5tj2tilHL/KivNKqAI5fIMMF3kSKQiZQrHGH+vdczaEjJNL8EGLDCW2l+V9jKUZqgCYAAA==&quot;"/>
    <we:property name="initialStateBookmark" value="&quot;H4sIAAAAAAAAA+VabU/bSBD+K5G/8CU9+d0O3yilugpoewFxOp1QNd4dJ1sc2/KuaXMo//1mbQcc8kZSLuEARSLel9lnZneenRnnzuBC5gmMP8MIjUPjfZbdjKC46VhG10ibti9fTs+P+qffPh+dn1BzliuRpdI4vDMUFANUV0KWkGgJ1Pj3ddeAJPkKA/0UQyKxa+RYyCyFRPyD9WDqUkWJk66BP/MkK0CLvFCgUIu9peH0TGtbvzm0IjAlbvECmapb+5hnhZo+dw1Zf6sgzfZpYdWCx1mqQKQkWLdx10Ivckzb85iJURSiz3R7LBLVDInGJz/zgvS5m9rhY9UZRuBZgRsAOD6aZg8iMyAIapzrMcekwSArBIOEGmtxWtrVVCO7a3wsslElt7F5TiNPUiXUmB6+FhkvmZLUdlmJNCdk0D+HWGA1h/TgYqra50zpfxooStk0fkpn22QzLylH6fzoi6wsGPYxfnioIE1oawgLbVwFK69hfYsKSDl1EqYrSMpqw0n6mSA9SWWtqW6mGWmZJHrg9UT/Xdc73Vr4SYDmzbIGV9cYZj+OC6Rt4Np23bvpzhzxW0gZtT4Gco4gywKfiuSSVpLQnLdHaC4zBUnnAhKULwQLNcRC7R1MDaNzTnQh0p2g6aMqi3kgdXOnr4lmHoY+pVKkg6RhqQf6qH3RyMVtpi4hSlDzYPQd9ZE8vKNpWcGxeD+ufO2DKKb0Q+5+siujaqesmZJ6vrcpMfuxAQls7HPaas0touePMq5NNRScYwWra/Rim1kMI2ChGYIJwE13Od2+QIedpfVZOL8Lor6CDcdneIvJPKr7/qcCvlBZ0eBpzTWkbv7GsjJVxbjz0KPHNUvTBle9r0KXOhp4DZocawlbsM0I8sc0s9C/GzvU5POSFJ9u4XqG8LgHVuzZoR36luMx5kMVkK20jxhRkPnYQqvXsTjENoJNkZvtouX6tum/GibajN6Paa2UQ/EYCW1aoTpZ3DmnkHm499DhDKSqoSy1zlpHusnFZsfEjHloQmTZXhAw32QmZyvyg51tDd8ybJGJYJSHtE1gjJBSN/1lgGkdu5Mmeb2WQPmg7ey3VYkMaycy9zo8JZE5okCC/p1hrGprjXIohJzabvp0KvQ4u9sauElWw5basy8Gw0rggkRGD1JihAdWrxe8My36XJrmYfU50MelPX81cmd/yHsLkVeZWR050mBYcAakZoMPTV6O1YnfzkrkESnfUFD4zrLfOXOCaoddKeXgPaofiGmj5vVkeYhuPQ7Rn9VXlwbl9+nzMy+4/q4Ne57pOJHNwEcWmWbP9Hs7uwOX5GX19XeWSfkW778lRmldfUst8/x3nw89P4pDcEOHOZYXkj+b2x+PXwhHp5a4Igqt64MNHW6xv80NdS/KWMym7QBXc9WSuPYvbMTuODN5uRZZ7ytvziR/lMQjuPqcvC23+QCrKxMvoCy6PpRWwG6QH9GU4yFt8E4T9Je7tVNGfKXqtXz5lWo4JfD14SOLIy+CyPQdG12fm+gyZ2fh4yrX7pMqaYmdy+ql5N6ZphW9Nci24ZsBlPM1rj28bFioTZU3rqm3+RRFuqHFTTu0PdeiU7P2sLylGL++j9qd+082lqP5DyptGAdOiIFjc8ozelEU2isOyMybeN91AwdDL2JhEAShE7gR/NqbeNkuYDV1772+h5/bpZmq+x7ew7deBqxA9bwFyiWVqSdVgUAK1lSNhPyU3tJ05BeY1JR5vl6E/pVKq4b0vKWcp1lz/ZWMsR0jAyfw7Z4Zup6DPHybLPu/+UVEi263T0bm2HZSl6MXeVFWKpkDw6+Q4gJvIkUh5cjXuEP1e6760BESoX8IsYH/TCb/ApExz1VwJgAA&quot;"/>
    <we:property name="isFooterCollapsed" value="true"/>
    <we:property name="isFiltersActionButtonVisible" value="true"/>
    <we:property name="reportEmbeddedTime" value="&quot;2023-11-28T20:27:49.584Z&quot;"/>
    <we:property name="creatorTenantId" value="&quot;237cdfa0-ef1e-4015-984e-b5534c8a56ca&quot;"/>
    <we:property name="creatorUserId" value="&quot;1003200304A80623&quot;"/>
    <we:property name="creatorSessionId" value="&quot;dd0fb3c1-fb23-46c3-8ab2-6934bacf6f29&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D75F9819-931A-4A2A-9485-3D6A498C7193}">
  <we:reference id="wa200003233" version="2.0.0.3" store="en-US" storeType="OMEX"/>
  <we:alternateReferences>
    <we:reference id="wa200003233" version="2.0.0.3" store="wa200003233" storeType="OMEX"/>
  </we:alternateReferences>
  <we:properties>
    <we:property name="reportUrl" value="&quot;/groups/me/reports/cc7a2c2e-8d1d-410f-872c-236e5a11f294/ReportSection?ctid=237cdfa0-ef1e-4015-984e-b5534c8a56ca&amp;pbi_source=shareVisual&amp;visual=1daf2ea2e0024e146206&amp;height=144.00&amp;width=192.00&amp;bookmarkGuid=1cc6d5a5-7f5b-41ed-b6a5-025a16457eb7&amp;fromEntryPoint=sharevisual&quot;"/>
    <we:property name="artifactName" value="&quot;Sales vs Last Month&quot;"/>
    <we:property name="reportName" value="&quot;MM_Dashboard&quot;"/>
    <we:property name="reportState" value="&quot;CONNECTED&quot;"/>
    <we:property name="embedUrl" value="&quot;/reportEmbed?reportId=cc7a2c2e-8d1d-410f-872c-236e5a11f294&amp;config=eyJjbHVzdGVyVXJsIjoiaHR0cHM6Ly9XQUJJLVNPVVRILUFGUklDQS1OT1JUSC1BLVBSSU1BUlktcmVkaXJlY3QuYW5hbHlzaXMud2luZG93cy5uZXQiLCJlbWJlZEZlYXR1cmVzIjp7InVzYWdlTWV0cmljc1ZOZXh0Ijp0cnVlfX0%3D&amp;disableSensitivityBanner=true&quot;"/>
    <we:property name="pageName" value="&quot;ReportSection&quot;"/>
    <we:property name="pageDisplayName" value="&quot;Dashboard&quot;"/>
    <we:property name="datasetId" value="&quot;ddd29994-f239-4f2b-84a9-6ac2364c5666&quot;"/>
    <we:property name="backgroundColor" value="&quot;#F4F4F4&quot;"/>
    <we:property name="bookmark" value="&quot;H4sIAAAAAAAAA+Va227bOBD9FUMvfXEX1F3OW5u22GKTopsEWSwWQTEiRzYbWRJEKq03yL/vUJITOb67gZ1NAgOxeBmeGXIOZ0a+tYRURQqTLzBG68h6n+fXYyive7bVt7LZNjsGP0lsP0j8QZAkfsKZGZUXWuaZso5uLQ3lEPWlVBWkRiA1/nPVtyBNv8LQPCWQKuxbBZYqzyCV/2IzmLp0WeFd38KfRZqXYESea9BoxN7QcHomKPZvLq0IXMsbPEeum9YzLPJST5/7lmq+1ZBm+4ywesHjPNMgMxJs2oRnox+7zPF9zjCOIwy4aU9kqtsh8eTjz6IkfW6nZvlUd0ZkFDv0QgA3QMYGELOQIOhJYcYckwbDvJQcUmpsxBlpl1ONnL71qczHtdx2Cwoa+THTUk/o4WuZi4prRW0XtUh2Rwb9a4Ql1nNIDyGnqn3JtflngKJSbePnbLZNtfPSapzNjz7Pq5LjGSYPDzWkO9oawkIbV8MqGljf4hIyQZ2E6RLSqt5wkn4iSU9S2WhqmmlGVqWpGXh1Z/6ump3uLLwRoHmzrMHVt0b5j+MSaRuEsV3/droz78QNZJxaHwM5RVBViZsiuaCVFLTn7RGai1xD2juHFNUzwUINidQHB9PA6J0SXchsL2jOUFflPJCmuXdmiGYehjmlSmbDtGWpB/pofNEq5E2uLyBO0fBg/B3NkTy6pWl5KbB8P6l97YMsp/RD7v5xX0Y1TtkwJfV871Ji/mMLEtja54zV2kvFzB/nwphqJIXAGlbfGiQOtznGwCMWAQMQzFtOt8/QYWdpfRbO75Kor+SjyQneYDqP6r5/U8DnOi9bPJ25ljLN33heZbqc9B56zLh2adrguvdF6NJEAy9Bk2MjYQe2GUPxmGYW+ndrh4Z8npPi0y1czxC+8MFOfCdyosB2fc4DqAOylfaRYwoyH1to9Tq2gMRBcChyczy0vcBhwYthou3o/ZjWygSUj5HQppW6lye9UwqZRwcPHU5A6QbKUuusdaTrQs4eEyODJSJiENuOH4Y8YJwJviIH2Jv5xY6hiUolp1yjq6Y1RkrPzJchZk18TpoUzVoS1YO2s99WJSu8m6zc67BJsvKOggX6d4KJbqw1LqCUamq76dMf0oxz+p2B22QufKk9z+RwVAtckKyYQVqO8Y09GIRvmU2fC8aO6s8bwxzd+auRu4dDPliIvM6+muiQBsOCM6CMx39oc2+sT/xuViKPyMSWgqK3tvPWnRPUcPdKKW/eo/6BmLVqXt0tD8Ptx2H4k/rq0sD7PkV+4gXX36fRwGeuGzscAuQxYwMWDPZ2zy3JvZor7iRX6jXecUuM0rnellpm+/tt3fEIYBDESQRe5HLX9iPyZ7b78fiFkHNqiUui0KYG2NLhDvvb3lD3oqzFbNoNYg1XLYld/8ZW7J6zj+drkfW+8upM8mdFPIKrz8nrcpsPsLr68AxKn+tDaQ38GsU7mnI8og3eaxL+fLd2yogvVL2OL79QDacEvj585EnsxxCzwHXQCwRDj7t7Cx9XufYZqZJV2LuoXzwenGk60VuLbBe+GUI1X8c6wAuFhdrUeeOamlpAUaQX2YI5keN7Np2atYflNcX4zX3U7Tx8srEczdNnGwyT0I0wdB1BecYgjiNnxQGZedseeF7oYuTHPArDMHJDL4Zfe9uuugWstrZ90Hftc7s0U1k/wLv2TsF/BaqnLVAuqUxtVAUCJXlbNZLqc3ZD01GcY9pQ5ul6EeaXKJ0a0tOWcjaz5vorGRMnQQ5uGDgDFnm+iyJ6nSz7v/nVQ4dud09GtmTb+qws8rC80qoAjl8hwwWeRkaATKBY4yr177maA0kopfkhxIYT2ir0f/Y42bCAJgAA&quot;"/>
    <we:property name="initialStateBookmark" value="&quot;H4sIAAAAAAAAA+VabU/jOBD+K1W+8KV7ct5TvrEsq1sB+1IQp9MJrSb2pPWSJlHisNtD/e83TlJI6RvtopYDVIlmbI+fGXsezzi9M4QsshjGn2GExqHxPk1vRpDfdEyjaySN7MuX0/Oj/un3z0fnJyROMyXTpDAO7wwF+QDVlSxKiLUGEv5z3TUgjr/CQD9FEBfYNTLMizSBWP6LdWdqUnmJk66Bv7I4zUGrvFCgUKu9pe70THObf9g0I3Alb/ECuaqlfczSXE2fu0ZRf6sgzbZpZdWEx2miQCakWMuEY6Ib2sxyXc4wDAP0uJZHMlZNl3B88ivLyZ67qR8+Vo1BCK7pOz6A7SFjPQiZTxDUONN9jsmCQZpLDjEJa3Va29XUIqtrfMzTUaW38XlGPU8SJdWYHr7mqSi5Kkh2WalkE3LoX0PMsRpDdgg5Ne1zqvQ/DRSLohF+SmZlRTMuLkfJfO+LtMw59jF6eKggTWhpCAstXAUrq2F9D3NIBDUSpiuIy2rBSfuZJDvJZG2pFtOIpIxj3fF6ov+u65VuTfwkQPNuWYOrawzTn8c50jII7bvu3XRljsQtJJykj4GcIxRljk9FckkzFdDst0doLlMFcecCYixeCBYSRFLtHUwNo3NOdCGTnaDpoyrzeSC1uNPXRDMPQ+/SQiaDuGGpB/qoY9HI5G2qLiGMUfNg+AP1ljy8o2FpLjB/P65i7YPMp/RD4X6yK6fqoKyZklp+tCkx/bkBCWwcc9przSmix49SoV01lEJgBatr9CKLmxxD4AELgAEI5iyn2xcYsLO0PgvnT0nUl/Ph+AxvMZ5Hdd/+VMAXKs0bPK2xRqHF33laJiofdx5adL9malrgqvVV2FJnA6/BkmOtYQu2GUH2mGYWxnfjh5p8XpLh0yVczxCucMGMXCuwAs+0Xc49qBKylf6RI0oyH3to9TymgMhCsChzsxw0Hc9i3qthos3o/ZjmSgTkj5HQouWqk0adc0qZh3tPHc6gUDWUpd5ZG0g3mZzdJloHi0TAIDQt1/e5xzgTfEUNsDP3iy1TkyKWnGqNtpnGCKk8018GmNT5OVmS1XNJLB6snf22qljh7WLl3oanFCtHlCzQvzOMVO2tUQa5LKa+mz6dSt3P6rY6blK58KX+7MvBsFK4oFjRnZQc4YHZ6/nvmEmfS8YOq8+BZo72+NXI7f0h7y1EXlVfdXZInWHBHih0xH9oam+sdvx2XqKISMSGioJ3pvXOnlNUc/dKLQfvUf1ETBozryfL03DzcRr+rLG6NPG+L5GfecL152nQc5lthxYHD3nIWI95vZ2dc0tqr/qIO0uL4i2ecUuc0jrelnpm8/Nt3fbwoOeFUQBOYHPbdAOKZ7b99viNlHPqiSui0PoOsKHDLda3OaHuVRmL2bSdxGquWpK7/o2N2h1XHy/XI+tj5c255FtJPIKr98nbCpsPsPr24QVcfa5PpRXwGxRHNOR4SAu80yL85S7tlBFfqXmtWH6lFk4JfH36yKPQDSFknm2h4wmGDrd3lj6uCu0+mZKU2LmsXjzunWla2VuDbBu+GUA5f4+1hxcKC62p6sY1d2oeZZFOYApmBZbrmLRr1m6Wt5Tj1+dRu3H/xcZyNM9fbTCMfDtA37YE1Rm9MAysFRtk5m275zi+jYEb8sD3/cD2nRB+72170b7Aau629/qufW6VZm7W9/CuvXXhvwLV815QLrmZetItEBSSN7dGsviU3NJwFBcY15R5vl6F/iVK6w7pea9ynubN9UcyRlaEHGzfs3oscFwbRfA2WfZ/86uHFt1uX4xsyLbVXlkUYWmpigw4foUEF0QaOQESgWJNqFS/56o3JKGU+ocQG8TWZPIfE9xumHAmAAA=&quot;"/>
    <we:property name="isFooterCollapsed" value="true"/>
    <we:property name="isFiltersActionButtonVisible" value="true"/>
    <we:property name="reportEmbeddedTime" value="&quot;2023-11-28T20:27:30.240Z&quot;"/>
    <we:property name="creatorTenantId" value="&quot;237cdfa0-ef1e-4015-984e-b5534c8a56ca&quot;"/>
    <we:property name="creatorUserId" value="&quot;1003200304A80623&quot;"/>
    <we:property name="creatorSessionId" value="&quot;42a309c5-59a1-41ac-a26d-ea992dbfe835&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CDFF96B8-24E3-48FC-9CFB-C96AA8AA8EE3}">
  <we:reference id="wa200003233" version="2.0.0.3" store="en-US" storeType="OMEX"/>
  <we:alternateReferences>
    <we:reference id="wa200003233" version="2.0.0.3" store="wa200003233" storeType="OMEX"/>
  </we:alternateReferences>
  <we:properties>
    <we:property name="reportUrl" value="&quot;/groups/me/reports/cc7a2c2e-8d1d-410f-872c-236e5a11f294/ReportSection?ctid=237cdfa0-ef1e-4015-984e-b5534c8a56ca&amp;pbi_source=shareVisual&amp;visual=d41e5b30255c0ebb8e6c&amp;height=528.00&amp;width=464.00&amp;bookmarkGuid=b99a75e3-198f-460e-926f-cce8759bdb24&amp;fromEntryPoint=sharevisual&quot;"/>
    <we:property name="artifactName" value="&quot;Matrix&quot;"/>
    <we:property name="reportName" value="&quot;MM_Dashboard&quot;"/>
    <we:property name="reportState" value="&quot;CONNECTED&quot;"/>
    <we:property name="embedUrl" value="&quot;/reportEmbed?reportId=cc7a2c2e-8d1d-410f-872c-236e5a11f294&amp;config=eyJjbHVzdGVyVXJsIjoiaHR0cHM6Ly9XQUJJLVNPVVRILUFGUklDQS1OT1JUSC1BLVBSSU1BUlktcmVkaXJlY3QuYW5hbHlzaXMud2luZG93cy5uZXQiLCJlbWJlZEZlYXR1cmVzIjp7InVzYWdlTWV0cmljc1ZOZXh0Ijp0cnVlfX0%3D&amp;disableSensitivityBanner=true&quot;"/>
    <we:property name="pageName" value="&quot;ReportSection&quot;"/>
    <we:property name="pageDisplayName" value="&quot;Dashboard&quot;"/>
    <we:property name="datasetId" value="&quot;ddd29994-f239-4f2b-84a9-6ac2364c5666&quot;"/>
    <we:property name="backgroundColor" value="&quot;#F4F4F4&quot;"/>
    <we:property name="bookmark" value="&quot;H4sIAAAAAAAAA+VaWW/bRhD+KwJf8qIUvA+/+UjQoHaQ2oaLojCC4e5Q2pgiCe7SiWL4v3eWpGzKuhVXcm1DgMU9Zr85d2aoO4MLWaQw/gwjNA6Mozy/GUF507OMvpFNj5mc+Tzxo8j1IfI4hrHHaVVeKJFn0ji4MxSUA1RXQlaQaoI0+M9134A0/QID/ZRAKrFvFFjKPINU/MRmMU2pssL7voE/ijQvQZO8UKBQk72l5fRMUKzfHDoRmBK3eIFMNaPnWOSlmjz3Ddl8qyFNz2li9YHHeaZAZERYj3HXQi92TNvzmIlxHKLP9HgiUtUuiccffhQl8XM3EcvHejKMwbMCNwBwfDTNCGIzIAhqXOg1x8TBIC8Fg5QGG3Ka2tWEI7tvfCzzUU23VUFBKz9kSqgxPXwpc14xJWnssiZp3pNA/xpiifUe4oOLCWufc6X/aaAoZTv4KZsek+2+tBpls6sv8qpkeI7J40MN6Z5UQ1hIcTWsooH1NS4h4zRJmK4grWqFE/VTQXwSy5pTPUw7sipN9cLre/133Wi6c/BagGbFsgJX3xjm349LJDVwLbv+3UQzh/wWMobagKeBnCHIqsR1kVzSSRJae3uC5jJXkPYuIEX5QrDQQCLU3sE0MHpnFC5EthM056iqchZIM9w714FmFoa2UimyQdpGqcfw0fiiUYjbXF1CnKKOg/E31CZ5cEfb8pJjeTSufe1ElJPwQ+7+YTfWpl2yiZO05Fs3IObfNwgBG3uc9u++ESU2sxjGwEIzBBOAm+7igPoCXXI6cE/D+V1QcCvZcHyKt5jOonqYXxfwhcrLFk9nryH18FeWV5kqx73HGb2uPZqUWM++Cl6a+/41cHKsKWwRT0ZQPA0kc324lUMTXl4S4xMVak7bxFKTHuVcszcUnKOO9zTrcQ+sxLNDO/Qtx2PMhzrlWiofMaI08qmElp9jcUhsBJtyM9tFy/Vt0381kWizEH5MZ2UcyqdISGml6uVJ74yS4uHek4NTkKqBslA6Kx3pphCbmYmZ8NCE2LK9IGC+yajWWVIB7Ew1fMvERKaCUaXRFYExQirO9JcBZk12TpwUzVkC5SO309+WlSqsW6o88LBOqXJIyQL9O8VENdIaFVAKOZHd5OkPodfZ/c7CTeoWtlCe52IwrAnOKVX0IiVG+M6KouC9adHn0jQP6s87bS7d/cuRO/tDHs1Fft9kaFoztBjm2IDU0eCkrbyxtvjtpEQekfENCYXvLfu9M0OocdilVN4dofqOmLVsXt8vTsKtp0n4s/rqwsT7oUB+5gNX37Vh5JmOE9sMfGSxaUamH+3sDlxQeTXX32ku5Vu8/xYIpXP1LZTM8999PkR+nITghg5zLC8kfza3N49fSEcnkriiENp0ANtwuIV+2xvqgZQxP5p2E1wdqxbktX9jS3bHlcnLlchqX3lzIvmzojiCy+3kbbnNCSzvTLyAxufqVFoBu0F+SFuOh6TgnRboL1e1k4j4Stnr+PIr5XASwFenjyyJvRhi03dsdH1uosucnaWPy1z7nFjJKuxd1q8d9x5pOtlbi2ybeDOAarbHtYfXCXO5qevGFf02n7JIN7S4aYe251pkNSuN5S3l+M191J3cf7GxGM1/0GnDJHBCDBybU50RxXFoLzGQqXftvusGDoZezMIgCEIncGP4tXftstvAavvee33TPqOlqa77Ht60d14GLEH1vA3KBZ2ptbpAIAVru0ZCfspuaTvyC0ybkHm2moT+HUqnh/S8rZz1pLn6SsbETpCBE/h2ZIau5yAP32aU/d/85qETbrcvRjaMtrWtzPOwvFKyAIZfIMM5nkZCgIwjX+Eq9a+5GoMklEL/DGLNDW0X+l+QC7UyfiYAAA==&quot;"/>
    <we:property name="initialStateBookmark" value="&quot;H4sIAAAAAAAAA+VabU/jOBD+K1W+8KV7ct5TvrEsq1sBu3sFcTqd0GpiT1ovaRIlDrs91P9+4ySFlL7RLtdygCrRjO3xM2PP4xmnd4aQRRbD+DOM0Dg03qfpzQjym45pdI2kkX35cnp+1D/99vno/ITEaaZkmhTG4Z2hIB+gupJFCbHWQMK/r7sGxPFXGOinCOICu0aGeZEmEMt/sO5MTSovcdI18GcWpzlolRcKFGq1t9Sdnmlu8zebZgSu5C1eIFe1tI9Zmqvpc9co6m8VpNk2raya8DhNFMiEFGuZcEx0Q5tZrssZhmGAHtfySMaq6RKOT35mOdlzN/XDx6oxCME1fccHsD1krAch8wmCGme6zzFZMEhzySEmYa1Oa7uaWmR1jY95Oqr0Nj7PqOdJoqQa08PXPBUlVwXJLiuVbEIO/XOIOVZjyA4hp6Z9TpX+p4FiUTTCT8msrGjGxeUome99kZY5xz5GDw8VpAktDWGhhatgZTWsb2EOiaBGwnQFcVktOGk/k2Qnmawt1WIakZRxrDteT/Tfdb3SrYmfBGjeLWtwdY1h+uM4R1oGoX3XvZuuzJG4hYST9DGQc4SizPGpSC5ppgKa/fYIzWWqIO5cQIzFC8FCgkiqvYOpYXTOiS5kshM0fVRlPg+kFnf6mmjmYehdWshkEDcs9UAfdSwambxN1SWEMWoeDL+j3pKHdzQszQXm78dVrH2Q+ZR+KNxPduVUHZQ1U1LL9zYlpj82IIGNY05HeNfoRRY3OYbAAxYAAxDMWU6pLzAoZ6l7Fs7vkugt58PxGd5iPI/qvv2pgC9Umjd4WmONQou/8bRMVD7uPLTofs3UtIhV66uwpT7xX4Mlx1rDFowyguwxlSyM4cYPNcG8JMOnS6gtbXJJrXqUCm3eUAqBFTl1DVe4YEauFViBZ9ou5x5USddK/8gRJZKPPbR6HlNAZCFYlJ1ZDpqOZzHv1TDRZhR+THMlAvLHSGjRctVJo845pcXDvacHZ1CoGspS76wNpJtMbrZNWCQCBqFpub7PPcaZ4CtqgJ0tjdgyNSliyanWaLvAGCGVZ/rLAJM6PydLsnouicWDtbPfVhUrvF2s3NvwlGLliJIF+neGkaq9Ncogl8XUd9OnU6n7Wd1Wx00qF77Un305GFYKFxQrupOSIzwwez3/HTPpc8nYYfU50NulPX41cnt/yHsLkU/qDE2vDHWGBXug0Gzwoam9sdrx23mJIiIRGyoK3pnWO3tOUR2wK7UcvEf1AzFpzLyeLE/Dzcdp+LPG6tLE+75EfuYJ15+1Qc9lth1aHDzkIWM95vV2dgYuqb3q4+8sLYq3eP4tcUrr6Fvqmec/+zzoeWEUgBPY3DbdgOKZbb89fiEdnXriiii0vgNs6HCL9W1OqHtVxmI2bSe4mquW5LV/YaN2x5XJy/XI+lh5cy75oyQewdX75G2FzQdYfTPxAq4+16fSCvgNiiMacjykBd5pgf5yl3bKiK/UvFYsv1ILpwS+Pn3kUeiGEDLPttDxBEOH2ztLH1eFdp9MSUrsXFYvHvfONK3srUG2Dd8MoJy/49rDC4WF1lR145r7No+ySCcwBbMCy3VM2jVrN8tbyvHr86jduP9iYzma/+CmDSPfDtC3LUF1Ri8MA2vFBpl52+45jm9j4IY88H0/sH0nhF972160L7Cae++9vmufW6WZW/c9vGtvvQxYgep5LyiX3Ew96RYICsmbWyNZfEpuaTiKC4xryjxfr0L/EqV1h/S8VzlP8+b6IxkjK0IOtu9ZPRY4ro0ieJss+7/51UOLbrcvRjZk22qvLIqwtFRFBhy/QoILIo2cAIlAsSZUqt9z1RuSUEr9Q4gNYmsy+Repzn3dcCYAAA==&quot;"/>
    <we:property name="isFooterCollapsed" value="true"/>
    <we:property name="isFiltersActionButtonVisible" value="true"/>
    <we:property name="reportEmbeddedTime" value="&quot;2023-11-28T20:29:09.423Z&quot;"/>
    <we:property name="creatorTenantId" value="&quot;237cdfa0-ef1e-4015-984e-b5534c8a56ca&quot;"/>
    <we:property name="creatorUserId" value="&quot;1003200304A80623&quot;"/>
    <we:property name="creatorSessionId" value="&quot;2235ad62-bbb4-423e-918e-24612a7447ca&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B2CD66A6-B186-43E2-AF0F-A42898FDD337}">
  <we:reference id="wa200003233" version="2.0.0.3" store="en-US" storeType="OMEX"/>
  <we:alternateReferences>
    <we:reference id="wa200003233" version="2.0.0.3" store="wa200003233" storeType="OMEX"/>
  </we:alternateReferences>
  <we:properties>
    <we:property name="artifactName" value="&quot;Matrix&quot;"/>
    <we:property name="backgroundColor" value="&quot;#F4F4F4&quot;"/>
    <we:property name="bookmark" value="&quot;H4sIAAAAAAAAA+VabW/bNhD+K4a+9Is7UO9yvrVpixVLii4JMgxDUJzIk81GlgSRSucF+e87SnIix+9uZmdJYCAWX47PHXkP706+tYRURQqTLzBG68h6n+fXYyive7bVt7LZNt/zmec6DnCBrp/EHgqXRuWFlnmmrKNbS0M5RH0pVQWpEUiNf1nCs9GPXeb4PmcYxxEG3LrqW5CmX2FoxiSQKuxbBZYqzyCV/2Ajgrp0WeFd38K/izQvwSx0rkGjWeyGhtMzAbR/MTiAa3mD58h103qGRV7q6XPfUs23GuhsnxFWL3icZxpkRoJN20Lg1J7IVLdD4snHv4uStLydGutT3RnF4NuhFwK4ATI2gJiFBEFPCjPmmDQY5qXkkFJjI85Iu5xq5PStT2U+ruW2G1PQyI+ZlnpCD1/LXFRcK2q7qEWyOzLoHyMssZ5Degg5Ve1Lrs0/AxSVahs/Z7Ntqp2XVuNsfvR5XpUczzB5eKgh3dHWEBbauBpW0cD6FpeQCeokTJeQVvUxIOknkvQklY2mpplmZFWamoFXd+bvqtnpzsIbAZo3yxpcfWuU/zgukbZBGNv1b6c7807cQMap9TGQUwRVlbgpkgtaSUF73h6hucg1pL1zSFE9EyzUkEh9cDANjN4pkYjM9oLmDHVVzgNpmntnhmjmYZhTqmQ2TFuWeqCPxhetQt7k+gLiFA07xt/RHMmjW5qWlwLL95Pa1z7Icko/5O4f92VU45QNU1LP9y4l5j+2IIGtfc54eN8aJA63OcbAIxYBAxDMW06pz9ApZ6l7Fs6vkuit5KPJCd5gOo/qvn9TwOc6L1s8nbmWMs3feF5lupz0HnrMuHZp2sS690Xo0tz4L0GTYyNhB0YZQ/GYShb6cGuHhmCek+LTLTSatgGnET3OhVFvJIXAmpz6li98sBPfiZwosF2f8wDqoGulfeSYAsnHFlq9ji0gcRAcis4cD20vcFjwYphoOwo/prUyAeVjJLRppe7lSe+UwuLRwcODE1C6gbLUOmsd6bqQ2x0TloiIQWw7fhjygHEm+IocYG9bI3YMTVQqOeUaXRNYY6SkzXwZYtbE56RJ0awlUT1oO/ttVbLCu8nKvQ6bJCvvKFigfyeY6MZa4wJKqaa2mz79Js04p98ZuE3mwpfa80wOR7XABcmKGaTlGN/Yg0H4ltn0uWDsqP68McelO381cvdwyAcLkd81EZrZGRoMC86AMmzwoc29sT7xu1mJPCITWwqK3trOW3dOUOOwK6W8eY/6B2LWqnl1tzwMtx+H4U/qq0sD7/sU+YkXXH/XRgOfuW7scAiQx4wNWDDY2x24JPdqrr+TXKnXeP8tMUrn6ltqmae/+wIYBHESgRe53LX9iPyZ7X48fiIcnVrikii0qQG2dLjD/rY31L0oazGbdgNcw1VL4to/sRW758zk+Vpkva+8OpP8XhGP4Opz8rrc5gOsrkw8g9Ln+lBaA79G8Y6mHI9og/eaoD/frZ0y4gtVr+PLL1TDKYGvDx95EvsxxCxwHfQCwdDj7t7Cx1WufUaqZBX2LurXkQdnmk701iLbhW+GUM3XuA7wQmGhNnXeuKbeFlAU6UW2YE7k+J5Np2btYXlNMX5zH3U7D59sLEfzH1TaMAndCEPXEZRnDOI4clYckJm37YHnhS5GfsyjMAwjN/Ri+Lm37apbwGrr3gd91z63SzNV9wO8a++8DFiB6mkLlEsqUxtVgUBJ3laNpPqc3dB0FOeYNpR5ul6E+SVKp4b0tKWczay5/krGxEmQgxsGzoBFnu+iiF4ny/5vfvXQodvdk5Et2bY+K4s8LK+0KoDjV8hwgaeRESATKNa4Sv17ruZAEkppfgix4YS2Cv0vaXuOyZYmAAA=&quot;"/>
    <we:property name="creatorSessionId" value="&quot;2235ad62-bbb4-423e-918e-24612a7447ca&quot;"/>
    <we:property name="creatorTenantId" value="&quot;237cdfa0-ef1e-4015-984e-b5534c8a56ca&quot;"/>
    <we:property name="creatorUserId" value="&quot;1003200304A80623&quot;"/>
    <we:property name="datasetId" value="&quot;ddd29994-f239-4f2b-84a9-6ac2364c5666&quot;"/>
    <we:property name="embedUrl" value="&quot;/reportEmbed?reportId=cc7a2c2e-8d1d-410f-872c-236e5a11f294&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VabU/jOBD+K1W+8KV7ct5TvrEsq1sBu3sFcTqd0GpiT1ovaRIlDrs91P9+4ySFlL7RLtdygCrRjO3xM2PP4xmnd4aQRRbD+DOM0Dg03qfpzQjym45pdI2kkX35cnp+1D/99vno/ITEaaZkmhTG4Z2hIB+gupJFCbHWQMK/r7sGxPFXGOinCOICu0aGeZEmEMt/sO5MTSovcdI18GcWpzlolRcKFGq1t9Sdnmlu8zebZgSu5C1eIFe1tI9Zmqvpc9co6m8VpNk2raya8DhNFMiEFGuZcEx0Q5tZrssZhmGAHtfySMaq6RKOT35mOdlzN/XDx6oxCME1fccHsD1krAch8wmCGme6zzFZMEhzySEmYa1Oa7uaWmR1jY95Oqr0Nj7PqOdJoqQa08PXPBUlVwXJLiuVbEIO/XOIOVZjyA4hp6Z9TpX+p4FiUTTCT8msrGjGxeUome99kZY5xz5GDw8VpAktDWGhhatgZTWsb2EOiaBGwnQFcVktOGk/k2Qnmawt1WIakZRxrDteT/Tfdb3SrYmfBGjeLWtwdY1h+uM4R1oGoX3XvZuuzJG4hYST9DGQc4SizPGpSC5ppgKa/fYIzWWqIO5cQIzFC8FCgkiqvYOpYXTOiS5kshM0fVRlPg+kFnf6mmjmYehdWshkEDcs9UAfdSwambxN1SWEMWoeDL+j3pKHdzQszQXm78dVrH2Q+ZR+KNxPduVUHZQ1U1LL9zYlpj82IIGNY05HeNfoRRY3OYbAAxYAAxDMWU6pLzAoZ6l7Fs7vkugt58PxGd5iPI/qvv2pgC9Umjd4WmONQou/8bRMVD7uPLTofs3UtIhV66uwpT7xX4Mlx1rDFowyguwxlSyM4cYPNcG8JMOnS6gtbXJJrXqUCm3eUAqBFTl1DVe4YEauFViBZ9ou5x5USddK/8gRJZKPPbR6HlNAZCFYlJ1ZDpqOZzHv1TDRZhR+THMlAvLHSGjRctVJo845pcXDvacHZ1CoGspS76wNpJtMbrZNWCQCBqFpub7PPcaZ4CtqgJ0tjdgyNSliyanWaLvAGCGVZ/rLAJM6PydLsnouicWDtbPfVhUrvF2s3NvwlGLliJIF+neGkaq9Ncogl8XUd9OnU6n7Wd1Wx00qF77Un305GFYKFxQrupOSIzwwez3/HTPpc8nYYfU50NulPX41cnt/yHsLkU/qDE2vDHWGBXug0Gzwoam9sdrx23mJIiIRGyoK3pnWO3tOUR2wK7UcvEf1AzFpzLyeLE/Dzcdp+LPG6tLE+75EfuYJ15+1Qc9lth1aHDzkIWM95vV2dgYuqb3q4+8sLYq3eP4tcUrr6Fvqmec/+zzoeWEUgBPY3DbdgOKZbb89fiEdnXriiii0vgNs6HCL9W1OqHtVxmI2bSe4mquW5LV/YaN2x5XJy/XI+lh5cy75oyQewdX75G2FzQdYfTPxAq4+16fSCvgNiiMacjykBd5pgf5yl3bKiK/UvFYsv1ILpwS+Pn3kUeiGEDLPttDxBEOH2ztLH1eFdp9MSUrsXFYvHvfONK3srUG2Dd8MoJy/49rDC4WF1lR145r7No+ySCcwBbMCy3VM2jVrN8tbyvHr86jduP9iYzma/+CmDSPfDtC3LUF1Ri8MA2vFBpl52+45jm9j4IY88H0/sH0nhF972160L7Cae++9vmufW6WZW/c9vGtvvQxYgep5LyiX3Ew96RYICsmbWyNZfEpuaTiKC4xryjxfr0L/EqV1h/S8VzlP8+b6IxkjK0IOtu9ZPRY4ro0ieJss+7/51UOLbrcvRjZk22qvLIqwtFRFBhy/QoILIo2cAIlAsSZUqt9z1RuSUEr9Q4gNYmsy+Repzn3dcCYAAA==&quot;"/>
    <we:property name="isFiltersActionButtonVisible" value="true"/>
    <we:property name="isFooterCollapsed" value="true"/>
    <we:property name="pageDisplayName" value="&quot;Dashboard&quot;"/>
    <we:property name="pageName" value="&quot;ReportSection&quot;"/>
    <we:property name="reportEmbeddedTime" value="&quot;2023-11-28T20:29:09.423Z&quot;"/>
    <we:property name="reportName" value="&quot;MM_Dashboard&quot;"/>
    <we:property name="reportState" value="&quot;CONNECTED&quot;"/>
    <we:property name="reportUrl" value="&quot;/groups/me/reports/cc7a2c2e-8d1d-410f-872c-236e5a11f294/ReportSection?ctid=237cdfa0-ef1e-4015-984e-b5534c8a56ca&amp;pbi_source=shareVisual&amp;visual=d41e5b30255c0ebb8e6c&amp;height=528.00&amp;width=464.00&amp;bookmarkGuid=b99a75e3-198f-460e-926f-cce8759bdb24&amp;fromEntryPoint=sharevisual&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232B9813-FCAF-476E-8D17-F82FEB0507C0}" frozen="1">
  <we:reference id="wa200003233" version="2.0.0.3" store="en-US" storeType="OMEX"/>
  <we:alternateReferences>
    <we:reference id="wa200003233" version="2.0.0.3" store="wa200003233" storeType="OMEX"/>
  </we:alternateReferences>
  <we:properties>
    <we:property name="reportUrl" value="&quot;/groups/me/reports/cc7a2c2e-8d1d-410f-872c-236e5a11f294/ReportSection?ctid=237cdfa0-ef1e-4015-984e-b5534c8a56ca&amp;pbi_source=shareVisual&amp;visual=9f2c1cebac808a0aad04&amp;height=240.00&amp;width=640.00&amp;bookmarkGuid=30b6a0d5-fd41-4f17-b0d8-063d19646fbc&amp;fromEntryPoint=sharevisual&quot;"/>
    <we:property name="artifactName" value="&quot;Total Sales by State&quot;"/>
    <we:property name="reportName" value="&quot;MM_Dashboard&quot;"/>
    <we:property name="reportState" value="&quot;CONNECTED&quot;"/>
    <we:property name="embedUrl" value="&quot;/reportEmbed?reportId=cc7a2c2e-8d1d-410f-872c-236e5a11f294&amp;config=eyJjbHVzdGVyVXJsIjoiaHR0cHM6Ly9XQUJJLVNPVVRILUFGUklDQS1OT1JUSC1BLVBSSU1BUlktcmVkaXJlY3QuYW5hbHlzaXMud2luZG93cy5uZXQiLCJlbWJlZEZlYXR1cmVzIjp7InVzYWdlTWV0cmljc1ZOZXh0Ijp0cnVlfX0%3D&amp;disableSensitivityBanner=true&quot;"/>
    <we:property name="pageName" value="&quot;ReportSection&quot;"/>
    <we:property name="pageDisplayName" value="&quot;Dashboard&quot;"/>
    <we:property name="datasetId" value="&quot;ddd29994-f239-4f2b-84a9-6ac2364c5666&quot;"/>
    <we:property name="backgroundColor" value="&quot;#F4F4F4&quot;"/>
    <we:property name="bookmark" value="&quot;H4sIAAAAAAAAA+VabW/bNhD+K4a+9Is7UO9yvrVpixVLii4JMgxDUJzIk81GlgSRSucF+e87SnIix+9uZmdJYCAWX47PHXkP706+tYRURQqTLzBG68h6n+fXYyive7bVt7LZNvAFuLETOHzg83Ag0PMCGpUXWuaZso5uLQ3lEPWlVBWkRiA1/nXVtyBNv8LQPCWQKuxbBZYqzyCV/2AzmLp0WeFd38K/izQvwYg816DRiL2h4fRMUOxfXFoRuJY3eI5cN61nWOSlnj73LdV8qyHN9hlh9YLHeaZBZiTYtAnPRj92meP7nGEcRxhw057IVLdD4snHv4uS9LmdmuVT3RnF4NuhFwK4ATI2gJiFBEFPCjPmmDQY5qXkkFJjI85Iu5xq5PStT2U+ruW2W1DQyI+ZlnpCD1/LXFRcK2q7qEWyOzLoHyMssZ5Degg5Ve1Lrs0/AxSVahs/Z7Ntqp2XVuNsfvR5XpUczzB5eKgh3dHWEBbauBpW0cD6FpeQCeokTJeQVvWGk/QTSXqSykZT00wzsipNzcCrO/N31ex0Z+GNAM2bZQ2uvjXKfxyXSNsgjO36t9OdeSduIOPU+hjIKYKqStwUyQWtpKA9b4/QXOQa0t45pKieCRZqSKQ+OJgGRu+U6EJme0Fzhroq54E0zb0zQzTzMMwpVTIbpi1LPdBH44tWIW9yfQFxioYH4+9ojuTRLU3LS4Hl+0ntax9kOaUfcveP+zKqccqGKanne5cS8x9bkMDWPmes1l4qZv44F8ZUIykE1rD61iBxuM0xBh6xCBiAYN5yun2GDjtL67NwfpVEfSUfTU7wBtN5VPf9mwI+13nZ4unMtZRp/sbzKtPlpPfQY8a1S9MG170vQpcmGngJmhwbCTuwzRiKxzSz0L9bOzTk85wUn27hVc0CvvDBTnwncqLAdn3OA6iDrpU2kGMKJB9bYTXb2AISB8Gh6Mzx0PYChwUvhm22o/BjWisTUD5GQhtT6l6e9E4pLB4dPDw4AaUbKEuts9ZZrgu53TFhiYgYxLbjhyEPGGeCr8gB9rY1YsfQRKWSU67RNYE1RkrPzJchZk18TpoUzVoS1YO2s99WJSu8m6zc67BJsvKOggX6d4KJbqw1LqCUamq76dNv0oxz+p2B22QufKk9z+RwVAtckKyYQVqO8Y09GIRvmU2fC8aO6s8bc1y681cjdw+HfLAQ+V3Dv2ZnaDAsOAPKsMGHNvfG+sTvZiXyiExsKSh6aztv3TlBjcOulPLmPeofiFmr5tXd8jDcfhyGP6mvLg2871PkJ15wfcQdDXzmurHDIUAeMzZgwWBvd+CS3Ku5/k5ypV7j/bfEKJ2rb6llnv7uC2AQxEkEXuRy1/Yj8me2+/H4iZBzaolLotCmBtjS4Q77295Q96KsxWzaDWINVy2JXf/EVuyes4/na5H1vvLqTPJ7RTyCq8/J63KbD7C6+vAMSp/rQ2kN/BrFO5pyPKIN3msS/ny3dsqIL1S9ji+/UA2nBL4+fORJ7McQs8B10AsEQ4+7ewsfV7n2GamSVdi7qF88HpxpOtFbi2wXvhlCNV/jOsALhYXa1HnjmnpbQFGkF9mCOZHjezadmrWH5TXF+M191O08fLKxHM1/UGnDJHQjDF1HUJ4xiOPIWXFAZt62B54Xuhj5MY/CMIzc0Ivh5962q24Bq61tH/Rd+9wuzVTWD/CuvVPwX4HqaQuUSypTG1WBQEneVo2k+pzd0HQU55g2lHm6XoT5JUqnhvS0pZzNrLn+SsbESZCDGwbOgEWe76KIXifL/m9+9dCh292TkS3Ztj4rizwsr7QqgONXyHCBp5ERIBMo1rhK/Xuu5kASSml+CLHhhLYK/S82i0EzgCYAAA==&quot;"/>
    <we:property name="initialStateBookmark" value="&quot;H4sIAAAAAAAAA+VabU/bSBD+K5G/8CU9+d0O3yilugpoewFxOp1QNd4dJ1sc2/KuaXMo//1mbQcc8kZSLuEARSLel9lnZneenRnnzuBC5gmMP8MIjUPjfZbdjKC46VhG10ibti9fTs+P+qffPh+dn1BzliuRpdI4vDMUFANUV0KWkGgJ1Pj3ddeAJPkKA/0UQyKxa+RYyCyFRPyD9WDqUkWJk66BP/MkK0CLvFCgUIu9peH0TGtbvzm0IjAlbvECmapb+5hnhZo+dw1Zf6sgzfZpYdWCx1mqQKQkWLdx10Ivckzb85iJURSiz3R7LBLVDInGJz/zgvS5m9rhY9UZRuBZgRsAOD6aZg8iMyAIapzrMcekwSArBIOEGmtxWtrVVCO7a3wsslElt7F5TiNPUiXUmB6+FhkvmZLUdlmJNCdk0D+HWGA1h/TgYqra50zpfxooStk0fkpn22QzLylH6fzoi6wsGPYxfnioIE1oawgLbVwFK69hfYsKSDl1EqYrSMpqw0n6mSA9SWWtqW6mGWmZJHrg9UT/Xdc73Vr4SYDmzbIGV9cYZj+OC6Rt4Np23bvpzhzxW0gZtT4Gco4gywKfiuSSVpLQnLdHaC4zBUnnAhKULwQLNcRC7R1MDaNzTnQh0p2g6aMqi3kgdXOnr4lmHoY+pVKkg6RhqQf6qH3RyMVtpi4hSlDzYPQd9ZE8vKNpWcGxeD+ufO2DKKb0Q+5+siujaqesmZJ6vrcpMfuxAQls7HPaas0touePMq5NNRScYwWra/Rim1kMI2ChGYIJwE13Od2+QIedpfVZOL8Lor6CDcdneIvJPKr7/qcCvlBZ0eBpzTWkbv7GsjJVxbjz0KPHNUvTBle9r0KXOhp4DZocawlbsM0I8sc0s9C/GzvU5POSFJ9u4XXFAh73wIo9O7RD33I8xnyogq6VNhAjCiQfW2E121gcYhvBpujMdtFyfdv0Xw3bbEbhx7RWyqF4jIQ2plCdLO6cU1g83Ht4cAZS1VCWWmets9zkYrNjYsY8NCGybC8ImG8yk7MVOcDOtoZvGZrIRDDKNdomMEZI6Zn+MsC0js9Jk7xeS6B80Hb226pkhbWTlXsdnpKsHFGwQP/OMFa1tUY5FEJObTd9OhV6nN1tDdwkc2FL7dkXg2ElcEGyogcpMcIDq9cL3pkWfS5N87D6HOjj0p6/GrmzP+S9hcgnNf/qnaHBsOAMSM0GH5rcG6sTv52VyCNSvqGg8J1lv3PmBNUOu1LKwXtUPxDTRs3ryfIw3Hochj+rry4NvO9T5GdecH3EHfY803Eim4GPLDLNnun3dnYHLsm96uvvLJPyLd5/S4zSuvqWWub57z4fen4Uh+CGDnMsLyR/Nrc/Hr8Qck4tcUUUWtcAGzrcYn+bG+pelLGYTdtBrOaqJbHrX9iI3XH28XItst5X3pxJ/iiJR3D1OXlbbvMBVlcfXkDpc30orYDdID+iKcdD2uCdJuEvd2unjPhK1Wv58ivVcErg68NHFkdeBJHpOza6PjfRZc7OwsdVrt0nVdISO5fVi8e9M00remuQbcM3Ayjna1x7eKGwUJsqb1xTb/MpinRDi5t2aHuuRadm7WF5SzF+fR+1O/efbCxH8x9U2jAOnBADx+aUZ/SiKLRXHJCZt+2+6wYOhl7EwiAIQidwI/i1t+2yXcBqatt7fdc+t0szlfU9vGtvFfxXoHreAuWSytSTqkAgBWuqRkJ+Sm9pOvILTGrKPF8vQv8SpVVDet5SztOsuf5KxtiOkYET+HbPDF3PQR6+TZb93/zqoUW32ycjG7JtdVYWeVhWKpkDw6+Q4gJPIyNAypGvcZXq91z1gSSUQv8QYgPfmkz+BS6HlzpwJgAA&quot;"/>
    <we:property name="isFooterCollapsed" value="true"/>
    <we:property name="isFiltersActionButtonVisible" value="true"/>
    <we:property name="reportEmbeddedTime" value="&quot;2023-11-28T20:36:43.506Z&quot;"/>
    <we:property name="creatorTenantId" value="&quot;237cdfa0-ef1e-4015-984e-b5534c8a56ca&quot;"/>
    <we:property name="creatorUserId" value="&quot;1003200304A80623&quot;"/>
    <we:property name="creatorSessionId" value="&quot;b3a0736e-1e76-4ed6-8e26-c30fb24c141b&quot;"/>
  </we:properties>
  <we:bindings/>
  <we:snapshot xmlns:r="http://schemas.openxmlformats.org/officeDocument/2006/relationships" r:embed="rId1"/>
</we:webextension>
</file>

<file path=ppt/webextensions/webextension8.xml><?xml version="1.0" encoding="utf-8"?>
<we:webextension xmlns:we="http://schemas.microsoft.com/office/webextensions/webextension/2010/11" id="{72502510-5155-4E58-AE91-915ECA907F5C}">
  <we:reference id="wa200003233" version="2.0.0.3" store="en-US" storeType="OMEX"/>
  <we:alternateReferences>
    <we:reference id="wa200003233" version="2.0.0.3" store="wa200003233" storeType="OMEX"/>
  </we:alternateReferences>
  <we:properties>
    <we:property name="artifactName" value="&quot;Total Profit by Month&quot;"/>
    <we:property name="backgroundColor" value="&quot;#F4F4F4&quot;"/>
    <we:property name="bookmark" value="&quot;H4sIAAAAAAAAA+VabW/bNhD+K4a+9Is7UO9yvrVpixVLii4JMgxDUJzIk81GlgSRSucF+e87SnIix+9uZmdJYCAWX47PHXkP706+tYRURQqTLzBG68h6n+fXYyive7bVt7LZNu74iYjsJEwi8NyQMdfmNCovtMwzZR3dWhrKIepLqSpIjUBq/Ouqb0GafoWheUogVdi3CixVnkEq/8FmMHXpssK7voV/F2leghF5rkGjEXtDw+mZoNi/uLQicC1v8By5blrPsMhLPX3uW6r5VkOa7TPC6gWP80yDzEiwaROejX7sMsf3OcM4jjDgpj2RqW6HxJOPfxcl6XM7NcunujOKwbdDLwRwA2RsADELCYKeFGbMMWkwzEvJIaXGRpyRdjnVyOlbn8p8XMttt6CgkR8zLfWEHr6Wuai4VtR2UYtkd2TQP0ZYYj2H9BByqtqXXJt/Bigq1TZ+zmbbVDsvrcbZ/OjzvCo5nmHy8FBDuqOtISy0cTWsooH1LS4hE9RJmC4hreoNJ+knkvQklY2mpplmZFWamoFXd+bvqtnpzsIbAZo3yxpcfWuU/zgukbZBGNv1b6c7807cQMap9TGQUwRVlbgpkgtaSUF73h6hucg1pL1zSFE9EyzUkEh9cDANjN4p0YXM9oLmDHVVzgNpmntnhmjmYZhTqmQ2TFuWeqCPxhetQt7k+gLiFA0Pxt/RHMmjW5qWlwLL95Pa1z7Icko/5O4f92VU45QNU1LP9y4l5j+2IIGtfc5Yrb1UzPxxLoypRlIIrGH1rUHicJtjDDxiETAAwbzldPsMHXaW1mfh/CqJ+ko+mpzgDabzqO77NwV8rvOyxdOZaynT/I3nVabLSe+hx4xrl6YNrntfhC5NNPASNDk2EnZgmzEUj2lmoX+3dmjI5zkpPt3C9QzhCx/sxHciJwps1+c8gDogW2kfOaYg87GFVq9jC0gcBIciN8dD2wscFrwYJtqO3o9prUxA+RgJbVqpe3nSO6WQeXTw0OEElG6gLLXOWke6LuR2x4RR3sMgth0/DHnAOBN8RX6wt60RO4YtKpWc8pCuCawxUupmvgwxa2J30qRo1pKoHrSd/bYqkeHdROZeh00SmXcUSNC/E0x0Y61xAaVUU9tNn36TZpzT7wzcJqvhS+15JoejWuCCRMYM0nKMb+zBIHzLbPpcMHZUf96Y49Kdvxq5ezjkg4XI68ysiRxpMCw4A8qwwYc2L8f6xO9mJfKITGwpKHprO2/dOUGNw66U8uY96h+IWavm1d3yEN1+HKI/qa8uDcrv0+cnXnD9XRsNfOa6scMhQB4zNmDBYG934JK8rLn+TnKlXuP9t8QonatvqWWe/u4LYBDEpuIXudy1/Yj8me1+PH4iHJ1a4pIotKkPtnS4w/62N9S9KGsxm3YDXMNVS+LaP7EVu+fM5PlaZL2vvDqT/F4Rj+Dqc/K63OYDrK5MPIOy6PpQWgO/RvGOphyPaIP3mqA/362dMuILVa/jyy9UwymBX9UxAE9iP4aYBa6DXiAYetzdW4i4yn3PCG5WYe+ifvF4cDbpRGgtsl04ZQjVfB3rAC8UFmpT54ZramoBRYpeZAvmRI7v2XRq1h6W1xTHN3dOt/PwCcVyNP9BNQ2T0I0wdB1BucQgjiNnxQGZedseeF7oYuTHPArDMHJDL4afe9uuukWqtrZ90Hftc7s0U1k/wLv2TsF/BaqnLUIuqT5tVOkBJXlbGZLqc3ZD01GcY9pQ5ul6EeaXKJ060dOWazaz5vqqDSZOghzcMHAGLPJ8F0X0Oln2f/Orhw7d7p5wbMm29VlZ5GF5pVUBHL9Chgs8jYwAmUCxxlXq33M1B5JQSvNDiA0ntJXmfwFeCBvkgCYAAA==&quot;"/>
    <we:property name="creatorSessionId" value="&quot;5fbb5472-effa-4afd-9da1-6002dc10306e&quot;"/>
    <we:property name="creatorTenantId" value="&quot;237cdfa0-ef1e-4015-984e-b5534c8a56ca&quot;"/>
    <we:property name="creatorUserId" value="&quot;1003200304A80623&quot;"/>
    <we:property name="datasetId" value="&quot;ddd29994-f239-4f2b-84a9-6ac2364c5666&quot;"/>
    <we:property name="embedUrl" value="&quot;/reportEmbed?reportId=cc7a2c2e-8d1d-410f-872c-236e5a11f294&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VabU/bSBD+K5G/8CU9+d0O3yilugpoewFxOp1QNd4dJ1sc2/KuaXMo//1mbQcc8kZSLuEARSLel9lnZneenRnnzuBC5gmMP8MIjUPjfZbdjKC46VhG10ibti9fTs+P+qffPh+dn1BzliuRpdI4vDMUFANUV0KWkGgJ1Pj3ddeAJPkKA/0UQyKxa+RYyCyFRPyD9WDqUkWJk66BP/MkK0CLvFCgUIu9peH0TGtbvzm0IjAlbvECmapb+5hnhZo+dw1Zf6sgzfZpYdWCx1mqQKQkWLdx10Ivckzb85iJURSiz3R7LBLVDInGJz/zgvS5m9rhY9UZRuBZgRsAOD6aZg8iMyAIapzrMcekwSArBIOEGmtxWtrVVCO7a3wsslElt7F5TiNPUiXUmB6+FhkvmZLUdlmJNCdk0D+HWGA1h/TgYqra50zpfxooStk0fkpn22QzLylH6fzoi6wsGPYxfnioIE1oawgLbVwFK69hfYsKSDl1EqYrSMpqw0n6mSA9SWWtqW6mGWmZJHrg9UT/Xdc73Vr4SYDmzbIGV9cYZj+OC6Rt4Np23bvpzhzxW0gZtT4Gco4gywKfiuSSVpLQnLdHaC4zBUnnAhKULwQLNcRC7R1MDaNzTnQh0p2g6aMqi3kgdXOnr4lmHoY+pVKkg6RhqQf6qH3RyMVtpi4hSlDzYPQd9ZE8vKNpWcGxeD+ufO2DKKb0Q+5+siujaqesmZJ6vrcpMfuxAQls7HPaas0touePMq5NNRScYwWra/Rim1kMI2ChGYIJwE13Od2+QIedpfVZOL8Lor6CDcdneIvJPKr7/qcCvlBZ0eBpzTWkbv7GsjJVxbjz0KPHNUvTBle9r0KXOhp4DZocawlbsM0I8sc0s9C/GzvU5POSFJ9u4XqG8LgHVuzZoR36luMx5kMVkK20jxhRkPnYQqvXsTjENoJNkZvtouX6tum/GibajN6Paa2UQ/EYCW1aoTpZ3DmnkHm499DhDKSqoSy1zlpHusnFZsfEjHloQmTZXhAw32QmZyvyg51tDd8ybJGJYJSHtE1gjJBSN/1lgGkdu5Mmeb2WQPmg7ey3VYkMaycy9zo8JZE5okCC/p1hrGprjXIohJzabvp0KvQ4u9sauElWw5basy8Gw0rggkRGD1JihAdWrxe8My36XJrmYfU50MelPX81cmd/yHsLkVeZWR050mBYcAakZoMPTV6O1YnfzkrkESnfUFD4zrLfOXOCaoddKeXgPaofiGmj5vVkeYhuPQ7Rn9VXlwbl9+nzMy+4/q4Ne57pOJHNwEcWmWbP9Hs7uwOX5GX19XeWSfkW778lRmldfUst8/x3nw89P4pDcEOHOZYXkj+b2x+PXwhHp5a4Igqt64MNHW6xv80NdS/KWMym7QBXc9WSuPYvbMTuODN5uRZZ7ytvziR/lMQjuPqcvC23+QCrKxMvoCy6PpRWwG6QH9GU4yFt8E4T9Je7tVNGfKXqtXz5lWo4JfDrKgZgceRFEJm+Y6PrcxNd5uwsRFzlvn2Cm5bYuaxePO6dTVoRWoNsG04ZQDlfx9rDC4WF2lS54Zqamk+Rohta3LRD23MtOjVrD8tbiuPrO6fduf+EYjma/6CahnHghBg4NqdcohdFob3igMy8bfddN3Aw9CIWBkEQOoEbwa+9bZftIlVT297ru/a5XZqprO/hXXur4L8C1fMWIZdUn55U6QEpWFMZEvJTekvTkV9gUlPm+XoR+pcorTrR85ZrnmbN9VUbjO0YGTiBb/fM0PUc5OHbZNn/za8eWnS7fcKxIdtWZ2WRh2Wlkjkw/AopLvA0MgKkHPkaV6l+z1UfSEIp9A8hNvCtyeRf9ftgzXAmAAA=&quot;"/>
    <we:property name="isFiltersActionButtonVisible" value="true"/>
    <we:property name="pageDisplayName" value="&quot;Dashboard&quot;"/>
    <we:property name="pageName" value="&quot;ReportSection&quot;"/>
    <we:property name="reportEmbeddedTime" value="&quot;2023-11-28T20:36:19.080Z&quot;"/>
    <we:property name="reportName" value="&quot;MM_Dashboard&quot;"/>
    <we:property name="reportState" value="&quot;CONNECTED&quot;"/>
    <we:property name="reportUrl" value="&quot;/groups/me/reports/cc7a2c2e-8d1d-410f-872c-236e5a11f294/ReportSection?ctid=237cdfa0-ef1e-4015-984e-b5534c8a56ca&amp;pbi_source=shareVisual&amp;visual=6a96bf8a483c31589970&amp;height=272.00&amp;width=480.00&amp;bookmarkGuid=ac2f1820-95c1-4341-8437-abb5b7c3f782&amp;fromEntryPoint=sharevisual&quot;"/>
    <we:property name="isFooterCollapsed" value="true"/>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180</TotalTime>
  <Words>727</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 Display</vt:lpstr>
      <vt:lpstr>Aptos Narrow</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Khaled Mehizel</dc:creator>
  <cp:lastModifiedBy>Khaled Mehizel</cp:lastModifiedBy>
  <cp:revision>3</cp:revision>
  <dcterms:created xsi:type="dcterms:W3CDTF">2023-11-28T18:46:25Z</dcterms:created>
  <dcterms:modified xsi:type="dcterms:W3CDTF">2023-12-12T19:28:34Z</dcterms:modified>
</cp:coreProperties>
</file>