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sldIdLst>
    <p:sldId id="278" r:id="rId5"/>
    <p:sldId id="279" r:id="rId6"/>
    <p:sldId id="280" r:id="rId7"/>
    <p:sldId id="294" r:id="rId8"/>
    <p:sldId id="281" r:id="rId9"/>
    <p:sldId id="283" r:id="rId10"/>
    <p:sldId id="284" r:id="rId11"/>
    <p:sldId id="282" r:id="rId12"/>
    <p:sldId id="285" r:id="rId13"/>
    <p:sldId id="287" r:id="rId14"/>
    <p:sldId id="288" r:id="rId15"/>
    <p:sldId id="289" r:id="rId16"/>
    <p:sldId id="290"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593"/>
    <a:srgbClr val="202C8F"/>
    <a:srgbClr val="FDFBF6"/>
    <a:srgbClr val="AAC4E9"/>
    <a:srgbClr val="F5CDCE"/>
    <a:srgbClr val="DF8C8C"/>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F3356-9EBE-478C-B0FE-E5493366AED8}" v="33" dt="2023-02-25T19:25:59.05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09" autoAdjust="0"/>
  </p:normalViewPr>
  <p:slideViewPr>
    <p:cSldViewPr snapToGrid="0" snapToObjects="1">
      <p:cViewPr varScale="1">
        <p:scale>
          <a:sx n="56" d="100"/>
          <a:sy n="56" d="100"/>
        </p:scale>
        <p:origin x="524" y="4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adafruit.com/pir-passive-infrared-proximity-motion-sensor/testing-a-pir" TargetMode="External"/><Relationship Id="rId2" Type="http://schemas.openxmlformats.org/officeDocument/2006/relationships/image" Target="../media/image17.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adafruit.com/pir-passive-infrared-proximity-motion-sensor/overview"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yroelectric" TargetMode="External"/><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en.wikipedia.org/wiki/Lens_%28optics%29" TargetMode="External"/><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b="0" dirty="0">
                <a:solidFill>
                  <a:srgbClr val="D4D4D4"/>
                </a:solidFill>
                <a:effectLst/>
                <a:latin typeface="Consolas" panose="020B0609020204030204" pitchFamily="49" charset="0"/>
              </a:rPr>
              <a:t> </a:t>
            </a:r>
            <a:r>
              <a:rPr lang="en-US" b="0" dirty="0">
                <a:solidFill>
                  <a:schemeClr val="tx1">
                    <a:lumMod val="75000"/>
                    <a:lumOff val="25000"/>
                  </a:schemeClr>
                </a:solidFill>
                <a:effectLst/>
                <a:latin typeface="Consolas" panose="020B0609020204030204" pitchFamily="49" charset="0"/>
              </a:rPr>
              <a:t>PIR Sensor</a:t>
            </a:r>
          </a:p>
        </p:txBody>
      </p:sp>
      <p:sp>
        <p:nvSpPr>
          <p:cNvPr id="6" name="TextBox 5">
            <a:extLst>
              <a:ext uri="{FF2B5EF4-FFF2-40B4-BE49-F238E27FC236}">
                <a16:creationId xmlns:a16="http://schemas.microsoft.com/office/drawing/2014/main" id="{3590283A-676F-9094-108E-FBD4E300FC28}"/>
              </a:ext>
            </a:extLst>
          </p:cNvPr>
          <p:cNvSpPr txBox="1"/>
          <p:nvPr/>
        </p:nvSpPr>
        <p:spPr>
          <a:xfrm>
            <a:off x="4358640" y="3024878"/>
            <a:ext cx="4339008" cy="369332"/>
          </a:xfrm>
          <a:prstGeom prst="rect">
            <a:avLst/>
          </a:prstGeom>
          <a:noFill/>
        </p:spPr>
        <p:txBody>
          <a:bodyPr wrap="none" rtlCol="0">
            <a:spAutoFit/>
          </a:bodyPr>
          <a:lstStyle/>
          <a:p>
            <a:r>
              <a:rPr lang="en-US" b="0" i="0" dirty="0">
                <a:solidFill>
                  <a:schemeClr val="tx1">
                    <a:lumMod val="75000"/>
                    <a:lumOff val="25000"/>
                  </a:schemeClr>
                </a:solidFill>
                <a:effectLst/>
                <a:latin typeface="Proxima Nova"/>
              </a:rPr>
              <a:t>Pyroelectric ("Passive") InfraRed Sensor</a:t>
            </a:r>
            <a:endParaRPr lang="en-US" dirty="0">
              <a:solidFill>
                <a:schemeClr val="tx1">
                  <a:lumMod val="75000"/>
                  <a:lumOff val="25000"/>
                </a:schemeClr>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09AD8C-7EBE-8402-B746-F3B4CFD1DDB6}"/>
              </a:ext>
            </a:extLst>
          </p:cNvPr>
          <p:cNvSpPr>
            <a:spLocks noGrp="1"/>
          </p:cNvSpPr>
          <p:nvPr>
            <p:ph type="title"/>
          </p:nvPr>
        </p:nvSpPr>
        <p:spPr>
          <a:xfrm>
            <a:off x="0" y="0"/>
            <a:ext cx="3932237" cy="1600200"/>
          </a:xfrm>
        </p:spPr>
        <p:txBody>
          <a:bodyPr anchor="b">
            <a:normAutofit/>
          </a:bodyPr>
          <a:lstStyle/>
          <a:p>
            <a:r>
              <a:rPr lang="en-US" b="0" i="0" dirty="0">
                <a:effectLst/>
              </a:rPr>
              <a:t>Testing a PIR</a:t>
            </a:r>
            <a:br>
              <a:rPr lang="en-US" b="0" i="0" dirty="0">
                <a:effectLst/>
              </a:rPr>
            </a:br>
            <a:endParaRPr lang="en-US" dirty="0"/>
          </a:p>
        </p:txBody>
      </p:sp>
      <p:pic>
        <p:nvPicPr>
          <p:cNvPr id="126" name="Picture 125" descr="Diagram">
            <a:extLst>
              <a:ext uri="{FF2B5EF4-FFF2-40B4-BE49-F238E27FC236}">
                <a16:creationId xmlns:a16="http://schemas.microsoft.com/office/drawing/2014/main" id="{C6FC226F-85F1-DCCC-4C46-896AB2C59184}"/>
              </a:ext>
            </a:extLst>
          </p:cNvPr>
          <p:cNvPicPr>
            <a:picLocks noChangeAspect="1"/>
          </p:cNvPicPr>
          <p:nvPr/>
        </p:nvPicPr>
        <p:blipFill>
          <a:blip r:embed="rId2"/>
          <a:stretch>
            <a:fillRect/>
          </a:stretch>
        </p:blipFill>
        <p:spPr>
          <a:xfrm>
            <a:off x="6019800" y="1600200"/>
            <a:ext cx="6172200" cy="3446145"/>
          </a:xfrm>
          <a:prstGeom prst="rect">
            <a:avLst/>
          </a:prstGeom>
          <a:noFill/>
        </p:spPr>
      </p:pic>
      <p:sp>
        <p:nvSpPr>
          <p:cNvPr id="15" name="Content Placeholder 2">
            <a:extLst>
              <a:ext uri="{FF2B5EF4-FFF2-40B4-BE49-F238E27FC236}">
                <a16:creationId xmlns:a16="http://schemas.microsoft.com/office/drawing/2014/main" id="{91FB9DC4-F01A-BE00-50BF-2180D55D0759}"/>
              </a:ext>
            </a:extLst>
          </p:cNvPr>
          <p:cNvSpPr>
            <a:spLocks noGrp="1"/>
          </p:cNvSpPr>
          <p:nvPr>
            <p:ph type="body" sz="half" idx="2"/>
          </p:nvPr>
        </p:nvSpPr>
        <p:spPr>
          <a:xfrm>
            <a:off x="171450" y="1200150"/>
            <a:ext cx="5848350" cy="5657850"/>
          </a:xfrm>
        </p:spPr>
        <p:txBody>
          <a:bodyPr>
            <a:normAutofit/>
          </a:bodyPr>
          <a:lstStyle/>
          <a:p>
            <a:r>
              <a:rPr lang="en-US" sz="1800" b="0" i="0" dirty="0">
                <a:effectLst/>
              </a:rPr>
              <a:t>Now when the PIR detects motion, the output pin will go "high" to </a:t>
            </a:r>
            <a:r>
              <a:rPr lang="en-US" sz="1800" b="1" i="0" u="sng" dirty="0">
                <a:effectLst/>
              </a:rPr>
              <a:t>3.3V</a:t>
            </a:r>
            <a:r>
              <a:rPr lang="en-US" sz="1800" b="0" i="0" dirty="0">
                <a:effectLst/>
              </a:rPr>
              <a:t> and light up the LED!</a:t>
            </a:r>
          </a:p>
          <a:p>
            <a:endParaRPr lang="en-US" sz="1800" b="0" i="0" dirty="0">
              <a:effectLst/>
            </a:endParaRPr>
          </a:p>
          <a:p>
            <a:r>
              <a:rPr lang="en-US" sz="1800" b="0" i="0" dirty="0">
                <a:effectLst/>
              </a:rPr>
              <a:t>Once you have the breadboard wired up, insert batteries and wait 30-60 seconds for the PIR to 'stabilize’.</a:t>
            </a:r>
          </a:p>
          <a:p>
            <a:endParaRPr lang="en-US" sz="1800" b="0" i="0" dirty="0">
              <a:effectLst/>
            </a:endParaRPr>
          </a:p>
          <a:p>
            <a:r>
              <a:rPr lang="en-US" sz="1800" b="0" i="0" dirty="0">
                <a:effectLst/>
              </a:rPr>
              <a:t> During that time the LED may blink a little. </a:t>
            </a:r>
          </a:p>
          <a:p>
            <a:endParaRPr lang="en-US" sz="1800" b="0" i="0" dirty="0">
              <a:effectLst/>
            </a:endParaRPr>
          </a:p>
          <a:p>
            <a:r>
              <a:rPr lang="en-US" sz="1800" b="0" i="0" dirty="0">
                <a:effectLst/>
              </a:rPr>
              <a:t>Wait until the LED is off and then move around in front of it, waving a hand, </a:t>
            </a:r>
            <a:r>
              <a:rPr lang="en-US" sz="1800" b="0" i="0" dirty="0" err="1">
                <a:effectLst/>
              </a:rPr>
              <a:t>etc</a:t>
            </a:r>
            <a:r>
              <a:rPr lang="en-US" sz="1800" b="0" i="0" dirty="0">
                <a:effectLst/>
              </a:rPr>
              <a:t>, to see the LED light up!</a:t>
            </a:r>
          </a:p>
          <a:p>
            <a:endParaRPr lang="en-US" dirty="0"/>
          </a:p>
        </p:txBody>
      </p:sp>
      <p:sp>
        <p:nvSpPr>
          <p:cNvPr id="10" name="Slide Number Placeholder 3">
            <a:extLst>
              <a:ext uri="{FF2B5EF4-FFF2-40B4-BE49-F238E27FC236}">
                <a16:creationId xmlns:a16="http://schemas.microsoft.com/office/drawing/2014/main" id="{A91CC212-6DC3-4550-1007-2CB630884488}"/>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10</a:t>
            </a:fld>
            <a:endParaRPr lang="en-US"/>
          </a:p>
        </p:txBody>
      </p:sp>
      <p:sp>
        <p:nvSpPr>
          <p:cNvPr id="143" name="TextBox 142">
            <a:extLst>
              <a:ext uri="{FF2B5EF4-FFF2-40B4-BE49-F238E27FC236}">
                <a16:creationId xmlns:a16="http://schemas.microsoft.com/office/drawing/2014/main" id="{3B4613EF-10B3-D8B7-5656-879E290661E2}"/>
              </a:ext>
            </a:extLst>
          </p:cNvPr>
          <p:cNvSpPr txBox="1"/>
          <p:nvPr/>
        </p:nvSpPr>
        <p:spPr>
          <a:xfrm>
            <a:off x="171450" y="4861678"/>
            <a:ext cx="10972800" cy="1508105"/>
          </a:xfrm>
          <a:prstGeom prst="rect">
            <a:avLst/>
          </a:prstGeom>
          <a:noFill/>
        </p:spPr>
        <p:txBody>
          <a:bodyPr wrap="square" rtlCol="0">
            <a:spAutoFit/>
          </a:bodyPr>
          <a:lstStyle/>
          <a:p>
            <a:r>
              <a:rPr lang="en-US" sz="2800" b="1" i="0" dirty="0">
                <a:solidFill>
                  <a:srgbClr val="92D050"/>
                </a:solidFill>
                <a:effectLst/>
                <a:latin typeface="proxima nova"/>
              </a:rPr>
              <a:t>Retriggering(</a:t>
            </a:r>
            <a:r>
              <a:rPr lang="ar-EG" sz="2800" b="1" i="0" dirty="0">
                <a:solidFill>
                  <a:srgbClr val="92D050"/>
                </a:solidFill>
                <a:effectLst/>
                <a:latin typeface="proxima nova"/>
              </a:rPr>
              <a:t>إعادة الإثارة</a:t>
            </a:r>
            <a:r>
              <a:rPr lang="en-US" sz="2800" b="1" i="0" dirty="0">
                <a:solidFill>
                  <a:srgbClr val="92D050"/>
                </a:solidFill>
                <a:effectLst/>
                <a:latin typeface="proxima nova"/>
              </a:rPr>
              <a:t>)</a:t>
            </a:r>
            <a:r>
              <a:rPr lang="ar-EG" sz="2800" b="1" i="0" dirty="0">
                <a:solidFill>
                  <a:srgbClr val="92D050"/>
                </a:solidFill>
                <a:effectLst/>
                <a:latin typeface="proxima nova"/>
              </a:rPr>
              <a:t>  + </a:t>
            </a:r>
            <a:r>
              <a:rPr lang="en-US" sz="2800" b="1" i="0" dirty="0">
                <a:solidFill>
                  <a:srgbClr val="92D050"/>
                </a:solidFill>
                <a:effectLst/>
                <a:latin typeface="proxima nova"/>
              </a:rPr>
              <a:t>Changing sensitivity</a:t>
            </a:r>
          </a:p>
          <a:p>
            <a:pPr algn="l"/>
            <a:br>
              <a:rPr lang="en-US" sz="3200" b="1" i="0" dirty="0">
                <a:solidFill>
                  <a:srgbClr val="333333"/>
                </a:solidFill>
                <a:effectLst/>
                <a:latin typeface="proxima nova"/>
              </a:rPr>
            </a:br>
            <a:r>
              <a:rPr lang="en-US" sz="3200" dirty="0">
                <a:hlinkClick r:id="rId3"/>
              </a:rPr>
              <a:t>Testing a PIR | PIR Motion Sensor | Adafruit Learning System</a:t>
            </a:r>
            <a:endParaRPr lang="en-US" sz="3200" b="1" i="0" dirty="0">
              <a:solidFill>
                <a:srgbClr val="333333"/>
              </a:solidFill>
              <a:effectLst/>
              <a:latin typeface="proxima nova"/>
            </a:endParaRPr>
          </a:p>
        </p:txBody>
      </p:sp>
      <p:sp>
        <p:nvSpPr>
          <p:cNvPr id="145" name="TextBox 144">
            <a:extLst>
              <a:ext uri="{FF2B5EF4-FFF2-40B4-BE49-F238E27FC236}">
                <a16:creationId xmlns:a16="http://schemas.microsoft.com/office/drawing/2014/main" id="{88F07048-8D54-F226-A02D-58323E5A00D5}"/>
              </a:ext>
            </a:extLst>
          </p:cNvPr>
          <p:cNvSpPr txBox="1"/>
          <p:nvPr/>
        </p:nvSpPr>
        <p:spPr>
          <a:xfrm>
            <a:off x="171450" y="5431064"/>
            <a:ext cx="2467150" cy="369332"/>
          </a:xfrm>
          <a:prstGeom prst="rect">
            <a:avLst/>
          </a:prstGeom>
          <a:noFill/>
        </p:spPr>
        <p:txBody>
          <a:bodyPr wrap="none" rtlCol="0">
            <a:spAutoFit/>
          </a:bodyPr>
          <a:lstStyle/>
          <a:p>
            <a:r>
              <a:rPr lang="en-US" b="1" u="sng" dirty="0">
                <a:solidFill>
                  <a:srgbClr val="FF0000"/>
                </a:solidFill>
              </a:rPr>
              <a:t>Take a look in website</a:t>
            </a:r>
          </a:p>
        </p:txBody>
      </p:sp>
    </p:spTree>
    <p:extLst>
      <p:ext uri="{BB962C8B-B14F-4D97-AF65-F5344CB8AC3E}">
        <p14:creationId xmlns:p14="http://schemas.microsoft.com/office/powerpoint/2010/main" val="24522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4E41C9-02C1-AA85-DD94-ABA2321DCCF1}"/>
              </a:ext>
            </a:extLst>
          </p:cNvPr>
          <p:cNvSpPr>
            <a:spLocks noGrp="1"/>
          </p:cNvSpPr>
          <p:nvPr>
            <p:ph type="title"/>
          </p:nvPr>
        </p:nvSpPr>
        <p:spPr>
          <a:xfrm>
            <a:off x="0" y="0"/>
            <a:ext cx="5852160" cy="836023"/>
          </a:xfrm>
        </p:spPr>
        <p:txBody>
          <a:bodyPr anchor="b">
            <a:normAutofit/>
          </a:bodyPr>
          <a:lstStyle/>
          <a:p>
            <a:r>
              <a:rPr lang="en-US" dirty="0"/>
              <a:t>Using a PIR w/Arduino</a:t>
            </a:r>
          </a:p>
        </p:txBody>
      </p:sp>
      <p:pic>
        <p:nvPicPr>
          <p:cNvPr id="272" name="Picture 271" descr="Graphical user interface, diagram&#10;&#10;Description automatically generated">
            <a:extLst>
              <a:ext uri="{FF2B5EF4-FFF2-40B4-BE49-F238E27FC236}">
                <a16:creationId xmlns:a16="http://schemas.microsoft.com/office/drawing/2014/main" id="{FF46549B-B3F0-05E7-A61A-044057E38074}"/>
              </a:ext>
            </a:extLst>
          </p:cNvPr>
          <p:cNvPicPr>
            <a:picLocks noChangeAspect="1"/>
          </p:cNvPicPr>
          <p:nvPr/>
        </p:nvPicPr>
        <p:blipFill>
          <a:blip r:embed="rId2"/>
          <a:stretch>
            <a:fillRect/>
          </a:stretch>
        </p:blipFill>
        <p:spPr>
          <a:xfrm>
            <a:off x="6019800" y="1436396"/>
            <a:ext cx="6172200" cy="3662172"/>
          </a:xfrm>
          <a:prstGeom prst="rect">
            <a:avLst/>
          </a:prstGeom>
          <a:noFill/>
        </p:spPr>
      </p:pic>
      <p:sp>
        <p:nvSpPr>
          <p:cNvPr id="4" name="Content Placeholder 2">
            <a:extLst>
              <a:ext uri="{FF2B5EF4-FFF2-40B4-BE49-F238E27FC236}">
                <a16:creationId xmlns:a16="http://schemas.microsoft.com/office/drawing/2014/main" id="{54C74DAC-8E80-8581-7423-6B969A78BF68}"/>
              </a:ext>
            </a:extLst>
          </p:cNvPr>
          <p:cNvSpPr>
            <a:spLocks noGrp="1"/>
          </p:cNvSpPr>
          <p:nvPr>
            <p:ph type="body" sz="half" idx="2"/>
          </p:nvPr>
        </p:nvSpPr>
        <p:spPr>
          <a:xfrm>
            <a:off x="0" y="1254034"/>
            <a:ext cx="5630091" cy="5603966"/>
          </a:xfrm>
        </p:spPr>
        <p:txBody>
          <a:bodyPr>
            <a:normAutofit/>
          </a:bodyPr>
          <a:lstStyle/>
          <a:p>
            <a:r>
              <a:rPr lang="en-US" sz="2000" b="0" i="0" dirty="0">
                <a:effectLst/>
              </a:rPr>
              <a:t>Reading PIR Sensors</a:t>
            </a:r>
            <a:r>
              <a:rPr lang="ar-EG" sz="2000" b="0" i="0" dirty="0">
                <a:effectLst/>
              </a:rPr>
              <a:t>:</a:t>
            </a:r>
          </a:p>
          <a:p>
            <a:endParaRPr lang="en-US" sz="2000" b="0" i="0" dirty="0">
              <a:effectLst/>
            </a:endParaRPr>
          </a:p>
          <a:p>
            <a:r>
              <a:rPr lang="en-US" sz="2000" b="0" i="0" dirty="0">
                <a:effectLst/>
              </a:rPr>
              <a:t>The PIR acts as a digital output, it can be high voltage or low voltage, so all you need to do is listen for the pin to flip high (detected) or low (not detected) by listening on a digital input on your Arduino</a:t>
            </a:r>
            <a:r>
              <a:rPr lang="ar-EG" sz="2000" dirty="0"/>
              <a:t>.</a:t>
            </a:r>
          </a:p>
          <a:p>
            <a:endParaRPr lang="en-US" sz="2000" b="0" i="0" dirty="0">
              <a:effectLst/>
            </a:endParaRPr>
          </a:p>
          <a:p>
            <a:r>
              <a:rPr lang="en-US" sz="2000" b="0" i="0" dirty="0">
                <a:effectLst/>
              </a:rPr>
              <a:t>Its likely that you'll want retriggering, so be sure to put the jumper in the </a:t>
            </a:r>
            <a:r>
              <a:rPr lang="en-US" sz="2000" b="1" i="0" dirty="0">
                <a:effectLst/>
              </a:rPr>
              <a:t>H</a:t>
            </a:r>
            <a:r>
              <a:rPr lang="en-US" sz="2000" b="0" i="0" dirty="0">
                <a:effectLst/>
              </a:rPr>
              <a:t> position!</a:t>
            </a:r>
            <a:endParaRPr lang="ar-EG" sz="2000" b="0" i="0" dirty="0">
              <a:effectLst/>
            </a:endParaRPr>
          </a:p>
          <a:p>
            <a:endParaRPr lang="en-US" sz="2000" b="0" i="0" dirty="0">
              <a:effectLst/>
            </a:endParaRPr>
          </a:p>
          <a:p>
            <a:r>
              <a:rPr lang="en-US" sz="2000" b="0" i="0" dirty="0">
                <a:effectLst/>
              </a:rPr>
              <a:t>Power the PIR with 5V and connect ground to ground. </a:t>
            </a:r>
            <a:endParaRPr lang="ar-EG" sz="2000" b="0" i="0" dirty="0">
              <a:effectLst/>
            </a:endParaRPr>
          </a:p>
          <a:p>
            <a:endParaRPr lang="ar-EG" sz="2000" b="0" i="0" dirty="0">
              <a:effectLst/>
            </a:endParaRPr>
          </a:p>
          <a:p>
            <a:r>
              <a:rPr lang="en-US" sz="2000" b="0" i="0" dirty="0">
                <a:effectLst/>
              </a:rPr>
              <a:t>Then connect the output to a digital pin. In this example we'll use pin 2.</a:t>
            </a:r>
          </a:p>
          <a:p>
            <a:endParaRPr lang="en-US" dirty="0"/>
          </a:p>
        </p:txBody>
      </p:sp>
      <p:sp>
        <p:nvSpPr>
          <p:cNvPr id="279" name="Slide Number Placeholder 5">
            <a:extLst>
              <a:ext uri="{FF2B5EF4-FFF2-40B4-BE49-F238E27FC236}">
                <a16:creationId xmlns:a16="http://schemas.microsoft.com/office/drawing/2014/main" id="{42F04F5D-D03E-5895-D092-61B1FEC62CA5}"/>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11</a:t>
            </a:fld>
            <a:endParaRPr lang="en-US"/>
          </a:p>
        </p:txBody>
      </p:sp>
    </p:spTree>
    <p:extLst>
      <p:ext uri="{BB962C8B-B14F-4D97-AF65-F5344CB8AC3E}">
        <p14:creationId xmlns:p14="http://schemas.microsoft.com/office/powerpoint/2010/main" val="160049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091799E4-DEBD-4FB3-83B4-313DFB0B7E09}"/>
              </a:ext>
            </a:extLst>
          </p:cNvPr>
          <p:cNvSpPr txBox="1"/>
          <p:nvPr/>
        </p:nvSpPr>
        <p:spPr>
          <a:xfrm>
            <a:off x="2411730" y="0"/>
            <a:ext cx="9780270" cy="6858000"/>
          </a:xfrm>
          <a:prstGeom prst="rect">
            <a:avLst/>
          </a:prstGeom>
        </p:spPr>
        <p:txBody>
          <a:bodyPr vert="horz" lIns="91440" tIns="45720" rIns="91440" bIns="45720" rtlCol="0">
            <a:normAutofit/>
          </a:bodyPr>
          <a:lstStyle/>
          <a:p>
            <a:pPr indent="-347472" defTabSz="914400">
              <a:lnSpc>
                <a:spcPct val="90000"/>
              </a:lnSpc>
              <a:spcBef>
                <a:spcPts val="360"/>
              </a:spcBef>
              <a:buFont typeface="Arial" panose="020B0604020202020204" pitchFamily="34" charset="0"/>
              <a:buChar char="•"/>
            </a:pPr>
            <a:endParaRPr lang="ar-EG" sz="2400" dirty="0">
              <a:solidFill>
                <a:schemeClr val="accent6"/>
              </a:solidFill>
            </a:endParaRPr>
          </a:p>
          <a:p>
            <a:pPr indent="-347472" defTabSz="914400">
              <a:lnSpc>
                <a:spcPct val="90000"/>
              </a:lnSpc>
              <a:spcBef>
                <a:spcPts val="360"/>
              </a:spcBef>
              <a:buFont typeface="Arial" panose="020B0604020202020204" pitchFamily="34" charset="0"/>
              <a:buChar char="•"/>
            </a:pPr>
            <a:r>
              <a:rPr lang="en-US" sz="2400" dirty="0">
                <a:solidFill>
                  <a:schemeClr val="accent6"/>
                </a:solidFill>
              </a:rPr>
              <a:t>/*</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 PIR sensor tester</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a:t>
            </a:r>
          </a:p>
          <a:p>
            <a:pPr indent="-347472" defTabSz="914400">
              <a:lnSpc>
                <a:spcPct val="90000"/>
              </a:lnSpc>
              <a:spcBef>
                <a:spcPts val="360"/>
              </a:spcBef>
              <a:buFont typeface="Arial" panose="020B0604020202020204" pitchFamily="34" charset="0"/>
              <a:buChar char="•"/>
            </a:pPr>
            <a:r>
              <a:rPr lang="en-US" sz="2400" dirty="0">
                <a:solidFill>
                  <a:schemeClr val="accent6"/>
                </a:solidFill>
              </a:rPr>
              <a:t>int </a:t>
            </a:r>
            <a:r>
              <a:rPr lang="en-US" sz="2400" dirty="0" err="1">
                <a:solidFill>
                  <a:schemeClr val="accent6"/>
                </a:solidFill>
              </a:rPr>
              <a:t>ledPin</a:t>
            </a:r>
            <a:r>
              <a:rPr lang="en-US" sz="2400" dirty="0">
                <a:solidFill>
                  <a:schemeClr val="accent6"/>
                </a:solidFill>
              </a:rPr>
              <a:t> = 13;                // choose the pin for the LED</a:t>
            </a:r>
          </a:p>
          <a:p>
            <a:pPr indent="-347472" defTabSz="914400">
              <a:lnSpc>
                <a:spcPct val="90000"/>
              </a:lnSpc>
              <a:spcBef>
                <a:spcPts val="360"/>
              </a:spcBef>
              <a:buFont typeface="Arial" panose="020B0604020202020204" pitchFamily="34" charset="0"/>
              <a:buChar char="•"/>
            </a:pPr>
            <a:r>
              <a:rPr lang="en-US" sz="2400" dirty="0">
                <a:solidFill>
                  <a:schemeClr val="accent6"/>
                </a:solidFill>
              </a:rPr>
              <a:t>int </a:t>
            </a:r>
            <a:r>
              <a:rPr lang="en-US" sz="2400" dirty="0" err="1">
                <a:solidFill>
                  <a:schemeClr val="accent6"/>
                </a:solidFill>
              </a:rPr>
              <a:t>inputPin</a:t>
            </a:r>
            <a:r>
              <a:rPr lang="en-US" sz="2400" dirty="0">
                <a:solidFill>
                  <a:schemeClr val="accent6"/>
                </a:solidFill>
              </a:rPr>
              <a:t> = 2;               // choose the input pin (for PIR sensor)</a:t>
            </a:r>
          </a:p>
          <a:p>
            <a:pPr indent="-347472" defTabSz="914400">
              <a:lnSpc>
                <a:spcPct val="90000"/>
              </a:lnSpc>
              <a:spcBef>
                <a:spcPts val="360"/>
              </a:spcBef>
              <a:buFont typeface="Arial" panose="020B0604020202020204" pitchFamily="34" charset="0"/>
              <a:buChar char="•"/>
            </a:pPr>
            <a:r>
              <a:rPr lang="en-US" sz="2400" dirty="0">
                <a:solidFill>
                  <a:schemeClr val="accent6"/>
                </a:solidFill>
              </a:rPr>
              <a:t>int </a:t>
            </a:r>
            <a:r>
              <a:rPr lang="en-US" sz="2400" dirty="0" err="1">
                <a:solidFill>
                  <a:schemeClr val="accent6"/>
                </a:solidFill>
              </a:rPr>
              <a:t>pirState</a:t>
            </a:r>
            <a:r>
              <a:rPr lang="en-US" sz="2400" dirty="0">
                <a:solidFill>
                  <a:schemeClr val="accent6"/>
                </a:solidFill>
              </a:rPr>
              <a:t> = LOW;             // we start, assuming no motion detected</a:t>
            </a:r>
          </a:p>
          <a:p>
            <a:pPr indent="-347472" defTabSz="914400">
              <a:lnSpc>
                <a:spcPct val="90000"/>
              </a:lnSpc>
              <a:spcBef>
                <a:spcPts val="360"/>
              </a:spcBef>
              <a:buFont typeface="Arial" panose="020B0604020202020204" pitchFamily="34" charset="0"/>
              <a:buChar char="•"/>
            </a:pPr>
            <a:r>
              <a:rPr lang="en-US" sz="2400" dirty="0">
                <a:solidFill>
                  <a:schemeClr val="accent6"/>
                </a:solidFill>
              </a:rPr>
              <a:t>int </a:t>
            </a:r>
            <a:r>
              <a:rPr lang="en-US" sz="2400" dirty="0" err="1">
                <a:solidFill>
                  <a:schemeClr val="accent6"/>
                </a:solidFill>
              </a:rPr>
              <a:t>val</a:t>
            </a:r>
            <a:r>
              <a:rPr lang="en-US" sz="2400" dirty="0">
                <a:solidFill>
                  <a:schemeClr val="accent6"/>
                </a:solidFill>
              </a:rPr>
              <a:t> = 0;                    // variable for reading the pin status</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a:t>
            </a:r>
          </a:p>
          <a:p>
            <a:pPr indent="-347472" defTabSz="914400">
              <a:lnSpc>
                <a:spcPct val="90000"/>
              </a:lnSpc>
              <a:spcBef>
                <a:spcPts val="360"/>
              </a:spcBef>
              <a:buFont typeface="Arial" panose="020B0604020202020204" pitchFamily="34" charset="0"/>
              <a:buChar char="•"/>
            </a:pPr>
            <a:r>
              <a:rPr lang="en-US" sz="2400" dirty="0">
                <a:solidFill>
                  <a:schemeClr val="accent6"/>
                </a:solidFill>
              </a:rPr>
              <a:t>void setup() {</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a:t>
            </a:r>
            <a:r>
              <a:rPr lang="en-US" sz="2400" dirty="0" err="1">
                <a:solidFill>
                  <a:schemeClr val="accent6"/>
                </a:solidFill>
              </a:rPr>
              <a:t>pinMode</a:t>
            </a:r>
            <a:r>
              <a:rPr lang="en-US" sz="2400" dirty="0">
                <a:solidFill>
                  <a:schemeClr val="accent6"/>
                </a:solidFill>
              </a:rPr>
              <a:t>(</a:t>
            </a:r>
            <a:r>
              <a:rPr lang="en-US" sz="2400" dirty="0" err="1">
                <a:solidFill>
                  <a:schemeClr val="accent6"/>
                </a:solidFill>
              </a:rPr>
              <a:t>ledPin</a:t>
            </a:r>
            <a:r>
              <a:rPr lang="en-US" sz="2400" dirty="0">
                <a:solidFill>
                  <a:schemeClr val="accent6"/>
                </a:solidFill>
              </a:rPr>
              <a:t>, OUTPUT);      // declare LED as output</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a:t>
            </a:r>
            <a:r>
              <a:rPr lang="en-US" sz="2400" dirty="0" err="1">
                <a:solidFill>
                  <a:schemeClr val="accent6"/>
                </a:solidFill>
              </a:rPr>
              <a:t>pinMode</a:t>
            </a:r>
            <a:r>
              <a:rPr lang="en-US" sz="2400" dirty="0">
                <a:solidFill>
                  <a:schemeClr val="accent6"/>
                </a:solidFill>
              </a:rPr>
              <a:t>(</a:t>
            </a:r>
            <a:r>
              <a:rPr lang="en-US" sz="2400" dirty="0" err="1">
                <a:solidFill>
                  <a:schemeClr val="accent6"/>
                </a:solidFill>
              </a:rPr>
              <a:t>inputPin</a:t>
            </a:r>
            <a:r>
              <a:rPr lang="en-US" sz="2400" dirty="0">
                <a:solidFill>
                  <a:schemeClr val="accent6"/>
                </a:solidFill>
              </a:rPr>
              <a:t>, INPUT);     // declare sensor as input</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a:t>
            </a:r>
          </a:p>
          <a:p>
            <a:pPr indent="-347472" defTabSz="914400">
              <a:lnSpc>
                <a:spcPct val="90000"/>
              </a:lnSpc>
              <a:spcBef>
                <a:spcPts val="360"/>
              </a:spcBef>
              <a:buFont typeface="Arial" panose="020B0604020202020204" pitchFamily="34" charset="0"/>
              <a:buChar char="•"/>
            </a:pPr>
            <a:r>
              <a:rPr lang="en-US" sz="2400" dirty="0">
                <a:solidFill>
                  <a:schemeClr val="accent6"/>
                </a:solidFill>
              </a:rPr>
              <a:t>  </a:t>
            </a:r>
            <a:r>
              <a:rPr lang="en-US" sz="2400" dirty="0" err="1">
                <a:solidFill>
                  <a:schemeClr val="accent6"/>
                </a:solidFill>
              </a:rPr>
              <a:t>Serial.begin</a:t>
            </a:r>
            <a:r>
              <a:rPr lang="en-US" sz="2400" dirty="0">
                <a:solidFill>
                  <a:schemeClr val="accent6"/>
                </a:solidFill>
              </a:rPr>
              <a:t>(9600);</a:t>
            </a:r>
          </a:p>
          <a:p>
            <a:pPr indent="-347472" defTabSz="914400">
              <a:lnSpc>
                <a:spcPct val="90000"/>
              </a:lnSpc>
              <a:spcBef>
                <a:spcPts val="360"/>
              </a:spcBef>
              <a:buFont typeface="Arial" panose="020B0604020202020204" pitchFamily="34" charset="0"/>
              <a:buChar char="•"/>
            </a:pPr>
            <a:r>
              <a:rPr lang="en-US" sz="2400" dirty="0">
                <a:solidFill>
                  <a:schemeClr val="accent6"/>
                </a:solidFill>
              </a:rPr>
              <a:t>}</a:t>
            </a:r>
          </a:p>
        </p:txBody>
      </p:sp>
      <p:sp>
        <p:nvSpPr>
          <p:cNvPr id="53" name="Slide Number Placeholder 4">
            <a:extLst>
              <a:ext uri="{FF2B5EF4-FFF2-40B4-BE49-F238E27FC236}">
                <a16:creationId xmlns:a16="http://schemas.microsoft.com/office/drawing/2014/main" id="{76744BE8-487C-5780-5BA4-AC1039F05D37}"/>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12</a:t>
            </a:fld>
            <a:endParaRPr lang="en-US"/>
          </a:p>
        </p:txBody>
      </p:sp>
      <p:sp>
        <p:nvSpPr>
          <p:cNvPr id="46" name="Rectangle 45">
            <a:extLst>
              <a:ext uri="{FF2B5EF4-FFF2-40B4-BE49-F238E27FC236}">
                <a16:creationId xmlns:a16="http://schemas.microsoft.com/office/drawing/2014/main" id="{DCDFE867-DEEE-6E39-9B87-24548F58A5FE}"/>
              </a:ext>
            </a:extLst>
          </p:cNvPr>
          <p:cNvSpPr/>
          <p:nvPr/>
        </p:nvSpPr>
        <p:spPr>
          <a:xfrm>
            <a:off x="267194" y="3115925"/>
            <a:ext cx="173637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Code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288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29A09E4-4421-2130-5A2B-72278937F231}"/>
              </a:ext>
            </a:extLst>
          </p:cNvPr>
          <p:cNvSpPr txBox="1"/>
          <p:nvPr/>
        </p:nvSpPr>
        <p:spPr>
          <a:xfrm>
            <a:off x="2503170" y="537210"/>
            <a:ext cx="9688830" cy="6320790"/>
          </a:xfrm>
          <a:prstGeom prst="rect">
            <a:avLst/>
          </a:prstGeom>
        </p:spPr>
        <p:txBody>
          <a:bodyPr vert="horz" lIns="91440" tIns="45720" rIns="91440" bIns="45720" rtlCol="0">
            <a:noAutofit/>
          </a:bodyPr>
          <a:lstStyle/>
          <a:p>
            <a:pPr indent="-347472" defTabSz="914400">
              <a:spcBef>
                <a:spcPts val="360"/>
              </a:spcBef>
              <a:buFont typeface="Arial" panose="020B0604020202020204" pitchFamily="34" charset="0"/>
              <a:buChar char="•"/>
            </a:pPr>
            <a:r>
              <a:rPr lang="en-US" sz="1600" b="1" i="0" dirty="0">
                <a:solidFill>
                  <a:schemeClr val="accent6"/>
                </a:solidFill>
                <a:effectLst/>
              </a:rPr>
              <a:t>void loop(){</a:t>
            </a:r>
          </a:p>
          <a:p>
            <a:pPr indent="-347472" defTabSz="914400">
              <a:spcBef>
                <a:spcPts val="360"/>
              </a:spcBef>
              <a:buFont typeface="Arial" panose="020B0604020202020204" pitchFamily="34" charset="0"/>
              <a:buChar char="•"/>
            </a:pPr>
            <a:r>
              <a:rPr lang="en-US" sz="1600" b="1" i="0" dirty="0">
                <a:solidFill>
                  <a:schemeClr val="accent6"/>
                </a:solidFill>
                <a:effectLst/>
              </a:rPr>
              <a:t>  </a:t>
            </a:r>
            <a:r>
              <a:rPr lang="en-US" sz="1600" b="1" i="0" dirty="0" err="1">
                <a:solidFill>
                  <a:schemeClr val="accent6"/>
                </a:solidFill>
                <a:effectLst/>
              </a:rPr>
              <a:t>val</a:t>
            </a:r>
            <a:r>
              <a:rPr lang="en-US" sz="1600" b="1" i="0" dirty="0">
                <a:solidFill>
                  <a:schemeClr val="accent6"/>
                </a:solidFill>
                <a:effectLst/>
              </a:rPr>
              <a:t> = </a:t>
            </a:r>
            <a:r>
              <a:rPr lang="en-US" sz="1600" b="1" i="0" dirty="0" err="1">
                <a:solidFill>
                  <a:schemeClr val="accent6"/>
                </a:solidFill>
                <a:effectLst/>
              </a:rPr>
              <a:t>digitalRead</a:t>
            </a:r>
            <a:r>
              <a:rPr lang="en-US" sz="1600" b="1" i="0" dirty="0">
                <a:solidFill>
                  <a:schemeClr val="accent6"/>
                </a:solidFill>
                <a:effectLst/>
              </a:rPr>
              <a:t>(</a:t>
            </a:r>
            <a:r>
              <a:rPr lang="en-US" sz="1600" b="1" i="0" dirty="0" err="1">
                <a:solidFill>
                  <a:schemeClr val="accent6"/>
                </a:solidFill>
                <a:effectLst/>
              </a:rPr>
              <a:t>inputPin</a:t>
            </a:r>
            <a:r>
              <a:rPr lang="en-US" sz="1600" b="1" i="0" dirty="0">
                <a:solidFill>
                  <a:schemeClr val="accent6"/>
                </a:solidFill>
                <a:effectLst/>
              </a:rPr>
              <a:t>);  // read input value</a:t>
            </a:r>
          </a:p>
          <a:p>
            <a:pPr indent="-347472" defTabSz="914400">
              <a:spcBef>
                <a:spcPts val="360"/>
              </a:spcBef>
              <a:buFont typeface="Arial" panose="020B0604020202020204" pitchFamily="34" charset="0"/>
              <a:buChar char="•"/>
            </a:pPr>
            <a:r>
              <a:rPr lang="en-US" sz="1600" b="1" i="0" dirty="0">
                <a:solidFill>
                  <a:schemeClr val="accent6"/>
                </a:solidFill>
                <a:effectLst/>
              </a:rPr>
              <a:t>  if (</a:t>
            </a:r>
            <a:r>
              <a:rPr lang="en-US" sz="1600" b="1" i="0" dirty="0" err="1">
                <a:solidFill>
                  <a:schemeClr val="accent6"/>
                </a:solidFill>
                <a:effectLst/>
              </a:rPr>
              <a:t>val</a:t>
            </a:r>
            <a:r>
              <a:rPr lang="en-US" sz="1600" b="1" i="0" dirty="0">
                <a:solidFill>
                  <a:schemeClr val="accent6"/>
                </a:solidFill>
                <a:effectLst/>
              </a:rPr>
              <a:t> == HIGH) {            // check if the input is HIGH</a:t>
            </a:r>
          </a:p>
          <a:p>
            <a:pPr indent="-347472" defTabSz="914400">
              <a:spcBef>
                <a:spcPts val="360"/>
              </a:spcBef>
              <a:buFont typeface="Arial" panose="020B0604020202020204" pitchFamily="34" charset="0"/>
              <a:buChar char="•"/>
            </a:pPr>
            <a:r>
              <a:rPr lang="en-US" sz="1600" b="1" i="0" dirty="0">
                <a:solidFill>
                  <a:schemeClr val="accent6"/>
                </a:solidFill>
                <a:effectLst/>
              </a:rPr>
              <a:t>    </a:t>
            </a:r>
            <a:r>
              <a:rPr lang="en-US" sz="1600" b="1" i="0" dirty="0" err="1">
                <a:solidFill>
                  <a:schemeClr val="accent6"/>
                </a:solidFill>
                <a:effectLst/>
              </a:rPr>
              <a:t>digitalWrite</a:t>
            </a:r>
            <a:r>
              <a:rPr lang="en-US" sz="1600" b="1" i="0" dirty="0">
                <a:solidFill>
                  <a:schemeClr val="accent6"/>
                </a:solidFill>
                <a:effectLst/>
              </a:rPr>
              <a:t>(</a:t>
            </a:r>
            <a:r>
              <a:rPr lang="en-US" sz="1600" b="1" i="0" dirty="0" err="1">
                <a:solidFill>
                  <a:schemeClr val="accent6"/>
                </a:solidFill>
                <a:effectLst/>
              </a:rPr>
              <a:t>ledPin</a:t>
            </a:r>
            <a:r>
              <a:rPr lang="en-US" sz="1600" b="1" i="0" dirty="0">
                <a:solidFill>
                  <a:schemeClr val="accent6"/>
                </a:solidFill>
                <a:effectLst/>
              </a:rPr>
              <a:t>, HIGH);  // turn LED ON</a:t>
            </a:r>
          </a:p>
          <a:p>
            <a:pPr indent="-347472" defTabSz="914400">
              <a:spcBef>
                <a:spcPts val="360"/>
              </a:spcBef>
              <a:buFont typeface="Arial" panose="020B0604020202020204" pitchFamily="34" charset="0"/>
              <a:buChar char="•"/>
            </a:pPr>
            <a:r>
              <a:rPr lang="en-US" sz="1600" b="1" i="0" dirty="0">
                <a:solidFill>
                  <a:schemeClr val="accent6"/>
                </a:solidFill>
                <a:effectLst/>
              </a:rPr>
              <a:t>    if (</a:t>
            </a:r>
            <a:r>
              <a:rPr lang="en-US" sz="1600" b="1" i="0" dirty="0" err="1">
                <a:solidFill>
                  <a:schemeClr val="accent6"/>
                </a:solidFill>
                <a:effectLst/>
              </a:rPr>
              <a:t>pirState</a:t>
            </a:r>
            <a:r>
              <a:rPr lang="en-US" sz="1600" b="1" i="0" dirty="0">
                <a:solidFill>
                  <a:schemeClr val="accent6"/>
                </a:solidFill>
                <a:effectLst/>
              </a:rPr>
              <a:t> == LOW) {</a:t>
            </a:r>
          </a:p>
          <a:p>
            <a:pPr indent="-347472" defTabSz="914400">
              <a:spcBef>
                <a:spcPts val="360"/>
              </a:spcBef>
              <a:buFont typeface="Arial" panose="020B0604020202020204" pitchFamily="34" charset="0"/>
              <a:buChar char="•"/>
            </a:pPr>
            <a:r>
              <a:rPr lang="en-US" sz="1600" b="1" i="0" dirty="0">
                <a:solidFill>
                  <a:schemeClr val="accent6"/>
                </a:solidFill>
                <a:effectLst/>
              </a:rPr>
              <a:t>      // we have just turned on</a:t>
            </a:r>
          </a:p>
          <a:p>
            <a:pPr indent="-347472" defTabSz="914400">
              <a:spcBef>
                <a:spcPts val="360"/>
              </a:spcBef>
              <a:buFont typeface="Arial" panose="020B0604020202020204" pitchFamily="34" charset="0"/>
              <a:buChar char="•"/>
            </a:pPr>
            <a:r>
              <a:rPr lang="en-US" sz="1600" b="1" i="0" dirty="0">
                <a:solidFill>
                  <a:schemeClr val="accent6"/>
                </a:solidFill>
                <a:effectLst/>
              </a:rPr>
              <a:t>      </a:t>
            </a:r>
            <a:r>
              <a:rPr lang="en-US" sz="1600" b="1" i="0" dirty="0" err="1">
                <a:solidFill>
                  <a:schemeClr val="accent6"/>
                </a:solidFill>
                <a:effectLst/>
              </a:rPr>
              <a:t>Serial.println</a:t>
            </a:r>
            <a:r>
              <a:rPr lang="en-US" sz="1600" b="1" i="0" dirty="0">
                <a:solidFill>
                  <a:schemeClr val="accent6"/>
                </a:solidFill>
                <a:effectLst/>
              </a:rPr>
              <a:t>("Motion detected!");</a:t>
            </a:r>
          </a:p>
          <a:p>
            <a:pPr indent="-347472" defTabSz="914400">
              <a:spcBef>
                <a:spcPts val="360"/>
              </a:spcBef>
              <a:buFont typeface="Arial" panose="020B0604020202020204" pitchFamily="34" charset="0"/>
              <a:buChar char="•"/>
            </a:pPr>
            <a:r>
              <a:rPr lang="en-US" sz="1600" b="1" i="0" dirty="0">
                <a:solidFill>
                  <a:schemeClr val="accent6"/>
                </a:solidFill>
                <a:effectLst/>
              </a:rPr>
              <a:t>      // We only want to print on the output change, not state</a:t>
            </a:r>
          </a:p>
          <a:p>
            <a:pPr indent="-347472" defTabSz="914400">
              <a:spcBef>
                <a:spcPts val="360"/>
              </a:spcBef>
              <a:buFont typeface="Arial" panose="020B0604020202020204" pitchFamily="34" charset="0"/>
              <a:buChar char="•"/>
            </a:pPr>
            <a:r>
              <a:rPr lang="en-US" sz="1600" b="1" i="0" dirty="0">
                <a:solidFill>
                  <a:schemeClr val="accent6"/>
                </a:solidFill>
                <a:effectLst/>
              </a:rPr>
              <a:t>      </a:t>
            </a:r>
            <a:r>
              <a:rPr lang="en-US" sz="1600" b="1" i="0" dirty="0" err="1">
                <a:solidFill>
                  <a:schemeClr val="accent6"/>
                </a:solidFill>
                <a:effectLst/>
              </a:rPr>
              <a:t>pirState</a:t>
            </a:r>
            <a:r>
              <a:rPr lang="en-US" sz="1600" b="1" i="0" dirty="0">
                <a:solidFill>
                  <a:schemeClr val="accent6"/>
                </a:solidFill>
                <a:effectLst/>
              </a:rPr>
              <a:t> = HIGH;</a:t>
            </a:r>
          </a:p>
          <a:p>
            <a:pPr indent="-347472" defTabSz="914400">
              <a:spcBef>
                <a:spcPts val="360"/>
              </a:spcBef>
              <a:buFont typeface="Arial" panose="020B0604020202020204" pitchFamily="34" charset="0"/>
              <a:buChar char="•"/>
            </a:pPr>
            <a:r>
              <a:rPr lang="en-US" sz="1600" b="1" i="0" dirty="0">
                <a:solidFill>
                  <a:schemeClr val="accent6"/>
                </a:solidFill>
                <a:effectLst/>
              </a:rPr>
              <a:t>    }</a:t>
            </a:r>
          </a:p>
          <a:p>
            <a:pPr indent="-347472" defTabSz="914400">
              <a:spcBef>
                <a:spcPts val="360"/>
              </a:spcBef>
              <a:buFont typeface="Arial" panose="020B0604020202020204" pitchFamily="34" charset="0"/>
              <a:buChar char="•"/>
            </a:pPr>
            <a:r>
              <a:rPr lang="en-US" sz="1600" b="1" i="0" dirty="0">
                <a:solidFill>
                  <a:schemeClr val="accent6"/>
                </a:solidFill>
                <a:effectLst/>
              </a:rPr>
              <a:t>  } else {</a:t>
            </a:r>
          </a:p>
          <a:p>
            <a:pPr indent="-347472" defTabSz="914400">
              <a:spcBef>
                <a:spcPts val="360"/>
              </a:spcBef>
              <a:buFont typeface="Arial" panose="020B0604020202020204" pitchFamily="34" charset="0"/>
              <a:buChar char="•"/>
            </a:pPr>
            <a:r>
              <a:rPr lang="en-US" sz="1600" b="1" i="0" dirty="0">
                <a:solidFill>
                  <a:schemeClr val="accent6"/>
                </a:solidFill>
                <a:effectLst/>
              </a:rPr>
              <a:t>    </a:t>
            </a:r>
            <a:r>
              <a:rPr lang="en-US" sz="1600" b="1" i="0" dirty="0" err="1">
                <a:solidFill>
                  <a:schemeClr val="accent6"/>
                </a:solidFill>
                <a:effectLst/>
              </a:rPr>
              <a:t>digitalWrite</a:t>
            </a:r>
            <a:r>
              <a:rPr lang="en-US" sz="1600" b="1" i="0" dirty="0">
                <a:solidFill>
                  <a:schemeClr val="accent6"/>
                </a:solidFill>
                <a:effectLst/>
              </a:rPr>
              <a:t>(</a:t>
            </a:r>
            <a:r>
              <a:rPr lang="en-US" sz="1600" b="1" i="0" dirty="0" err="1">
                <a:solidFill>
                  <a:schemeClr val="accent6"/>
                </a:solidFill>
                <a:effectLst/>
              </a:rPr>
              <a:t>ledPin</a:t>
            </a:r>
            <a:r>
              <a:rPr lang="en-US" sz="1600" b="1" i="0" dirty="0">
                <a:solidFill>
                  <a:schemeClr val="accent6"/>
                </a:solidFill>
                <a:effectLst/>
              </a:rPr>
              <a:t>, LOW); // turn LED OFF</a:t>
            </a:r>
          </a:p>
          <a:p>
            <a:pPr indent="-347472" defTabSz="914400">
              <a:spcBef>
                <a:spcPts val="360"/>
              </a:spcBef>
              <a:buFont typeface="Arial" panose="020B0604020202020204" pitchFamily="34" charset="0"/>
              <a:buChar char="•"/>
            </a:pPr>
            <a:r>
              <a:rPr lang="en-US" sz="1600" b="1" i="0" dirty="0">
                <a:solidFill>
                  <a:schemeClr val="accent6"/>
                </a:solidFill>
                <a:effectLst/>
              </a:rPr>
              <a:t>    if (</a:t>
            </a:r>
            <a:r>
              <a:rPr lang="en-US" sz="1600" b="1" i="0" dirty="0" err="1">
                <a:solidFill>
                  <a:schemeClr val="accent6"/>
                </a:solidFill>
                <a:effectLst/>
              </a:rPr>
              <a:t>pirState</a:t>
            </a:r>
            <a:r>
              <a:rPr lang="en-US" sz="1600" b="1" i="0" dirty="0">
                <a:solidFill>
                  <a:schemeClr val="accent6"/>
                </a:solidFill>
                <a:effectLst/>
              </a:rPr>
              <a:t> == HIGH){</a:t>
            </a:r>
          </a:p>
          <a:p>
            <a:pPr indent="-347472" defTabSz="914400">
              <a:spcBef>
                <a:spcPts val="360"/>
              </a:spcBef>
              <a:buFont typeface="Arial" panose="020B0604020202020204" pitchFamily="34" charset="0"/>
              <a:buChar char="•"/>
            </a:pPr>
            <a:r>
              <a:rPr lang="en-US" sz="1600" b="1" i="0" dirty="0">
                <a:solidFill>
                  <a:schemeClr val="accent6"/>
                </a:solidFill>
                <a:effectLst/>
              </a:rPr>
              <a:t>      // we have just turned of</a:t>
            </a:r>
          </a:p>
          <a:p>
            <a:pPr indent="-347472" defTabSz="914400">
              <a:spcBef>
                <a:spcPts val="360"/>
              </a:spcBef>
              <a:buFont typeface="Arial" panose="020B0604020202020204" pitchFamily="34" charset="0"/>
              <a:buChar char="•"/>
            </a:pPr>
            <a:r>
              <a:rPr lang="en-US" sz="1600" b="1" i="0" dirty="0">
                <a:solidFill>
                  <a:schemeClr val="accent6"/>
                </a:solidFill>
                <a:effectLst/>
              </a:rPr>
              <a:t>      </a:t>
            </a:r>
            <a:r>
              <a:rPr lang="en-US" sz="1600" b="1" i="0" dirty="0" err="1">
                <a:solidFill>
                  <a:schemeClr val="accent6"/>
                </a:solidFill>
                <a:effectLst/>
              </a:rPr>
              <a:t>Serial.println</a:t>
            </a:r>
            <a:r>
              <a:rPr lang="en-US" sz="1600" b="1" i="0" dirty="0">
                <a:solidFill>
                  <a:schemeClr val="accent6"/>
                </a:solidFill>
                <a:effectLst/>
              </a:rPr>
              <a:t>("Motion ended!");</a:t>
            </a:r>
          </a:p>
          <a:p>
            <a:pPr indent="-347472" defTabSz="914400">
              <a:spcBef>
                <a:spcPts val="360"/>
              </a:spcBef>
              <a:buFont typeface="Arial" panose="020B0604020202020204" pitchFamily="34" charset="0"/>
              <a:buChar char="•"/>
            </a:pPr>
            <a:r>
              <a:rPr lang="en-US" sz="1600" b="1" i="0" dirty="0">
                <a:solidFill>
                  <a:schemeClr val="accent6"/>
                </a:solidFill>
                <a:effectLst/>
              </a:rPr>
              <a:t>      // We only want to print on the output change, not state</a:t>
            </a:r>
          </a:p>
          <a:p>
            <a:pPr indent="-347472" defTabSz="914400">
              <a:spcBef>
                <a:spcPts val="360"/>
              </a:spcBef>
              <a:buFont typeface="Arial" panose="020B0604020202020204" pitchFamily="34" charset="0"/>
              <a:buChar char="•"/>
            </a:pPr>
            <a:r>
              <a:rPr lang="en-US" sz="1600" b="1" i="0" dirty="0">
                <a:solidFill>
                  <a:schemeClr val="accent6"/>
                </a:solidFill>
                <a:effectLst/>
              </a:rPr>
              <a:t>      </a:t>
            </a:r>
            <a:r>
              <a:rPr lang="en-US" sz="1600" b="1" i="0" dirty="0" err="1">
                <a:solidFill>
                  <a:schemeClr val="accent6"/>
                </a:solidFill>
                <a:effectLst/>
              </a:rPr>
              <a:t>pirState</a:t>
            </a:r>
            <a:r>
              <a:rPr lang="en-US" sz="1600" b="1" i="0" dirty="0">
                <a:solidFill>
                  <a:schemeClr val="accent6"/>
                </a:solidFill>
                <a:effectLst/>
              </a:rPr>
              <a:t> = LOW;</a:t>
            </a:r>
          </a:p>
          <a:p>
            <a:pPr indent="-347472" defTabSz="914400">
              <a:spcBef>
                <a:spcPts val="360"/>
              </a:spcBef>
              <a:buFont typeface="Arial" panose="020B0604020202020204" pitchFamily="34" charset="0"/>
              <a:buChar char="•"/>
            </a:pPr>
            <a:r>
              <a:rPr lang="en-US" sz="1600" b="1" i="0" dirty="0">
                <a:solidFill>
                  <a:schemeClr val="accent6"/>
                </a:solidFill>
                <a:effectLst/>
              </a:rPr>
              <a:t>    }</a:t>
            </a:r>
          </a:p>
          <a:p>
            <a:pPr indent="-347472" defTabSz="914400">
              <a:spcBef>
                <a:spcPts val="360"/>
              </a:spcBef>
              <a:buFont typeface="Arial" panose="020B0604020202020204" pitchFamily="34" charset="0"/>
              <a:buChar char="•"/>
            </a:pPr>
            <a:r>
              <a:rPr lang="en-US" sz="1600" b="1" i="0" dirty="0">
                <a:solidFill>
                  <a:schemeClr val="accent6"/>
                </a:solidFill>
                <a:effectLst/>
              </a:rPr>
              <a:t>  }</a:t>
            </a:r>
          </a:p>
          <a:p>
            <a:pPr indent="-347472" defTabSz="914400">
              <a:spcBef>
                <a:spcPts val="360"/>
              </a:spcBef>
              <a:buFont typeface="Arial" panose="020B0604020202020204" pitchFamily="34" charset="0"/>
              <a:buChar char="•"/>
            </a:pPr>
            <a:r>
              <a:rPr lang="en-US" sz="1600" b="1" i="0" dirty="0">
                <a:solidFill>
                  <a:schemeClr val="accent6"/>
                </a:solidFill>
                <a:effectLst/>
              </a:rPr>
              <a:t>}</a:t>
            </a:r>
            <a:endParaRPr lang="en-US" sz="1600" b="1" dirty="0">
              <a:solidFill>
                <a:schemeClr val="accent6"/>
              </a:solidFill>
            </a:endParaRPr>
          </a:p>
        </p:txBody>
      </p:sp>
      <p:sp>
        <p:nvSpPr>
          <p:cNvPr id="26" name="Slide Number Placeholder 4">
            <a:extLst>
              <a:ext uri="{FF2B5EF4-FFF2-40B4-BE49-F238E27FC236}">
                <a16:creationId xmlns:a16="http://schemas.microsoft.com/office/drawing/2014/main" id="{63E2667F-D686-CC60-DD4D-527A98E71123}"/>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13</a:t>
            </a:fld>
            <a:endParaRPr lang="en-US"/>
          </a:p>
        </p:txBody>
      </p:sp>
      <p:sp>
        <p:nvSpPr>
          <p:cNvPr id="18" name="Rectangle 17">
            <a:extLst>
              <a:ext uri="{FF2B5EF4-FFF2-40B4-BE49-F238E27FC236}">
                <a16:creationId xmlns:a16="http://schemas.microsoft.com/office/drawing/2014/main" id="{C419D341-0FE3-6461-7028-B4CEA2283183}"/>
              </a:ext>
            </a:extLst>
          </p:cNvPr>
          <p:cNvSpPr/>
          <p:nvPr/>
        </p:nvSpPr>
        <p:spPr>
          <a:xfrm>
            <a:off x="257610" y="2967335"/>
            <a:ext cx="18469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Cont.</a:t>
            </a:r>
          </a:p>
        </p:txBody>
      </p:sp>
    </p:spTree>
    <p:extLst>
      <p:ext uri="{BB962C8B-B14F-4D97-AF65-F5344CB8AC3E}">
        <p14:creationId xmlns:p14="http://schemas.microsoft.com/office/powerpoint/2010/main" val="317028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0" y="928878"/>
            <a:ext cx="9418320" cy="3460242"/>
          </a:xfrm>
        </p:spPr>
        <p:txBody>
          <a:bodyPr/>
          <a:lstStyle/>
          <a:p>
            <a:r>
              <a:rPr lang="en-US" sz="2800" b="1" dirty="0">
                <a:solidFill>
                  <a:srgbClr val="00B050"/>
                </a:solidFill>
              </a:rPr>
              <a:t>Reference:</a:t>
            </a:r>
            <a:br>
              <a:rPr lang="en-US" sz="2800" dirty="0">
                <a:solidFill>
                  <a:srgbClr val="92D050"/>
                </a:solidFill>
              </a:rPr>
            </a:br>
            <a:endParaRPr lang="en-US" sz="2800" dirty="0">
              <a:solidFill>
                <a:srgbClr val="92D050"/>
              </a:solidFill>
            </a:endParaRPr>
          </a:p>
          <a:p>
            <a:endParaRPr lang="en-US" sz="2800" dirty="0">
              <a:solidFill>
                <a:srgbClr val="92D050"/>
              </a:solidFill>
            </a:endParaRPr>
          </a:p>
          <a:p>
            <a:r>
              <a:rPr lang="en-US" sz="2800" dirty="0">
                <a:solidFill>
                  <a:srgbClr val="92D050"/>
                </a:solidFill>
                <a:hlinkClick r:id="rId2">
                  <a:extLst>
                    <a:ext uri="{A12FA001-AC4F-418D-AE19-62706E023703}">
                      <ahyp:hlinkClr xmlns:ahyp="http://schemas.microsoft.com/office/drawing/2018/hyperlinkcolor" val="tx"/>
                    </a:ext>
                  </a:extLst>
                </a:hlinkClick>
              </a:rPr>
              <a:t>Overview | PIR Motion Sensor | Adafruit Learning System</a:t>
            </a:r>
            <a:br>
              <a:rPr lang="en-US" sz="2800" dirty="0">
                <a:solidFill>
                  <a:srgbClr val="92D050"/>
                </a:solidFill>
              </a:rPr>
            </a:br>
            <a:endParaRPr lang="en-US" sz="2800" dirty="0">
              <a:solidFill>
                <a:srgbClr val="92D050"/>
              </a:solidFill>
            </a:endParaRP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Amr Rabea</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9893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19606" y="1764792"/>
            <a:ext cx="5693664" cy="3984498"/>
          </a:xfrm>
        </p:spPr>
        <p:txBody>
          <a:bodyPr/>
          <a:lstStyle/>
          <a:p>
            <a:r>
              <a:rPr lang="en-US" dirty="0">
                <a:solidFill>
                  <a:schemeClr val="accent6">
                    <a:lumMod val="75000"/>
                  </a:schemeClr>
                </a:solidFill>
              </a:rPr>
              <a:t>Introduction​</a:t>
            </a:r>
          </a:p>
          <a:p>
            <a:r>
              <a:rPr lang="en-US" dirty="0">
                <a:solidFill>
                  <a:schemeClr val="accent6">
                    <a:lumMod val="75000"/>
                  </a:schemeClr>
                </a:solidFill>
              </a:rPr>
              <a:t>How PIRs Work?</a:t>
            </a:r>
          </a:p>
          <a:p>
            <a:r>
              <a:rPr lang="en-US" dirty="0">
                <a:solidFill>
                  <a:schemeClr val="accent6">
                    <a:lumMod val="75000"/>
                  </a:schemeClr>
                </a:solidFill>
              </a:rPr>
              <a:t>​</a:t>
            </a:r>
            <a:r>
              <a:rPr lang="en-US" sz="2400" i="0" dirty="0">
                <a:solidFill>
                  <a:schemeClr val="accent6">
                    <a:lumMod val="75000"/>
                  </a:schemeClr>
                </a:solidFill>
                <a:effectLst/>
              </a:rPr>
              <a:t>Connecting to a PIR</a:t>
            </a:r>
            <a:endParaRPr lang="en-US" dirty="0">
              <a:solidFill>
                <a:schemeClr val="accent6">
                  <a:lumMod val="75000"/>
                </a:schemeClr>
              </a:solidFill>
            </a:endParaRPr>
          </a:p>
          <a:p>
            <a:r>
              <a:rPr lang="en-US" i="0" dirty="0">
                <a:solidFill>
                  <a:schemeClr val="accent6">
                    <a:lumMod val="75000"/>
                  </a:schemeClr>
                </a:solidFill>
                <a:effectLst/>
              </a:rPr>
              <a:t>Testing a PIR</a:t>
            </a:r>
            <a:endParaRPr lang="en-US" dirty="0">
              <a:solidFill>
                <a:schemeClr val="accent6">
                  <a:lumMod val="75000"/>
                </a:schemeClr>
              </a:solidFill>
            </a:endParaRPr>
          </a:p>
          <a:p>
            <a:r>
              <a:rPr lang="en-US" dirty="0">
                <a:solidFill>
                  <a:schemeClr val="accent6">
                    <a:lumMod val="75000"/>
                  </a:schemeClr>
                </a:solidFill>
              </a:rPr>
              <a:t>​Using a PIR w/Arduino​</a:t>
            </a:r>
          </a:p>
          <a:p>
            <a:r>
              <a:rPr lang="en-US" sz="2400" dirty="0">
                <a:solidFill>
                  <a:schemeClr val="accent6">
                    <a:lumMod val="75000"/>
                  </a:schemeClr>
                </a:solidFill>
              </a:rPr>
              <a:t>Reference Link</a:t>
            </a:r>
            <a:endParaRPr lang="en-US" dirty="0">
              <a:solidFill>
                <a:schemeClr val="accent6">
                  <a:lumMod val="75000"/>
                </a:schemeClr>
              </a:solidFill>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06016"/>
            <a:ext cx="6766560" cy="4609084"/>
          </a:xfrm>
        </p:spPr>
        <p:txBody>
          <a:bodyPr/>
          <a:lstStyle/>
          <a:p>
            <a:r>
              <a:rPr lang="en-US" sz="2000" dirty="0"/>
              <a:t>PIR sensors allow you to sense motion, almost always used to detect whether a human has moved in or out of the sensors range. </a:t>
            </a:r>
          </a:p>
          <a:p>
            <a:r>
              <a:rPr lang="en-US" sz="2000" dirty="0"/>
              <a:t>They are </a:t>
            </a:r>
            <a:r>
              <a:rPr lang="en-US" sz="2000" b="1" u="sng" dirty="0"/>
              <a:t>small</a:t>
            </a:r>
            <a:r>
              <a:rPr lang="en-US" sz="2000" dirty="0"/>
              <a:t>, </a:t>
            </a:r>
            <a:r>
              <a:rPr lang="en-US" sz="2000" b="1" u="sng" dirty="0"/>
              <a:t>inexpensive</a:t>
            </a:r>
            <a:r>
              <a:rPr lang="en-US" sz="2000" dirty="0"/>
              <a:t>, </a:t>
            </a:r>
            <a:r>
              <a:rPr lang="en-US" sz="2000" b="1" u="sng" dirty="0"/>
              <a:t>low-power</a:t>
            </a:r>
            <a:r>
              <a:rPr lang="en-US" sz="2000" dirty="0"/>
              <a:t>, easy to use and don't wear out. </a:t>
            </a:r>
          </a:p>
          <a:p>
            <a:r>
              <a:rPr lang="en-US" sz="2000" dirty="0"/>
              <a:t>For that reason they are commonly found in appliances and gadgets used in homes or businesses. </a:t>
            </a:r>
          </a:p>
          <a:p>
            <a:r>
              <a:rPr lang="en-US" sz="2000" dirty="0"/>
              <a:t>They are often referred to as PIR, "Passive Infrared", "Pyroelectric", or "IR motion" sensors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b="0" dirty="0">
                <a:solidFill>
                  <a:schemeClr val="tx1">
                    <a:lumMod val="75000"/>
                    <a:lumOff val="25000"/>
                  </a:schemeClr>
                </a:solidFill>
                <a:effectLst/>
                <a:latin typeface="Consolas" panose="020B0609020204030204" pitchFamily="49" charset="0"/>
              </a:rPr>
              <a:t>PIR Sensor</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electronics, circuit&#10;&#10;Description automatically generated">
            <a:extLst>
              <a:ext uri="{FF2B5EF4-FFF2-40B4-BE49-F238E27FC236}">
                <a16:creationId xmlns:a16="http://schemas.microsoft.com/office/drawing/2014/main" id="{25734C84-854C-A683-5224-D7583656531F}"/>
              </a:ext>
            </a:extLst>
          </p:cNvPr>
          <p:cNvPicPr>
            <a:picLocks noChangeAspect="1"/>
          </p:cNvPicPr>
          <p:nvPr/>
        </p:nvPicPr>
        <p:blipFill>
          <a:blip r:embed="rId2"/>
          <a:stretch>
            <a:fillRect/>
          </a:stretch>
        </p:blipFill>
        <p:spPr>
          <a:xfrm>
            <a:off x="5183188" y="1765459"/>
            <a:ext cx="6172200" cy="3317557"/>
          </a:xfrm>
          <a:prstGeom prst="rect">
            <a:avLst/>
          </a:prstGeom>
          <a:noFill/>
        </p:spPr>
      </p:pic>
      <p:sp>
        <p:nvSpPr>
          <p:cNvPr id="12" name="Content Placeholder 2">
            <a:extLst>
              <a:ext uri="{FF2B5EF4-FFF2-40B4-BE49-F238E27FC236}">
                <a16:creationId xmlns:a16="http://schemas.microsoft.com/office/drawing/2014/main" id="{AD55A612-B980-C052-A606-6BB67A689D2F}"/>
              </a:ext>
            </a:extLst>
          </p:cNvPr>
          <p:cNvSpPr>
            <a:spLocks noGrp="1"/>
          </p:cNvSpPr>
          <p:nvPr>
            <p:ph type="body" sz="half" idx="2"/>
          </p:nvPr>
        </p:nvSpPr>
        <p:spPr>
          <a:xfrm>
            <a:off x="0" y="0"/>
            <a:ext cx="4772025" cy="6858000"/>
          </a:xfrm>
        </p:spPr>
        <p:txBody>
          <a:bodyPr>
            <a:normAutofit/>
          </a:bodyPr>
          <a:lstStyle/>
          <a:p>
            <a:pPr>
              <a:lnSpc>
                <a:spcPct val="90000"/>
              </a:lnSpc>
            </a:pPr>
            <a:r>
              <a:rPr lang="en-US" sz="2000" b="0" i="0" dirty="0">
                <a:effectLst/>
              </a:rPr>
              <a:t>PIRs are basically made of a </a:t>
            </a:r>
            <a:r>
              <a:rPr lang="en-US" sz="2000" b="1" i="0" u="sng" dirty="0">
                <a:effectLst/>
                <a:hlinkClick r:id="rId3"/>
              </a:rPr>
              <a:t>pyroelectric sensor</a:t>
            </a:r>
            <a:r>
              <a:rPr lang="en-US" sz="2000" b="1" i="0" dirty="0">
                <a:effectLst/>
              </a:rPr>
              <a:t> </a:t>
            </a:r>
            <a:r>
              <a:rPr lang="en-US" sz="2000" b="0" i="0" dirty="0">
                <a:effectLst/>
              </a:rPr>
              <a:t>(which you can see below as the round metal can with a rectangular crystal in the center), which can detect levels of infrared radiation.</a:t>
            </a:r>
          </a:p>
          <a:p>
            <a:pPr>
              <a:lnSpc>
                <a:spcPct val="90000"/>
              </a:lnSpc>
            </a:pPr>
            <a:endParaRPr lang="en-US" sz="2000" dirty="0"/>
          </a:p>
          <a:p>
            <a:pPr>
              <a:lnSpc>
                <a:spcPct val="90000"/>
              </a:lnSpc>
            </a:pPr>
            <a:r>
              <a:rPr lang="en-US" sz="2000" b="0" i="0" dirty="0">
                <a:effectLst/>
              </a:rPr>
              <a:t>Everything emits some low level radiation, and the hotter something is, the more radiation is emitted. </a:t>
            </a:r>
          </a:p>
          <a:p>
            <a:pPr>
              <a:lnSpc>
                <a:spcPct val="90000"/>
              </a:lnSpc>
            </a:pPr>
            <a:endParaRPr lang="en-US" sz="2000" b="0" i="0" dirty="0">
              <a:effectLst/>
            </a:endParaRPr>
          </a:p>
          <a:p>
            <a:pPr>
              <a:lnSpc>
                <a:spcPct val="90000"/>
              </a:lnSpc>
            </a:pPr>
            <a:r>
              <a:rPr lang="en-US" sz="2000" b="0" i="0" dirty="0">
                <a:effectLst/>
              </a:rPr>
              <a:t>The sensor in a motion detector is actually split in two halves.</a:t>
            </a:r>
          </a:p>
          <a:p>
            <a:pPr>
              <a:lnSpc>
                <a:spcPct val="90000"/>
              </a:lnSpc>
            </a:pPr>
            <a:endParaRPr lang="en-US" sz="2000" dirty="0"/>
          </a:p>
          <a:p>
            <a:pPr>
              <a:lnSpc>
                <a:spcPct val="90000"/>
              </a:lnSpc>
            </a:pPr>
            <a:r>
              <a:rPr lang="en-US" sz="2000" b="0" i="0" dirty="0">
                <a:effectLst/>
              </a:rPr>
              <a:t>The reason for that is that we are looking to detect motion (change) not average IR levels. </a:t>
            </a:r>
          </a:p>
          <a:p>
            <a:pPr>
              <a:lnSpc>
                <a:spcPct val="90000"/>
              </a:lnSpc>
            </a:pPr>
            <a:endParaRPr lang="en-US" sz="2000" b="0" i="0" dirty="0">
              <a:effectLst/>
            </a:endParaRPr>
          </a:p>
          <a:p>
            <a:pPr>
              <a:lnSpc>
                <a:spcPct val="90000"/>
              </a:lnSpc>
            </a:pPr>
            <a:r>
              <a:rPr lang="en-US" sz="2000" b="0" i="0" dirty="0">
                <a:effectLst/>
              </a:rPr>
              <a:t>The two halves are wired up so that they cancel each other out. If one half sees more or less IR radiation than the other, the output will swing high or low.</a:t>
            </a:r>
            <a:endParaRPr lang="en-US" sz="2000" dirty="0"/>
          </a:p>
        </p:txBody>
      </p:sp>
      <p:sp>
        <p:nvSpPr>
          <p:cNvPr id="5" name="Slide Number Placeholder 4">
            <a:extLst>
              <a:ext uri="{FF2B5EF4-FFF2-40B4-BE49-F238E27FC236}">
                <a16:creationId xmlns:a16="http://schemas.microsoft.com/office/drawing/2014/main" id="{E61F8F81-07E5-D764-F838-0D94091553A7}"/>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289686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58952" y="210312"/>
            <a:ext cx="10671048" cy="768096"/>
          </a:xfrm>
        </p:spPr>
        <p:txBody>
          <a:bodyPr anchor="t">
            <a:normAutofit/>
          </a:bodyPr>
          <a:lstStyle/>
          <a:p>
            <a:r>
              <a:rPr lang="en-US" sz="3200" b="1" dirty="0"/>
              <a:t>How PIRs Work?</a:t>
            </a:r>
          </a:p>
        </p:txBody>
      </p:sp>
      <p:sp>
        <p:nvSpPr>
          <p:cNvPr id="19" name="Text Placeholder 2">
            <a:extLst>
              <a:ext uri="{FF2B5EF4-FFF2-40B4-BE49-F238E27FC236}">
                <a16:creationId xmlns:a16="http://schemas.microsoft.com/office/drawing/2014/main" id="{A2E339BF-E6D7-DD0E-AF02-6813852EE723}"/>
              </a:ext>
            </a:extLst>
          </p:cNvPr>
          <p:cNvSpPr>
            <a:spLocks noGrp="1"/>
          </p:cNvSpPr>
          <p:nvPr>
            <p:ph sz="half" idx="1"/>
          </p:nvPr>
        </p:nvSpPr>
        <p:spPr>
          <a:xfrm>
            <a:off x="539496" y="1225296"/>
            <a:ext cx="11119104" cy="5312664"/>
          </a:xfrm>
        </p:spPr>
        <p:txBody>
          <a:bodyPr>
            <a:noAutofit/>
          </a:bodyPr>
          <a:lstStyle/>
          <a:p>
            <a:pPr>
              <a:lnSpc>
                <a:spcPct val="90000"/>
              </a:lnSpc>
            </a:pPr>
            <a:r>
              <a:rPr lang="en-US" sz="2000" i="0" dirty="0">
                <a:effectLst/>
              </a:rPr>
              <a:t>-PIR sensors are more complicated than many of the other sensors (like photocells, FSRs and tilt switches) </a:t>
            </a:r>
            <a:endParaRPr lang="en-US" sz="2000" dirty="0"/>
          </a:p>
          <a:p>
            <a:pPr marL="0" indent="0">
              <a:lnSpc>
                <a:spcPct val="90000"/>
              </a:lnSpc>
              <a:buNone/>
            </a:pPr>
            <a:r>
              <a:rPr lang="en-US" sz="2000" i="0" dirty="0">
                <a:effectLst/>
              </a:rPr>
              <a:t>       because there are multiple variables that affect the sensors input and output.</a:t>
            </a:r>
          </a:p>
          <a:p>
            <a:pPr>
              <a:lnSpc>
                <a:spcPct val="90000"/>
              </a:lnSpc>
            </a:pPr>
            <a:endParaRPr lang="en-US" sz="2000" i="0" dirty="0">
              <a:effectLst/>
            </a:endParaRPr>
          </a:p>
          <a:p>
            <a:pPr>
              <a:lnSpc>
                <a:spcPct val="90000"/>
              </a:lnSpc>
            </a:pPr>
            <a:r>
              <a:rPr lang="en-US" sz="2000" i="0" dirty="0">
                <a:effectLst/>
              </a:rPr>
              <a:t>-The PIR sensor itself has </a:t>
            </a:r>
            <a:r>
              <a:rPr lang="en-US" sz="2000" i="0" u="sng" dirty="0">
                <a:effectLst/>
              </a:rPr>
              <a:t>two slots </a:t>
            </a:r>
            <a:r>
              <a:rPr lang="en-US" sz="2000" i="0" dirty="0">
                <a:effectLst/>
              </a:rPr>
              <a:t>in it, each slot is made of a special material that is sensitive to IR. </a:t>
            </a:r>
          </a:p>
          <a:p>
            <a:pPr>
              <a:lnSpc>
                <a:spcPct val="90000"/>
              </a:lnSpc>
            </a:pPr>
            <a:endParaRPr lang="en-US" sz="2000" i="0" dirty="0">
              <a:effectLst/>
            </a:endParaRPr>
          </a:p>
          <a:p>
            <a:pPr>
              <a:lnSpc>
                <a:spcPct val="90000"/>
              </a:lnSpc>
            </a:pPr>
            <a:r>
              <a:rPr lang="en-US" sz="2000" i="0" dirty="0">
                <a:effectLst/>
              </a:rPr>
              <a:t>-When the sensor is idle, both slots detect the same amount of IR, the ambient amount radiated from the room or walls or outdoors.</a:t>
            </a:r>
          </a:p>
          <a:p>
            <a:pPr>
              <a:lnSpc>
                <a:spcPct val="90000"/>
              </a:lnSpc>
            </a:pPr>
            <a:endParaRPr lang="en-US" sz="2000" i="0" dirty="0">
              <a:effectLst/>
            </a:endParaRPr>
          </a:p>
          <a:p>
            <a:pPr>
              <a:lnSpc>
                <a:spcPct val="90000"/>
              </a:lnSpc>
            </a:pPr>
            <a:r>
              <a:rPr lang="en-US" sz="2000" i="0" dirty="0">
                <a:effectLst/>
              </a:rPr>
              <a:t>-When a warm body like a human or animal passes by, it first intercepts one half of the PIR sensor, which causes a</a:t>
            </a:r>
            <a:r>
              <a:rPr lang="en-US" sz="2000" i="1" dirty="0">
                <a:effectLst/>
              </a:rPr>
              <a:t> positive differential</a:t>
            </a:r>
            <a:r>
              <a:rPr lang="en-US" sz="2000" i="0" dirty="0">
                <a:effectLst/>
              </a:rPr>
              <a:t> change between the two halves.</a:t>
            </a:r>
          </a:p>
          <a:p>
            <a:pPr marL="0" indent="0">
              <a:lnSpc>
                <a:spcPct val="90000"/>
              </a:lnSpc>
              <a:buNone/>
            </a:pPr>
            <a:r>
              <a:rPr lang="en-US" sz="2000" i="0" dirty="0">
                <a:effectLst/>
              </a:rPr>
              <a:t> </a:t>
            </a:r>
          </a:p>
          <a:p>
            <a:pPr>
              <a:lnSpc>
                <a:spcPct val="90000"/>
              </a:lnSpc>
            </a:pPr>
            <a:r>
              <a:rPr lang="en-US" sz="2000" dirty="0"/>
              <a:t>-</a:t>
            </a:r>
            <a:r>
              <a:rPr lang="en-US" sz="2000" i="0" dirty="0">
                <a:effectLst/>
              </a:rPr>
              <a:t>When the warm body leaves the sensing area, the reverse happens, whereby the sensor generates a negative differential change. </a:t>
            </a:r>
          </a:p>
          <a:p>
            <a:pPr>
              <a:lnSpc>
                <a:spcPct val="90000"/>
              </a:lnSpc>
            </a:pPr>
            <a:endParaRPr lang="en-US" sz="2000" dirty="0"/>
          </a:p>
          <a:p>
            <a:pPr>
              <a:lnSpc>
                <a:spcPct val="90000"/>
              </a:lnSpc>
            </a:pPr>
            <a:r>
              <a:rPr lang="en-US" sz="2000" i="0" dirty="0">
                <a:effectLst/>
              </a:rPr>
              <a:t>-These change pulses are what is detected.</a:t>
            </a:r>
          </a:p>
          <a:p>
            <a:pPr>
              <a:lnSpc>
                <a:spcPct val="90000"/>
              </a:lnSpc>
            </a:pPr>
            <a:endParaRPr lang="en-US" sz="2000" dirty="0"/>
          </a:p>
        </p:txBody>
      </p:sp>
      <p:sp>
        <p:nvSpPr>
          <p:cNvPr id="10" name="Slide Number Placeholder 4">
            <a:extLst>
              <a:ext uri="{FF2B5EF4-FFF2-40B4-BE49-F238E27FC236}">
                <a16:creationId xmlns:a16="http://schemas.microsoft.com/office/drawing/2014/main" id="{06610CE6-E8BC-E5E4-34D5-3BE810309F0D}"/>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5</a:t>
            </a:fld>
            <a:endParaRPr lang="en-US"/>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1" name="Picture 10" descr="Diagram&#10;&#10;Description automatically generated">
            <a:extLst>
              <a:ext uri="{FF2B5EF4-FFF2-40B4-BE49-F238E27FC236}">
                <a16:creationId xmlns:a16="http://schemas.microsoft.com/office/drawing/2014/main" id="{FE64C863-E02E-4A54-48B9-E2B73C66560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1" name="Picture 10" descr="Diagram, engineering drawing&#10;&#10;Description automatically generated">
            <a:extLst>
              <a:ext uri="{FF2B5EF4-FFF2-40B4-BE49-F238E27FC236}">
                <a16:creationId xmlns:a16="http://schemas.microsoft.com/office/drawing/2014/main" id="{3019E999-650F-8A86-5BBD-D095F246B656}"/>
              </a:ext>
            </a:extLst>
          </p:cNvPr>
          <p:cNvPicPr>
            <a:picLocks noChangeAspect="1"/>
          </p:cNvPicPr>
          <p:nvPr/>
        </p:nvPicPr>
        <p:blipFill>
          <a:blip r:embed="rId2"/>
          <a:stretch>
            <a:fillRect/>
          </a:stretch>
        </p:blipFill>
        <p:spPr>
          <a:xfrm>
            <a:off x="7269480" y="3876675"/>
            <a:ext cx="4922520" cy="2981325"/>
          </a:xfrm>
          <a:prstGeom prst="rect">
            <a:avLst/>
          </a:prstGeom>
        </p:spPr>
      </p:pic>
      <p:sp>
        <p:nvSpPr>
          <p:cNvPr id="12" name="TextBox 11">
            <a:extLst>
              <a:ext uri="{FF2B5EF4-FFF2-40B4-BE49-F238E27FC236}">
                <a16:creationId xmlns:a16="http://schemas.microsoft.com/office/drawing/2014/main" id="{B640C362-072E-08AD-3257-D2D2402F0327}"/>
              </a:ext>
            </a:extLst>
          </p:cNvPr>
          <p:cNvSpPr txBox="1"/>
          <p:nvPr/>
        </p:nvSpPr>
        <p:spPr>
          <a:xfrm>
            <a:off x="0" y="0"/>
            <a:ext cx="6503670" cy="3447098"/>
          </a:xfrm>
          <a:prstGeom prst="rect">
            <a:avLst/>
          </a:prstGeom>
          <a:noFill/>
        </p:spPr>
        <p:txBody>
          <a:bodyPr wrap="square" rtlCol="0">
            <a:spAutoFit/>
          </a:bodyPr>
          <a:lstStyle/>
          <a:p>
            <a:pPr algn="l"/>
            <a:r>
              <a:rPr lang="en-US" sz="4000" b="1" i="0" u="sng" dirty="0">
                <a:solidFill>
                  <a:schemeClr val="accent2">
                    <a:lumMod val="75000"/>
                  </a:schemeClr>
                </a:solidFill>
                <a:effectLst/>
                <a:latin typeface="proxima nova"/>
              </a:rPr>
              <a:t>The PIR Sensor</a:t>
            </a:r>
          </a:p>
          <a:p>
            <a:pPr algn="l"/>
            <a:endParaRPr lang="en-US" b="0" i="0" dirty="0">
              <a:solidFill>
                <a:srgbClr val="333333"/>
              </a:solidFill>
              <a:effectLst/>
              <a:latin typeface="proxima nova"/>
            </a:endParaRPr>
          </a:p>
          <a:p>
            <a:r>
              <a:rPr lang="en-US" sz="2000" b="0" i="0" dirty="0">
                <a:solidFill>
                  <a:schemeClr val="accent6"/>
                </a:solidFill>
                <a:effectLst/>
                <a:latin typeface="Sabon Next LT" panose="02000500000000000000" pitchFamily="2" charset="0"/>
                <a:cs typeface="Sabon Next LT" panose="02000500000000000000" pitchFamily="2" charset="0"/>
              </a:rPr>
              <a:t>The IR sensor itself is housed in a hermetically sealed metal can to improve noise/temperature/humidity immunity. </a:t>
            </a:r>
          </a:p>
          <a:p>
            <a:endParaRPr lang="en-US" sz="2000" b="0" i="0" dirty="0">
              <a:solidFill>
                <a:schemeClr val="accent6"/>
              </a:solidFill>
              <a:effectLst/>
              <a:latin typeface="Sabon Next LT" panose="02000500000000000000" pitchFamily="2" charset="0"/>
              <a:cs typeface="Sabon Next LT" panose="02000500000000000000" pitchFamily="2" charset="0"/>
            </a:endParaRPr>
          </a:p>
          <a:p>
            <a:r>
              <a:rPr lang="en-US" sz="2000" b="0" i="0" dirty="0">
                <a:solidFill>
                  <a:schemeClr val="accent6"/>
                </a:solidFill>
                <a:effectLst/>
                <a:latin typeface="Sabon Next LT" panose="02000500000000000000" pitchFamily="2" charset="0"/>
                <a:cs typeface="Sabon Next LT" panose="02000500000000000000" pitchFamily="2" charset="0"/>
              </a:rPr>
              <a:t>There is a window made of IR-transmissive material (typically coated silicon since that is very easy to come by) that protects the sensing element. </a:t>
            </a:r>
          </a:p>
          <a:p>
            <a:endParaRPr lang="en-US" sz="2000" b="0" i="0" dirty="0">
              <a:solidFill>
                <a:schemeClr val="accent6"/>
              </a:solidFill>
              <a:effectLst/>
              <a:latin typeface="Sabon Next LT" panose="02000500000000000000" pitchFamily="2" charset="0"/>
              <a:cs typeface="Sabon Next LT" panose="02000500000000000000" pitchFamily="2" charset="0"/>
            </a:endParaRPr>
          </a:p>
          <a:p>
            <a:r>
              <a:rPr lang="en-US" sz="2000" b="0" i="0" dirty="0">
                <a:solidFill>
                  <a:schemeClr val="accent6"/>
                </a:solidFill>
                <a:effectLst/>
                <a:latin typeface="Sabon Next LT" panose="02000500000000000000" pitchFamily="2" charset="0"/>
                <a:cs typeface="Sabon Next LT" panose="02000500000000000000" pitchFamily="2" charset="0"/>
              </a:rPr>
              <a:t>Behind the window are the two balanced sensors.</a:t>
            </a:r>
            <a:endParaRPr lang="en-US" sz="2000" dirty="0">
              <a:solidFill>
                <a:schemeClr val="accent6"/>
              </a:solidFill>
              <a:latin typeface="Sabon Next LT" panose="02000500000000000000" pitchFamily="2" charset="0"/>
              <a:cs typeface="Sabon Next LT" panose="02000500000000000000" pitchFamily="2" charset="0"/>
            </a:endParaRPr>
          </a:p>
        </p:txBody>
      </p:sp>
      <p:pic>
        <p:nvPicPr>
          <p:cNvPr id="14" name="Picture 13">
            <a:extLst>
              <a:ext uri="{FF2B5EF4-FFF2-40B4-BE49-F238E27FC236}">
                <a16:creationId xmlns:a16="http://schemas.microsoft.com/office/drawing/2014/main" id="{4C10C207-24AC-0F8B-8903-6F3283A365C0}"/>
              </a:ext>
            </a:extLst>
          </p:cNvPr>
          <p:cNvPicPr>
            <a:picLocks noChangeAspect="1"/>
          </p:cNvPicPr>
          <p:nvPr/>
        </p:nvPicPr>
        <p:blipFill>
          <a:blip r:embed="rId3"/>
          <a:stretch>
            <a:fillRect/>
          </a:stretch>
        </p:blipFill>
        <p:spPr>
          <a:xfrm>
            <a:off x="7161847" y="0"/>
            <a:ext cx="5040351" cy="2860766"/>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4" name="TextBox 13">
            <a:extLst>
              <a:ext uri="{FF2B5EF4-FFF2-40B4-BE49-F238E27FC236}">
                <a16:creationId xmlns:a16="http://schemas.microsoft.com/office/drawing/2014/main" id="{2B598982-5BA8-F66C-1D98-87A295111D16}"/>
              </a:ext>
            </a:extLst>
          </p:cNvPr>
          <p:cNvSpPr txBox="1"/>
          <p:nvPr/>
        </p:nvSpPr>
        <p:spPr>
          <a:xfrm>
            <a:off x="4646386" y="17685"/>
            <a:ext cx="7545614" cy="7355860"/>
          </a:xfrm>
          <a:prstGeom prst="rect">
            <a:avLst/>
          </a:prstGeom>
          <a:noFill/>
        </p:spPr>
        <p:txBody>
          <a:bodyPr wrap="square" rtlCol="0">
            <a:spAutoFit/>
          </a:bodyPr>
          <a:lstStyle/>
          <a:p>
            <a:pPr algn="l"/>
            <a:r>
              <a:rPr lang="en-US" sz="4000" b="1" i="0" u="sng" dirty="0">
                <a:solidFill>
                  <a:schemeClr val="accent2">
                    <a:lumMod val="75000"/>
                  </a:schemeClr>
                </a:solidFill>
                <a:effectLst/>
                <a:latin typeface="proxima nova"/>
              </a:rPr>
              <a:t>Lenses</a:t>
            </a:r>
            <a:endParaRPr lang="en-US" b="1" i="0" u="sng" dirty="0">
              <a:solidFill>
                <a:schemeClr val="accent2">
                  <a:lumMod val="75000"/>
                </a:schemeClr>
              </a:solidFill>
              <a:effectLst/>
              <a:latin typeface="proxima nova"/>
            </a:endParaRPr>
          </a:p>
          <a:p>
            <a:pPr algn="l"/>
            <a:r>
              <a:rPr lang="en-US" b="0" i="0" dirty="0">
                <a:solidFill>
                  <a:schemeClr val="accent6"/>
                </a:solidFill>
                <a:effectLst/>
                <a:latin typeface="Sabon Next LT" panose="02000500000000000000" pitchFamily="2" charset="0"/>
                <a:cs typeface="Sabon Next LT" panose="02000500000000000000" pitchFamily="2" charset="0"/>
              </a:rPr>
              <a:t>PIR sensors are rather generic and for the most part vary only in price and sensitivity. </a:t>
            </a:r>
          </a:p>
          <a:p>
            <a:pPr algn="l"/>
            <a:endParaRPr lang="en-US" b="0" i="0" dirty="0">
              <a:solidFill>
                <a:schemeClr val="accent6"/>
              </a:solidFill>
              <a:effectLst/>
              <a:latin typeface="Sabon Next LT" panose="02000500000000000000" pitchFamily="2" charset="0"/>
              <a:cs typeface="Sabon Next LT" panose="02000500000000000000" pitchFamily="2" charset="0"/>
            </a:endParaRPr>
          </a:p>
          <a:p>
            <a:pPr algn="l"/>
            <a:r>
              <a:rPr lang="en-US" b="0" i="0" dirty="0">
                <a:solidFill>
                  <a:schemeClr val="accent6"/>
                </a:solidFill>
                <a:effectLst/>
                <a:latin typeface="Sabon Next LT" panose="02000500000000000000" pitchFamily="2" charset="0"/>
                <a:cs typeface="Sabon Next LT" panose="02000500000000000000" pitchFamily="2" charset="0"/>
              </a:rPr>
              <a:t>Most of the real magic happens with the optics. </a:t>
            </a:r>
          </a:p>
          <a:p>
            <a:pPr algn="l"/>
            <a:r>
              <a:rPr lang="en-US" b="0" i="0" dirty="0">
                <a:solidFill>
                  <a:schemeClr val="accent6"/>
                </a:solidFill>
                <a:effectLst/>
                <a:latin typeface="Sabon Next LT" panose="02000500000000000000" pitchFamily="2" charset="0"/>
                <a:cs typeface="Sabon Next LT" panose="02000500000000000000" pitchFamily="2" charset="0"/>
              </a:rPr>
              <a:t>This is a pretty good idea for manufacturing: the PIR sensor and circuitry is fixed and costs a few dollars. </a:t>
            </a:r>
          </a:p>
          <a:p>
            <a:pPr algn="l"/>
            <a:endParaRPr lang="en-US" b="0" i="0" dirty="0">
              <a:solidFill>
                <a:schemeClr val="accent6"/>
              </a:solidFill>
              <a:effectLst/>
              <a:latin typeface="Sabon Next LT" panose="02000500000000000000" pitchFamily="2" charset="0"/>
              <a:cs typeface="Sabon Next LT" panose="02000500000000000000" pitchFamily="2" charset="0"/>
            </a:endParaRPr>
          </a:p>
          <a:p>
            <a:pPr algn="l"/>
            <a:r>
              <a:rPr lang="en-US" b="0" i="0" dirty="0">
                <a:solidFill>
                  <a:schemeClr val="accent6"/>
                </a:solidFill>
                <a:effectLst/>
                <a:latin typeface="Sabon Next LT" panose="02000500000000000000" pitchFamily="2" charset="0"/>
                <a:cs typeface="Sabon Next LT" panose="02000500000000000000" pitchFamily="2" charset="0"/>
              </a:rPr>
              <a:t>The lens costs only a few cents and can change the breadth, range, sensing pattern, very easily.</a:t>
            </a:r>
          </a:p>
          <a:p>
            <a:pPr algn="l"/>
            <a:endParaRPr lang="en-US" dirty="0">
              <a:solidFill>
                <a:schemeClr val="accent6"/>
              </a:solidFill>
              <a:latin typeface="Sabon Next LT" panose="02000500000000000000" pitchFamily="2" charset="0"/>
              <a:cs typeface="Sabon Next LT" panose="02000500000000000000" pitchFamily="2" charset="0"/>
            </a:endParaRPr>
          </a:p>
          <a:p>
            <a:pPr algn="l"/>
            <a:r>
              <a:rPr lang="en-US" b="0" i="0" dirty="0">
                <a:solidFill>
                  <a:schemeClr val="accent6"/>
                </a:solidFill>
                <a:effectLst/>
                <a:latin typeface="Sabon Next LT" panose="02000500000000000000" pitchFamily="2" charset="0"/>
                <a:cs typeface="Sabon Next LT" panose="02000500000000000000" pitchFamily="2" charset="0"/>
              </a:rPr>
              <a:t>In the diagram up top, the lens is just a piece of plastic, but that means that the detection area is just two rectangles. </a:t>
            </a:r>
          </a:p>
          <a:p>
            <a:pPr algn="l"/>
            <a:endParaRPr lang="en-US" b="0" i="0" dirty="0">
              <a:solidFill>
                <a:schemeClr val="accent6"/>
              </a:solidFill>
              <a:effectLst/>
              <a:latin typeface="Sabon Next LT" panose="02000500000000000000" pitchFamily="2" charset="0"/>
              <a:cs typeface="Sabon Next LT" panose="02000500000000000000" pitchFamily="2" charset="0"/>
            </a:endParaRPr>
          </a:p>
          <a:p>
            <a:pPr algn="l"/>
            <a:r>
              <a:rPr lang="en-US" b="0" i="0" dirty="0">
                <a:solidFill>
                  <a:schemeClr val="accent6"/>
                </a:solidFill>
                <a:effectLst/>
                <a:latin typeface="Sabon Next LT" panose="02000500000000000000" pitchFamily="2" charset="0"/>
                <a:cs typeface="Sabon Next LT" panose="02000500000000000000" pitchFamily="2" charset="0"/>
              </a:rPr>
              <a:t>Usually we'd like to have a detection area that is much larger. </a:t>
            </a:r>
          </a:p>
          <a:p>
            <a:pPr algn="l"/>
            <a:endParaRPr lang="en-US" b="0" i="0" dirty="0">
              <a:solidFill>
                <a:schemeClr val="accent6"/>
              </a:solidFill>
              <a:effectLst/>
              <a:latin typeface="Sabon Next LT" panose="02000500000000000000" pitchFamily="2" charset="0"/>
              <a:cs typeface="Sabon Next LT" panose="02000500000000000000" pitchFamily="2" charset="0"/>
            </a:endParaRPr>
          </a:p>
          <a:p>
            <a:pPr algn="l"/>
            <a:r>
              <a:rPr lang="en-US" b="0" i="0" dirty="0">
                <a:solidFill>
                  <a:schemeClr val="accent6"/>
                </a:solidFill>
                <a:effectLst/>
                <a:latin typeface="Sabon Next LT" panose="02000500000000000000" pitchFamily="2" charset="0"/>
                <a:cs typeface="Sabon Next LT" panose="02000500000000000000" pitchFamily="2" charset="0"/>
              </a:rPr>
              <a:t>To do that, we use </a:t>
            </a:r>
            <a:r>
              <a:rPr lang="en-US" b="0" i="0" u="sng" dirty="0">
                <a:solidFill>
                  <a:schemeClr val="accent6"/>
                </a:solidFill>
                <a:effectLst/>
                <a:latin typeface="Sabon Next LT" panose="02000500000000000000" pitchFamily="2" charset="0"/>
                <a:cs typeface="Sabon Next LT" panose="02000500000000000000" pitchFamily="2" charset="0"/>
                <a:hlinkClick r:id="rId2">
                  <a:extLst>
                    <a:ext uri="{A12FA001-AC4F-418D-AE19-62706E023703}">
                      <ahyp:hlinkClr xmlns:ahyp="http://schemas.microsoft.com/office/drawing/2018/hyperlinkcolor" val="tx"/>
                    </a:ext>
                  </a:extLst>
                </a:hlinkClick>
              </a:rPr>
              <a:t>a simple lens</a:t>
            </a:r>
            <a:r>
              <a:rPr lang="en-US" b="0" i="0" dirty="0">
                <a:solidFill>
                  <a:schemeClr val="accent6"/>
                </a:solidFill>
                <a:effectLst/>
                <a:latin typeface="Sabon Next LT" panose="02000500000000000000" pitchFamily="2" charset="0"/>
                <a:cs typeface="Sabon Next LT" panose="02000500000000000000" pitchFamily="2" charset="0"/>
              </a:rPr>
              <a:t> such as those found in a camera: they condenses a large area (such as a landscape) into a small one (on film or a CCD sensor). </a:t>
            </a:r>
          </a:p>
          <a:p>
            <a:pPr algn="l"/>
            <a:endParaRPr lang="en-US" b="0" i="0" dirty="0">
              <a:solidFill>
                <a:schemeClr val="accent6"/>
              </a:solidFill>
              <a:effectLst/>
              <a:latin typeface="Sabon Next LT" panose="02000500000000000000" pitchFamily="2" charset="0"/>
              <a:cs typeface="Sabon Next LT" panose="02000500000000000000" pitchFamily="2" charset="0"/>
            </a:endParaRPr>
          </a:p>
          <a:p>
            <a:pPr algn="l"/>
            <a:r>
              <a:rPr lang="en-US" b="0" i="0" dirty="0">
                <a:solidFill>
                  <a:schemeClr val="accent6"/>
                </a:solidFill>
                <a:effectLst/>
                <a:latin typeface="Sabon Next LT" panose="02000500000000000000" pitchFamily="2" charset="0"/>
                <a:cs typeface="Sabon Next LT" panose="02000500000000000000" pitchFamily="2" charset="0"/>
              </a:rPr>
              <a:t>For reasons that will be apparent soon, we would like to make the PIR lenses small and thin and moldable from cheap plastic, even though it may add distortion.</a:t>
            </a:r>
          </a:p>
          <a:p>
            <a:endParaRPr lang="en-US" dirty="0"/>
          </a:p>
        </p:txBody>
      </p:sp>
      <p:pic>
        <p:nvPicPr>
          <p:cNvPr id="16" name="Picture 15" descr="A picture containing indoor&#10;&#10;Description automatically generated">
            <a:extLst>
              <a:ext uri="{FF2B5EF4-FFF2-40B4-BE49-F238E27FC236}">
                <a16:creationId xmlns:a16="http://schemas.microsoft.com/office/drawing/2014/main" id="{6CE9EF93-5E87-A70E-B565-1CC3956BDAAC}"/>
              </a:ext>
            </a:extLst>
          </p:cNvPr>
          <p:cNvPicPr>
            <a:picLocks noChangeAspect="1"/>
          </p:cNvPicPr>
          <p:nvPr/>
        </p:nvPicPr>
        <p:blipFill>
          <a:blip r:embed="rId3"/>
          <a:stretch>
            <a:fillRect/>
          </a:stretch>
        </p:blipFill>
        <p:spPr>
          <a:xfrm>
            <a:off x="0" y="0"/>
            <a:ext cx="4646386" cy="3252470"/>
          </a:xfrm>
          <a:prstGeom prst="rect">
            <a:avLst/>
          </a:prstGeom>
        </p:spPr>
      </p:pic>
      <p:pic>
        <p:nvPicPr>
          <p:cNvPr id="18" name="Picture 17" descr="Chart, diagram, pie chart&#10;&#10;Description automatically generated">
            <a:extLst>
              <a:ext uri="{FF2B5EF4-FFF2-40B4-BE49-F238E27FC236}">
                <a16:creationId xmlns:a16="http://schemas.microsoft.com/office/drawing/2014/main" id="{289FCA46-F199-55A2-2B8C-F0DE2D86C57D}"/>
              </a:ext>
            </a:extLst>
          </p:cNvPr>
          <p:cNvPicPr>
            <a:picLocks noChangeAspect="1"/>
          </p:cNvPicPr>
          <p:nvPr/>
        </p:nvPicPr>
        <p:blipFill>
          <a:blip r:embed="rId4"/>
          <a:stretch>
            <a:fillRect/>
          </a:stretch>
        </p:blipFill>
        <p:spPr>
          <a:xfrm>
            <a:off x="-3266" y="3252470"/>
            <a:ext cx="4603932" cy="360553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75" name="TextBox 74">
            <a:extLst>
              <a:ext uri="{FF2B5EF4-FFF2-40B4-BE49-F238E27FC236}">
                <a16:creationId xmlns:a16="http://schemas.microsoft.com/office/drawing/2014/main" id="{2E2ECD1C-FE62-8034-8B9E-460DFC9A2E77}"/>
              </a:ext>
            </a:extLst>
          </p:cNvPr>
          <p:cNvSpPr txBox="1"/>
          <p:nvPr/>
        </p:nvSpPr>
        <p:spPr>
          <a:xfrm>
            <a:off x="1" y="78938"/>
            <a:ext cx="12191999" cy="3354765"/>
          </a:xfrm>
          <a:prstGeom prst="rect">
            <a:avLst/>
          </a:prstGeom>
          <a:noFill/>
        </p:spPr>
        <p:txBody>
          <a:bodyPr wrap="square" rtlCol="0">
            <a:spAutoFit/>
          </a:bodyPr>
          <a:lstStyle/>
          <a:p>
            <a:r>
              <a:rPr kumimoji="0" lang="en-US" sz="3200" b="1" i="0" u="none" strike="noStrike" kern="1200" cap="all" spc="0" normalizeH="0" baseline="0" noProof="0" dirty="0">
                <a:ln>
                  <a:noFill/>
                </a:ln>
                <a:solidFill>
                  <a:srgbClr val="1F2C8F"/>
                </a:solidFill>
                <a:effectLst/>
                <a:uLnTx/>
                <a:uFillTx/>
                <a:latin typeface="Arial Black"/>
                <a:ea typeface="+mj-ea"/>
                <a:cs typeface="+mj-cs"/>
              </a:rPr>
              <a:t>Connecting to a PIR</a:t>
            </a:r>
          </a:p>
          <a:p>
            <a:r>
              <a:rPr lang="en-US" b="0" i="0" dirty="0">
                <a:solidFill>
                  <a:schemeClr val="accent6"/>
                </a:solidFill>
                <a:effectLst/>
              </a:rPr>
              <a:t>Most PIR modules have a 3-pin connection at the side or bottom. </a:t>
            </a:r>
          </a:p>
          <a:p>
            <a:endParaRPr lang="en-US" b="0" i="0" dirty="0">
              <a:solidFill>
                <a:schemeClr val="accent6"/>
              </a:solidFill>
              <a:effectLst/>
            </a:endParaRPr>
          </a:p>
          <a:p>
            <a:r>
              <a:rPr lang="en-US" b="0" i="0" dirty="0">
                <a:solidFill>
                  <a:schemeClr val="accent6"/>
                </a:solidFill>
                <a:effectLst/>
              </a:rPr>
              <a:t>The pinout may vary between modules so triple-check the pinout! It's often silkscreened on right next to the connection (at least, ours is!) One pin will be </a:t>
            </a:r>
            <a:r>
              <a:rPr lang="en-US" b="1" i="0" u="sng" dirty="0">
                <a:solidFill>
                  <a:schemeClr val="accent6"/>
                </a:solidFill>
                <a:effectLst/>
              </a:rPr>
              <a:t>ground</a:t>
            </a:r>
            <a:r>
              <a:rPr lang="en-US" b="0" i="0" dirty="0">
                <a:solidFill>
                  <a:schemeClr val="accent6"/>
                </a:solidFill>
                <a:effectLst/>
              </a:rPr>
              <a:t>, another will be </a:t>
            </a:r>
            <a:r>
              <a:rPr lang="en-US" b="1" i="0" u="sng" dirty="0">
                <a:solidFill>
                  <a:schemeClr val="accent6"/>
                </a:solidFill>
                <a:effectLst/>
              </a:rPr>
              <a:t>signal</a:t>
            </a:r>
            <a:r>
              <a:rPr lang="en-US" b="0" i="0" dirty="0">
                <a:solidFill>
                  <a:schemeClr val="accent6"/>
                </a:solidFill>
                <a:effectLst/>
              </a:rPr>
              <a:t> and the final one will be </a:t>
            </a:r>
            <a:r>
              <a:rPr lang="en-US" b="1" i="0" u="sng" dirty="0">
                <a:solidFill>
                  <a:schemeClr val="accent6"/>
                </a:solidFill>
                <a:effectLst/>
              </a:rPr>
              <a:t>power</a:t>
            </a:r>
            <a:r>
              <a:rPr lang="en-US" b="0" i="0" dirty="0">
                <a:solidFill>
                  <a:schemeClr val="accent6"/>
                </a:solidFill>
                <a:effectLst/>
              </a:rPr>
              <a:t>. </a:t>
            </a:r>
          </a:p>
          <a:p>
            <a:endParaRPr lang="en-US" dirty="0">
              <a:solidFill>
                <a:schemeClr val="accent6"/>
              </a:solidFill>
            </a:endParaRPr>
          </a:p>
          <a:p>
            <a:r>
              <a:rPr lang="en-US" b="0" i="0" dirty="0">
                <a:solidFill>
                  <a:schemeClr val="accent6"/>
                </a:solidFill>
                <a:effectLst/>
              </a:rPr>
              <a:t>Power is usually 3-5VDC input but may be as high as 12V.</a:t>
            </a:r>
          </a:p>
          <a:p>
            <a:endParaRPr lang="en-US" dirty="0">
              <a:solidFill>
                <a:schemeClr val="accent6"/>
              </a:solidFill>
            </a:endParaRPr>
          </a:p>
          <a:p>
            <a:r>
              <a:rPr lang="en-US" b="0" i="0" dirty="0">
                <a:solidFill>
                  <a:schemeClr val="accent6"/>
                </a:solidFill>
                <a:effectLst/>
              </a:rPr>
              <a:t>Sometimes larger modules don't have direct output and instead just operate a relay in which case there is ground, power and the two switch connections.</a:t>
            </a:r>
          </a:p>
          <a:p>
            <a:endParaRPr lang="en-US" dirty="0"/>
          </a:p>
        </p:txBody>
      </p:sp>
      <p:pic>
        <p:nvPicPr>
          <p:cNvPr id="77" name="Picture 76" descr="A picture containing connector&#10;&#10;Description automatically generated">
            <a:extLst>
              <a:ext uri="{FF2B5EF4-FFF2-40B4-BE49-F238E27FC236}">
                <a16:creationId xmlns:a16="http://schemas.microsoft.com/office/drawing/2014/main" id="{EDE717EB-6B2F-8322-23C1-A346A482051D}"/>
              </a:ext>
            </a:extLst>
          </p:cNvPr>
          <p:cNvPicPr>
            <a:picLocks noChangeAspect="1"/>
          </p:cNvPicPr>
          <p:nvPr/>
        </p:nvPicPr>
        <p:blipFill>
          <a:blip r:embed="rId2"/>
          <a:stretch>
            <a:fillRect/>
          </a:stretch>
        </p:blipFill>
        <p:spPr>
          <a:xfrm>
            <a:off x="0" y="3429000"/>
            <a:ext cx="6096000" cy="3429000"/>
          </a:xfrm>
          <a:prstGeom prst="rect">
            <a:avLst/>
          </a:prstGeom>
        </p:spPr>
      </p:pic>
      <p:pic>
        <p:nvPicPr>
          <p:cNvPr id="79" name="Picture 78" descr="A picture containing electronics">
            <a:extLst>
              <a:ext uri="{FF2B5EF4-FFF2-40B4-BE49-F238E27FC236}">
                <a16:creationId xmlns:a16="http://schemas.microsoft.com/office/drawing/2014/main" id="{FE38CF49-E67A-1ABA-A907-5378349AB6D6}"/>
              </a:ext>
            </a:extLst>
          </p:cNvPr>
          <p:cNvPicPr>
            <a:picLocks noChangeAspect="1"/>
          </p:cNvPicPr>
          <p:nvPr/>
        </p:nvPicPr>
        <p:blipFill>
          <a:blip r:embed="rId3"/>
          <a:stretch>
            <a:fillRect/>
          </a:stretch>
        </p:blipFill>
        <p:spPr>
          <a:xfrm>
            <a:off x="6096000" y="3429000"/>
            <a:ext cx="6096000" cy="3429000"/>
          </a:xfrm>
          <a:prstGeom prst="rect">
            <a:avLst/>
          </a:prstGeom>
        </p:spPr>
      </p:pic>
    </p:spTree>
    <p:extLst>
      <p:ext uri="{BB962C8B-B14F-4D97-AF65-F5344CB8AC3E}">
        <p14:creationId xmlns:p14="http://schemas.microsoft.com/office/powerpoint/2010/main" val="201193018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4FE6373E302D4EB43D742BEDD465E4" ma:contentTypeVersion="4" ma:contentTypeDescription="Create a new document." ma:contentTypeScope="" ma:versionID="ea90193e569dc93dbd2c3294d8fd3e32">
  <xsd:schema xmlns:xsd="http://www.w3.org/2001/XMLSchema" xmlns:xs="http://www.w3.org/2001/XMLSchema" xmlns:p="http://schemas.microsoft.com/office/2006/metadata/properties" xmlns:ns3="b79a1cbb-e4f5-4f10-8d69-37a441bfe39f" targetNamespace="http://schemas.microsoft.com/office/2006/metadata/properties" ma:root="true" ma:fieldsID="bc9737a23a1775277526a4fc83a2122f" ns3:_="">
    <xsd:import namespace="b79a1cbb-e4f5-4f10-8d69-37a441bfe39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a1cbb-e4f5-4f10-8d69-37a441bfe3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37D2A7-2B55-4D2D-90A9-B0E4A1BD75F4}">
  <ds:schemaRefs>
    <ds:schemaRef ds:uri="http://schemas.microsoft.com/sharepoint/v3/contenttype/forms"/>
  </ds:schemaRefs>
</ds:datastoreItem>
</file>

<file path=customXml/itemProps2.xml><?xml version="1.0" encoding="utf-8"?>
<ds:datastoreItem xmlns:ds="http://schemas.openxmlformats.org/officeDocument/2006/customXml" ds:itemID="{6F68F487-7EEB-4F31-BBF0-35DC1680E1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a1cbb-e4f5-4f10-8d69-37a441bfe3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56DE99-0AED-427E-83BC-F757FEFBA692}">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b79a1cbb-e4f5-4f10-8d69-37a441bfe39f"/>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{6370C527-CA11-4350-8046-2C79D2EE2460}tf78438558_win32</Template>
  <TotalTime>161</TotalTime>
  <Words>1236</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Consolas</vt:lpstr>
      <vt:lpstr>Proxima Nova</vt:lpstr>
      <vt:lpstr>Proxima Nova</vt:lpstr>
      <vt:lpstr>Sabon Next LT</vt:lpstr>
      <vt:lpstr>Office Theme</vt:lpstr>
      <vt:lpstr> PIR Sensor</vt:lpstr>
      <vt:lpstr>AGENDA</vt:lpstr>
      <vt:lpstr>Introduction</vt:lpstr>
      <vt:lpstr>PowerPoint Presentation</vt:lpstr>
      <vt:lpstr>How PIRs Work?</vt:lpstr>
      <vt:lpstr>PowerPoint Presentation</vt:lpstr>
      <vt:lpstr>PowerPoint Presentation</vt:lpstr>
      <vt:lpstr>PowerPoint Presentation</vt:lpstr>
      <vt:lpstr>PowerPoint Presentation</vt:lpstr>
      <vt:lpstr>Testing a PIR </vt:lpstr>
      <vt:lpstr>Using a PIR w/Arduino</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 Sensor</dc:title>
  <dc:subject/>
  <dc:creator>Amr Rabea Mabrok Ebrahim</dc:creator>
  <cp:lastModifiedBy>Amr Rabea Mabrok Ebrahim</cp:lastModifiedBy>
  <cp:revision>2</cp:revision>
  <dcterms:created xsi:type="dcterms:W3CDTF">2023-02-25T16:42:38Z</dcterms:created>
  <dcterms:modified xsi:type="dcterms:W3CDTF">2023-02-25T19:25:59Z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0x0101007C4FE6373E302D4EB43D742BEDD465E4</vt:lpwstr>
  </property>
</Properties>
</file>