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6" r:id="rId4"/>
    <p:sldId id="284" r:id="rId5"/>
    <p:sldId id="287" r:id="rId6"/>
    <p:sldId id="289" r:id="rId7"/>
    <p:sldId id="290" r:id="rId8"/>
    <p:sldId id="293" r:id="rId9"/>
    <p:sldId id="288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1" autoAdjust="0"/>
  </p:normalViewPr>
  <p:slideViewPr>
    <p:cSldViewPr>
      <p:cViewPr>
        <p:scale>
          <a:sx n="50" d="100"/>
          <a:sy n="50" d="100"/>
        </p:scale>
        <p:origin x="5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195.35783365570617</c:v>
                </c:pt>
                <c:pt idx="4">
                  <c:v>304.44874274661447</c:v>
                </c:pt>
                <c:pt idx="5">
                  <c:v>386.46034816247567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137.83783783783818</c:v>
                </c:pt>
                <c:pt idx="2">
                  <c:v>234.36293436293428</c:v>
                </c:pt>
                <c:pt idx="3">
                  <c:v>274.51737451737466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EC-4E06-9530-3EF532B72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955408"/>
        <c:axId val="269955968"/>
      </c:scatterChart>
      <c:valAx>
        <c:axId val="2699554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69955968"/>
        <c:crosses val="autoZero"/>
        <c:crossBetween val="midCat"/>
      </c:valAx>
      <c:valAx>
        <c:axId val="269955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699554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195.35783365570617</c:v>
                </c:pt>
                <c:pt idx="4">
                  <c:v>304.44874274661447</c:v>
                </c:pt>
                <c:pt idx="5">
                  <c:v>386.46034816247567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137.83783783783818</c:v>
                </c:pt>
                <c:pt idx="2">
                  <c:v>234.36293436293428</c:v>
                </c:pt>
                <c:pt idx="3">
                  <c:v>274.51737451737466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EA-41C1-A993-FCD7244A9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951552"/>
        <c:axId val="270548592"/>
      </c:scatterChart>
      <c:valAx>
        <c:axId val="1639515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70548592"/>
        <c:crosses val="autoZero"/>
        <c:crossBetween val="midCat"/>
      </c:valAx>
      <c:valAx>
        <c:axId val="27054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639515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195.35783365570617</c:v>
                </c:pt>
                <c:pt idx="4">
                  <c:v>304.44874274661447</c:v>
                </c:pt>
                <c:pt idx="5">
                  <c:v>386.46034816247567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137.83783783783818</c:v>
                </c:pt>
                <c:pt idx="2">
                  <c:v>234.36293436293428</c:v>
                </c:pt>
                <c:pt idx="3">
                  <c:v>274.51737451737466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B-4BBC-8B12-CAE6E1DC1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550832"/>
        <c:axId val="270551392"/>
      </c:scatterChart>
      <c:valAx>
        <c:axId val="2705508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70551392"/>
        <c:crosses val="autoZero"/>
        <c:crossBetween val="midCat"/>
      </c:valAx>
      <c:valAx>
        <c:axId val="270551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705508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87E9-3A47-45DC-B1E6-F8FE2E90366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51738-C40E-47A7-85B8-75934D32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B5B3-DF33-41C5-B655-92B801FDE6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62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1738-C40E-47A7-85B8-75934D325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1738-C40E-47A7-85B8-75934D325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1738-C40E-47A7-85B8-75934D3254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</a:t>
                </a:r>
                <a:r>
                  <a:rPr lang="en-US" baseline="0" dirty="0" smtClean="0"/>
                  <a:t> sigmoid? Value between 0 and 1</a:t>
                </a:r>
              </a:p>
              <a:p>
                <a:r>
                  <a:rPr lang="en-US" baseline="0" dirty="0" smtClean="0"/>
                  <a:t>Means probability of y=1 </a:t>
                </a:r>
                <a:r>
                  <a:rPr lang="en-US" sz="1200" dirty="0" smtClean="0"/>
                  <a:t>given x,  parameterized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</a:t>
                </a:r>
                <a:r>
                  <a:rPr lang="en-US" baseline="0" dirty="0" smtClean="0"/>
                  <a:t> sigmoid? Value between 0 and 1</a:t>
                </a:r>
              </a:p>
              <a:p>
                <a:r>
                  <a:rPr lang="en-US" baseline="0" dirty="0" smtClean="0"/>
                  <a:t>Means probability of y=1 </a:t>
                </a:r>
                <a:r>
                  <a:rPr lang="en-US" sz="1200" dirty="0" smtClean="0"/>
                  <a:t>given x,  parameterized by </a:t>
                </a:r>
                <a:r>
                  <a:rPr lang="en-US" i="0" smtClean="0">
                    <a:latin typeface="Cambria Math"/>
                    <a:ea typeface="Cambria Math"/>
                  </a:rPr>
                  <a:t>𝜃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1738-C40E-47A7-85B8-75934D325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8DC-6DF7-4304-8783-4FE3EEEBCFA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728F-92DA-431F-A7AD-E5001C18A546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3818-486F-4CEF-B1F2-6F1FFAE1097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AE03-5EE9-4B77-BF08-A3398DC7FA8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6A8-6437-4B86-95D2-E74148127B7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1EA1-5799-4FFA-83C2-CEE4A0A57046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9334-E23D-4846-99E7-C54E614513ED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FFF3-BE12-4806-96F1-A562574BB728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58AB-54FD-4D33-A1F8-606095ADB31E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D547-2D6C-4437-AEDA-A1C83DAECFD0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B1EA-88CC-479B-B8E8-CA00D61C8D1D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dirty="0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C99F-5138-4D7A-8962-7BE812814866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2683-88B7-433E-AF75-D169825D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491880" y="2130425"/>
            <a:ext cx="4966320" cy="1442591"/>
          </a:xfrm>
        </p:spPr>
        <p:txBody>
          <a:bodyPr/>
          <a:lstStyle/>
          <a:p>
            <a:pPr algn="l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427984" y="3886200"/>
            <a:ext cx="3344416" cy="1415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Damascus University </a:t>
            </a:r>
          </a:p>
          <a:p>
            <a:r>
              <a:rPr lang="en-US" sz="2400" dirty="0" smtClean="0"/>
              <a:t>ML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797152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1412776"/>
            <a:ext cx="3577580" cy="357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3836-99B5-4328-935D-7D54BC2F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2826-84E6-493B-8C76-FEF03F3F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475B-7D1E-4502-9821-0BCC8A1A30D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DB5C-620B-45ED-A23D-41222C11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3747D-458B-4129-A900-7A85C422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2" y="1395537"/>
            <a:ext cx="7788116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too many features (original or polynomial)</a:t>
            </a:r>
          </a:p>
          <a:p>
            <a:pPr lvl="1"/>
            <a:r>
              <a:rPr lang="en-US" dirty="0" smtClean="0"/>
              <a:t> the learned hypothesis may fit the training set very well (                                             ), but fail to generalize to new examples (predict prices on new examples).</a:t>
            </a:r>
          </a:p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Reduce number of features</a:t>
            </a:r>
          </a:p>
          <a:p>
            <a:pPr lvl="1"/>
            <a:r>
              <a:rPr lang="en-US" b="1" dirty="0" smtClean="0"/>
              <a:t>Regularization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79" y="3112523"/>
            <a:ext cx="3342625" cy="4756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D16D-89ED-4FA5-A4C3-F9193968A029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Keep all the features, but reduce magnitude/values of parameters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800" dirty="0" err="1" smtClean="0"/>
                  <a:t>s</a:t>
                </a:r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 smtClean="0"/>
                  <a:t>)   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Small values for </a:t>
                </a:r>
                <a:r>
                  <a:rPr lang="en-US" sz="2800" dirty="0" smtClean="0"/>
                  <a:t>parameters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“Simpler” hypothesis</a:t>
                </a:r>
              </a:p>
              <a:p>
                <a:pPr lvl="1"/>
                <a:r>
                  <a:rPr lang="en-US" sz="2400" dirty="0" smtClean="0"/>
                  <a:t>Less prone to </a:t>
                </a:r>
                <a:r>
                  <a:rPr lang="en-US" sz="2400" dirty="0" err="1" smtClean="0"/>
                  <a:t>overfitting</a:t>
                </a:r>
                <a:r>
                  <a:rPr lang="en-US" sz="2400" dirty="0" smtClean="0"/>
                  <a:t>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Two types:</a:t>
                </a:r>
              </a:p>
              <a:p>
                <a:pPr lvl="1"/>
                <a:r>
                  <a:rPr lang="en-US" sz="2400" dirty="0" smtClean="0"/>
                  <a:t>Ridge (L2 Regularization)</a:t>
                </a:r>
              </a:p>
              <a:p>
                <a:pPr lvl="1"/>
                <a:r>
                  <a:rPr lang="en-US" sz="2400" dirty="0" smtClean="0"/>
                  <a:t>Lasso (L1 </a:t>
                </a:r>
                <a:r>
                  <a:rPr lang="en-US" sz="2400" dirty="0"/>
                  <a:t>Regularization)</a:t>
                </a:r>
              </a:p>
              <a:p>
                <a:pPr lvl="1"/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A86-DA9F-4ED1-ACBA-A8BE42420A79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Ridge regression learns w, busing the same least-squares criterion but adds a penalty for large variations in w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 prevents overfitting by restricting the model, typically to reduce its complexity.</a:t>
            </a:r>
          </a:p>
          <a:p>
            <a:r>
              <a:rPr lang="en-US" dirty="0"/>
              <a:t>Ridge regression uses </a:t>
            </a:r>
            <a:r>
              <a:rPr lang="en-US" b="1" dirty="0"/>
              <a:t>L2 regularization</a:t>
            </a:r>
            <a:r>
              <a:rPr lang="en-US" dirty="0"/>
              <a:t>: minimize sum of squares of w entries</a:t>
            </a:r>
          </a:p>
          <a:p>
            <a:r>
              <a:rPr lang="en-US" dirty="0"/>
              <a:t>The influence of the regularization term is controlled by the alpha parameter.</a:t>
            </a:r>
          </a:p>
          <a:p>
            <a:r>
              <a:rPr lang="en-US" dirty="0"/>
              <a:t>Higher alpha means more regularization and simpler models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862" y="2276872"/>
            <a:ext cx="6772275" cy="12192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29AB8-6F33-40AC-AF82-3C46D3C0BEA9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Lasso regression is another form of regularized linear regression that uses an </a:t>
            </a:r>
            <a:r>
              <a:rPr lang="en-US" b="1" dirty="0"/>
              <a:t>L1 regularization</a:t>
            </a:r>
            <a:r>
              <a:rPr lang="en-US" dirty="0"/>
              <a:t> penalty for training (instead of ridge's L2 penalty) L1 penalty: Minimize the sum of the absolute values of the </a:t>
            </a:r>
            <a:r>
              <a:rPr lang="en-US" dirty="0" smtClean="0"/>
              <a:t>coefficients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has the effect of setting parameter </a:t>
            </a:r>
            <a:r>
              <a:rPr lang="en-US" b="1" dirty="0"/>
              <a:t>weights in </a:t>
            </a:r>
            <a:r>
              <a:rPr lang="en-US" b="1" dirty="0" smtClean="0"/>
              <a:t>w to </a:t>
            </a:r>
            <a:r>
              <a:rPr lang="en-US" b="1" dirty="0"/>
              <a:t>zero </a:t>
            </a:r>
            <a:r>
              <a:rPr lang="en-US" dirty="0"/>
              <a:t>for the least influential variables</a:t>
            </a:r>
          </a:p>
          <a:p>
            <a:r>
              <a:rPr lang="en-US" dirty="0"/>
              <a:t>This is called a sparse solution: a kind of </a:t>
            </a:r>
            <a:r>
              <a:rPr lang="en-US" b="1" dirty="0"/>
              <a:t>feature selection</a:t>
            </a:r>
          </a:p>
          <a:p>
            <a:r>
              <a:rPr lang="en-US" dirty="0"/>
              <a:t>The parameter alpha controls amount of L1 regularization (default = 1.0).</a:t>
            </a:r>
          </a:p>
          <a:p>
            <a:r>
              <a:rPr lang="en-US" dirty="0"/>
              <a:t>The prediction formula is the same as ordinary least-squares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037" y="2732906"/>
            <a:ext cx="7019925" cy="12001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567A-CFB5-47B6-A3A3-2EE932C75C4D}" type="datetime1">
              <a:rPr lang="en-US" smtClean="0"/>
              <a:t>5/18/2021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use ridge vs lasso regression:</a:t>
            </a:r>
            <a:endParaRPr lang="en-US" dirty="0"/>
          </a:p>
          <a:p>
            <a:pPr lvl="1"/>
            <a:r>
              <a:rPr lang="en-US" dirty="0"/>
              <a:t>Many small/medium sized effects: use ridge.</a:t>
            </a:r>
          </a:p>
          <a:p>
            <a:pPr lvl="1"/>
            <a:r>
              <a:rPr lang="en-US" dirty="0"/>
              <a:t>Only a few variables with medium/large effect: use lasso.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1FD-F1D8-4B82-95D9-48FDD3F0A439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models for </a:t>
            </a:r>
            <a:r>
              <a:rPr lang="en-US" dirty="0" smtClean="0"/>
              <a:t>classification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2050" name="Picture 2" descr="Logistic Regression (for dummies) | Sachin Joglekar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42" y="1440880"/>
            <a:ext cx="37338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5737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want to predict:</a:t>
                </a:r>
              </a:p>
              <a:p>
                <a:pPr lvl="1"/>
                <a:r>
                  <a:rPr lang="en-US" dirty="0" smtClean="0"/>
                  <a:t>Linear regression: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Logistic regression:</a:t>
                </a:r>
                <a:endParaRPr lang="en-US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57378" cy="4525963"/>
              </a:xfrm>
              <a:blipFill>
                <a:blip r:embed="rId4"/>
                <a:stretch>
                  <a:fillRect l="-3010" t="-1752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dvantages and Disadvantages of Logistic Regression - GeeksforGeek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30" y="5260566"/>
            <a:ext cx="3062858" cy="15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325A-E7F6-4D5A-950D-B03B8E654A72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Regression: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4" y="5452253"/>
            <a:ext cx="8229600" cy="10745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L2 </a:t>
            </a:r>
            <a:r>
              <a:rPr lang="en-US" dirty="0"/>
              <a:t>regularization is 'on' by default (like ridge regression)</a:t>
            </a:r>
          </a:p>
          <a:p>
            <a:r>
              <a:rPr lang="en-US" dirty="0"/>
              <a:t>Parameter C controls amount of regularization (default 1.0</a:t>
            </a:r>
            <a:r>
              <a:rPr lang="en-US" dirty="0" smtClean="0"/>
              <a:t>)</a:t>
            </a:r>
          </a:p>
          <a:p>
            <a:r>
              <a:rPr lang="en-US" dirty="0"/>
              <a:t>smaller C specify stronger regularization.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4478950"/>
            <a:ext cx="3018978" cy="251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32" y="477595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(   g </a:t>
            </a:r>
            <a:r>
              <a:rPr lang="en-US" sz="2000" dirty="0" smtClean="0"/>
              <a:t>= sigmoid function)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48" y="4473594"/>
            <a:ext cx="2126168" cy="901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28" y="4428216"/>
            <a:ext cx="2785350" cy="9018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7383" y="2123152"/>
            <a:ext cx="2542757" cy="2287424"/>
            <a:chOff x="306551" y="789242"/>
            <a:chExt cx="2542757" cy="2287424"/>
          </a:xfrm>
        </p:grpSpPr>
        <p:grpSp>
          <p:nvGrpSpPr>
            <p:cNvPr id="9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ross 16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ross 17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ross 18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ross 19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4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ross 25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ross 26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ross 27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ross 28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ross 29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ross 30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ross 31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ross 32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ross 33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Cross 9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26875" y="2130370"/>
            <a:ext cx="2542757" cy="2287424"/>
            <a:chOff x="306551" y="789242"/>
            <a:chExt cx="2542757" cy="2287424"/>
          </a:xfrm>
        </p:grpSpPr>
        <p:grpSp>
          <p:nvGrpSpPr>
            <p:cNvPr id="47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ross 56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ross 57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Cross 62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ross 69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ross 70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Cross 47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ross 48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ross 49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46275" y="2130025"/>
            <a:ext cx="2542757" cy="2287424"/>
            <a:chOff x="306551" y="789242"/>
            <a:chExt cx="2542757" cy="2287424"/>
          </a:xfrm>
        </p:grpSpPr>
        <p:grpSp>
          <p:nvGrpSpPr>
            <p:cNvPr id="85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ross 92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ross 93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ross 94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ross 95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Cross 100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ross 101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ross 102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ross 103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ross 104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ross 105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ross 106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ross 107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ross 108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ross 109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Cross 8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/>
          <p:cNvCxnSpPr/>
          <p:nvPr/>
        </p:nvCxnSpPr>
        <p:spPr>
          <a:xfrm>
            <a:off x="1117694" y="2102686"/>
            <a:ext cx="1800200" cy="18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213398" y="1906838"/>
            <a:ext cx="1625600" cy="1686560"/>
          </a:xfrm>
          <a:custGeom>
            <a:avLst/>
            <a:gdLst>
              <a:gd name="connsiteX0" fmla="*/ 284480 w 1625600"/>
              <a:gd name="connsiteY0" fmla="*/ 0 h 1686560"/>
              <a:gd name="connsiteX1" fmla="*/ 10160 w 1625600"/>
              <a:gd name="connsiteY1" fmla="*/ 822960 h 1686560"/>
              <a:gd name="connsiteX2" fmla="*/ 223520 w 1625600"/>
              <a:gd name="connsiteY2" fmla="*/ 1524000 h 1686560"/>
              <a:gd name="connsiteX3" fmla="*/ 680720 w 1625600"/>
              <a:gd name="connsiteY3" fmla="*/ 1661160 h 1686560"/>
              <a:gd name="connsiteX4" fmla="*/ 1625600 w 1625600"/>
              <a:gd name="connsiteY4" fmla="*/ 1371600 h 1686560"/>
              <a:gd name="connsiteX5" fmla="*/ 1625600 w 1625600"/>
              <a:gd name="connsiteY5" fmla="*/ 137160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" h="1686560">
                <a:moveTo>
                  <a:pt x="284480" y="0"/>
                </a:moveTo>
                <a:cubicBezTo>
                  <a:pt x="152400" y="284480"/>
                  <a:pt x="20320" y="568960"/>
                  <a:pt x="10160" y="822960"/>
                </a:cubicBezTo>
                <a:cubicBezTo>
                  <a:pt x="0" y="1076960"/>
                  <a:pt x="111760" y="1384300"/>
                  <a:pt x="223520" y="1524000"/>
                </a:cubicBezTo>
                <a:cubicBezTo>
                  <a:pt x="335280" y="1663700"/>
                  <a:pt x="447040" y="1686560"/>
                  <a:pt x="680720" y="1661160"/>
                </a:cubicBezTo>
                <a:cubicBezTo>
                  <a:pt x="914400" y="1635760"/>
                  <a:pt x="1625600" y="1371600"/>
                  <a:pt x="1625600" y="1371600"/>
                </a:cubicBezTo>
                <a:lnTo>
                  <a:pt x="1625600" y="1371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950342" y="1992558"/>
            <a:ext cx="1691640" cy="1478280"/>
          </a:xfrm>
          <a:custGeom>
            <a:avLst/>
            <a:gdLst>
              <a:gd name="connsiteX0" fmla="*/ 518160 w 1691640"/>
              <a:gd name="connsiteY0" fmla="*/ 0 h 1478280"/>
              <a:gd name="connsiteX1" fmla="*/ 182880 w 1691640"/>
              <a:gd name="connsiteY1" fmla="*/ 457200 h 1478280"/>
              <a:gd name="connsiteX2" fmla="*/ 45720 w 1691640"/>
              <a:gd name="connsiteY2" fmla="*/ 807720 h 1478280"/>
              <a:gd name="connsiteX3" fmla="*/ 45720 w 1691640"/>
              <a:gd name="connsiteY3" fmla="*/ 899160 h 1478280"/>
              <a:gd name="connsiteX4" fmla="*/ 320040 w 1691640"/>
              <a:gd name="connsiteY4" fmla="*/ 914400 h 1478280"/>
              <a:gd name="connsiteX5" fmla="*/ 579120 w 1691640"/>
              <a:gd name="connsiteY5" fmla="*/ 883920 h 1478280"/>
              <a:gd name="connsiteX6" fmla="*/ 777240 w 1691640"/>
              <a:gd name="connsiteY6" fmla="*/ 960120 h 1478280"/>
              <a:gd name="connsiteX7" fmla="*/ 807720 w 1691640"/>
              <a:gd name="connsiteY7" fmla="*/ 1158240 h 1478280"/>
              <a:gd name="connsiteX8" fmla="*/ 640080 w 1691640"/>
              <a:gd name="connsiteY8" fmla="*/ 1280160 h 1478280"/>
              <a:gd name="connsiteX9" fmla="*/ 487680 w 1691640"/>
              <a:gd name="connsiteY9" fmla="*/ 1158240 h 1478280"/>
              <a:gd name="connsiteX10" fmla="*/ 411480 w 1691640"/>
              <a:gd name="connsiteY10" fmla="*/ 1036320 h 1478280"/>
              <a:gd name="connsiteX11" fmla="*/ 304800 w 1691640"/>
              <a:gd name="connsiteY11" fmla="*/ 1021080 h 1478280"/>
              <a:gd name="connsiteX12" fmla="*/ 228600 w 1691640"/>
              <a:gd name="connsiteY12" fmla="*/ 1112520 h 1478280"/>
              <a:gd name="connsiteX13" fmla="*/ 335280 w 1691640"/>
              <a:gd name="connsiteY13" fmla="*/ 1249680 h 1478280"/>
              <a:gd name="connsiteX14" fmla="*/ 426720 w 1691640"/>
              <a:gd name="connsiteY14" fmla="*/ 1341120 h 1478280"/>
              <a:gd name="connsiteX15" fmla="*/ 548640 w 1691640"/>
              <a:gd name="connsiteY15" fmla="*/ 1463040 h 1478280"/>
              <a:gd name="connsiteX16" fmla="*/ 777240 w 1691640"/>
              <a:gd name="connsiteY16" fmla="*/ 1325880 h 1478280"/>
              <a:gd name="connsiteX17" fmla="*/ 868680 w 1691640"/>
              <a:gd name="connsiteY17" fmla="*/ 1097280 h 1478280"/>
              <a:gd name="connsiteX18" fmla="*/ 1066800 w 1691640"/>
              <a:gd name="connsiteY18" fmla="*/ 899160 h 1478280"/>
              <a:gd name="connsiteX19" fmla="*/ 1295400 w 1691640"/>
              <a:gd name="connsiteY19" fmla="*/ 960120 h 1478280"/>
              <a:gd name="connsiteX20" fmla="*/ 1341120 w 1691640"/>
              <a:gd name="connsiteY20" fmla="*/ 1173480 h 1478280"/>
              <a:gd name="connsiteX21" fmla="*/ 1066800 w 1691640"/>
              <a:gd name="connsiteY21" fmla="*/ 1173480 h 1478280"/>
              <a:gd name="connsiteX22" fmla="*/ 929640 w 1691640"/>
              <a:gd name="connsiteY22" fmla="*/ 1173480 h 1478280"/>
              <a:gd name="connsiteX23" fmla="*/ 838200 w 1691640"/>
              <a:gd name="connsiteY23" fmla="*/ 1341120 h 1478280"/>
              <a:gd name="connsiteX24" fmla="*/ 975360 w 1691640"/>
              <a:gd name="connsiteY24" fmla="*/ 1463040 h 1478280"/>
              <a:gd name="connsiteX25" fmla="*/ 1280160 w 1691640"/>
              <a:gd name="connsiteY25" fmla="*/ 1432560 h 1478280"/>
              <a:gd name="connsiteX26" fmla="*/ 1615440 w 1691640"/>
              <a:gd name="connsiteY26" fmla="*/ 1356360 h 1478280"/>
              <a:gd name="connsiteX27" fmla="*/ 1676400 w 1691640"/>
              <a:gd name="connsiteY27" fmla="*/ 1066800 h 1478280"/>
              <a:gd name="connsiteX28" fmla="*/ 1691640 w 1691640"/>
              <a:gd name="connsiteY28" fmla="*/ 853440 h 14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91640" h="1478280">
                <a:moveTo>
                  <a:pt x="518160" y="0"/>
                </a:moveTo>
                <a:cubicBezTo>
                  <a:pt x="389890" y="161290"/>
                  <a:pt x="261620" y="322580"/>
                  <a:pt x="182880" y="457200"/>
                </a:cubicBezTo>
                <a:cubicBezTo>
                  <a:pt x="104140" y="591820"/>
                  <a:pt x="68580" y="734060"/>
                  <a:pt x="45720" y="807720"/>
                </a:cubicBezTo>
                <a:cubicBezTo>
                  <a:pt x="22860" y="881380"/>
                  <a:pt x="0" y="881380"/>
                  <a:pt x="45720" y="899160"/>
                </a:cubicBezTo>
                <a:cubicBezTo>
                  <a:pt x="91440" y="916940"/>
                  <a:pt x="231140" y="916940"/>
                  <a:pt x="320040" y="914400"/>
                </a:cubicBezTo>
                <a:cubicBezTo>
                  <a:pt x="408940" y="911860"/>
                  <a:pt x="502920" y="876300"/>
                  <a:pt x="579120" y="883920"/>
                </a:cubicBezTo>
                <a:cubicBezTo>
                  <a:pt x="655320" y="891540"/>
                  <a:pt x="739140" y="914400"/>
                  <a:pt x="777240" y="960120"/>
                </a:cubicBezTo>
                <a:cubicBezTo>
                  <a:pt x="815340" y="1005840"/>
                  <a:pt x="830580" y="1104900"/>
                  <a:pt x="807720" y="1158240"/>
                </a:cubicBezTo>
                <a:cubicBezTo>
                  <a:pt x="784860" y="1211580"/>
                  <a:pt x="693420" y="1280160"/>
                  <a:pt x="640080" y="1280160"/>
                </a:cubicBezTo>
                <a:cubicBezTo>
                  <a:pt x="586740" y="1280160"/>
                  <a:pt x="525780" y="1198880"/>
                  <a:pt x="487680" y="1158240"/>
                </a:cubicBezTo>
                <a:cubicBezTo>
                  <a:pt x="449580" y="1117600"/>
                  <a:pt x="441960" y="1059180"/>
                  <a:pt x="411480" y="1036320"/>
                </a:cubicBezTo>
                <a:cubicBezTo>
                  <a:pt x="381000" y="1013460"/>
                  <a:pt x="335280" y="1008380"/>
                  <a:pt x="304800" y="1021080"/>
                </a:cubicBezTo>
                <a:cubicBezTo>
                  <a:pt x="274320" y="1033780"/>
                  <a:pt x="223520" y="1074420"/>
                  <a:pt x="228600" y="1112520"/>
                </a:cubicBezTo>
                <a:cubicBezTo>
                  <a:pt x="233680" y="1150620"/>
                  <a:pt x="302260" y="1211580"/>
                  <a:pt x="335280" y="1249680"/>
                </a:cubicBezTo>
                <a:cubicBezTo>
                  <a:pt x="368300" y="1287780"/>
                  <a:pt x="426720" y="1341120"/>
                  <a:pt x="426720" y="1341120"/>
                </a:cubicBezTo>
                <a:cubicBezTo>
                  <a:pt x="462280" y="1376680"/>
                  <a:pt x="490220" y="1465580"/>
                  <a:pt x="548640" y="1463040"/>
                </a:cubicBezTo>
                <a:cubicBezTo>
                  <a:pt x="607060" y="1460500"/>
                  <a:pt x="723900" y="1386840"/>
                  <a:pt x="777240" y="1325880"/>
                </a:cubicBezTo>
                <a:cubicBezTo>
                  <a:pt x="830580" y="1264920"/>
                  <a:pt x="820420" y="1168400"/>
                  <a:pt x="868680" y="1097280"/>
                </a:cubicBezTo>
                <a:cubicBezTo>
                  <a:pt x="916940" y="1026160"/>
                  <a:pt x="995680" y="922020"/>
                  <a:pt x="1066800" y="899160"/>
                </a:cubicBezTo>
                <a:cubicBezTo>
                  <a:pt x="1137920" y="876300"/>
                  <a:pt x="1249680" y="914400"/>
                  <a:pt x="1295400" y="960120"/>
                </a:cubicBezTo>
                <a:cubicBezTo>
                  <a:pt x="1341120" y="1005840"/>
                  <a:pt x="1379220" y="1137920"/>
                  <a:pt x="1341120" y="1173480"/>
                </a:cubicBezTo>
                <a:cubicBezTo>
                  <a:pt x="1303020" y="1209040"/>
                  <a:pt x="1066800" y="1173480"/>
                  <a:pt x="1066800" y="1173480"/>
                </a:cubicBezTo>
                <a:cubicBezTo>
                  <a:pt x="998220" y="1173480"/>
                  <a:pt x="967740" y="1145540"/>
                  <a:pt x="929640" y="1173480"/>
                </a:cubicBezTo>
                <a:cubicBezTo>
                  <a:pt x="891540" y="1201420"/>
                  <a:pt x="830580" y="1292860"/>
                  <a:pt x="838200" y="1341120"/>
                </a:cubicBezTo>
                <a:cubicBezTo>
                  <a:pt x="845820" y="1389380"/>
                  <a:pt x="901700" y="1447800"/>
                  <a:pt x="975360" y="1463040"/>
                </a:cubicBezTo>
                <a:cubicBezTo>
                  <a:pt x="1049020" y="1478280"/>
                  <a:pt x="1173480" y="1450340"/>
                  <a:pt x="1280160" y="1432560"/>
                </a:cubicBezTo>
                <a:cubicBezTo>
                  <a:pt x="1386840" y="1414780"/>
                  <a:pt x="1549400" y="1417320"/>
                  <a:pt x="1615440" y="1356360"/>
                </a:cubicBezTo>
                <a:cubicBezTo>
                  <a:pt x="1681480" y="1295400"/>
                  <a:pt x="1663700" y="1150620"/>
                  <a:pt x="1676400" y="1066800"/>
                </a:cubicBezTo>
                <a:cubicBezTo>
                  <a:pt x="1689100" y="982980"/>
                  <a:pt x="1690370" y="918210"/>
                  <a:pt x="1691640" y="85344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147595" y="1432806"/>
            <a:ext cx="148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Underfitting</a:t>
            </a:r>
            <a:endParaRPr lang="en-US" sz="2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692211" y="1414984"/>
            <a:ext cx="1338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Overfitting</a:t>
            </a:r>
            <a:endParaRPr lang="en-US" sz="2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997711" y="1432806"/>
            <a:ext cx="115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Just right</a:t>
            </a:r>
            <a:endParaRPr lang="en-US" sz="2000" b="1" dirty="0"/>
          </a:p>
        </p:txBody>
      </p:sp>
      <p:sp>
        <p:nvSpPr>
          <p:cNvPr id="128" name="Date Placeholder 1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E45B-8ECF-44BD-8B73-208EA7936FE7}" type="datetime1">
              <a:rPr lang="en-US" smtClean="0"/>
              <a:t>5/18/2021</a:t>
            </a:fld>
            <a:endParaRPr lang="en-US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DDC4-824F-4641-9750-038245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3836-99B5-4328-935D-7D54BC2F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Supervised Learning with </a:t>
            </a:r>
            <a:r>
              <a:rPr lang="en-US" dirty="0" err="1"/>
              <a:t>sikit</a:t>
            </a:r>
            <a:r>
              <a:rPr lang="en-US" dirty="0"/>
              <a:t>-learn (Linear Regression + Logistic Regression)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2826-84E6-493B-8C76-FEF03F3F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7B7-4F7E-48C9-BA45-7AD03FEE343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6A56-F6B6-4CF7-8CC9-FEC3B866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leen kweider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DB5C-620B-45ED-A23D-41222C11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5BDA-CD23-4DD1-A7C9-67454CC7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B9B-6933-4E53-9C83-F7C8D478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44FD-51D5-44D1-B58F-54933FE0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AD98-35F7-40DB-BC03-04F94A61CD0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9F72-7A1B-42FF-B9FD-B5F45D34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9F72BC-A0C8-4CCB-95E4-E07ECA9F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" y="1438971"/>
            <a:ext cx="9130341" cy="40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BDDB-2547-49EA-BF11-B0E16A1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4BCD-C345-4994-AF27-1FDE8C5F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2D0B-E014-45C9-850A-B659D1D7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CDA4-5863-4974-B20C-4E2D663B244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70D6-FD5F-4961-86F1-42D210EB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05669-C443-4583-BEBF-41F76E35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7" y="836712"/>
            <a:ext cx="8385645" cy="47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ADDA-08C8-4B04-9C3E-E9DE346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6D7D-998D-4AA2-9251-F954DAFA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52A3-C8BD-4BFA-8982-635FBE67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FD64-7843-4FC7-854D-D74776D8EFA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D10A-AEE4-4B06-80C9-5ED64EA7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C714D-CDD9-4BAD-8E49-8165799F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1413"/>
            <a:ext cx="8572411" cy="41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Linear Regression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609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Finds </a:t>
            </a:r>
            <a:r>
              <a:rPr lang="en-US" dirty="0" err="1"/>
              <a:t>wieghts</a:t>
            </a:r>
            <a:r>
              <a:rPr lang="en-US" dirty="0"/>
              <a:t> w and </a:t>
            </a:r>
            <a:r>
              <a:rPr lang="en-US" dirty="0" err="1"/>
              <a:t>bais</a:t>
            </a:r>
            <a:r>
              <a:rPr lang="en-US" dirty="0"/>
              <a:t> b that minimizes the mean squared error of the linear model: </a:t>
            </a:r>
            <a:endParaRPr lang="en-US" dirty="0" smtClean="0"/>
          </a:p>
          <a:p>
            <a:r>
              <a:rPr lang="en-US" dirty="0" smtClean="0"/>
              <a:t>i.e. the </a:t>
            </a:r>
            <a:r>
              <a:rPr lang="en-US" dirty="0"/>
              <a:t>sum of squared differences between predicted target and actual target values.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parameters to control model complexity.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689" y="2204864"/>
            <a:ext cx="4113661" cy="28216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3906226-A1BA-44F5-9151-FEFCD7C4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05" t="78749"/>
          <a:stretch/>
        </p:blipFill>
        <p:spPr>
          <a:xfrm>
            <a:off x="4213297" y="4860250"/>
            <a:ext cx="4890443" cy="1200557"/>
          </a:xfrm>
          <a:prstGeom prst="rect">
            <a:avLst/>
          </a:prstGeom>
        </p:spPr>
      </p:pic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66C-EDAF-4B8A-B3B5-343F70728D71}" type="datetime1">
              <a:rPr lang="en-US" smtClean="0"/>
              <a:t>5/18/2021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03F-DA9E-4617-8CBF-8929D38A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20" y="476672"/>
            <a:ext cx="7633742" cy="111909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Generalization, Overfitting, and Underfitting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C14A-7F2A-4AB6-9530-892FE05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5443-3A45-40D6-B25E-B807EADCAB1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96A5-287C-4E89-A161-D3301D40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368F3-DFDA-420C-B5E8-A04B29B6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6" y="2060848"/>
            <a:ext cx="8995824" cy="36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Linear Models can be too </a:t>
            </a:r>
            <a:r>
              <a:rPr lang="en-US" b="1" dirty="0" smtClean="0"/>
              <a:t>simple </a:t>
            </a:r>
            <a:r>
              <a:rPr lang="en-US" dirty="0" smtClean="0"/>
              <a:t>(</a:t>
            </a:r>
            <a:r>
              <a:rPr lang="en-US" b="1" dirty="0" err="1" smtClean="0"/>
              <a:t>underfitting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new features consisting of all polynomial combinations of the original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026" name="Picture 2" descr="https://automateintellect.com/wp-content/uploads/2021/02/polynomial-regression-1024x4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3212977"/>
            <a:ext cx="7956376" cy="36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A016-E426-4F95-B729-FFD9B670EC15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</a:t>
            </a:r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127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This </a:t>
                </a:r>
                <a:r>
                  <a:rPr lang="en-US" b="1" dirty="0" smtClean="0"/>
                  <a:t>is still a weighted linear combination </a:t>
                </a:r>
                <a:r>
                  <a:rPr lang="en-US" dirty="0" smtClean="0"/>
                  <a:t>of </a:t>
                </a:r>
                <a:r>
                  <a:rPr lang="en-US" dirty="0"/>
                  <a:t>features, so it's still a linear model, and can use same </a:t>
                </a:r>
                <a:r>
                  <a:rPr lang="en-US" dirty="0" smtClean="0"/>
                  <a:t>least-squares </a:t>
                </a:r>
                <a:r>
                  <a:rPr lang="en-US" dirty="0"/>
                  <a:t>estimation method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Beware of polynomial feature expansion with high as this can lead to </a:t>
                </a:r>
                <a:r>
                  <a:rPr lang="en-US" b="1" dirty="0"/>
                  <a:t>complex models that </a:t>
                </a:r>
                <a:r>
                  <a:rPr lang="en-US" b="1" dirty="0" err="1"/>
                  <a:t>overfit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12776"/>
              </a:xfrm>
              <a:blipFill>
                <a:blip r:embed="rId3"/>
                <a:stretch>
                  <a:fillRect l="-815" t="-6439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automateintellect.com/wp-content/uploads/2021/02/polynomial-regression-1024x4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3212977"/>
            <a:ext cx="7956376" cy="36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6749-110B-4455-8551-9D7904751DA1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06" y="4623319"/>
            <a:ext cx="952837" cy="23619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94869" y="272674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00" y="4695327"/>
            <a:ext cx="1697355" cy="255083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359165" y="279875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6156176" y="2852936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32" y="4723719"/>
            <a:ext cx="3033949" cy="2352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10893" y="2942766"/>
            <a:ext cx="1512168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734053" y="3112926"/>
            <a:ext cx="1584960" cy="1178560"/>
          </a:xfrm>
          <a:custGeom>
            <a:avLst/>
            <a:gdLst>
              <a:gd name="connsiteX0" fmla="*/ 0 w 1584960"/>
              <a:gd name="connsiteY0" fmla="*/ 1178560 h 1178560"/>
              <a:gd name="connsiteX1" fmla="*/ 137160 w 1584960"/>
              <a:gd name="connsiteY1" fmla="*/ 645160 h 1178560"/>
              <a:gd name="connsiteX2" fmla="*/ 320040 w 1584960"/>
              <a:gd name="connsiteY2" fmla="*/ 309880 h 1178560"/>
              <a:gd name="connsiteX3" fmla="*/ 685800 w 1584960"/>
              <a:gd name="connsiteY3" fmla="*/ 127000 h 1178560"/>
              <a:gd name="connsiteX4" fmla="*/ 1280160 w 1584960"/>
              <a:gd name="connsiteY4" fmla="*/ 20320 h 1178560"/>
              <a:gd name="connsiteX5" fmla="*/ 1584960 w 1584960"/>
              <a:gd name="connsiteY5" fmla="*/ 5080 h 1178560"/>
              <a:gd name="connsiteX6" fmla="*/ 1584960 w 1584960"/>
              <a:gd name="connsiteY6" fmla="*/ 5080 h 117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178560">
                <a:moveTo>
                  <a:pt x="0" y="1178560"/>
                </a:moveTo>
                <a:cubicBezTo>
                  <a:pt x="41910" y="984250"/>
                  <a:pt x="83820" y="789940"/>
                  <a:pt x="137160" y="645160"/>
                </a:cubicBezTo>
                <a:cubicBezTo>
                  <a:pt x="190500" y="500380"/>
                  <a:pt x="228600" y="396240"/>
                  <a:pt x="320040" y="309880"/>
                </a:cubicBezTo>
                <a:cubicBezTo>
                  <a:pt x="411480" y="223520"/>
                  <a:pt x="525780" y="175260"/>
                  <a:pt x="685800" y="127000"/>
                </a:cubicBezTo>
                <a:cubicBezTo>
                  <a:pt x="845820" y="78740"/>
                  <a:pt x="1130300" y="40640"/>
                  <a:pt x="1280160" y="20320"/>
                </a:cubicBezTo>
                <a:cubicBezTo>
                  <a:pt x="1430020" y="0"/>
                  <a:pt x="1584960" y="5080"/>
                  <a:pt x="1584960" y="5080"/>
                </a:cubicBezTo>
                <a:lnTo>
                  <a:pt x="1584960" y="508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263893" y="3102766"/>
            <a:ext cx="1859280" cy="1231900"/>
          </a:xfrm>
          <a:custGeom>
            <a:avLst/>
            <a:gdLst>
              <a:gd name="connsiteX0" fmla="*/ 0 w 1859280"/>
              <a:gd name="connsiteY0" fmla="*/ 929640 h 1231900"/>
              <a:gd name="connsiteX1" fmla="*/ 243840 w 1859280"/>
              <a:gd name="connsiteY1" fmla="*/ 1219200 h 1231900"/>
              <a:gd name="connsiteX2" fmla="*/ 365760 w 1859280"/>
              <a:gd name="connsiteY2" fmla="*/ 853440 h 1231900"/>
              <a:gd name="connsiteX3" fmla="*/ 579120 w 1859280"/>
              <a:gd name="connsiteY3" fmla="*/ 411480 h 1231900"/>
              <a:gd name="connsiteX4" fmla="*/ 670560 w 1859280"/>
              <a:gd name="connsiteY4" fmla="*/ 152400 h 1231900"/>
              <a:gd name="connsiteX5" fmla="*/ 975360 w 1859280"/>
              <a:gd name="connsiteY5" fmla="*/ 243840 h 1231900"/>
              <a:gd name="connsiteX6" fmla="*/ 1203960 w 1859280"/>
              <a:gd name="connsiteY6" fmla="*/ 15240 h 1231900"/>
              <a:gd name="connsiteX7" fmla="*/ 1554480 w 1859280"/>
              <a:gd name="connsiteY7" fmla="*/ 152400 h 1231900"/>
              <a:gd name="connsiteX8" fmla="*/ 1859280 w 1859280"/>
              <a:gd name="connsiteY8" fmla="*/ 381000 h 1231900"/>
              <a:gd name="connsiteX9" fmla="*/ 1859280 w 1859280"/>
              <a:gd name="connsiteY9" fmla="*/ 3810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0" h="1231900">
                <a:moveTo>
                  <a:pt x="0" y="929640"/>
                </a:moveTo>
                <a:cubicBezTo>
                  <a:pt x="91440" y="1080770"/>
                  <a:pt x="182880" y="1231900"/>
                  <a:pt x="243840" y="1219200"/>
                </a:cubicBezTo>
                <a:cubicBezTo>
                  <a:pt x="304800" y="1206500"/>
                  <a:pt x="309880" y="988060"/>
                  <a:pt x="365760" y="853440"/>
                </a:cubicBezTo>
                <a:cubicBezTo>
                  <a:pt x="421640" y="718820"/>
                  <a:pt x="528320" y="528320"/>
                  <a:pt x="579120" y="411480"/>
                </a:cubicBezTo>
                <a:cubicBezTo>
                  <a:pt x="629920" y="294640"/>
                  <a:pt x="604520" y="180340"/>
                  <a:pt x="670560" y="152400"/>
                </a:cubicBezTo>
                <a:cubicBezTo>
                  <a:pt x="736600" y="124460"/>
                  <a:pt x="886460" y="266700"/>
                  <a:pt x="975360" y="243840"/>
                </a:cubicBezTo>
                <a:cubicBezTo>
                  <a:pt x="1064260" y="220980"/>
                  <a:pt x="1107440" y="30480"/>
                  <a:pt x="1203960" y="15240"/>
                </a:cubicBezTo>
                <a:cubicBezTo>
                  <a:pt x="1300480" y="0"/>
                  <a:pt x="1445260" y="91440"/>
                  <a:pt x="1554480" y="152400"/>
                </a:cubicBezTo>
                <a:cubicBezTo>
                  <a:pt x="1663700" y="213360"/>
                  <a:pt x="1859280" y="381000"/>
                  <a:pt x="1859280" y="381000"/>
                </a:cubicBezTo>
                <a:lnTo>
                  <a:pt x="1859280" y="3810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4909" y="2366702"/>
            <a:ext cx="148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Underfitting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99525" y="2348880"/>
            <a:ext cx="1338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Overfitting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35344" y="2366702"/>
            <a:ext cx="1152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Just right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FCD5-8E22-4B5E-8725-68262BFC67C6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42683-88B7-433E-AF75-D169825D92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491</Words>
  <Application>Microsoft Office PowerPoint</Application>
  <PresentationFormat>On-screen Show (4:3)</PresentationFormat>
  <Paragraphs>133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نسق Office</vt:lpstr>
      <vt:lpstr>Logistic Regression</vt:lpstr>
      <vt:lpstr>Linear models</vt:lpstr>
      <vt:lpstr>PowerPoint Presentation</vt:lpstr>
      <vt:lpstr>PowerPoint Presentation</vt:lpstr>
      <vt:lpstr>Least-Squares Linear Regression </vt:lpstr>
      <vt:lpstr>Generalization, Overfitting, and Underfitting</vt:lpstr>
      <vt:lpstr>Polynomial regression</vt:lpstr>
      <vt:lpstr>Polynomial regression</vt:lpstr>
      <vt:lpstr>The Problem of Overfitting</vt:lpstr>
      <vt:lpstr>PowerPoint Presentation</vt:lpstr>
      <vt:lpstr>The Problem of Overfitting</vt:lpstr>
      <vt:lpstr>Regularization</vt:lpstr>
      <vt:lpstr>Ridge Regularization</vt:lpstr>
      <vt:lpstr>Lasso Regularization</vt:lpstr>
      <vt:lpstr>PowerPoint Presentation</vt:lpstr>
      <vt:lpstr>Linear models for classification Logistic Regression</vt:lpstr>
      <vt:lpstr>Logistic Regression: Regularization</vt:lpstr>
      <vt:lpstr>Notebooks</vt:lpstr>
    </vt:vector>
  </TitlesOfParts>
  <Company>LawyerForIslaM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Zeina</dc:creator>
  <cp:lastModifiedBy>iteng.dallal@gmail.com</cp:lastModifiedBy>
  <cp:revision>177</cp:revision>
  <dcterms:created xsi:type="dcterms:W3CDTF">2012-02-25T16:42:42Z</dcterms:created>
  <dcterms:modified xsi:type="dcterms:W3CDTF">2021-05-18T01:07:14Z</dcterms:modified>
</cp:coreProperties>
</file>