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media/image19.jpg" ContentType="image/png"/>
  <Override PartName="/ppt/media/image20.jpg" ContentType="image/png"/>
  <Override PartName="/ppt/media/image21.jpg" ContentType="image/png"/>
  <Override PartName="/ppt/media/image2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2" r:id="rId6"/>
    <p:sldId id="273" r:id="rId7"/>
    <p:sldId id="274" r:id="rId8"/>
    <p:sldId id="275" r:id="rId9"/>
    <p:sldId id="287" r:id="rId10"/>
    <p:sldId id="288" r:id="rId11"/>
    <p:sldId id="267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6" r:id="rId21"/>
    <p:sldId id="285" r:id="rId22"/>
    <p:sldId id="269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ss" initials="C" lastIdx="0" clrIdx="0">
    <p:extLst>
      <p:ext uri="{19B8F6BF-5375-455C-9EA6-DF929625EA0E}">
        <p15:presenceInfo xmlns:p15="http://schemas.microsoft.com/office/powerpoint/2012/main" userId="Cla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2639" autoAdjust="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revivalcycles.com/products/uu1100-by-zooz-bikes?variant=40444244099137&amp;currency=USD&amp;utm_medium=cpc&amp;utm_source=google&amp;utm_content=&amp;utm_campaign=17572492550&amp;utm_term=&amp;matchtype=&amp;gclid=EAIaIQobChMIl-Kg46egggMVUOBRCh0E6QQUEAQYASABEgJtofD_BwE" TargetMode="External"/><Relationship Id="rId13" Type="http://schemas.openxmlformats.org/officeDocument/2006/relationships/slide" Target="slide18.xml"/><Relationship Id="rId3" Type="http://schemas.openxmlformats.org/officeDocument/2006/relationships/slide" Target="slide11.xml"/><Relationship Id="rId7" Type="http://schemas.openxmlformats.org/officeDocument/2006/relationships/hyperlink" Target="https://blog.hubspot.com/service/customer-loyalty-program" TargetMode="External"/><Relationship Id="rId12" Type="http://schemas.openxmlformats.org/officeDocument/2006/relationships/hyperlink" Target="https://saleslion.io/sales-statistics/61-of-customers-believe-that-surprise-gifts-and-offers-are-the-best-way-to-engage-customers/" TargetMode="External"/><Relationship Id="rId2" Type="http://schemas.openxmlformats.org/officeDocument/2006/relationships/hyperlink" Target="https://mailchimp.com/insights/" TargetMode="Externa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hubspot.com/service/email-onboarding-sequence" TargetMode="External"/><Relationship Id="rId11" Type="http://schemas.openxmlformats.org/officeDocument/2006/relationships/hyperlink" Target="https://raffisport.com/shop/sports/cycling/26-electric-mountain-bike-green-panther-e-bike/?gad_source=1&amp;gclid=EAIaIQobChMI1PingLWgggMVnYhoCR1dhAcDEAQYAiABEgKd9vD_BwE" TargetMode="External"/><Relationship Id="rId5" Type="http://schemas.openxmlformats.org/officeDocument/2006/relationships/hyperlink" Target="https://humanpixel.com.au/how-to-add-product-recommendations-to-your-website/" TargetMode="External"/><Relationship Id="rId15" Type="http://schemas.openxmlformats.org/officeDocument/2006/relationships/hyperlink" Target="https://resourcecenter.infinit-o.com/blog/10-zappos-stories-that-will-change-the-way-you-look-at-customer-service-forever/" TargetMode="External"/><Relationship Id="rId10" Type="http://schemas.openxmlformats.org/officeDocument/2006/relationships/hyperlink" Target="https://www.amazon.com/best-sellers-bmx-bikes/zgbs/sporting-goods/3403611" TargetMode="External"/><Relationship Id="rId4" Type="http://schemas.openxmlformats.org/officeDocument/2006/relationships/hyperlink" Target="https://marketingplatform.google.com/about/analytics-360/features/" TargetMode="External"/><Relationship Id="rId9" Type="http://schemas.openxmlformats.org/officeDocument/2006/relationships/slide" Target="slide12.xml"/><Relationship Id="rId14" Type="http://schemas.openxmlformats.org/officeDocument/2006/relationships/hyperlink" Target="https://www.forbes.com/sites/micahsolomon/2018/03/10/the-customer-service-habit-initiative-drive-yourself-to-be-as-good-as-zappos-nordstrom-virgin/?sh=6159941c5267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1.png"/><Relationship Id="rId2" Type="http://schemas.openxmlformats.org/officeDocument/2006/relationships/hyperlink" Target="https://www.forbes.com/sites/paulinaguditch/2018/11/29/why-building-community-is-critical-to-your-brands-success/?sh=63403963345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nfo.monetate.com/rs/092-TQN-434/images/2019_Personalization_Development_Study_US.pdf" TargetMode="External"/><Relationship Id="rId5" Type="http://schemas.openxmlformats.org/officeDocument/2006/relationships/slide" Target="slide11.xml"/><Relationship Id="rId4" Type="http://schemas.openxmlformats.org/officeDocument/2006/relationships/hyperlink" Target="https://techcrunch.com/2016/05/09/theskimm-on-a-better-way-to-serve-the-news-to-young-professional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ta-transformation.docx" TargetMode="External"/><Relationship Id="rId2" Type="http://schemas.openxmlformats.org/officeDocument/2006/relationships/hyperlink" Target="data-extraction.docx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data-validation.doc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671" y="162144"/>
            <a:ext cx="6966911" cy="193394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Regional Sales Analysis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671" y="2279851"/>
            <a:ext cx="8915399" cy="3009602"/>
          </a:xfrm>
        </p:spPr>
        <p:txBody>
          <a:bodyPr>
            <a:normAutofit lnSpcReduction="10000"/>
          </a:bodyPr>
          <a:lstStyle/>
          <a:p>
            <a:pPr fontAlgn="base" hangingPunct="0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b="1" dirty="0"/>
              <a:t>Khaled Iskandarani</a:t>
            </a:r>
          </a:p>
          <a:p>
            <a:pPr fontAlgn="base" hangingPunct="0"/>
            <a:r>
              <a:rPr lang="en-US" b="1" dirty="0"/>
              <a:t> </a:t>
            </a:r>
            <a:endParaRPr lang="en-US" dirty="0"/>
          </a:p>
          <a:p>
            <a:pPr fontAlgn="base" hangingPunct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to </a:t>
            </a:r>
          </a:p>
          <a:p>
            <a:r>
              <a:rPr lang="en-US" sz="2200" b="1" dirty="0"/>
              <a:t>Director Information Technology Infrastructure</a:t>
            </a:r>
          </a:p>
          <a:p>
            <a:r>
              <a:rPr lang="en-US" b="1" dirty="0"/>
              <a:t>Mohammed Ali </a:t>
            </a:r>
            <a:r>
              <a:rPr lang="en-US" b="1" dirty="0" smtClean="0"/>
              <a:t>Hosho</a:t>
            </a:r>
          </a:p>
          <a:p>
            <a:pPr algn="r" fontAlgn="base"/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2400" b="1" smtClean="0">
                <a:solidFill>
                  <a:schemeClr val="tx1"/>
                </a:solidFill>
              </a:rPr>
              <a:t>:</a:t>
            </a:r>
            <a:r>
              <a:rPr lang="en-US" b="1" smtClean="0"/>
              <a:t>11</a:t>
            </a:r>
            <a:r>
              <a:rPr lang="en-US" b="1" smtClean="0"/>
              <a:t>/21/2023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375" y="152907"/>
            <a:ext cx="8264838" cy="131244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7945" y="1798475"/>
            <a:ext cx="3992732" cy="481738"/>
          </a:xfrm>
        </p:spPr>
        <p:txBody>
          <a:bodyPr/>
          <a:lstStyle/>
          <a:p>
            <a:r>
              <a:rPr lang="en-US" b="1" dirty="0" smtClean="0"/>
              <a:t>Reseller Sales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1031" y="1751213"/>
            <a:ext cx="3999001" cy="57626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Analysis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1" y="2327474"/>
            <a:ext cx="5897217" cy="4046821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988" y="2280213"/>
            <a:ext cx="5726012" cy="40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355224" y="56868"/>
            <a:ext cx="7200900" cy="6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233056" y="721217"/>
            <a:ext cx="12150436" cy="595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Personalized Recommendation: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on customers (Web Analytics Tools: Google Analytics 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[2] 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Personalized Email Marketing(mailchimp 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[1]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:send emails to target customers)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and App Integration(Homepage Banner, Product Pages, search result) 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[3] </a:t>
            </a:r>
            <a:endParaRPr lang="en-US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 Boarding Email: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marketing automation tool 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Series(welcome email , product introduction, …..)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 [4]</a:t>
            </a:r>
            <a:endParaRPr lang="en-US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Adjustment based on (customer behavior, product life cycle, A/B testing)</a:t>
            </a: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loyalty programs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sldjump"/>
              </a:rPr>
              <a:t>[5]</a:t>
            </a:r>
            <a:endParaRPr lang="en-US" sz="96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 your customers (exclusive promotion)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building ( Making events like extreme sports) 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[11]</a:t>
            </a:r>
            <a:endParaRPr lang="en-US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System (theskimm ambassador program)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[13]</a:t>
            </a:r>
            <a:endParaRPr lang="en-US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Staying up-to-date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Timely Follow-Ups 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gifts and surprises 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[10]</a:t>
            </a:r>
            <a:endParaRPr lang="en-US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355224" y="250552"/>
            <a:ext cx="7200900" cy="6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1" y="1677572"/>
            <a:ext cx="9164741" cy="536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Recommend the right bikes and accessories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 customers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457200" eaLnBrk="1" hangingPunct="1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Categorization(mountain bikes , hybrid bikes…)</a:t>
            </a:r>
          </a:p>
          <a:p>
            <a:pPr defTabSz="457200" eaLnBrk="1" hangingPunct="1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quality images(show the product from various angles , provide enlargement to image size)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[8]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eaLnBrk="1" hangingPunct="1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product description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 [6]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eaLnBrk="1" hangingPunct="1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Demonstrations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[7]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6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898434" y="1269693"/>
            <a:ext cx="9600839" cy="47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Recommended bikes for Moderate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low income customers 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6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6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23" y="2341116"/>
            <a:ext cx="2743200" cy="1432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28" y="2341116"/>
            <a:ext cx="2743200" cy="1459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06628" y="1832410"/>
            <a:ext cx="1782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Folded bike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9135570" y="1845615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Cargo</a:t>
            </a:r>
            <a:r>
              <a:rPr lang="en-US" sz="2400" dirty="0"/>
              <a:t> bike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03481" y="3880010"/>
            <a:ext cx="2585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Single-speed bike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2348951" y="1832410"/>
            <a:ext cx="2117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Hybrid</a:t>
            </a:r>
            <a:r>
              <a:rPr lang="en-US" sz="2400" dirty="0" smtClean="0"/>
              <a:t> bike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06628" y="3880010"/>
            <a:ext cx="1778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electric</a:t>
            </a:r>
            <a:r>
              <a:rPr lang="en-US" dirty="0" smtClean="0"/>
              <a:t> bike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527" y="4313892"/>
            <a:ext cx="2743201" cy="17069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58" y="2351804"/>
            <a:ext cx="3133015" cy="36690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98" y="4327628"/>
            <a:ext cx="2759525" cy="16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6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480100" y="1337843"/>
            <a:ext cx="10497048" cy="47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accessories for Moderate &amp; low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customers 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6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6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06628" y="1944783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Child seat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929831" y="1944783"/>
            <a:ext cx="19656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Bike panniers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04560" y="4076960"/>
            <a:ext cx="2268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Reflective gear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5965" y="2016111"/>
            <a:ext cx="13692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Bike lock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81" y="2413391"/>
            <a:ext cx="2714729" cy="16635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7" y="4446294"/>
            <a:ext cx="2714729" cy="1926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33" y="2417424"/>
            <a:ext cx="2268603" cy="18774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86" y="4446293"/>
            <a:ext cx="2305050" cy="19267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98" y="2385443"/>
            <a:ext cx="3219449" cy="19094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98" y="4446293"/>
            <a:ext cx="3219450" cy="192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90610" y="267768"/>
            <a:ext cx="7200900" cy="6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566805" y="1101315"/>
            <a:ext cx="10448510" cy="47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bikes for High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 customers  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6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6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1060" y="1650565"/>
            <a:ext cx="2271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Mountain bikes</a:t>
            </a:r>
          </a:p>
          <a:p>
            <a:r>
              <a:rPr lang="en-US" sz="2200" dirty="0" smtClean="0"/>
              <a:t>(long-distance)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9128029" y="1650565"/>
            <a:ext cx="30639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High performance and quality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5630" y="1799212"/>
            <a:ext cx="18902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Custom bike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89" y="2399297"/>
            <a:ext cx="3430312" cy="31036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92" y="2418193"/>
            <a:ext cx="3305908" cy="30847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7" y="2399297"/>
            <a:ext cx="3243430" cy="31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6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454728" y="1322688"/>
            <a:ext cx="9905999" cy="60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accessories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High Balance customers </a:t>
            </a: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6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6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92353" y="1968559"/>
            <a:ext cx="35766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Carbon fiber accessories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8969372" y="1928228"/>
            <a:ext cx="19046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Bike camera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4728" y="4095312"/>
            <a:ext cx="3150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Aero dynamic wheels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69731" y="1913435"/>
            <a:ext cx="26084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 Quality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Helmets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32" y="2417424"/>
            <a:ext cx="2714729" cy="16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00" y="2356917"/>
            <a:ext cx="2572327" cy="16595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00" y="4468315"/>
            <a:ext cx="2572327" cy="19611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35799" y="407685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Saddle</a:t>
            </a:r>
            <a:endParaRPr lang="en-US" sz="2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48" y="2436047"/>
            <a:ext cx="3156279" cy="16214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183" y="4437812"/>
            <a:ext cx="3156279" cy="199162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236386" y="4095312"/>
            <a:ext cx="37978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Children's </a:t>
            </a:r>
            <a:r>
              <a:rPr lang="en-US" sz="2200" dirty="0"/>
              <a:t>Cycling Apparel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30" y="4507847"/>
            <a:ext cx="2667053" cy="19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1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216678" y="175286"/>
            <a:ext cx="7200900" cy="6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Impacts</a:t>
            </a:r>
            <a:r>
              <a:rPr lang="en-US" b="1" dirty="0" smtClean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8478130" y="839635"/>
            <a:ext cx="3713870" cy="509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Touring promotions :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right customers preferences which enhance their loyalty and increase their satisfaction.</a:t>
            </a: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Mountain promotions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market shares.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Selling outdated inventory. 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up capital and space.</a:t>
            </a: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Discount Band: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loyalty.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shipping cost.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larger amount .</a:t>
            </a: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 bwMode="auto">
          <a:xfrm>
            <a:off x="429490" y="839635"/>
            <a:ext cx="8437419" cy="613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9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Touring Bikes: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Touring-3000 Promotion.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Touring-1000 Promotion.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Discount (11 to 14, 15 to 24, 25 to 40, 41 to 60, over 60).</a:t>
            </a: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9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Mountain Bikes: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Mountain-100 Clearance Sale: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Mountain Tire Sale: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Half-Price Pedal Sale.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Discount (11 to 14, 15 to 24, 25 to 40, 41 to 60, over 60.</a:t>
            </a: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9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Road Bikes: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Road-650 Overstock.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 Helmet Discount-2002 and Sport Helmet Discount-2003.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 Road Frame Sale.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Discount (11 to 14, 15 to 24, 25 to 40, 41 to 60, over 60):.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Discount.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5200" b="1" dirty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72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6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Impacts</a:t>
            </a:r>
            <a:r>
              <a:rPr lang="en-US" b="1" dirty="0" smtClean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524212" y="1603717"/>
            <a:ext cx="10869425" cy="474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Loyalty programs Increase customer retentions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61% of customers believe that surprise gifts and offers are the best way to engage customers.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[9]</a:t>
            </a:r>
            <a:endParaRPr lang="en-US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ommunity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building increase customer sales and loyalty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84% of buyers are more likely to buy a product recommended from someone they know or close family member. 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[12]</a:t>
            </a:r>
            <a:endParaRPr lang="en-US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lang="en-US" sz="96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oint </a:t>
            </a: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system increase new customers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Theskimm newspaper ambassador program attributes in 20% of growth in their companies subscribers ( 1.3 million digital subscriber) 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[13]</a:t>
            </a:r>
            <a:endParaRPr lang="en-US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342900" eaLnBrk="1" hangingPunct="1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96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Personalization recommendation increase repeated orders 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Monetate Personalization development studies 78% of businesses with a full or partial personalization strategy experienced revenue growth </a:t>
            </a: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[14]</a:t>
            </a:r>
            <a:endParaRPr lang="en-US"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1634836" y="1795558"/>
            <a:ext cx="9850581" cy="492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endParaRPr lang="en-US" altLang="en-US" sz="3300" dirty="0" smtClean="0"/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634836" y="992775"/>
            <a:ext cx="10674395" cy="586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customers are ordering less frequently than old customers though old customers are fewer 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(2230 customers). moderate customer and low income customers are eighty seven percent of our total customers. High balance customers prefer premium and high quality bikes. </a:t>
            </a:r>
            <a:endParaRPr lang="en-US" sz="6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Resellers are not taking full advantage of promotions. Most mountain resellers are running the same </a:t>
            </a:r>
            <a:r>
              <a:rPr lang="en-US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 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Valuable resellers Store had fewer discount despite their large orders</a:t>
            </a:r>
            <a:r>
              <a:rPr lang="en-US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Personalized Recommendation by collecting data on customers ,Personalized Email Marketing, Website and App Integration.</a:t>
            </a: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Boarding Email implementation using email marketing automation tool , email series, Rewarding your customers , Community building , Points System, Staying up-to-date, timely follow-Ups , send gifts and surprises, and Points System. </a:t>
            </a: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 the right bikes and accessories for  customers by clear Categorization, High quality image, detailed product description  ,  and video Demonstrations.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Targeting the right touring promotions increase customer satisfaction.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Diversifying 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Mountain promotions increase market shares, sell outdated inventory, and free up capital and space.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Band enhance loyalty of customers, reduces shipping cost, and encourage them order larger amounts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Loyalty programs Increase customer retentions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community building increase customer sales and loyalty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system increase new customers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Personalization recommendation increase repeated orders </a:t>
            </a: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6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6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6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100" dirty="0" smtClean="0"/>
              <a:t> </a:t>
            </a:r>
          </a:p>
          <a:p>
            <a:pPr lvl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7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700" dirty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 bwMode="auto">
          <a:xfrm>
            <a:off x="4252919" y="271949"/>
            <a:ext cx="3629890" cy="7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8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2" y="1435772"/>
            <a:ext cx="7200900" cy="4694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32500" lnSpcReduction="20000"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and  preparation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and </a:t>
            </a: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Impacts and </a:t>
            </a: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7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pPr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sz="7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384048" indent="-384048" eaLnBrk="1" fontAlgn="auto" hangingPunct="1"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  <a:p>
            <a:pPr marL="384048" indent="-384048" eaLnBrk="1" fontAlgn="auto" hangingPunct="1"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  <a:p>
            <a:pPr marL="0" indent="0" eaLnBrk="1" fontAlgn="auto" hangingPunct="1">
              <a:buFont typeface="Franklin Gothic Book" panose="020B0503020102020204" pitchFamily="34" charset="0"/>
              <a:buNone/>
              <a:defRPr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3151163" y="2301065"/>
            <a:ext cx="5033887" cy="171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8800" b="1" dirty="0"/>
          </a:p>
          <a:p>
            <a:pPr algn="ctr" eaLnBrk="1" fontAlgn="auto" hangingPunct="1"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Answers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510144" y="1182188"/>
            <a:ext cx="10778838" cy="567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2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489342" y="2082233"/>
            <a:ext cx="7228560" cy="133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8800" b="1" dirty="0" smtClean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1510144" y="1182188"/>
            <a:ext cx="10778838" cy="567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b="1" dirty="0"/>
          </a:p>
          <a:p>
            <a:pPr marL="0" indent="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eaLnBrk="1" hangingPunct="1">
              <a:lnSpc>
                <a:spcPct val="114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6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1" y="1325880"/>
            <a:ext cx="10088519" cy="536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i="1" dirty="0"/>
              <a:t>Turn insights into smarter marketing (no date) Mailchimp. Available at: </a:t>
            </a:r>
            <a:r>
              <a:rPr lang="en-US" sz="1300" i="1" dirty="0">
                <a:hlinkClick r:id="rId2"/>
              </a:rPr>
              <a:t>https://mailchimp.com/insights/</a:t>
            </a:r>
            <a:r>
              <a:rPr lang="en-US" sz="1300" i="1" dirty="0"/>
              <a:t> (Accessed: 29 October 2023).</a:t>
            </a:r>
            <a:r>
              <a:rPr lang="en-US" sz="1300" i="1" dirty="0">
                <a:hlinkClick r:id="rId3" action="ppaction://hlinksldjump"/>
              </a:rPr>
              <a:t> [1] </a:t>
            </a:r>
            <a:endParaRPr lang="en-US" sz="1300" i="1" dirty="0"/>
          </a:p>
          <a:p>
            <a:r>
              <a:rPr lang="en-US" sz="1300" i="1" dirty="0"/>
              <a:t>Analytics technology and integrations - analytics 360</a:t>
            </a:r>
            <a:r>
              <a:rPr lang="en-US" sz="1300" dirty="0"/>
              <a:t> (no date) </a:t>
            </a:r>
            <a:r>
              <a:rPr lang="en-US" sz="1300" i="1" dirty="0"/>
              <a:t>Google</a:t>
            </a:r>
            <a:r>
              <a:rPr lang="en-US" sz="1300" dirty="0"/>
              <a:t>. Available at: </a:t>
            </a:r>
            <a:r>
              <a:rPr lang="en-US" sz="1300" dirty="0">
                <a:hlinkClick r:id="rId4"/>
              </a:rPr>
              <a:t>https://marketingplatform.google.com/about/analytics-360/features</a:t>
            </a:r>
            <a:r>
              <a:rPr lang="en-US" sz="1300" dirty="0" smtClean="0">
                <a:hlinkClick r:id="rId4"/>
              </a:rPr>
              <a:t>/</a:t>
            </a:r>
            <a:r>
              <a:rPr lang="en-US" sz="1300" dirty="0" smtClean="0"/>
              <a:t>  </a:t>
            </a:r>
            <a:r>
              <a:rPr lang="en-US" sz="1300" dirty="0"/>
              <a:t>(Accessed: 29 October 2023). </a:t>
            </a:r>
            <a:r>
              <a:rPr lang="en-US" sz="1300" dirty="0" smtClean="0">
                <a:hlinkClick r:id="rId3" action="ppaction://hlinksldjump"/>
              </a:rPr>
              <a:t>[2]</a:t>
            </a:r>
            <a:endParaRPr lang="en-US" sz="1300" dirty="0" smtClean="0"/>
          </a:p>
          <a:p>
            <a:r>
              <a:rPr lang="en-US" sz="1300" dirty="0" err="1"/>
              <a:t>WInchester</a:t>
            </a:r>
            <a:r>
              <a:rPr lang="en-US" sz="1300" dirty="0"/>
              <a:t>, A. (2023) </a:t>
            </a:r>
            <a:r>
              <a:rPr lang="en-US" sz="1300" i="1" dirty="0"/>
              <a:t>How to add product recommendations to your website</a:t>
            </a:r>
            <a:r>
              <a:rPr lang="en-US" sz="1300" dirty="0"/>
              <a:t>, </a:t>
            </a:r>
            <a:r>
              <a:rPr lang="en-US" sz="1300" i="1" dirty="0"/>
              <a:t>Software Development Sydney | </a:t>
            </a:r>
            <a:r>
              <a:rPr lang="en-US" sz="1300" i="1" dirty="0" err="1"/>
              <a:t>Zoho</a:t>
            </a:r>
            <a:r>
              <a:rPr lang="en-US" sz="1300" i="1" dirty="0"/>
              <a:t> Partner Australia | </a:t>
            </a:r>
            <a:r>
              <a:rPr lang="en-US" sz="1300" i="1" dirty="0" err="1"/>
              <a:t>Zoho</a:t>
            </a:r>
            <a:r>
              <a:rPr lang="en-US" sz="1300" i="1" dirty="0"/>
              <a:t> Developer Melbourne | CRM Development Company | Facebook Bot Development - Engaging by Design</a:t>
            </a:r>
            <a:r>
              <a:rPr lang="en-US" sz="1300" dirty="0"/>
              <a:t>. Available at: </a:t>
            </a:r>
            <a:r>
              <a:rPr lang="en-US" sz="1300" dirty="0">
                <a:hlinkClick r:id="rId5"/>
              </a:rPr>
              <a:t>https://humanpixel.com.au/how-to-add-product-recommendations-to-your-website</a:t>
            </a:r>
            <a:r>
              <a:rPr lang="en-US" sz="1300" dirty="0" smtClean="0">
                <a:hlinkClick r:id="rId5"/>
              </a:rPr>
              <a:t>/</a:t>
            </a:r>
            <a:r>
              <a:rPr lang="en-US" sz="1300" dirty="0" smtClean="0"/>
              <a:t> (</a:t>
            </a:r>
            <a:r>
              <a:rPr lang="en-US" sz="1300" dirty="0"/>
              <a:t>Accessed: 29 October 2023</a:t>
            </a:r>
            <a:r>
              <a:rPr lang="en-US" sz="1300" dirty="0" smtClean="0"/>
              <a:t>) . </a:t>
            </a:r>
            <a:r>
              <a:rPr lang="en-US" sz="1300" dirty="0" smtClean="0">
                <a:hlinkClick r:id="rId3" action="ppaction://hlinksldjump"/>
              </a:rPr>
              <a:t>[3] </a:t>
            </a:r>
            <a:endParaRPr lang="en-US" sz="1300" dirty="0"/>
          </a:p>
          <a:p>
            <a:r>
              <a:rPr lang="en-US" sz="1300" dirty="0" err="1"/>
              <a:t>Dimitriou</a:t>
            </a:r>
            <a:r>
              <a:rPr lang="en-US" sz="1300" dirty="0"/>
              <a:t>, M. (2023) </a:t>
            </a:r>
            <a:r>
              <a:rPr lang="en-US" sz="1300" i="1" dirty="0"/>
              <a:t>20 email onboarding examples you can use to increase customer loyalty in 2023</a:t>
            </a:r>
            <a:r>
              <a:rPr lang="en-US" sz="1300" dirty="0"/>
              <a:t>, </a:t>
            </a:r>
            <a:r>
              <a:rPr lang="en-US" sz="1300" i="1" dirty="0" err="1"/>
              <a:t>HubSpot</a:t>
            </a:r>
            <a:r>
              <a:rPr lang="en-US" sz="1300" i="1" dirty="0"/>
              <a:t> Blog</a:t>
            </a:r>
            <a:r>
              <a:rPr lang="en-US" sz="1300" dirty="0"/>
              <a:t>. Available at: </a:t>
            </a:r>
            <a:r>
              <a:rPr lang="en-US" sz="1300" dirty="0">
                <a:hlinkClick r:id="rId6"/>
              </a:rPr>
              <a:t>https://</a:t>
            </a:r>
            <a:r>
              <a:rPr lang="en-US" sz="1300" dirty="0" smtClean="0">
                <a:hlinkClick r:id="rId6"/>
              </a:rPr>
              <a:t>blog.hubspot.com/service/email-onboarding-sequence</a:t>
            </a:r>
            <a:r>
              <a:rPr lang="en-US" sz="1300" dirty="0" smtClean="0"/>
              <a:t> (Accessed</a:t>
            </a:r>
            <a:r>
              <a:rPr lang="en-US" sz="1300" dirty="0"/>
              <a:t>: 29 October 2023). </a:t>
            </a:r>
            <a:r>
              <a:rPr lang="en-US" sz="1300" dirty="0" smtClean="0">
                <a:hlinkClick r:id="rId3" action="ppaction://hlinksldjump"/>
              </a:rPr>
              <a:t>[4]</a:t>
            </a:r>
            <a:endParaRPr lang="en-US" sz="1300" dirty="0"/>
          </a:p>
          <a:p>
            <a:r>
              <a:rPr lang="en-US" sz="1300" dirty="0" err="1"/>
              <a:t>Bernazzani</a:t>
            </a:r>
            <a:r>
              <a:rPr lang="en-US" sz="1300" dirty="0"/>
              <a:t>, S. (2022) </a:t>
            </a:r>
            <a:r>
              <a:rPr lang="en-US" sz="1300" i="1" dirty="0"/>
              <a:t>The beginner’s guide to building a customer loyalty program</a:t>
            </a:r>
            <a:r>
              <a:rPr lang="en-US" sz="1300" dirty="0"/>
              <a:t>, </a:t>
            </a:r>
            <a:r>
              <a:rPr lang="en-US" sz="1300" i="1" dirty="0" err="1"/>
              <a:t>HubSpot</a:t>
            </a:r>
            <a:r>
              <a:rPr lang="en-US" sz="1300" i="1" dirty="0"/>
              <a:t> Blog</a:t>
            </a:r>
            <a:r>
              <a:rPr lang="en-US" sz="1300" dirty="0"/>
              <a:t>. Available at: </a:t>
            </a:r>
            <a:r>
              <a:rPr lang="en-US" sz="1300" dirty="0">
                <a:hlinkClick r:id="rId7"/>
              </a:rPr>
              <a:t>https://</a:t>
            </a:r>
            <a:r>
              <a:rPr lang="en-US" sz="1300" dirty="0" smtClean="0">
                <a:hlinkClick r:id="rId7"/>
              </a:rPr>
              <a:t>blog.hubspot.com/service/customer-loyalty-program</a:t>
            </a:r>
            <a:r>
              <a:rPr lang="en-US" sz="1300" dirty="0" smtClean="0"/>
              <a:t>  </a:t>
            </a:r>
            <a:r>
              <a:rPr lang="en-US" sz="1300" dirty="0"/>
              <a:t>(Accessed: 29 October 2023). </a:t>
            </a:r>
            <a:r>
              <a:rPr lang="en-US" sz="1300" dirty="0" smtClean="0">
                <a:hlinkClick r:id="rId3" action="ppaction://hlinksldjump"/>
              </a:rPr>
              <a:t>[5]</a:t>
            </a:r>
            <a:endParaRPr lang="en-US" sz="1300" dirty="0" smtClean="0"/>
          </a:p>
          <a:p>
            <a:pPr>
              <a:lnSpc>
                <a:spcPct val="104000"/>
              </a:lnSpc>
            </a:pPr>
            <a:r>
              <a:rPr lang="en-US" sz="1300" i="1" dirty="0"/>
              <a:t>UU1100 by </a:t>
            </a:r>
            <a:r>
              <a:rPr lang="en-US" sz="1300" i="1" dirty="0" err="1"/>
              <a:t>Zooz</a:t>
            </a:r>
            <a:r>
              <a:rPr lang="en-US" sz="1300" i="1" dirty="0"/>
              <a:t> Bikes. Revival Cycles. (</a:t>
            </a:r>
            <a:r>
              <a:rPr lang="en-US" sz="1300" i="1" dirty="0" err="1"/>
              <a:t>n.d.</a:t>
            </a:r>
            <a:r>
              <a:rPr lang="en-US" sz="1300" i="1" dirty="0"/>
              <a:t>). </a:t>
            </a:r>
            <a:r>
              <a:rPr lang="en-US" sz="1300" i="1" dirty="0">
                <a:hlinkClick r:id="rId8"/>
              </a:rPr>
              <a:t>https://revivalcycles.com/products/uu1100-by-zooz-bikes?variant=40444244099137&amp;currency=USD&amp;utm_medium=cpc&amp;utm_source=google&amp;utm_content=&amp;utm_campaign=17572492550&amp;utm_term=&amp;matchtype=&amp;</a:t>
            </a:r>
            <a:r>
              <a:rPr lang="en-US" sz="1300" i="1" dirty="0" smtClean="0">
                <a:hlinkClick r:id="rId8"/>
              </a:rPr>
              <a:t>gclid=EAIaIQobChMIl-Kg46egggMVUOBRCh0E6QQUEAQYASABEgJtofD_BwE</a:t>
            </a:r>
            <a:r>
              <a:rPr lang="en-US" sz="1300" i="1" dirty="0" smtClean="0">
                <a:hlinkClick r:id="rId9" action="ppaction://hlinksldjump"/>
              </a:rPr>
              <a:t> [6]</a:t>
            </a:r>
            <a:endParaRPr lang="en-US" sz="1300" i="1" dirty="0"/>
          </a:p>
          <a:p>
            <a:pPr>
              <a:lnSpc>
                <a:spcPct val="104000"/>
              </a:lnSpc>
            </a:pPr>
            <a:r>
              <a:rPr lang="en-US" sz="1300" i="1" dirty="0"/>
              <a:t>Amazon Best Sellers: Best BMX Bikes. (</a:t>
            </a:r>
            <a:r>
              <a:rPr lang="en-US" sz="1300" i="1" dirty="0" err="1"/>
              <a:t>n.d.</a:t>
            </a:r>
            <a:r>
              <a:rPr lang="en-US" sz="1300" i="1" dirty="0"/>
              <a:t>). </a:t>
            </a:r>
            <a:r>
              <a:rPr lang="en-US" sz="1300" i="1" dirty="0">
                <a:hlinkClick r:id="rId10"/>
              </a:rPr>
              <a:t>https://</a:t>
            </a:r>
            <a:r>
              <a:rPr lang="en-US" sz="1300" i="1" dirty="0" smtClean="0">
                <a:hlinkClick r:id="rId10"/>
              </a:rPr>
              <a:t>www.amazon.com/best-sellers-bmx-bikes/zgbs/sporting-goods/3403611</a:t>
            </a:r>
            <a:r>
              <a:rPr lang="en-US" sz="1300" i="1" dirty="0" smtClean="0"/>
              <a:t> </a:t>
            </a:r>
            <a:r>
              <a:rPr lang="en-US" sz="1300" i="1" dirty="0" smtClean="0">
                <a:hlinkClick r:id="rId9" action="ppaction://hlinksldjump"/>
              </a:rPr>
              <a:t> [7]</a:t>
            </a:r>
            <a:endParaRPr lang="en-US" sz="1300" i="1" dirty="0" smtClean="0"/>
          </a:p>
          <a:p>
            <a:pPr>
              <a:lnSpc>
                <a:spcPct val="104000"/>
              </a:lnSpc>
            </a:pPr>
            <a:r>
              <a:rPr lang="en-US" sz="1300" i="1" dirty="0">
                <a:hlinkClick r:id="rId11"/>
              </a:rPr>
              <a:t> https://raffisport.com/shop/sports/cycling/26-electric-mountain-bike-green-panther-e-bike/?gad_source=1&amp;gclid=EAIaIQobChMI1PingLWgggMVnYhoCR1dhAcDEAQYAiABEgKd9vD_BwE</a:t>
            </a:r>
            <a:r>
              <a:rPr lang="en-US" sz="1300" i="1" dirty="0"/>
              <a:t> </a:t>
            </a:r>
            <a:r>
              <a:rPr lang="en-US" sz="1300" i="1" dirty="0">
                <a:hlinkClick r:id="rId9" action="ppaction://hlinksldjump"/>
              </a:rPr>
              <a:t>[8]</a:t>
            </a:r>
            <a:endParaRPr lang="en-US" sz="1300" i="1" dirty="0"/>
          </a:p>
          <a:p>
            <a:r>
              <a:rPr lang="en-US" sz="1600" i="1" dirty="0"/>
              <a:t>61% of customers believe that surprise gifts and offers are the best way to engage customers</a:t>
            </a:r>
            <a:r>
              <a:rPr lang="en-US" sz="1600" dirty="0"/>
              <a:t>. </a:t>
            </a:r>
            <a:r>
              <a:rPr lang="en-US" sz="1600" dirty="0" err="1"/>
              <a:t>Saleslion</a:t>
            </a:r>
            <a:r>
              <a:rPr lang="en-US" sz="1600" dirty="0"/>
              <a:t>. (</a:t>
            </a:r>
            <a:r>
              <a:rPr lang="en-US" sz="1600" dirty="0" err="1"/>
              <a:t>n.d.</a:t>
            </a:r>
            <a:r>
              <a:rPr lang="en-US" sz="1600" dirty="0"/>
              <a:t>). </a:t>
            </a:r>
            <a:r>
              <a:rPr lang="en-US" sz="1600" dirty="0">
                <a:hlinkClick r:id="rId12"/>
              </a:rPr>
              <a:t>https://saleslion.io/sales-statistics/61-of-customers-believe-that-surprise-gifts-and-offers-are-the-best-way-to-engage-customers</a:t>
            </a:r>
            <a:r>
              <a:rPr lang="en-US" sz="1600" dirty="0" smtClean="0">
                <a:hlinkClick r:id="rId12"/>
              </a:rPr>
              <a:t>/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13" action="ppaction://hlinksldjump"/>
              </a:rPr>
              <a:t>[9] </a:t>
            </a:r>
            <a:endParaRPr lang="en-US" sz="1600" dirty="0"/>
          </a:p>
          <a:p>
            <a:r>
              <a:rPr lang="en-US" sz="1500" i="1" dirty="0"/>
              <a:t>Solomon, M. (2018, March 12). These customer service habits can drive a company to rival </a:t>
            </a:r>
            <a:r>
              <a:rPr lang="en-US" sz="1500" i="1" dirty="0" err="1"/>
              <a:t>Zappos</a:t>
            </a:r>
            <a:r>
              <a:rPr lang="en-US" sz="1500" i="1" dirty="0"/>
              <a:t>, Nordstrom, virgin. Forbes. </a:t>
            </a:r>
            <a:r>
              <a:rPr lang="en-US" sz="1500" i="1" dirty="0">
                <a:hlinkClick r:id="rId14"/>
              </a:rPr>
              <a:t>https://www.forbes.com/sites/micahsolomon/2018/03/10/the-customer-service-habit-initiative-drive-yourself-to-be-as-good-as-zappos-nordstrom-virgin/?sh=6159941c5267</a:t>
            </a:r>
            <a:r>
              <a:rPr lang="en-US" sz="1500" i="1" dirty="0"/>
              <a:t> </a:t>
            </a:r>
            <a:r>
              <a:rPr lang="en-US" sz="1500" i="1" dirty="0">
                <a:hlinkClick r:id="rId3" action="ppaction://hlinksldjump"/>
              </a:rPr>
              <a:t>[10] </a:t>
            </a:r>
            <a:endParaRPr lang="en-US" sz="1500" i="1" dirty="0" smtClean="0"/>
          </a:p>
          <a:p>
            <a:r>
              <a:rPr lang="en-US" sz="1400" dirty="0" err="1"/>
              <a:t>Infinit</a:t>
            </a:r>
            <a:r>
              <a:rPr lang="en-US" sz="1400" dirty="0"/>
              <a:t>-O. (2020, January 7). </a:t>
            </a:r>
            <a:r>
              <a:rPr lang="en-US" sz="1400" i="1" dirty="0"/>
              <a:t>10 </a:t>
            </a:r>
            <a:r>
              <a:rPr lang="en-US" sz="1400" i="1" dirty="0" err="1"/>
              <a:t>Zappos</a:t>
            </a:r>
            <a:r>
              <a:rPr lang="en-US" sz="1400" i="1" dirty="0"/>
              <a:t> stories that will change the way you look at Customer Service Forever</a:t>
            </a:r>
            <a:r>
              <a:rPr lang="en-US" sz="1400" dirty="0"/>
              <a:t>. </a:t>
            </a:r>
            <a:r>
              <a:rPr lang="en-US" sz="1400" dirty="0" err="1"/>
              <a:t>Infinit</a:t>
            </a:r>
            <a:r>
              <a:rPr lang="en-US" sz="1400" dirty="0"/>
              <a:t>. </a:t>
            </a:r>
            <a:r>
              <a:rPr lang="en-US" sz="1400" dirty="0">
                <a:hlinkClick r:id="rId15"/>
              </a:rPr>
              <a:t>https://resourcecenter.infinit-o.com/blog/10-zappos-stories-that-will-change-the-way-you-look-at-customer-service-forever</a:t>
            </a:r>
            <a:r>
              <a:rPr lang="en-US" sz="1400" dirty="0" smtClean="0">
                <a:hlinkClick r:id="rId15"/>
              </a:rPr>
              <a:t>/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3" action="ppaction://hlinksldjump"/>
              </a:rPr>
              <a:t>[11] </a:t>
            </a:r>
            <a:endParaRPr lang="en-US" sz="1400" dirty="0"/>
          </a:p>
          <a:p>
            <a:endParaRPr lang="en-US" sz="1500" i="1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14000"/>
              </a:lnSpc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1" y="1325880"/>
            <a:ext cx="10088519" cy="536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Karpis</a:t>
            </a:r>
            <a:r>
              <a:rPr lang="en-US" sz="1600" dirty="0"/>
              <a:t>, P. (2021, December 10). </a:t>
            </a:r>
            <a:r>
              <a:rPr lang="en-US" sz="1600" i="1" dirty="0"/>
              <a:t>Why building community is critical to your brand’s success</a:t>
            </a:r>
            <a:r>
              <a:rPr lang="en-US" sz="1600" dirty="0"/>
              <a:t>. Forbes. </a:t>
            </a:r>
            <a:r>
              <a:rPr lang="en-US" sz="1600" dirty="0">
                <a:hlinkClick r:id="rId2"/>
              </a:rPr>
              <a:t>https://www.forbes.com/sites/paulinaguditch/2018/11/29/why-building-community-is-critical-to-your-brands-success/?</a:t>
            </a:r>
            <a:r>
              <a:rPr lang="en-US" sz="1600" dirty="0" smtClean="0">
                <a:hlinkClick r:id="rId2"/>
              </a:rPr>
              <a:t>sh=634039633458</a:t>
            </a:r>
            <a:r>
              <a:rPr lang="en-US" sz="1600" dirty="0" smtClean="0"/>
              <a:t>  </a:t>
            </a:r>
            <a:r>
              <a:rPr lang="en-US" sz="1600" dirty="0" smtClean="0">
                <a:hlinkClick r:id="rId3" action="ppaction://hlinksldjump"/>
              </a:rPr>
              <a:t>[12]</a:t>
            </a:r>
            <a:endParaRPr lang="en-US" sz="1600" dirty="0"/>
          </a:p>
          <a:p>
            <a:r>
              <a:rPr lang="en-US" sz="1600" dirty="0" err="1"/>
              <a:t>Buhr</a:t>
            </a:r>
            <a:r>
              <a:rPr lang="en-US" sz="1600" dirty="0"/>
              <a:t>, S. (2016, May 10). </a:t>
            </a:r>
            <a:r>
              <a:rPr lang="en-US" sz="1600" i="1" dirty="0" err="1"/>
              <a:t>TheSkimm</a:t>
            </a:r>
            <a:r>
              <a:rPr lang="en-US" sz="1600" i="1" dirty="0"/>
              <a:t> on how to rapidly grow an audience of engaged </a:t>
            </a:r>
            <a:r>
              <a:rPr lang="en-US" sz="1600" i="1" dirty="0" err="1"/>
              <a:t>millennials</a:t>
            </a:r>
            <a:r>
              <a:rPr lang="en-US" sz="1600" dirty="0"/>
              <a:t>. TechCrunch. </a:t>
            </a:r>
            <a:r>
              <a:rPr lang="en-US" sz="1600" dirty="0">
                <a:hlinkClick r:id="rId4"/>
              </a:rPr>
              <a:t>https://techcrunch.com/2016/05/09/theskimm-on-a-better-way-to-serve-the-news-to-young-professionals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5" action="ppaction://hlinksldjump"/>
              </a:rPr>
              <a:t>[13] </a:t>
            </a:r>
            <a:endParaRPr lang="en-US" sz="1600" dirty="0" smtClean="0"/>
          </a:p>
          <a:p>
            <a:r>
              <a:rPr lang="en-US" sz="1600" dirty="0" smtClean="0"/>
              <a:t>Monetate, (2019</a:t>
            </a:r>
            <a:r>
              <a:rPr lang="en-US" sz="1600" dirty="0"/>
              <a:t>) Personalization Development Study. </a:t>
            </a: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info.monetate.com/rs/092-TQN-434/images/2019_Personalization_Development_Study_US.pdf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3" action="ppaction://hlinksldjump"/>
              </a:rPr>
              <a:t>[14]</a:t>
            </a:r>
            <a:endParaRPr lang="en-US" sz="1600" dirty="0"/>
          </a:p>
          <a:p>
            <a:endParaRPr lang="en-US" sz="1500" i="1" dirty="0"/>
          </a:p>
          <a:p>
            <a:endParaRPr lang="en-US" dirty="0"/>
          </a:p>
          <a:p>
            <a:endParaRPr lang="en-US" dirty="0"/>
          </a:p>
          <a:p>
            <a:pPr marL="0" indent="0">
              <a:lnSpc>
                <a:spcPct val="114000"/>
              </a:lnSpc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2" y="2144110"/>
            <a:ext cx="7200900" cy="42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Courier New" panose="02070309020205020404" pitchFamily="49" charset="0"/>
              <a:buChar char="o"/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813034" y="1575582"/>
            <a:ext cx="9595864" cy="465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Regional sales is a bike sales company that </a:t>
            </a: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sells for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both internet and reseller customers</a:t>
            </a: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defRPr/>
            </a:pPr>
            <a:endParaRPr lang="en-US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34290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rovide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insights and recommendations to address these challenges:</a:t>
            </a:r>
          </a:p>
          <a:p>
            <a:pPr marL="382588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 Accessories and clothing sales.</a:t>
            </a: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Decrease in sales in the last year (2013).</a:t>
            </a: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customers not repeating their orders.</a:t>
            </a: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Retaining and Nurturing Old Customers.</a:t>
            </a: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Optimizing Reseller Sales.</a:t>
            </a: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Promotions conflicts and how to take advantages from it.</a:t>
            </a:r>
          </a:p>
          <a:p>
            <a:pPr marL="382588" lvl="0" indent="-382588" fontAlgn="base">
              <a:lnSpc>
                <a:spcPct val="94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Understanding Customer Segmentation to target them.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 bwMode="auto">
          <a:xfrm>
            <a:off x="2103482" y="517839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defTabSz="685800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defTabSz="685800" rtl="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  <a:p>
            <a:pPr algn="ctr" eaLnBrk="1" hangingPunct="1"/>
            <a:r>
              <a:rPr lang="en-US" altLang="en-US" dirty="0" smtClean="0"/>
              <a:t> 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2103482" y="1693944"/>
            <a:ext cx="8065277" cy="420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82588" indent="-382588" algn="l" defTabSz="685800" rtl="0" eaLnBrk="0" fontAlgn="base" hangingPunct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"AdventureWorks2012" database is a fictional database created by Microsoft to simulate real world database</a:t>
            </a:r>
          </a:p>
          <a:p>
            <a:pPr marL="0" indent="-342900"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 contains tables and relations( Customers, Products,  FactInternetSales , FactResellerSales …)</a:t>
            </a:r>
          </a:p>
          <a:p>
            <a:pPr marL="0" indent="-342900" eaLnBrk="1" hangingPunct="1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data is about international business that sells bikes across the globe.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0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081" y="721217"/>
            <a:ext cx="7642897" cy="1318598"/>
          </a:xfrm>
        </p:spPr>
        <p:txBody>
          <a:bodyPr>
            <a:noAutofit/>
          </a:bodyPr>
          <a:lstStyle/>
          <a:p>
            <a:pPr algn="ctr" defTabSz="685800">
              <a:lnSpc>
                <a:spcPct val="89000"/>
              </a:lnSpc>
              <a:spcAft>
                <a:spcPct val="0"/>
              </a:spcAft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5080" y="2235404"/>
            <a:ext cx="6576039" cy="3777622"/>
          </a:xfrm>
        </p:spPr>
        <p:txBody>
          <a:bodyPr>
            <a:noAutofit/>
          </a:bodyPr>
          <a:lstStyle/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Source: AdventureWorks2012.</a:t>
            </a: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Extraction: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 action="ppaction://hlinkfile"/>
              </a:rPr>
              <a:t>data-extraction.docx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Transformation :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3" action="ppaction://hlinkfile"/>
              </a:rPr>
              <a:t>data-transformation.docx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Validation :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4" action="ppaction://hlinkfile"/>
              </a:rPr>
              <a:t>data-validation.docx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Cleaning Tools : Sql Server Management Studio.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374" y="162059"/>
            <a:ext cx="8911687" cy="151427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5999" y="1644429"/>
            <a:ext cx="3992732" cy="481738"/>
          </a:xfrm>
        </p:spPr>
        <p:txBody>
          <a:bodyPr/>
          <a:lstStyle/>
          <a:p>
            <a:r>
              <a:rPr lang="en-US" b="1" dirty="0" smtClean="0"/>
              <a:t>Internet Sales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895" y="1549905"/>
            <a:ext cx="3999001" cy="576262"/>
          </a:xfrm>
        </p:spPr>
        <p:txBody>
          <a:bodyPr/>
          <a:lstStyle/>
          <a:p>
            <a:r>
              <a:rPr lang="en-US" b="1" dirty="0" smtClean="0"/>
              <a:t>Recommendation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  <p:sp>
        <p:nvSpPr>
          <p:cNvPr id="10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505999" y="2463673"/>
            <a:ext cx="4050739" cy="228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SzTx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New customers are not repeating their orders as frequently as expected.</a:t>
            </a: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Old customers are ordering more frequently.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186895" y="2468069"/>
            <a:ext cx="5146945" cy="370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There's a need to understand the preferences and behaviors of new customers and offer personalized recommendations and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 boarding emails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 encourage repeat orders.</a:t>
            </a: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Implementing loyalty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programs,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building ,points system , staying up-to-date, timely follow-ups ,send gifts and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surprises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 old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customers can further nurture their loyalty and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engagement.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25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855" y="203498"/>
            <a:ext cx="7818022" cy="1398217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Key findings and Recommendation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121" y="1672139"/>
            <a:ext cx="3992732" cy="48173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Reseller Sales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9951" y="1549905"/>
            <a:ext cx="4749864" cy="57626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  <p:sp>
        <p:nvSpPr>
          <p:cNvPr id="10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43253" y="2445720"/>
            <a:ext cx="5590542" cy="327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Some resellers are not taking full advantage of promotions.</a:t>
            </a:r>
          </a:p>
          <a:p>
            <a:pPr marL="0" lv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Most mountain resellers are running the same "Half-Price Pedal Sale" promotion, which limits market share.</a:t>
            </a:r>
          </a:p>
          <a:p>
            <a:pPr marL="0" lv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Valuable resellers Store who ordered a significant amount but received fewer discounts,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might impact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their loyalty.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233795" y="2476388"/>
            <a:ext cx="5922499" cy="332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Tailoring promotions to the specific needs and preferences of resellers is recommended.</a:t>
            </a: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Offering diverse promotions, including clearance sales for older models, can attract a broader customer base.</a:t>
            </a: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Implementing discount bands for valuable clients can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encourage larger ordering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and reduce shipping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375" y="152907"/>
            <a:ext cx="8264838" cy="131244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Key findings and Recommendation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7945" y="1798475"/>
            <a:ext cx="3992732" cy="481738"/>
          </a:xfrm>
        </p:spPr>
        <p:txBody>
          <a:bodyPr/>
          <a:lstStyle/>
          <a:p>
            <a:r>
              <a:rPr lang="en-US" b="1" dirty="0" smtClean="0"/>
              <a:t>Customer Analysis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1031" y="1751213"/>
            <a:ext cx="3999001" cy="57626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  <p:sp>
        <p:nvSpPr>
          <p:cNvPr id="10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549938" y="2518816"/>
            <a:ext cx="4050739" cy="294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majority of customers fall into the moderate and low-income category.</a:t>
            </a: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High balance customers are often looking for premium bikes with advanced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580820" y="2487582"/>
            <a:ext cx="4645199" cy="398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Understanding their unique needs, such as the need for budget-friendly, short-distance bikes, and recommending appropriate accessories can drive sales.</a:t>
            </a:r>
          </a:p>
          <a:p>
            <a:pPr marL="0" defTabSz="685800" fontAlgn="base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Offering high-quality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bikes and accessories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like helmets, carbon fiber components, and bike cameras can enhance their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375" y="152907"/>
            <a:ext cx="8264838" cy="131244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7945" y="1798475"/>
            <a:ext cx="3992732" cy="481738"/>
          </a:xfrm>
        </p:spPr>
        <p:txBody>
          <a:bodyPr/>
          <a:lstStyle/>
          <a:p>
            <a:r>
              <a:rPr lang="en-US" b="1" dirty="0" smtClean="0"/>
              <a:t>Home Page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1031" y="1751213"/>
            <a:ext cx="3999001" cy="57626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Sales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24" y="0"/>
            <a:ext cx="2635875" cy="72121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4" y="2487582"/>
            <a:ext cx="5834128" cy="36942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61" y="2487582"/>
            <a:ext cx="5733564" cy="36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1594</Words>
  <Application>Microsoft Office PowerPoint</Application>
  <PresentationFormat>Widescreen</PresentationFormat>
  <Paragraphs>359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Franklin Gothic Book</vt:lpstr>
      <vt:lpstr>Wingdings</vt:lpstr>
      <vt:lpstr>Wingdings 3</vt:lpstr>
      <vt:lpstr>Wisp</vt:lpstr>
      <vt:lpstr>Regional Sales Analysis  </vt:lpstr>
      <vt:lpstr>PowerPoint Presentation</vt:lpstr>
      <vt:lpstr>PowerPoint Presentation</vt:lpstr>
      <vt:lpstr>PowerPoint Presentation</vt:lpstr>
      <vt:lpstr>Data Cleaning and Preparation</vt:lpstr>
      <vt:lpstr>Key findings and Recommendations</vt:lpstr>
      <vt:lpstr>Key findings and Recommendation</vt:lpstr>
      <vt:lpstr>Key findings and Recommendation</vt:lpstr>
      <vt:lpstr>Data Visualization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Readiness Survey</dc:title>
  <dc:creator>Class</dc:creator>
  <cp:lastModifiedBy>acc</cp:lastModifiedBy>
  <cp:revision>246</cp:revision>
  <dcterms:created xsi:type="dcterms:W3CDTF">2019-01-04T11:39:19Z</dcterms:created>
  <dcterms:modified xsi:type="dcterms:W3CDTF">2023-11-21T13:52:55Z</dcterms:modified>
</cp:coreProperties>
</file>