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95" r:id="rId1"/>
  </p:sldMasterIdLst>
  <p:sldIdLst>
    <p:sldId id="256" r:id="rId2"/>
    <p:sldId id="257" r:id="rId3"/>
    <p:sldId id="259" r:id="rId4"/>
    <p:sldId id="258" r:id="rId5"/>
    <p:sldId id="272" r:id="rId6"/>
    <p:sldId id="273" r:id="rId7"/>
    <p:sldId id="274" r:id="rId8"/>
    <p:sldId id="275" r:id="rId9"/>
    <p:sldId id="287" r:id="rId10"/>
    <p:sldId id="288" r:id="rId11"/>
    <p:sldId id="267" r:id="rId12"/>
    <p:sldId id="276" r:id="rId13"/>
    <p:sldId id="289" r:id="rId14"/>
    <p:sldId id="290"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ss" initials="C" lastIdx="0" clrIdx="0">
    <p:extLst>
      <p:ext uri="{19B8F6BF-5375-455C-9EA6-DF929625EA0E}">
        <p15:presenceInfo xmlns:p15="http://schemas.microsoft.com/office/powerpoint/2012/main" userId="Cla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2639" autoAdjust="0"/>
  </p:normalViewPr>
  <p:slideViewPr>
    <p:cSldViewPr snapToGrid="0">
      <p:cViewPr varScale="1">
        <p:scale>
          <a:sx n="85" d="100"/>
          <a:sy n="85" d="100"/>
        </p:scale>
        <p:origin x="40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1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124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758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60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042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078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1309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831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351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13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246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43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79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939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6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93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924750"/>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202" r:id="rId7"/>
    <p:sldLayoutId id="2147484203" r:id="rId8"/>
    <p:sldLayoutId id="2147484204" r:id="rId9"/>
    <p:sldLayoutId id="2147484205" r:id="rId10"/>
    <p:sldLayoutId id="2147484206" r:id="rId11"/>
    <p:sldLayoutId id="2147484207" r:id="rId12"/>
    <p:sldLayoutId id="2147484208" r:id="rId13"/>
    <p:sldLayoutId id="2147484209" r:id="rId14"/>
    <p:sldLayoutId id="2147484210" r:id="rId15"/>
    <p:sldLayoutId id="21474842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data-validation.docx" TargetMode="External"/><Relationship Id="rId2" Type="http://schemas.openxmlformats.org/officeDocument/2006/relationships/hyperlink" Target="data-extraction.doc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6671" y="162144"/>
            <a:ext cx="6966911" cy="1933943"/>
          </a:xfrm>
        </p:spPr>
        <p:txBody>
          <a:bodyPr>
            <a:normAutofit/>
          </a:bodyPr>
          <a:lstStyle/>
          <a:p>
            <a:r>
              <a:rPr lang="en-US" sz="4400" b="1" dirty="0">
                <a:latin typeface="Arial" panose="020B0604020202020204" pitchFamily="34" charset="0"/>
                <a:cs typeface="Arial" panose="020B0604020202020204" pitchFamily="34" charset="0"/>
              </a:rPr>
              <a:t>Pizza Sales Analysis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476672" y="2096087"/>
            <a:ext cx="7238658" cy="3193366"/>
          </a:xfrm>
        </p:spPr>
        <p:txBody>
          <a:bodyPr>
            <a:normAutofit lnSpcReduction="10000"/>
          </a:bodyPr>
          <a:lstStyle/>
          <a:p>
            <a:pPr fontAlgn="base" hangingPunct="0"/>
            <a:r>
              <a:rPr lang="en-US" sz="2400" b="1" dirty="0">
                <a:solidFill>
                  <a:schemeClr val="tx1"/>
                </a:solidFill>
                <a:latin typeface="Arial" panose="020B0604020202020204" pitchFamily="34" charset="0"/>
                <a:cs typeface="Arial" panose="020B0604020202020204" pitchFamily="34" charset="0"/>
              </a:rPr>
              <a:t>Presented By</a:t>
            </a:r>
            <a:endParaRPr lang="en-US" sz="2400" dirty="0">
              <a:solidFill>
                <a:schemeClr val="tx1"/>
              </a:solidFill>
              <a:latin typeface="Arial" panose="020B0604020202020204" pitchFamily="34" charset="0"/>
              <a:cs typeface="Arial" panose="020B0604020202020204" pitchFamily="34" charset="0"/>
            </a:endParaRPr>
          </a:p>
          <a:p>
            <a:pPr fontAlgn="base"/>
            <a:r>
              <a:rPr lang="en-US" b="1" dirty="0"/>
              <a:t>Khaled Iskandarani</a:t>
            </a:r>
          </a:p>
          <a:p>
            <a:pPr fontAlgn="base" hangingPunct="0"/>
            <a:r>
              <a:rPr lang="en-US" b="1" dirty="0"/>
              <a:t> </a:t>
            </a:r>
            <a:endParaRPr lang="en-US" dirty="0"/>
          </a:p>
          <a:p>
            <a:pPr algn="r" fontAlgn="base"/>
            <a:endParaRPr lang="en-US" sz="2400" b="1" dirty="0">
              <a:solidFill>
                <a:schemeClr val="tx1"/>
              </a:solidFill>
              <a:latin typeface="Arial" panose="020B0604020202020204" pitchFamily="34" charset="0"/>
              <a:cs typeface="Arial" panose="020B0604020202020204" pitchFamily="34" charset="0"/>
            </a:endParaRPr>
          </a:p>
          <a:p>
            <a:pPr algn="r" fontAlgn="base"/>
            <a:endParaRPr lang="en-US" sz="2400" b="1" dirty="0">
              <a:solidFill>
                <a:schemeClr val="tx1"/>
              </a:solidFill>
              <a:latin typeface="Arial" panose="020B0604020202020204" pitchFamily="34" charset="0"/>
              <a:cs typeface="Arial" panose="020B0604020202020204" pitchFamily="34" charset="0"/>
            </a:endParaRPr>
          </a:p>
          <a:p>
            <a:pPr algn="r" fontAlgn="base"/>
            <a:endParaRPr lang="en-US" sz="2400" b="1" dirty="0">
              <a:solidFill>
                <a:schemeClr val="tx1"/>
              </a:solidFill>
              <a:latin typeface="Arial" panose="020B0604020202020204" pitchFamily="34" charset="0"/>
              <a:cs typeface="Arial" panose="020B0604020202020204" pitchFamily="34" charset="0"/>
            </a:endParaRPr>
          </a:p>
          <a:p>
            <a:pPr algn="r" fontAlgn="base"/>
            <a:r>
              <a:rPr lang="en-US" sz="2400" b="1" dirty="0">
                <a:solidFill>
                  <a:schemeClr val="tx1"/>
                </a:solidFill>
                <a:latin typeface="Arial" panose="020B0604020202020204" pitchFamily="34" charset="0"/>
                <a:cs typeface="Arial" panose="020B0604020202020204" pitchFamily="34" charset="0"/>
              </a:rPr>
              <a:t>Date</a:t>
            </a:r>
            <a:r>
              <a:rPr lang="en-US" sz="2400" b="1" dirty="0">
                <a:solidFill>
                  <a:schemeClr val="tx1"/>
                </a:solidFill>
              </a:rPr>
              <a:t>: </a:t>
            </a:r>
            <a:r>
              <a:rPr lang="en-US" b="1" dirty="0"/>
              <a:t>7/29/2024</a:t>
            </a:r>
          </a:p>
        </p:txBody>
      </p:sp>
    </p:spTree>
    <p:extLst>
      <p:ext uri="{BB962C8B-B14F-4D97-AF65-F5344CB8AC3E}">
        <p14:creationId xmlns:p14="http://schemas.microsoft.com/office/powerpoint/2010/main" val="2919029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5" y="126012"/>
            <a:ext cx="8264838" cy="1312441"/>
          </a:xfrm>
        </p:spPr>
        <p:txBody>
          <a:bodyPr>
            <a:noAutofit/>
          </a:bodyPr>
          <a:lstStyle/>
          <a:p>
            <a:pPr algn="ctr"/>
            <a:r>
              <a:rPr lang="en-US" sz="4400" b="1" dirty="0">
                <a:latin typeface="Arial" panose="020B0604020202020204" pitchFamily="34" charset="0"/>
                <a:cs typeface="Arial" panose="020B0604020202020204" pitchFamily="34" charset="0"/>
              </a:rPr>
              <a:t>Data Model</a:t>
            </a:r>
          </a:p>
        </p:txBody>
      </p:sp>
      <p:pic>
        <p:nvPicPr>
          <p:cNvPr id="17" name="Content Placeholder 16">
            <a:extLst>
              <a:ext uri="{FF2B5EF4-FFF2-40B4-BE49-F238E27FC236}">
                <a16:creationId xmlns:a16="http://schemas.microsoft.com/office/drawing/2014/main" id="{1CCB9D96-5CD5-44D5-9154-DFD05C9C4E80}"/>
              </a:ext>
            </a:extLst>
          </p:cNvPr>
          <p:cNvPicPr>
            <a:picLocks noGrp="1" noChangeAspect="1"/>
          </p:cNvPicPr>
          <p:nvPr>
            <p:ph sz="half" idx="2"/>
          </p:nvPr>
        </p:nvPicPr>
        <p:blipFill>
          <a:blip r:embed="rId2"/>
          <a:stretch>
            <a:fillRect/>
          </a:stretch>
        </p:blipFill>
        <p:spPr>
          <a:xfrm>
            <a:off x="-98612" y="1093694"/>
            <a:ext cx="12192000" cy="5764306"/>
          </a:xfrm>
        </p:spPr>
      </p:pic>
    </p:spTree>
    <p:extLst>
      <p:ext uri="{BB962C8B-B14F-4D97-AF65-F5344CB8AC3E}">
        <p14:creationId xmlns:p14="http://schemas.microsoft.com/office/powerpoint/2010/main" val="254903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355224" y="56868"/>
            <a:ext cx="7200900" cy="66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Peak Hours Implementation</a:t>
            </a:r>
            <a:r>
              <a:rPr lang="en-US" dirty="0"/>
              <a:t> </a:t>
            </a:r>
            <a:r>
              <a:rPr lang="en-US" b="1" dirty="0">
                <a:solidFill>
                  <a:schemeClr val="accent2">
                    <a:lumMod val="75000"/>
                  </a:schemeClr>
                </a:solidFill>
                <a:latin typeface="Arial" panose="020B0604020202020204" pitchFamily="34" charset="0"/>
                <a:cs typeface="Arial" panose="020B0604020202020204" pitchFamily="34" charset="0"/>
              </a:rPr>
              <a:t>Plan</a:t>
            </a:r>
          </a:p>
          <a:p>
            <a:pPr algn="ctr" eaLnBrk="1" hangingPunct="1"/>
            <a:r>
              <a:rPr lang="en-US" altLang="en-US" dirty="0"/>
              <a:t>  </a:t>
            </a:r>
          </a:p>
        </p:txBody>
      </p:sp>
      <p:sp>
        <p:nvSpPr>
          <p:cNvPr id="10" name="Content Placeholder 2"/>
          <p:cNvSpPr>
            <a:spLocks noGrp="1"/>
          </p:cNvSpPr>
          <p:nvPr/>
        </p:nvSpPr>
        <p:spPr bwMode="auto">
          <a:xfrm>
            <a:off x="973080" y="1465287"/>
            <a:ext cx="8870167" cy="5953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342900" eaLnBrk="1" hangingPunct="1">
              <a:lnSpc>
                <a:spcPct val="109000"/>
              </a:lnSpc>
              <a:spcBef>
                <a:spcPct val="0"/>
              </a:spcBef>
              <a:spcAft>
                <a:spcPct val="0"/>
              </a:spcAft>
              <a:buClr>
                <a:schemeClr val="accent1"/>
              </a:buClr>
              <a:buFont typeface="Wingdings 3" charset="2"/>
              <a:buChar char=""/>
              <a:defRPr/>
            </a:pPr>
            <a:r>
              <a:rPr lang="en-US" sz="1600" dirty="0">
                <a:solidFill>
                  <a:schemeClr val="tx1"/>
                </a:solidFill>
                <a:latin typeface="Arial" panose="020B0604020202020204" pitchFamily="34" charset="0"/>
                <a:cs typeface="Arial" panose="020B0604020202020204" pitchFamily="34" charset="0"/>
              </a:rPr>
              <a:t>Ensure Timely Delivery with suppliers. Especially before peak hours.</a:t>
            </a:r>
          </a:p>
          <a:p>
            <a:pPr marL="0" indent="-342900" eaLnBrk="1" hangingPunct="1">
              <a:lnSpc>
                <a:spcPct val="109000"/>
              </a:lnSpc>
              <a:spcBef>
                <a:spcPct val="0"/>
              </a:spcBef>
              <a:spcAft>
                <a:spcPct val="0"/>
              </a:spcAft>
              <a:buClr>
                <a:schemeClr val="accent1"/>
              </a:buClr>
              <a:buFont typeface="Wingdings 3" charset="2"/>
              <a:buChar char=""/>
              <a:defRPr/>
            </a:pPr>
            <a:r>
              <a:rPr lang="en-US" sz="1600" dirty="0">
                <a:solidFill>
                  <a:schemeClr val="tx1"/>
                </a:solidFill>
                <a:latin typeface="Arial" panose="020B0604020202020204" pitchFamily="34" charset="0"/>
                <a:cs typeface="Arial" panose="020B0604020202020204" pitchFamily="34" charset="0"/>
              </a:rPr>
              <a:t>Create a dynamic staffing schedule that increases the number of employees </a:t>
            </a:r>
          </a:p>
          <a:p>
            <a:pPr marL="0" indent="0" eaLnBrk="1" hangingPunct="1">
              <a:lnSpc>
                <a:spcPct val="109000"/>
              </a:lnSpc>
              <a:spcBef>
                <a:spcPct val="0"/>
              </a:spcBef>
              <a:spcAft>
                <a:spcPct val="0"/>
              </a:spcAft>
              <a:buClr>
                <a:schemeClr val="accent1"/>
              </a:buClr>
              <a:buNone/>
              <a:defRPr/>
            </a:pPr>
            <a:r>
              <a:rPr lang="en-US" sz="1600" dirty="0">
                <a:solidFill>
                  <a:schemeClr val="tx1"/>
                </a:solidFill>
                <a:latin typeface="Arial" panose="020B0604020202020204" pitchFamily="34" charset="0"/>
                <a:cs typeface="Arial" panose="020B0604020202020204" pitchFamily="34" charset="0"/>
              </a:rPr>
              <a:t>during peak hours (12 PM - 1 PM and 4 PM - 7 PM) and reduces it during slower periods.</a:t>
            </a:r>
          </a:p>
          <a:p>
            <a:pPr eaLnBrk="1" hangingPunct="1">
              <a:lnSpc>
                <a:spcPct val="109000"/>
              </a:lnSpc>
              <a:spcBef>
                <a:spcPct val="0"/>
              </a:spcBef>
              <a:spcAft>
                <a:spcPct val="0"/>
              </a:spcAft>
              <a:buClr>
                <a:schemeClr val="accent1"/>
              </a:buClr>
              <a:buFont typeface="Wingdings" panose="05000000000000000000" pitchFamily="2" charset="2"/>
              <a:buChar char="q"/>
              <a:defRPr/>
            </a:pPr>
            <a:r>
              <a:rPr lang="en-US" sz="1600" dirty="0">
                <a:solidFill>
                  <a:schemeClr val="tx1"/>
                </a:solidFill>
                <a:latin typeface="Arial" panose="020B0604020202020204" pitchFamily="34" charset="0"/>
                <a:cs typeface="Arial" panose="020B0604020202020204" pitchFamily="34" charset="0"/>
              </a:rPr>
              <a:t>Ensure proper storage facilities are available to keep pre-prepared items fresh and safe.</a:t>
            </a:r>
          </a:p>
          <a:p>
            <a:pPr eaLnBrk="1" hangingPunct="1">
              <a:lnSpc>
                <a:spcPct val="109000"/>
              </a:lnSpc>
              <a:spcBef>
                <a:spcPct val="0"/>
              </a:spcBef>
              <a:spcAft>
                <a:spcPct val="0"/>
              </a:spcAft>
              <a:buClr>
                <a:schemeClr val="accent1"/>
              </a:buClr>
              <a:buFont typeface="Wingdings" panose="05000000000000000000" pitchFamily="2" charset="2"/>
              <a:buChar char="q"/>
              <a:defRPr/>
            </a:pPr>
            <a:r>
              <a:rPr lang="en-US" sz="1600" dirty="0">
                <a:solidFill>
                  <a:schemeClr val="tx1"/>
                </a:solidFill>
                <a:latin typeface="Arial" panose="020B0604020202020204" pitchFamily="34" charset="0"/>
                <a:cs typeface="Arial" panose="020B0604020202020204" pitchFamily="34" charset="0"/>
              </a:rPr>
              <a:t>Develop protocols to pre-preparing  ingredients pics in advanced during off-peak hours.</a:t>
            </a:r>
          </a:p>
          <a:p>
            <a:pPr marL="0" indent="0" eaLnBrk="1" hangingPunct="1">
              <a:lnSpc>
                <a:spcPct val="109000"/>
              </a:lnSpc>
              <a:spcBef>
                <a:spcPct val="0"/>
              </a:spcBef>
              <a:spcAft>
                <a:spcPct val="0"/>
              </a:spcAft>
              <a:buClr>
                <a:schemeClr val="accent1"/>
              </a:buClr>
              <a:buNone/>
              <a:defRPr/>
            </a:pPr>
            <a:endParaRPr lang="en-US" sz="2200" dirty="0">
              <a:solidFill>
                <a:schemeClr val="tx1"/>
              </a:solidFill>
              <a:latin typeface="Arial" panose="020B0604020202020204" pitchFamily="34" charset="0"/>
              <a:cs typeface="Arial" panose="020B0604020202020204" pitchFamily="34" charset="0"/>
            </a:endParaRPr>
          </a:p>
          <a:p>
            <a:pPr marL="0" indent="0" eaLnBrk="1" hangingPunct="1">
              <a:lnSpc>
                <a:spcPct val="109000"/>
              </a:lnSpc>
              <a:spcBef>
                <a:spcPct val="0"/>
              </a:spcBef>
              <a:spcAft>
                <a:spcPct val="0"/>
              </a:spcAft>
              <a:buClr>
                <a:schemeClr val="accent1"/>
              </a:buClr>
              <a:buNone/>
              <a:defRPr/>
            </a:pPr>
            <a:endParaRPr lang="en-US" sz="2200" dirty="0">
              <a:solidFill>
                <a:schemeClr val="tx1"/>
              </a:solidFill>
              <a:latin typeface="Arial" panose="020B0604020202020204" pitchFamily="34" charset="0"/>
              <a:cs typeface="Arial" panose="020B0604020202020204" pitchFamily="34" charset="0"/>
            </a:endParaRPr>
          </a:p>
          <a:p>
            <a:pPr marL="0" indent="0">
              <a:buClr>
                <a:schemeClr val="accent1"/>
              </a:buClr>
              <a:buNone/>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p>
          <a:p>
            <a:pPr marL="0" indent="0">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312765664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1846729" y="125506"/>
            <a:ext cx="7709395" cy="78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Top Pizzas</a:t>
            </a:r>
          </a:p>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Implementation</a:t>
            </a:r>
            <a:r>
              <a:rPr lang="en-US" dirty="0"/>
              <a:t> </a:t>
            </a:r>
            <a:r>
              <a:rPr lang="en-US" b="1" dirty="0">
                <a:solidFill>
                  <a:schemeClr val="accent2">
                    <a:lumMod val="75000"/>
                  </a:schemeClr>
                </a:solidFill>
                <a:latin typeface="Arial" panose="020B0604020202020204" pitchFamily="34" charset="0"/>
                <a:cs typeface="Arial" panose="020B0604020202020204" pitchFamily="34" charset="0"/>
              </a:rPr>
              <a:t>Plan</a:t>
            </a:r>
          </a:p>
          <a:p>
            <a:pPr algn="ctr" eaLnBrk="1" hangingPunct="1"/>
            <a:r>
              <a:rPr lang="en-US" altLang="en-US" dirty="0"/>
              <a:t> </a:t>
            </a:r>
          </a:p>
        </p:txBody>
      </p:sp>
      <p:sp>
        <p:nvSpPr>
          <p:cNvPr id="10" name="Content Placeholder 2"/>
          <p:cNvSpPr>
            <a:spLocks noGrp="1"/>
          </p:cNvSpPr>
          <p:nvPr/>
        </p:nvSpPr>
        <p:spPr bwMode="auto">
          <a:xfrm>
            <a:off x="938069" y="1371824"/>
            <a:ext cx="9164741" cy="53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hangingPunct="1">
              <a:lnSpc>
                <a:spcPct val="129000"/>
              </a:lnSpc>
              <a:spcBef>
                <a:spcPct val="0"/>
              </a:spcBef>
              <a:spcAft>
                <a:spcPct val="0"/>
              </a:spcAft>
              <a:buClr>
                <a:schemeClr val="accent1"/>
              </a:buClr>
              <a:buFont typeface="Wingdings" panose="05000000000000000000" pitchFamily="2" charset="2"/>
              <a:buChar char="q"/>
              <a:defRPr/>
            </a:pPr>
            <a:r>
              <a:rPr lang="en-US" sz="6400" dirty="0">
                <a:solidFill>
                  <a:schemeClr val="tx1"/>
                </a:solidFill>
                <a:latin typeface="Arial" panose="020B0604020202020204" pitchFamily="34" charset="0"/>
                <a:cs typeface="Arial" panose="020B0604020202020204" pitchFamily="34" charset="0"/>
              </a:rPr>
              <a:t>Stock Management:</a:t>
            </a:r>
          </a:p>
          <a:p>
            <a:pPr eaLnBrk="1" hangingPunct="1">
              <a:lnSpc>
                <a:spcPct val="12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Set Par Levels: Establish minimum stock levels (par levels) for these ingredients to ensure you never run out.</a:t>
            </a:r>
          </a:p>
          <a:p>
            <a:pPr eaLnBrk="1" hangingPunct="1">
              <a:lnSpc>
                <a:spcPct val="12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Regular Orders: Schedule regular inventory checks and place orders to maintain stock levels.</a:t>
            </a:r>
          </a:p>
          <a:p>
            <a:pPr lvl="0" eaLnBrk="1" hangingPunct="1">
              <a:lnSpc>
                <a:spcPct val="129000"/>
              </a:lnSpc>
              <a:spcBef>
                <a:spcPct val="0"/>
              </a:spcBef>
              <a:spcAft>
                <a:spcPct val="0"/>
              </a:spcAft>
              <a:buClr>
                <a:schemeClr val="accent1"/>
              </a:buClr>
              <a:buFont typeface="Wingdings" panose="05000000000000000000" pitchFamily="2" charset="2"/>
              <a:buChar char="q"/>
              <a:defRPr/>
            </a:pPr>
            <a:r>
              <a:rPr lang="en-US" altLang="en-US" sz="6400" dirty="0">
                <a:solidFill>
                  <a:schemeClr val="tx1"/>
                </a:solidFill>
                <a:latin typeface="Arial" panose="020B0604020202020204" pitchFamily="34" charset="0"/>
                <a:cs typeface="Arial" panose="020B0604020202020204" pitchFamily="34" charset="0"/>
              </a:rPr>
              <a:t>Create Combo Deals:</a:t>
            </a:r>
          </a:p>
          <a:p>
            <a:pPr lvl="0" eaLnBrk="1" hangingPunct="1">
              <a:lnSpc>
                <a:spcPct val="129000"/>
              </a:lnSpc>
              <a:spcBef>
                <a:spcPct val="0"/>
              </a:spcBef>
              <a:spcAft>
                <a:spcPct val="0"/>
              </a:spcAft>
              <a:buClr>
                <a:schemeClr val="accent1"/>
              </a:buClr>
              <a:buFont typeface="Courier New" panose="02070309020205020404" pitchFamily="49" charset="0"/>
              <a:buChar char="o"/>
              <a:defRPr/>
            </a:pPr>
            <a:r>
              <a:rPr lang="en-US" altLang="en-US" sz="6400" dirty="0">
                <a:solidFill>
                  <a:schemeClr val="tx1"/>
                </a:solidFill>
                <a:latin typeface="Arial" panose="020B0604020202020204" pitchFamily="34" charset="0"/>
                <a:cs typeface="Arial" panose="020B0604020202020204" pitchFamily="34" charset="0"/>
              </a:rPr>
              <a:t>Design Combos: Develop promotions that pair a popular pizza with a lesser-known one, such as “Top Pizza + Lesser-Known Pizza Combo”.</a:t>
            </a:r>
          </a:p>
          <a:p>
            <a:pPr lvl="0" eaLnBrk="1" hangingPunct="1">
              <a:lnSpc>
                <a:spcPct val="129000"/>
              </a:lnSpc>
              <a:spcBef>
                <a:spcPct val="0"/>
              </a:spcBef>
              <a:spcAft>
                <a:spcPct val="0"/>
              </a:spcAft>
              <a:buClr>
                <a:schemeClr val="accent1"/>
              </a:buClr>
              <a:buFont typeface="Courier New" panose="02070309020205020404" pitchFamily="49" charset="0"/>
              <a:buChar char="o"/>
              <a:defRPr/>
            </a:pPr>
            <a:r>
              <a:rPr lang="en-US" altLang="en-US" sz="6400" dirty="0">
                <a:solidFill>
                  <a:schemeClr val="tx1"/>
                </a:solidFill>
                <a:latin typeface="Arial" panose="020B0604020202020204" pitchFamily="34" charset="0"/>
                <a:cs typeface="Arial" panose="020B0604020202020204" pitchFamily="34" charset="0"/>
              </a:rPr>
              <a:t>Pricing Strategy: Set attractive pricing for these combos to encourage customers to try new items.</a:t>
            </a:r>
          </a:p>
          <a:p>
            <a:pPr lvl="0" eaLnBrk="1" hangingPunct="1">
              <a:lnSpc>
                <a:spcPct val="129000"/>
              </a:lnSpc>
              <a:spcBef>
                <a:spcPct val="0"/>
              </a:spcBef>
              <a:spcAft>
                <a:spcPct val="0"/>
              </a:spcAft>
              <a:buClr>
                <a:schemeClr val="accent1"/>
              </a:buClr>
              <a:buFont typeface="Courier New" panose="02070309020205020404" pitchFamily="49" charset="0"/>
              <a:buChar char="o"/>
              <a:defRPr/>
            </a:pPr>
            <a:r>
              <a:rPr lang="en-US" altLang="en-US" sz="6400" dirty="0">
                <a:solidFill>
                  <a:schemeClr val="tx1"/>
                </a:solidFill>
                <a:latin typeface="Arial" panose="020B0604020202020204" pitchFamily="34" charset="0"/>
                <a:cs typeface="Arial" panose="020B0604020202020204" pitchFamily="34" charset="0"/>
              </a:rPr>
              <a:t>Promotion Strategy:</a:t>
            </a:r>
          </a:p>
          <a:p>
            <a:pPr lvl="0" eaLnBrk="1" hangingPunct="1">
              <a:lnSpc>
                <a:spcPct val="129000"/>
              </a:lnSpc>
              <a:spcBef>
                <a:spcPct val="0"/>
              </a:spcBef>
              <a:spcAft>
                <a:spcPct val="0"/>
              </a:spcAft>
              <a:buClr>
                <a:schemeClr val="accent1"/>
              </a:buClr>
              <a:buFont typeface="Courier New" panose="02070309020205020404" pitchFamily="49" charset="0"/>
              <a:buChar char="o"/>
              <a:defRPr/>
            </a:pPr>
            <a:r>
              <a:rPr lang="en-US" altLang="en-US" sz="6400" dirty="0">
                <a:solidFill>
                  <a:schemeClr val="tx1"/>
                </a:solidFill>
                <a:latin typeface="Arial" panose="020B0604020202020204" pitchFamily="34" charset="0"/>
                <a:cs typeface="Arial" panose="020B0604020202020204" pitchFamily="34" charset="0"/>
              </a:rPr>
              <a:t>Marketing Channels: Promote these deals through social media, your website, email newsletters, and in-store signage.</a:t>
            </a:r>
          </a:p>
          <a:p>
            <a:pPr lvl="0" eaLnBrk="1" hangingPunct="1">
              <a:lnSpc>
                <a:spcPct val="129000"/>
              </a:lnSpc>
              <a:spcBef>
                <a:spcPct val="0"/>
              </a:spcBef>
              <a:spcAft>
                <a:spcPct val="0"/>
              </a:spcAft>
              <a:buClr>
                <a:schemeClr val="accent1"/>
              </a:buClr>
              <a:buFont typeface="Courier New" panose="02070309020205020404" pitchFamily="49" charset="0"/>
              <a:buChar char="o"/>
              <a:defRPr/>
            </a:pPr>
            <a:r>
              <a:rPr lang="en-US" altLang="en-US" sz="6400" dirty="0">
                <a:solidFill>
                  <a:schemeClr val="tx1"/>
                </a:solidFill>
                <a:latin typeface="Arial" panose="020B0604020202020204" pitchFamily="34" charset="0"/>
                <a:cs typeface="Arial" panose="020B0604020202020204" pitchFamily="34" charset="0"/>
              </a:rPr>
              <a:t>Track Performance: Monitor the effectiveness of these promotions and customer response</a:t>
            </a: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marL="0" indent="0" eaLnBrk="1" hangingPunct="1">
              <a:lnSpc>
                <a:spcPct val="109000"/>
              </a:lnSpc>
              <a:spcBef>
                <a:spcPct val="0"/>
              </a:spcBef>
              <a:spcAft>
                <a:spcPct val="0"/>
              </a:spcAft>
              <a:buClr>
                <a:schemeClr val="accent1"/>
              </a:buClr>
              <a:buNone/>
              <a:defRPr/>
            </a:pPr>
            <a:endParaRPr lang="en-US" sz="2200" dirty="0">
              <a:solidFill>
                <a:schemeClr val="tx1"/>
              </a:solidFill>
              <a:latin typeface="Arial" panose="020B0604020202020204" pitchFamily="34" charset="0"/>
              <a:cs typeface="Arial" panose="020B0604020202020204" pitchFamily="34" charset="0"/>
            </a:endParaRPr>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p>
          <a:p>
            <a:pPr marL="0" indent="0">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21297464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1846729" y="125506"/>
            <a:ext cx="7709395" cy="78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Ingredients Usage</a:t>
            </a:r>
          </a:p>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Implementation</a:t>
            </a:r>
            <a:r>
              <a:rPr lang="en-US" dirty="0"/>
              <a:t> </a:t>
            </a:r>
            <a:r>
              <a:rPr lang="en-US" b="1" dirty="0">
                <a:solidFill>
                  <a:schemeClr val="accent2">
                    <a:lumMod val="75000"/>
                  </a:schemeClr>
                </a:solidFill>
                <a:latin typeface="Arial" panose="020B0604020202020204" pitchFamily="34" charset="0"/>
                <a:cs typeface="Arial" panose="020B0604020202020204" pitchFamily="34" charset="0"/>
              </a:rPr>
              <a:t>Plan</a:t>
            </a:r>
          </a:p>
          <a:p>
            <a:pPr algn="ctr" eaLnBrk="1" hangingPunct="1"/>
            <a:r>
              <a:rPr lang="en-US" altLang="en-US" dirty="0"/>
              <a:t> </a:t>
            </a:r>
          </a:p>
        </p:txBody>
      </p:sp>
      <p:sp>
        <p:nvSpPr>
          <p:cNvPr id="10" name="Content Placeholder 2"/>
          <p:cNvSpPr>
            <a:spLocks noGrp="1"/>
          </p:cNvSpPr>
          <p:nvPr/>
        </p:nvSpPr>
        <p:spPr bwMode="auto">
          <a:xfrm>
            <a:off x="1323551" y="1578012"/>
            <a:ext cx="9164741" cy="53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25000" lnSpcReduction="20000"/>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hangingPunct="1">
              <a:lnSpc>
                <a:spcPct val="109000"/>
              </a:lnSpc>
              <a:spcBef>
                <a:spcPct val="0"/>
              </a:spcBef>
              <a:spcAft>
                <a:spcPct val="0"/>
              </a:spcAft>
              <a:buClr>
                <a:schemeClr val="accent1"/>
              </a:buClr>
              <a:buFont typeface="Wingdings" panose="05000000000000000000" pitchFamily="2" charset="2"/>
              <a:buChar char="q"/>
              <a:defRPr/>
            </a:pPr>
            <a:r>
              <a:rPr lang="en-US" sz="6400" dirty="0">
                <a:solidFill>
                  <a:schemeClr val="tx1"/>
                </a:solidFill>
                <a:latin typeface="Arial" panose="020B0604020202020204" pitchFamily="34" charset="0"/>
                <a:cs typeface="Arial" panose="020B0604020202020204" pitchFamily="34" charset="0"/>
              </a:rPr>
              <a:t>Recipe Development:</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Review Current Recipes: Identify existing recipes that could incorporate less frequently used ingredients.</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Create New Recipes: Develop new recipes that feature these ingredients, ensuring they add value and appeal to customers.</a:t>
            </a: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64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Wingdings" panose="05000000000000000000" pitchFamily="2" charset="2"/>
              <a:buChar char="q"/>
              <a:defRPr/>
            </a:pPr>
            <a:r>
              <a:rPr lang="en-US" sz="6400" dirty="0">
                <a:solidFill>
                  <a:schemeClr val="tx1"/>
                </a:solidFill>
                <a:latin typeface="Arial" panose="020B0604020202020204" pitchFamily="34" charset="0"/>
                <a:cs typeface="Arial" panose="020B0604020202020204" pitchFamily="34" charset="0"/>
              </a:rPr>
              <a:t>Develop Seasonal Menus:</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Plan Menus: Create seasonal menus that feature less frequently used ingredients to take advantage of specific times of the year.</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Design Promotions: Develop promotional campaigns around these seasonal items to attract customer interest.</a:t>
            </a: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64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Wingdings" panose="05000000000000000000" pitchFamily="2" charset="2"/>
              <a:buChar char="q"/>
              <a:defRPr/>
            </a:pPr>
            <a:r>
              <a:rPr lang="en-US" sz="6400" dirty="0">
                <a:solidFill>
                  <a:schemeClr val="tx1"/>
                </a:solidFill>
                <a:latin typeface="Arial" panose="020B0604020202020204" pitchFamily="34" charset="0"/>
                <a:cs typeface="Arial" panose="020B0604020202020204" pitchFamily="34" charset="0"/>
              </a:rPr>
              <a:t>Set Par Levels:</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Determine Minimum Levels: Establish minimum stock levels (par levels) for key ingredients to ensure availability during peak times.</a:t>
            </a:r>
          </a:p>
          <a:p>
            <a:pPr eaLnBrk="1" hangingPunct="1">
              <a:lnSpc>
                <a:spcPct val="109000"/>
              </a:lnSpc>
              <a:spcBef>
                <a:spcPct val="0"/>
              </a:spcBef>
              <a:spcAft>
                <a:spcPct val="0"/>
              </a:spcAft>
              <a:buClr>
                <a:schemeClr val="accent1"/>
              </a:buClr>
              <a:buFont typeface="Courier New" panose="02070309020205020404" pitchFamily="49" charset="0"/>
              <a:buChar char="o"/>
              <a:defRPr/>
            </a:pPr>
            <a:r>
              <a:rPr lang="en-US" sz="6400" dirty="0">
                <a:solidFill>
                  <a:schemeClr val="tx1"/>
                </a:solidFill>
                <a:latin typeface="Arial" panose="020B0604020202020204" pitchFamily="34" charset="0"/>
                <a:cs typeface="Arial" panose="020B0604020202020204" pitchFamily="34" charset="0"/>
              </a:rPr>
              <a:t>Implement Reordering System: Set up an automatic reordering system that triggers when stock falls below par levels.</a:t>
            </a: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marL="0" indent="0" eaLnBrk="1" hangingPunct="1">
              <a:lnSpc>
                <a:spcPct val="119000"/>
              </a:lnSpc>
              <a:spcBef>
                <a:spcPct val="0"/>
              </a:spcBef>
              <a:spcAft>
                <a:spcPct val="0"/>
              </a:spcAft>
              <a:buClr>
                <a:schemeClr val="accent1"/>
              </a:buClr>
              <a:buNone/>
              <a:defRPr/>
            </a:pPr>
            <a:endParaRPr lang="en-US" sz="16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marL="0" indent="0" eaLnBrk="1" hangingPunct="1">
              <a:lnSpc>
                <a:spcPct val="109000"/>
              </a:lnSpc>
              <a:spcBef>
                <a:spcPct val="0"/>
              </a:spcBef>
              <a:spcAft>
                <a:spcPct val="0"/>
              </a:spcAft>
              <a:buClr>
                <a:schemeClr val="accent1"/>
              </a:buClr>
              <a:buNone/>
              <a:defRPr/>
            </a:pPr>
            <a:endParaRPr lang="en-US" sz="2200" dirty="0">
              <a:solidFill>
                <a:schemeClr val="tx1"/>
              </a:solidFill>
              <a:latin typeface="Arial" panose="020B0604020202020204" pitchFamily="34" charset="0"/>
              <a:cs typeface="Arial" panose="020B0604020202020204" pitchFamily="34" charset="0"/>
            </a:endParaRPr>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p>
          <a:p>
            <a:pPr marL="0" indent="0">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143415188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1846729" y="125506"/>
            <a:ext cx="7709395" cy="78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Conclusion</a:t>
            </a:r>
          </a:p>
          <a:p>
            <a:pPr algn="ctr" eaLnBrk="1" hangingPunct="1"/>
            <a:r>
              <a:rPr lang="en-US" altLang="en-US" dirty="0"/>
              <a:t> </a:t>
            </a:r>
          </a:p>
        </p:txBody>
      </p:sp>
      <p:sp>
        <p:nvSpPr>
          <p:cNvPr id="10" name="Content Placeholder 2"/>
          <p:cNvSpPr>
            <a:spLocks noGrp="1"/>
          </p:cNvSpPr>
          <p:nvPr/>
        </p:nvSpPr>
        <p:spPr bwMode="auto">
          <a:xfrm>
            <a:off x="1323551" y="1578012"/>
            <a:ext cx="9164741" cy="53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Courier New" panose="02070309020205020404" pitchFamily="49" charset="0"/>
              <a:buChar char="o"/>
              <a:defRPr/>
            </a:pPr>
            <a:endParaRPr lang="en-US" sz="1500" dirty="0">
              <a:solidFill>
                <a:schemeClr val="tx1"/>
              </a:solidFill>
              <a:latin typeface="Arial" panose="020B0604020202020204" pitchFamily="34" charset="0"/>
              <a:cs typeface="Arial" panose="020B0604020202020204" pitchFamily="34" charset="0"/>
            </a:endParaRPr>
          </a:p>
          <a:p>
            <a:pPr marL="0" indent="0" eaLnBrk="1" hangingPunct="1">
              <a:lnSpc>
                <a:spcPct val="119000"/>
              </a:lnSpc>
              <a:spcBef>
                <a:spcPct val="0"/>
              </a:spcBef>
              <a:spcAft>
                <a:spcPct val="0"/>
              </a:spcAft>
              <a:buClr>
                <a:schemeClr val="accent1"/>
              </a:buClr>
              <a:buNone/>
              <a:defRPr/>
            </a:pPr>
            <a:endParaRPr lang="en-US" sz="16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eaLnBrk="1" hangingPunct="1">
              <a:lnSpc>
                <a:spcPct val="109000"/>
              </a:lnSpc>
              <a:spcBef>
                <a:spcPct val="0"/>
              </a:spcBef>
              <a:spcAft>
                <a:spcPct val="0"/>
              </a:spcAft>
              <a:buClr>
                <a:schemeClr val="accent1"/>
              </a:buClr>
              <a:buFont typeface="Arial" panose="020B0604020202020204" pitchFamily="34" charset="0"/>
              <a:buChar char="•"/>
              <a:defRPr/>
            </a:pPr>
            <a:endParaRPr lang="en-US" sz="2200" dirty="0">
              <a:solidFill>
                <a:schemeClr val="tx1"/>
              </a:solidFill>
              <a:latin typeface="Arial" panose="020B0604020202020204" pitchFamily="34" charset="0"/>
              <a:cs typeface="Arial" panose="020B0604020202020204" pitchFamily="34" charset="0"/>
            </a:endParaRPr>
          </a:p>
          <a:p>
            <a:pPr marL="0" indent="0" eaLnBrk="1" hangingPunct="1">
              <a:lnSpc>
                <a:spcPct val="109000"/>
              </a:lnSpc>
              <a:spcBef>
                <a:spcPct val="0"/>
              </a:spcBef>
              <a:spcAft>
                <a:spcPct val="0"/>
              </a:spcAft>
              <a:buClr>
                <a:schemeClr val="accent1"/>
              </a:buClr>
              <a:buNone/>
              <a:defRPr/>
            </a:pPr>
            <a:endParaRPr lang="en-US" sz="2200" dirty="0">
              <a:solidFill>
                <a:schemeClr val="tx1"/>
              </a:solidFill>
              <a:latin typeface="Arial" panose="020B0604020202020204" pitchFamily="34" charset="0"/>
              <a:cs typeface="Arial" panose="020B0604020202020204" pitchFamily="34" charset="0"/>
            </a:endParaRPr>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p>
          <a:p>
            <a:pPr marL="0" indent="0">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a:p>
          <a:p>
            <a:endParaRPr lang="en-US" dirty="0"/>
          </a:p>
        </p:txBody>
      </p:sp>
      <p:sp>
        <p:nvSpPr>
          <p:cNvPr id="5" name="TextBox 4">
            <a:extLst>
              <a:ext uri="{FF2B5EF4-FFF2-40B4-BE49-F238E27FC236}">
                <a16:creationId xmlns:a16="http://schemas.microsoft.com/office/drawing/2014/main" id="{309A23C8-1B77-4E48-8868-085157AB5C8B}"/>
              </a:ext>
            </a:extLst>
          </p:cNvPr>
          <p:cNvSpPr txBox="1"/>
          <p:nvPr/>
        </p:nvSpPr>
        <p:spPr>
          <a:xfrm>
            <a:off x="1559859" y="1582341"/>
            <a:ext cx="7590864" cy="230832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To address key challenges in managing your pizza restaurant, focus on optimizing staffing during peak hours and streamlining kitchen operations. Highlight and promote your top-selling pizzas while considering special deals for them. Regularly review revenue trends to make informed financial decisions and adjust your menu by removing underperforming pizzas. Use targeted promotions to boost sales of pizzas needing a push. Efficiently manage ingredient inventory by ordering less of infrequently used items and ensuring a steady supply of popular ones. By implementing these strategies, you can improve efficiency, boost sales, and enhance customer satisfaction.</a:t>
            </a:r>
          </a:p>
        </p:txBody>
      </p:sp>
    </p:spTree>
    <p:extLst>
      <p:ext uri="{BB962C8B-B14F-4D97-AF65-F5344CB8AC3E}">
        <p14:creationId xmlns:p14="http://schemas.microsoft.com/office/powerpoint/2010/main" val="304425157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489342" y="2082233"/>
            <a:ext cx="7228560" cy="133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fontAlgn="auto" hangingPunct="1">
              <a:defRPr/>
            </a:pPr>
            <a:r>
              <a:rPr lang="en-US" b="1" dirty="0">
                <a:solidFill>
                  <a:schemeClr val="accent2">
                    <a:lumMod val="75000"/>
                  </a:schemeClr>
                </a:solidFill>
                <a:latin typeface="Arial" panose="020B0604020202020204" pitchFamily="34" charset="0"/>
                <a:cs typeface="Arial" panose="020B0604020202020204" pitchFamily="34" charset="0"/>
              </a:rPr>
              <a:t>Thank</a:t>
            </a:r>
            <a:r>
              <a:rPr lang="en-US" sz="8800" b="1" dirty="0"/>
              <a:t> </a:t>
            </a:r>
            <a:r>
              <a:rPr lang="en-US" b="1" dirty="0">
                <a:solidFill>
                  <a:schemeClr val="accent2">
                    <a:lumMod val="75000"/>
                  </a:schemeClr>
                </a:solidFill>
                <a:latin typeface="Arial" panose="020B0604020202020204" pitchFamily="34" charset="0"/>
                <a:cs typeface="Arial" panose="020B0604020202020204" pitchFamily="34" charset="0"/>
              </a:rPr>
              <a:t>you</a:t>
            </a:r>
            <a:endParaRPr lang="en-US" altLang="en-US" b="1" dirty="0">
              <a:solidFill>
                <a:schemeClr val="accent2">
                  <a:lumMod val="75000"/>
                </a:schemeClr>
              </a:solidFill>
              <a:latin typeface="Arial" panose="020B0604020202020204" pitchFamily="34" charset="0"/>
              <a:cs typeface="Arial" panose="020B0604020202020204" pitchFamily="34" charset="0"/>
            </a:endParaRPr>
          </a:p>
          <a:p>
            <a:pPr algn="ctr" eaLnBrk="1" hangingPunct="1"/>
            <a:r>
              <a:rPr lang="en-US" altLang="en-US" dirty="0"/>
              <a:t> </a:t>
            </a:r>
          </a:p>
        </p:txBody>
      </p:sp>
      <p:sp>
        <p:nvSpPr>
          <p:cNvPr id="10" name="Content Placeholder 2"/>
          <p:cNvSpPr>
            <a:spLocks noGrp="1"/>
          </p:cNvSpPr>
          <p:nvPr/>
        </p:nvSpPr>
        <p:spPr bwMode="auto">
          <a:xfrm>
            <a:off x="1510144" y="1182188"/>
            <a:ext cx="10778838" cy="567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defTabSz="457200" eaLnBrk="1" hangingPunct="1">
              <a:lnSpc>
                <a:spcPct val="114000"/>
              </a:lnSpc>
              <a:spcAft>
                <a:spcPts val="0"/>
              </a:spcAft>
              <a:buClr>
                <a:schemeClr val="accent1"/>
              </a:buClr>
              <a:buFont typeface="Wingdings" panose="05000000000000000000" pitchFamily="2" charset="2"/>
              <a:buChar char="v"/>
            </a:pPr>
            <a:endParaRPr lang="en-US" sz="2600" dirty="0"/>
          </a:p>
          <a:p>
            <a:pPr defTabSz="457200" eaLnBrk="1" hangingPunct="1">
              <a:lnSpc>
                <a:spcPct val="114000"/>
              </a:lnSpc>
              <a:spcAft>
                <a:spcPts val="0"/>
              </a:spcAft>
              <a:buClr>
                <a:schemeClr val="accent1"/>
              </a:buClr>
              <a:buFont typeface="Wingdings" panose="05000000000000000000" pitchFamily="2" charset="2"/>
              <a:buChar char="v"/>
            </a:pPr>
            <a:endParaRPr lang="en-US" sz="1600" dirty="0"/>
          </a:p>
          <a:p>
            <a:pPr defTabSz="457200" eaLnBrk="1" hangingPunct="1">
              <a:lnSpc>
                <a:spcPct val="114000"/>
              </a:lnSpc>
              <a:spcAft>
                <a:spcPts val="0"/>
              </a:spcAft>
              <a:buClr>
                <a:schemeClr val="accent1"/>
              </a:buClr>
              <a:buFont typeface="Wingdings" panose="05000000000000000000" pitchFamily="2" charset="2"/>
              <a:buChar char="v"/>
            </a:pPr>
            <a:endParaRPr lang="en-US" sz="1600" dirty="0"/>
          </a:p>
          <a:p>
            <a:pPr defTabSz="457200" eaLnBrk="1" hangingPunct="1">
              <a:lnSpc>
                <a:spcPct val="114000"/>
              </a:lnSpc>
              <a:spcAft>
                <a:spcPts val="0"/>
              </a:spcAft>
              <a:buClr>
                <a:schemeClr val="accent1"/>
              </a:buClr>
              <a:buFont typeface="Wingdings" panose="05000000000000000000" pitchFamily="2" charset="2"/>
              <a:buChar char="v"/>
            </a:pPr>
            <a:endParaRPr lang="en-US" sz="1600" dirty="0">
              <a:solidFill>
                <a:schemeClr val="tx1">
                  <a:lumMod val="75000"/>
                  <a:lumOff val="25000"/>
                </a:schemeClr>
              </a:solidFill>
            </a:endParaRPr>
          </a:p>
          <a:p>
            <a:pPr>
              <a:buClr>
                <a:schemeClr val="accent1"/>
              </a:buClr>
              <a:buFont typeface="Wingdings" panose="05000000000000000000" pitchFamily="2" charset="2"/>
              <a:buChar char="v"/>
            </a:pPr>
            <a:endParaRPr lang="en-US" sz="1400" dirty="0">
              <a:solidFill>
                <a:schemeClr val="tx1">
                  <a:lumMod val="75000"/>
                  <a:lumOff val="25000"/>
                </a:schemeClr>
              </a:solidFill>
            </a:endParaRPr>
          </a:p>
          <a:p>
            <a:pPr>
              <a:buClr>
                <a:schemeClr val="accent1"/>
              </a:buClr>
              <a:buFont typeface="Wingdings" panose="05000000000000000000" pitchFamily="2" charset="2"/>
              <a:buChar char="v"/>
            </a:pPr>
            <a:endParaRPr lang="en-US" sz="1400" dirty="0">
              <a:solidFill>
                <a:schemeClr val="tx1">
                  <a:lumMod val="75000"/>
                  <a:lumOff val="25000"/>
                </a:schemeClr>
              </a:solidFill>
            </a:endParaRPr>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b="1" dirty="0"/>
          </a:p>
          <a:p>
            <a:pPr marL="0" indent="0" defTabSz="457200" eaLnBrk="1" hangingPunct="1">
              <a:lnSpc>
                <a:spcPct val="114000"/>
              </a:lnSpc>
              <a:spcAft>
                <a:spcPts val="0"/>
              </a:spcAft>
              <a:buClr>
                <a:schemeClr val="accent1"/>
              </a:buClr>
              <a:buNone/>
            </a:pPr>
            <a:endParaRPr lang="en-US" sz="1400" dirty="0">
              <a:solidFill>
                <a:schemeClr val="tx1">
                  <a:lumMod val="75000"/>
                  <a:lumOff val="25000"/>
                </a:schemeClr>
              </a:solidFill>
            </a:endParaRPr>
          </a:p>
          <a:p>
            <a:pPr marL="0" indent="0">
              <a:buClr>
                <a:schemeClr val="accent1"/>
              </a:buClr>
              <a:buNone/>
            </a:pPr>
            <a:r>
              <a:rPr lang="en-US" sz="1400" dirty="0">
                <a:solidFill>
                  <a:schemeClr val="tx1">
                    <a:lumMod val="75000"/>
                    <a:lumOff val="25000"/>
                  </a:schemeClr>
                </a:solidFill>
              </a:rPr>
              <a:t> </a:t>
            </a:r>
          </a:p>
          <a:p>
            <a:pPr marL="0" indent="0">
              <a:buClr>
                <a:schemeClr val="accent1"/>
              </a:buClr>
              <a:buNone/>
            </a:pPr>
            <a:endParaRPr lang="en-US" sz="1400" dirty="0">
              <a:solidFill>
                <a:schemeClr val="tx1">
                  <a:lumMod val="75000"/>
                  <a:lumOff val="25000"/>
                </a:schemeClr>
              </a:solidFill>
            </a:endParaRPr>
          </a:p>
          <a:p>
            <a:pPr marL="0" indent="0">
              <a:buClr>
                <a:schemeClr val="accent1"/>
              </a:buClr>
              <a:buNone/>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marL="342900" indent="-342900" defTabSz="457200" eaLnBrk="1" hangingPunct="1">
              <a:lnSpc>
                <a:spcPct val="114000"/>
              </a:lnSpc>
              <a:spcAft>
                <a:spcPts val="0"/>
              </a:spcAft>
              <a:buClr>
                <a:schemeClr val="accent1"/>
              </a:buClr>
              <a:buFont typeface="Wingdings 3" charset="2"/>
              <a:buChar char=""/>
            </a:pPr>
            <a:endParaRPr lang="en-US" sz="1400" dirty="0">
              <a:solidFill>
                <a:schemeClr val="tx1">
                  <a:lumMod val="75000"/>
                  <a:lumOff val="25000"/>
                </a:schemeClr>
              </a:solidFill>
            </a:endParaRPr>
          </a:p>
          <a:p>
            <a:pPr defTabSz="457200" eaLnBrk="1" hangingPunct="1">
              <a:lnSpc>
                <a:spcPct val="114000"/>
              </a:lnSpc>
              <a:spcAft>
                <a:spcPts val="0"/>
              </a:spcAft>
              <a:buClr>
                <a:schemeClr val="accent1"/>
              </a:buClr>
              <a:buFont typeface="Wingdings" panose="05000000000000000000" pitchFamily="2" charset="2"/>
              <a:buChar char="ü"/>
            </a:pPr>
            <a:endParaRPr lang="en-US" sz="1400" dirty="0">
              <a:solidFill>
                <a:schemeClr val="tx1">
                  <a:lumMod val="75000"/>
                  <a:lumOff val="25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14050627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80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altLang="en-US" b="1" dirty="0">
                <a:solidFill>
                  <a:schemeClr val="accent2">
                    <a:lumMod val="75000"/>
                  </a:schemeClr>
                </a:solidFill>
                <a:latin typeface="Arial" panose="020B0604020202020204" pitchFamily="34" charset="0"/>
                <a:cs typeface="Arial" panose="020B0604020202020204" pitchFamily="34" charset="0"/>
              </a:rPr>
              <a:t>Outline</a:t>
            </a:r>
            <a:r>
              <a:rPr lang="en-US" altLang="en-US" dirty="0">
                <a:latin typeface="Arial" panose="020B0604020202020204" pitchFamily="34" charset="0"/>
                <a:cs typeface="Arial" panose="020B0604020202020204" pitchFamily="34" charset="0"/>
              </a:rPr>
              <a:t> </a:t>
            </a:r>
          </a:p>
        </p:txBody>
      </p:sp>
      <p:sp>
        <p:nvSpPr>
          <p:cNvPr id="10" name="Content Placeholder 2"/>
          <p:cNvSpPr>
            <a:spLocks noGrp="1"/>
          </p:cNvSpPr>
          <p:nvPr/>
        </p:nvSpPr>
        <p:spPr bwMode="auto">
          <a:xfrm>
            <a:off x="2103482" y="1435772"/>
            <a:ext cx="7200900" cy="469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55000" lnSpcReduction="20000"/>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Introduction </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Data Sources</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Data Cleaning and  preparation</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Key findings and Recommendations</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Data Visualization</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Data Model</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 Implementation Plan</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Conclusion</a:t>
            </a:r>
          </a:p>
          <a:p>
            <a:pPr eaLnBrk="1" fontAlgn="auto" hangingPunct="1">
              <a:buFont typeface="Wingdings" panose="05000000000000000000" pitchFamily="2" charset="2"/>
              <a:buChar char="§"/>
              <a:defRPr/>
            </a:pPr>
            <a:r>
              <a:rPr lang="en-US" sz="5100" b="1" dirty="0">
                <a:solidFill>
                  <a:schemeClr val="tx1"/>
                </a:solidFill>
                <a:latin typeface="Arial" panose="020B0604020202020204" pitchFamily="34" charset="0"/>
                <a:cs typeface="Arial" panose="020B0604020202020204" pitchFamily="34" charset="0"/>
              </a:rPr>
              <a:t>Thank you</a:t>
            </a:r>
          </a:p>
          <a:p>
            <a:pPr marL="384048" indent="-384048" eaLnBrk="1" fontAlgn="auto" hangingPunct="1">
              <a:buFont typeface="Courier New" panose="02070309020205020404" pitchFamily="49" charset="0"/>
              <a:buChar char="o"/>
              <a:defRPr/>
            </a:pPr>
            <a:endParaRPr lang="en-US" dirty="0"/>
          </a:p>
          <a:p>
            <a:pPr marL="384048" indent="-384048" eaLnBrk="1" fontAlgn="auto" hangingPunct="1">
              <a:buFont typeface="Courier New" panose="02070309020205020404" pitchFamily="49" charset="0"/>
              <a:buChar char="o"/>
              <a:defRPr/>
            </a:pPr>
            <a:endParaRPr lang="en-US" dirty="0"/>
          </a:p>
          <a:p>
            <a:pPr marL="0" indent="0" eaLnBrk="1" fontAlgn="auto" hangingPunct="1">
              <a:buFont typeface="Franklin Gothic Book" panose="020B0503020102020204" pitchFamily="34" charset="0"/>
              <a:buNone/>
              <a:defRPr/>
            </a:pPr>
            <a:endParaRPr lang="en-US" dirty="0"/>
          </a:p>
        </p:txBody>
      </p:sp>
    </p:spTree>
    <p:extLst>
      <p:ext uri="{BB962C8B-B14F-4D97-AF65-F5344CB8AC3E}">
        <p14:creationId xmlns:p14="http://schemas.microsoft.com/office/powerpoint/2010/main" val="19267106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b="1" dirty="0">
                <a:solidFill>
                  <a:schemeClr val="accent2">
                    <a:lumMod val="75000"/>
                  </a:schemeClr>
                </a:solidFill>
                <a:latin typeface="Arial" panose="020B0604020202020204" pitchFamily="34" charset="0"/>
                <a:cs typeface="Arial" panose="020B0604020202020204" pitchFamily="34" charset="0"/>
              </a:rPr>
              <a:t>Introduction</a:t>
            </a:r>
            <a:r>
              <a:rPr lang="en-US" altLang="en-US" dirty="0">
                <a:latin typeface="Arial" panose="020B0604020202020204" pitchFamily="34" charset="0"/>
                <a:cs typeface="Arial" panose="020B0604020202020204" pitchFamily="34" charset="0"/>
              </a:rPr>
              <a:t> </a:t>
            </a:r>
          </a:p>
        </p:txBody>
      </p:sp>
      <p:sp>
        <p:nvSpPr>
          <p:cNvPr id="10" name="Content Placeholder 2"/>
          <p:cNvSpPr>
            <a:spLocks noGrp="1"/>
          </p:cNvSpPr>
          <p:nvPr/>
        </p:nvSpPr>
        <p:spPr bwMode="auto">
          <a:xfrm>
            <a:off x="2103482" y="2144110"/>
            <a:ext cx="7200900" cy="420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eaLnBrk="1" fontAlgn="auto" hangingPunct="1">
              <a:buFont typeface="Courier New" panose="02070309020205020404" pitchFamily="49" charset="0"/>
              <a:buChar char="o"/>
              <a:defRPr/>
            </a:pPr>
            <a:endParaRPr lang="en-US" dirty="0"/>
          </a:p>
        </p:txBody>
      </p:sp>
      <p:sp>
        <p:nvSpPr>
          <p:cNvPr id="2" name="Rectangle 1"/>
          <p:cNvSpPr/>
          <p:nvPr/>
        </p:nvSpPr>
        <p:spPr>
          <a:xfrm>
            <a:off x="1813034" y="1575582"/>
            <a:ext cx="8917719" cy="3894015"/>
          </a:xfrm>
          <a:prstGeom prst="rect">
            <a:avLst/>
          </a:prstGeom>
        </p:spPr>
        <p:txBody>
          <a:bodyPr wrap="square">
            <a:spAutoFit/>
          </a:bodyPr>
          <a:lstStyle/>
          <a:p>
            <a:pPr indent="-342900" defTabSz="685800" fontAlgn="base">
              <a:lnSpc>
                <a:spcPct val="89000"/>
              </a:lnSpc>
              <a:spcBef>
                <a:spcPct val="0"/>
              </a:spcBef>
              <a:spcAft>
                <a:spcPct val="0"/>
              </a:spcAft>
              <a:buClr>
                <a:schemeClr val="accent1"/>
              </a:buClr>
              <a:buFont typeface="Wingdings 3" charset="2"/>
              <a:buChar char=""/>
              <a:defRPr/>
            </a:pPr>
            <a:r>
              <a:rPr lang="en-US" sz="2400" dirty="0">
                <a:latin typeface="Arial" panose="020B0604020202020204" pitchFamily="34" charset="0"/>
                <a:ea typeface="+mj-ea"/>
                <a:cs typeface="Arial" panose="020B0604020202020204" pitchFamily="34" charset="0"/>
              </a:rPr>
              <a:t>Pizza Restaurant is a restaurant that sells pizzas of various types.</a:t>
            </a:r>
          </a:p>
          <a:p>
            <a:pPr defTabSz="685800" fontAlgn="base">
              <a:lnSpc>
                <a:spcPct val="89000"/>
              </a:lnSpc>
              <a:spcBef>
                <a:spcPct val="0"/>
              </a:spcBef>
              <a:spcAft>
                <a:spcPct val="0"/>
              </a:spcAft>
              <a:buClr>
                <a:schemeClr val="accent1"/>
              </a:buClr>
              <a:defRPr/>
            </a:pPr>
            <a:endParaRPr lang="en-US" sz="2400" dirty="0">
              <a:latin typeface="Arial" panose="020B0604020202020204" pitchFamily="34" charset="0"/>
              <a:ea typeface="+mj-ea"/>
              <a:cs typeface="Arial" panose="020B0604020202020204" pitchFamily="34" charset="0"/>
            </a:endParaRPr>
          </a:p>
          <a:p>
            <a:pPr indent="-342900" defTabSz="685800" fontAlgn="base">
              <a:lnSpc>
                <a:spcPct val="89000"/>
              </a:lnSpc>
              <a:spcBef>
                <a:spcPct val="0"/>
              </a:spcBef>
              <a:spcAft>
                <a:spcPct val="0"/>
              </a:spcAft>
              <a:buClr>
                <a:schemeClr val="accent1"/>
              </a:buClr>
              <a:buFont typeface="Wingdings 3" charset="2"/>
              <a:buChar char=""/>
              <a:defRPr/>
            </a:pPr>
            <a:r>
              <a:rPr lang="en-US" sz="2400" dirty="0">
                <a:latin typeface="Arial" panose="020B0604020202020204" pitchFamily="34" charset="0"/>
                <a:ea typeface="+mj-ea"/>
                <a:cs typeface="Arial" panose="020B0604020202020204" pitchFamily="34" charset="0"/>
              </a:rPr>
              <a:t>Provide insights and recommendations to address these challenges</a:t>
            </a:r>
            <a:r>
              <a:rPr lang="en-US" sz="1600" dirty="0">
                <a:latin typeface="Arial" panose="020B0604020202020204" pitchFamily="34" charset="0"/>
                <a:ea typeface="+mj-ea"/>
                <a:cs typeface="Arial" panose="020B0604020202020204" pitchFamily="34" charset="0"/>
              </a:rPr>
              <a:t>:</a:t>
            </a:r>
          </a:p>
          <a:p>
            <a:pPr marL="382588"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Daily Customers and Peak Hours.</a:t>
            </a:r>
          </a:p>
          <a:p>
            <a:pPr marL="382588" lvl="0"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Count of Pizzas in An Order and Best Sellers.</a:t>
            </a:r>
          </a:p>
          <a:p>
            <a:pPr marL="382588" lvl="0"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Yearly, Monthly, and Quarterly Revenue.</a:t>
            </a:r>
          </a:p>
          <a:p>
            <a:pPr marL="382588" lvl="0"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Pizzas to take off menu.</a:t>
            </a:r>
          </a:p>
          <a:p>
            <a:pPr marL="382588" lvl="0"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Pizzas that requires Promotions.</a:t>
            </a:r>
          </a:p>
          <a:p>
            <a:pPr marL="382588" lvl="0" indent="-382588" fontAlgn="base">
              <a:lnSpc>
                <a:spcPct val="94000"/>
              </a:lnSpc>
              <a:spcBef>
                <a:spcPts val="1000"/>
              </a:spcBef>
              <a:buClr>
                <a:schemeClr val="accent1"/>
              </a:buClr>
              <a:buFont typeface="Wingdings" panose="05000000000000000000" pitchFamily="2" charset="2"/>
              <a:buChar char="v"/>
              <a:defRPr/>
            </a:pPr>
            <a:r>
              <a:rPr lang="en-US" sz="1600" dirty="0">
                <a:latin typeface="Arial" panose="020B0604020202020204" pitchFamily="34" charset="0"/>
                <a:cs typeface="Arial" panose="020B0604020202020204" pitchFamily="34" charset="0"/>
              </a:rPr>
              <a:t>Most and Least Used Ingredients</a:t>
            </a:r>
          </a:p>
        </p:txBody>
      </p:sp>
    </p:spTree>
    <p:extLst>
      <p:ext uri="{BB962C8B-B14F-4D97-AF65-F5344CB8AC3E}">
        <p14:creationId xmlns:p14="http://schemas.microsoft.com/office/powerpoint/2010/main" val="13053143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Title 1"/>
          <p:cNvSpPr>
            <a:spLocks noGrp="1"/>
          </p:cNvSpPr>
          <p:nvPr/>
        </p:nvSpPr>
        <p:spPr bwMode="auto">
          <a:xfrm>
            <a:off x="2103482" y="517839"/>
            <a:ext cx="72009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685800" rtl="0" eaLnBrk="0" fontAlgn="base" hangingPunct="0">
              <a:lnSpc>
                <a:spcPct val="89000"/>
              </a:lnSpc>
              <a:spcBef>
                <a:spcPct val="0"/>
              </a:spcBef>
              <a:spcAft>
                <a:spcPct val="0"/>
              </a:spcAft>
              <a:defRPr sz="4400" kern="1200">
                <a:solidFill>
                  <a:schemeClr val="tx2"/>
                </a:solidFill>
                <a:latin typeface="+mj-lt"/>
                <a:ea typeface="+mj-ea"/>
                <a:cs typeface="+mj-cs"/>
              </a:defRPr>
            </a:lvl1pPr>
            <a:lvl2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2pPr>
            <a:lvl3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3pPr>
            <a:lvl4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4pPr>
            <a:lvl5pPr algn="l" defTabSz="685800" rtl="0" eaLnBrk="0" fontAlgn="base" hangingPunct="0">
              <a:lnSpc>
                <a:spcPct val="89000"/>
              </a:lnSpc>
              <a:spcBef>
                <a:spcPct val="0"/>
              </a:spcBef>
              <a:spcAft>
                <a:spcPct val="0"/>
              </a:spcAft>
              <a:defRPr sz="4400">
                <a:solidFill>
                  <a:schemeClr val="tx2"/>
                </a:solidFill>
                <a:latin typeface="Franklin Gothic Book" panose="020B0503020102020204" pitchFamily="34" charset="0"/>
              </a:defRPr>
            </a:lvl5pPr>
            <a:lvl6pPr marL="4572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defTabSz="685800" rtl="0" fontAlgn="base">
              <a:lnSpc>
                <a:spcPct val="89000"/>
              </a:lnSpc>
              <a:spcBef>
                <a:spcPct val="0"/>
              </a:spcBef>
              <a:spcAft>
                <a:spcPct val="0"/>
              </a:spcAft>
              <a:defRPr sz="4400">
                <a:solidFill>
                  <a:schemeClr val="tx2"/>
                </a:solidFill>
                <a:latin typeface="Franklin Gothic Book" panose="020B0503020102020204" pitchFamily="34" charset="0"/>
              </a:defRPr>
            </a:lvl9pPr>
          </a:lstStyle>
          <a:p>
            <a:pPr algn="ctr" eaLnBrk="1" hangingPunct="1"/>
            <a:r>
              <a:rPr lang="en-US" b="1" dirty="0">
                <a:solidFill>
                  <a:schemeClr val="accent2">
                    <a:lumMod val="75000"/>
                  </a:schemeClr>
                </a:solidFill>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a:t>
            </a:r>
            <a:r>
              <a:rPr lang="en-US" b="1" dirty="0">
                <a:solidFill>
                  <a:schemeClr val="accent2">
                    <a:lumMod val="75000"/>
                  </a:schemeClr>
                </a:solidFill>
                <a:latin typeface="Arial" panose="020B0604020202020204" pitchFamily="34" charset="0"/>
                <a:cs typeface="Arial" panose="020B0604020202020204" pitchFamily="34" charset="0"/>
              </a:rPr>
              <a:t>Sources</a:t>
            </a:r>
          </a:p>
          <a:p>
            <a:pPr algn="ctr" eaLnBrk="1" hangingPunct="1"/>
            <a:r>
              <a:rPr lang="en-US" altLang="en-US" dirty="0"/>
              <a:t> </a:t>
            </a:r>
          </a:p>
        </p:txBody>
      </p:sp>
      <p:sp>
        <p:nvSpPr>
          <p:cNvPr id="10" name="Content Placeholder 2"/>
          <p:cNvSpPr>
            <a:spLocks noGrp="1"/>
          </p:cNvSpPr>
          <p:nvPr/>
        </p:nvSpPr>
        <p:spPr bwMode="auto">
          <a:xfrm>
            <a:off x="2103482" y="2133600"/>
            <a:ext cx="8065277" cy="376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82588" indent="-382588" algn="l" defTabSz="685800" rtl="0" eaLnBrk="0" fontAlgn="base" hangingPunct="0">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defTabSz="685800" rtl="0" eaLnBrk="0" fontAlgn="base" hangingPunct="0">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defTabSz="685800" rtl="0" eaLnBrk="0" fontAlgn="base" hangingPunct="0">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defTabSz="685800" rtl="0" eaLnBrk="0" fontAlgn="base" hangingPunct="0">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b="1" dirty="0"/>
              <a:t>Pizza Place Sales </a:t>
            </a:r>
            <a:r>
              <a:rPr lang="en-US" sz="1600" dirty="0">
                <a:latin typeface="Arial" panose="020B0604020202020204" pitchFamily="34" charset="0"/>
                <a:cs typeface="Arial" panose="020B0604020202020204" pitchFamily="34" charset="0"/>
              </a:rPr>
              <a:t>A year's worth of sales from a fictitious pizza place, including the date and time of each order and the pizzas served, with additional details on the type, size, quantity, price, and ingredients.</a:t>
            </a:r>
          </a:p>
        </p:txBody>
      </p:sp>
    </p:spTree>
    <p:extLst>
      <p:ext uri="{BB962C8B-B14F-4D97-AF65-F5344CB8AC3E}">
        <p14:creationId xmlns:p14="http://schemas.microsoft.com/office/powerpoint/2010/main" val="5404907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081" y="721217"/>
            <a:ext cx="7642897" cy="1318598"/>
          </a:xfrm>
        </p:spPr>
        <p:txBody>
          <a:bodyPr>
            <a:noAutofit/>
          </a:bodyPr>
          <a:lstStyle/>
          <a:p>
            <a:pPr algn="ctr" defTabSz="685800">
              <a:lnSpc>
                <a:spcPct val="89000"/>
              </a:lnSpc>
              <a:spcAft>
                <a:spcPct val="0"/>
              </a:spcAft>
              <a:defRPr/>
            </a:pPr>
            <a:r>
              <a:rPr lang="en-US" sz="4400" b="1" dirty="0">
                <a:latin typeface="Arial" panose="020B0604020202020204" pitchFamily="34" charset="0"/>
                <a:cs typeface="Arial" panose="020B0604020202020204" pitchFamily="34" charset="0"/>
              </a:rPr>
              <a:t>Data</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Cleaning</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and</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Preparation</a:t>
            </a:r>
          </a:p>
        </p:txBody>
      </p:sp>
      <p:sp>
        <p:nvSpPr>
          <p:cNvPr id="3" name="Content Placeholder 2"/>
          <p:cNvSpPr>
            <a:spLocks noGrp="1"/>
          </p:cNvSpPr>
          <p:nvPr>
            <p:ph sz="half" idx="1"/>
          </p:nvPr>
        </p:nvSpPr>
        <p:spPr>
          <a:xfrm>
            <a:off x="2385080" y="2235404"/>
            <a:ext cx="6576039" cy="3777622"/>
          </a:xfrm>
        </p:spPr>
        <p:txBody>
          <a:bodyPr>
            <a:noAutofit/>
          </a:bodyPr>
          <a:lstStyle/>
          <a:p>
            <a:pPr marL="0" defTabSz="685800" fontAlgn="base">
              <a:lnSpc>
                <a:spcPct val="89000"/>
              </a:lnSpc>
              <a:spcBef>
                <a:spcPct val="0"/>
              </a:spcBef>
              <a:spcAft>
                <a:spcPct val="0"/>
              </a:spcAft>
              <a:defRPr/>
            </a:pPr>
            <a:r>
              <a:rPr lang="en-US" sz="1600" dirty="0">
                <a:solidFill>
                  <a:schemeClr val="tx1"/>
                </a:solidFill>
                <a:latin typeface="Arial" panose="020B0604020202020204" pitchFamily="34" charset="0"/>
                <a:ea typeface="+mj-ea"/>
                <a:cs typeface="Arial" panose="020B0604020202020204" pitchFamily="34" charset="0"/>
              </a:rPr>
              <a:t>Data Source: </a:t>
            </a:r>
            <a:r>
              <a:rPr lang="en-US" sz="1600" dirty="0" err="1">
                <a:solidFill>
                  <a:schemeClr val="tx1"/>
                </a:solidFill>
                <a:latin typeface="Arial" panose="020B0604020202020204" pitchFamily="34" charset="0"/>
                <a:ea typeface="+mj-ea"/>
                <a:cs typeface="Arial" panose="020B0604020202020204" pitchFamily="34" charset="0"/>
              </a:rPr>
              <a:t>MavenAnalytics</a:t>
            </a:r>
            <a:r>
              <a:rPr lang="en-US" sz="1600" dirty="0">
                <a:solidFill>
                  <a:schemeClr val="tx1"/>
                </a:solidFill>
                <a:latin typeface="Arial" panose="020B0604020202020204" pitchFamily="34" charset="0"/>
                <a:ea typeface="+mj-ea"/>
                <a:cs typeface="Arial" panose="020B0604020202020204" pitchFamily="34" charset="0"/>
              </a:rPr>
              <a:t>.</a:t>
            </a:r>
          </a:p>
          <a:p>
            <a:pPr marL="0" defTabSz="685800" fontAlgn="base">
              <a:lnSpc>
                <a:spcPct val="89000"/>
              </a:lnSpc>
              <a:spcBef>
                <a:spcPct val="0"/>
              </a:spcBef>
              <a:spcAft>
                <a:spcPct val="0"/>
              </a:spcAft>
              <a:defRPr/>
            </a:pPr>
            <a:r>
              <a:rPr lang="en-US" sz="1600" dirty="0">
                <a:solidFill>
                  <a:schemeClr val="tx1"/>
                </a:solidFill>
                <a:latin typeface="Arial" panose="020B0604020202020204" pitchFamily="34" charset="0"/>
                <a:ea typeface="+mj-ea"/>
                <a:cs typeface="Arial" panose="020B0604020202020204" pitchFamily="34" charset="0"/>
              </a:rPr>
              <a:t>Data Extraction and Transformation: </a:t>
            </a:r>
            <a:r>
              <a:rPr lang="en-US" sz="1600" dirty="0">
                <a:solidFill>
                  <a:schemeClr val="tx1"/>
                </a:solidFill>
                <a:latin typeface="Arial" panose="020B0604020202020204" pitchFamily="34" charset="0"/>
                <a:ea typeface="+mj-ea"/>
                <a:cs typeface="Arial" panose="020B0604020202020204" pitchFamily="34" charset="0"/>
                <a:hlinkClick r:id="rId2" action="ppaction://hlinkfile"/>
              </a:rPr>
              <a:t>data-extraction.docx</a:t>
            </a:r>
            <a:endParaRPr lang="en-US" sz="1600" dirty="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1600" dirty="0">
                <a:solidFill>
                  <a:schemeClr val="tx1"/>
                </a:solidFill>
                <a:latin typeface="Arial" panose="020B0604020202020204" pitchFamily="34" charset="0"/>
                <a:ea typeface="+mj-ea"/>
                <a:cs typeface="Arial" panose="020B0604020202020204" pitchFamily="34" charset="0"/>
              </a:rPr>
              <a:t>Data Validation :</a:t>
            </a:r>
            <a:r>
              <a:rPr lang="en-US" sz="1600" dirty="0">
                <a:solidFill>
                  <a:schemeClr val="tx1"/>
                </a:solidFill>
                <a:latin typeface="Arial" panose="020B0604020202020204" pitchFamily="34" charset="0"/>
                <a:ea typeface="+mj-ea"/>
                <a:cs typeface="Arial" panose="020B0604020202020204" pitchFamily="34" charset="0"/>
                <a:hlinkClick r:id="rId3" action="ppaction://hlinkfile"/>
              </a:rPr>
              <a:t>data-validation.docx</a:t>
            </a:r>
            <a:endParaRPr lang="en-US" sz="1600" dirty="0">
              <a:solidFill>
                <a:schemeClr val="tx1"/>
              </a:solidFill>
              <a:latin typeface="Arial" panose="020B0604020202020204" pitchFamily="34" charset="0"/>
              <a:ea typeface="+mj-ea"/>
              <a:cs typeface="Arial" panose="020B0604020202020204" pitchFamily="34" charset="0"/>
            </a:endParaRPr>
          </a:p>
          <a:p>
            <a:pPr marL="0" defTabSz="685800" fontAlgn="base">
              <a:lnSpc>
                <a:spcPct val="89000"/>
              </a:lnSpc>
              <a:spcBef>
                <a:spcPct val="0"/>
              </a:spcBef>
              <a:spcAft>
                <a:spcPct val="0"/>
              </a:spcAft>
              <a:defRPr/>
            </a:pPr>
            <a:r>
              <a:rPr lang="en-US" sz="1600" dirty="0">
                <a:solidFill>
                  <a:schemeClr val="tx1"/>
                </a:solidFill>
                <a:latin typeface="Arial" panose="020B0604020202020204" pitchFamily="34" charset="0"/>
                <a:ea typeface="+mj-ea"/>
                <a:cs typeface="Arial" panose="020B0604020202020204" pitchFamily="34" charset="0"/>
              </a:rPr>
              <a:t>Data Tools : Sql Server Management Studio</a:t>
            </a:r>
            <a:r>
              <a:rPr lang="en-US" sz="2400" dirty="0">
                <a:solidFill>
                  <a:schemeClr val="tx1"/>
                </a:solidFill>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27829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62374" y="162059"/>
            <a:ext cx="8911687" cy="1514270"/>
          </a:xfrm>
        </p:spPr>
        <p:txBody>
          <a:bodyPr>
            <a:noAutofit/>
          </a:bodyPr>
          <a:lstStyle/>
          <a:p>
            <a:pPr algn="ctr"/>
            <a:r>
              <a:rPr lang="en-US" sz="4400" b="1" dirty="0">
                <a:latin typeface="Arial" panose="020B0604020202020204" pitchFamily="34" charset="0"/>
                <a:cs typeface="Arial" panose="020B0604020202020204" pitchFamily="34" charset="0"/>
              </a:rPr>
              <a:t>Key</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findings</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and</a:t>
            </a:r>
            <a:r>
              <a:rPr lang="en-US" sz="4400" dirty="0">
                <a:solidFill>
                  <a:schemeClr val="tx2"/>
                </a:solidFill>
                <a:latin typeface="Arial" panose="020B0604020202020204" pitchFamily="34" charset="0"/>
                <a:cs typeface="Arial" panose="020B0604020202020204" pitchFamily="34" charset="0"/>
              </a:rPr>
              <a:t> </a:t>
            </a:r>
            <a:r>
              <a:rPr lang="en-US" sz="4400" b="1" dirty="0">
                <a:latin typeface="Arial" panose="020B0604020202020204" pitchFamily="34" charset="0"/>
                <a:cs typeface="Arial" panose="020B0604020202020204" pitchFamily="34" charset="0"/>
              </a:rPr>
              <a:t>Recommendations</a:t>
            </a:r>
          </a:p>
        </p:txBody>
      </p:sp>
      <p:sp>
        <p:nvSpPr>
          <p:cNvPr id="3" name="Text Placeholder 2"/>
          <p:cNvSpPr>
            <a:spLocks noGrp="1"/>
          </p:cNvSpPr>
          <p:nvPr>
            <p:ph type="body" idx="1"/>
          </p:nvPr>
        </p:nvSpPr>
        <p:spPr>
          <a:xfrm>
            <a:off x="1505999" y="1644429"/>
            <a:ext cx="3992732" cy="481738"/>
          </a:xfrm>
        </p:spPr>
        <p:txBody>
          <a:bodyPr>
            <a:normAutofit/>
          </a:bodyPr>
          <a:lstStyle/>
          <a:p>
            <a:r>
              <a:rPr lang="en-US" b="1" dirty="0"/>
              <a:t>Key Findings</a:t>
            </a:r>
          </a:p>
        </p:txBody>
      </p:sp>
      <p:sp>
        <p:nvSpPr>
          <p:cNvPr id="10" name="Rectangle 1"/>
          <p:cNvSpPr>
            <a:spLocks noGrp="1" noChangeArrowheads="1"/>
          </p:cNvSpPr>
          <p:nvPr>
            <p:ph sz="half" idx="2"/>
          </p:nvPr>
        </p:nvSpPr>
        <p:spPr bwMode="auto">
          <a:xfrm>
            <a:off x="1335669" y="2198054"/>
            <a:ext cx="4050739" cy="124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defTabSz="685800" fontAlgn="base">
              <a:lnSpc>
                <a:spcPct val="89000"/>
              </a:lnSpc>
              <a:spcBef>
                <a:spcPct val="0"/>
              </a:spcBef>
              <a:spcAft>
                <a:spcPct val="0"/>
              </a:spcAft>
              <a:buSzTx/>
              <a:tabLst/>
              <a:defRPr/>
            </a:pPr>
            <a:r>
              <a:rPr lang="en-US" sz="1600" dirty="0">
                <a:solidFill>
                  <a:schemeClr val="tx1"/>
                </a:solidFill>
                <a:latin typeface="Arial" panose="020B0604020202020204" pitchFamily="34" charset="0"/>
                <a:ea typeface="+mj-ea"/>
                <a:cs typeface="Arial" panose="020B0604020202020204" pitchFamily="34" charset="0"/>
              </a:rPr>
              <a:t>The Peak Hours are from (12 to 13 </a:t>
            </a:r>
            <a:r>
              <a:rPr lang="en-US" sz="1600" dirty="0" err="1">
                <a:solidFill>
                  <a:schemeClr val="tx1"/>
                </a:solidFill>
                <a:latin typeface="Arial" panose="020B0604020202020204" pitchFamily="34" charset="0"/>
                <a:ea typeface="+mj-ea"/>
                <a:cs typeface="Arial" panose="020B0604020202020204" pitchFamily="34" charset="0"/>
              </a:rPr>
              <a:t>p.</a:t>
            </a:r>
            <a:r>
              <a:rPr lang="en-US" sz="1600" dirty="0" err="1">
                <a:latin typeface="Arial" panose="020B0604020202020204" pitchFamily="34" charset="0"/>
                <a:ea typeface="+mj-ea"/>
                <a:cs typeface="Arial" panose="020B0604020202020204" pitchFamily="34" charset="0"/>
              </a:rPr>
              <a:t>m</a:t>
            </a:r>
            <a:r>
              <a:rPr lang="en-US" sz="1600" dirty="0">
                <a:latin typeface="Arial" panose="020B0604020202020204" pitchFamily="34" charset="0"/>
                <a:ea typeface="+mj-ea"/>
                <a:cs typeface="Arial" panose="020B0604020202020204" pitchFamily="34" charset="0"/>
              </a:rPr>
              <a:t>) and from (16 to 19 </a:t>
            </a:r>
            <a:r>
              <a:rPr lang="en-US" sz="1600" dirty="0" err="1">
                <a:latin typeface="Arial" panose="020B0604020202020204" pitchFamily="34" charset="0"/>
                <a:ea typeface="+mj-ea"/>
                <a:cs typeface="Arial" panose="020B0604020202020204" pitchFamily="34" charset="0"/>
              </a:rPr>
              <a:t>p.m</a:t>
            </a:r>
            <a:r>
              <a:rPr lang="en-US" sz="1600" dirty="0">
                <a:latin typeface="Arial" panose="020B0604020202020204" pitchFamily="34" charset="0"/>
                <a:ea typeface="+mj-ea"/>
                <a:cs typeface="Arial" panose="020B0604020202020204" pitchFamily="34" charset="0"/>
              </a:rPr>
              <a:t>).</a:t>
            </a:r>
          </a:p>
          <a:p>
            <a:pPr marL="0" marR="0" lvl="0" defTabSz="685800" fontAlgn="base">
              <a:lnSpc>
                <a:spcPct val="89000"/>
              </a:lnSpc>
              <a:spcBef>
                <a:spcPct val="0"/>
              </a:spcBef>
              <a:spcAft>
                <a:spcPct val="0"/>
              </a:spcAft>
              <a:buSzTx/>
              <a:tabLst/>
              <a:defRPr/>
            </a:pPr>
            <a:r>
              <a:rPr lang="en-US" sz="1600" dirty="0">
                <a:solidFill>
                  <a:schemeClr val="tx1"/>
                </a:solidFill>
                <a:latin typeface="Arial" panose="020B0604020202020204" pitchFamily="34" charset="0"/>
                <a:ea typeface="+mj-ea"/>
                <a:cs typeface="Arial" panose="020B0604020202020204" pitchFamily="34" charset="0"/>
              </a:rPr>
              <a:t>The off-peaks are </a:t>
            </a:r>
            <a:r>
              <a:rPr lang="en-US" sz="1600" dirty="0">
                <a:latin typeface="Arial" panose="020B0604020202020204" pitchFamily="34" charset="0"/>
                <a:ea typeface="+mj-ea"/>
                <a:cs typeface="Arial" panose="020B0604020202020204" pitchFamily="34" charset="0"/>
              </a:rPr>
              <a:t>from (9 to 11 </a:t>
            </a:r>
            <a:r>
              <a:rPr lang="en-US" sz="1600" dirty="0" err="1">
                <a:latin typeface="Arial" panose="020B0604020202020204" pitchFamily="34" charset="0"/>
                <a:ea typeface="+mj-ea"/>
                <a:cs typeface="Arial" panose="020B0604020202020204" pitchFamily="34" charset="0"/>
              </a:rPr>
              <a:t>a.m</a:t>
            </a:r>
            <a:r>
              <a:rPr lang="en-US" sz="1600" dirty="0">
                <a:latin typeface="Arial" panose="020B0604020202020204" pitchFamily="34" charset="0"/>
                <a:ea typeface="+mj-ea"/>
                <a:cs typeface="Arial" panose="020B0604020202020204" pitchFamily="34" charset="0"/>
              </a:rPr>
              <a:t>) and from (21 to 23 </a:t>
            </a:r>
            <a:r>
              <a:rPr lang="en-US" sz="1600" dirty="0" err="1">
                <a:latin typeface="Arial" panose="020B0604020202020204" pitchFamily="34" charset="0"/>
                <a:ea typeface="+mj-ea"/>
                <a:cs typeface="Arial" panose="020B0604020202020204" pitchFamily="34" charset="0"/>
              </a:rPr>
              <a:t>p.m</a:t>
            </a:r>
            <a:r>
              <a:rPr lang="en-US" sz="1600" dirty="0">
                <a:latin typeface="Arial" panose="020B0604020202020204" pitchFamily="34" charset="0"/>
                <a:ea typeface="+mj-ea"/>
                <a:cs typeface="Arial" panose="020B0604020202020204" pitchFamily="34" charset="0"/>
              </a:rPr>
              <a:t>) </a:t>
            </a:r>
            <a:endParaRPr kumimoji="0" 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a:xfrm>
            <a:off x="6186895" y="1549905"/>
            <a:ext cx="3999001" cy="576262"/>
          </a:xfrm>
        </p:spPr>
        <p:txBody>
          <a:bodyPr>
            <a:normAutofit/>
          </a:bodyPr>
          <a:lstStyle/>
          <a:p>
            <a:r>
              <a:rPr lang="en-US" b="1" dirty="0"/>
              <a:t>Recommendation</a:t>
            </a:r>
          </a:p>
        </p:txBody>
      </p:sp>
      <p:sp>
        <p:nvSpPr>
          <p:cNvPr id="12" name="Rectangle 1"/>
          <p:cNvSpPr>
            <a:spLocks noGrp="1" noChangeArrowheads="1"/>
          </p:cNvSpPr>
          <p:nvPr>
            <p:ph sz="quarter" idx="4"/>
          </p:nvPr>
        </p:nvSpPr>
        <p:spPr bwMode="auto">
          <a:xfrm>
            <a:off x="5952566" y="2178786"/>
            <a:ext cx="4050740" cy="253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Increase kitchen and customer service staff during busy times.</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Ensure sufficient ingredients and supplies are available during peak hours.</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Prepare common items in advance for faster service.</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Use online or phone ordering to reduce wait times.</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Offer special deals during off-peak hours to balance customer flow.</a:t>
            </a:r>
          </a:p>
          <a:p>
            <a:pPr marL="0" defTabSz="685800" fontAlgn="base">
              <a:lnSpc>
                <a:spcPct val="89000"/>
              </a:lnSpc>
              <a:spcBef>
                <a:spcPct val="0"/>
              </a:spcBef>
              <a:spcAft>
                <a:spcPct val="0"/>
              </a:spcAft>
              <a:defRPr/>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47258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855" y="203498"/>
            <a:ext cx="7818022" cy="1398217"/>
          </a:xfrm>
        </p:spPr>
        <p:txBody>
          <a:bodyPr>
            <a:noAutofit/>
          </a:bodyPr>
          <a:lstStyle/>
          <a:p>
            <a:pPr algn="ctr"/>
            <a:r>
              <a:rPr lang="en-US" sz="4400" b="1" dirty="0">
                <a:latin typeface="Arial" panose="020B0604020202020204" pitchFamily="34" charset="0"/>
                <a:cs typeface="Arial" panose="020B0604020202020204" pitchFamily="34" charset="0"/>
              </a:rPr>
              <a:t>Key findings and Recommendation</a:t>
            </a:r>
          </a:p>
        </p:txBody>
      </p:sp>
      <p:sp>
        <p:nvSpPr>
          <p:cNvPr id="3" name="Text Placeholder 2"/>
          <p:cNvSpPr>
            <a:spLocks noGrp="1"/>
          </p:cNvSpPr>
          <p:nvPr>
            <p:ph type="body" idx="1"/>
          </p:nvPr>
        </p:nvSpPr>
        <p:spPr>
          <a:xfrm>
            <a:off x="1128121" y="1672139"/>
            <a:ext cx="3992732" cy="481738"/>
          </a:xfrm>
        </p:spPr>
        <p:txBody>
          <a:bodyPr>
            <a:normAutofit/>
          </a:bodyPr>
          <a:lstStyle/>
          <a:p>
            <a:r>
              <a:rPr lang="en-US" b="1" dirty="0">
                <a:latin typeface="Arial" panose="020B0604020202020204" pitchFamily="34" charset="0"/>
                <a:cs typeface="Arial" panose="020B0604020202020204" pitchFamily="34" charset="0"/>
              </a:rPr>
              <a:t>Key Findings</a:t>
            </a:r>
          </a:p>
        </p:txBody>
      </p:sp>
      <p:sp>
        <p:nvSpPr>
          <p:cNvPr id="10" name="Rectangle 1"/>
          <p:cNvSpPr>
            <a:spLocks noGrp="1" noChangeArrowheads="1"/>
          </p:cNvSpPr>
          <p:nvPr>
            <p:ph sz="half" idx="2"/>
          </p:nvPr>
        </p:nvSpPr>
        <p:spPr bwMode="auto">
          <a:xfrm>
            <a:off x="505458" y="2457210"/>
            <a:ext cx="5590542" cy="102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Top Pizzas: Classic Deluxe Pizza, Barbecue Chicken Pizza, Hawaiian Pizza, Pepperoni Pizza, Thai Chicken Pizza, and California Chicken Pizza.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a:xfrm>
            <a:off x="6639951" y="1549905"/>
            <a:ext cx="4749864" cy="576262"/>
          </a:xfrm>
        </p:spPr>
        <p:txBody>
          <a:bodyPr>
            <a:normAutofit/>
          </a:bodyPr>
          <a:lstStyle/>
          <a:p>
            <a:r>
              <a:rPr lang="en-US" b="1" dirty="0">
                <a:latin typeface="Arial" panose="020B0604020202020204" pitchFamily="34" charset="0"/>
                <a:cs typeface="Arial" panose="020B0604020202020204" pitchFamily="34" charset="0"/>
              </a:rPr>
              <a:t>Recommendations</a:t>
            </a:r>
          </a:p>
        </p:txBody>
      </p:sp>
      <p:sp>
        <p:nvSpPr>
          <p:cNvPr id="12" name="Rectangle 1"/>
          <p:cNvSpPr>
            <a:spLocks noGrp="1" noChangeArrowheads="1"/>
          </p:cNvSpPr>
          <p:nvPr>
            <p:ph sz="quarter" idx="4"/>
          </p:nvPr>
        </p:nvSpPr>
        <p:spPr bwMode="auto">
          <a:xfrm>
            <a:off x="6009678" y="2418458"/>
            <a:ext cx="4084581" cy="288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Prioritize stocking ingredients for your top pizzas to prevent shortage and having necessary items.</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Keep track of ingredients usage patterns to forecast on-demand.</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Offer promotions like Top Pizza + Lesser-Known Pizza Combo to encourage trying something new.</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Consider negotiating with suppliers for better bulk offers preserving quality.</a:t>
            </a:r>
          </a:p>
          <a:p>
            <a:pPr marL="0" defTabSz="685800" fontAlgn="base">
              <a:lnSpc>
                <a:spcPct val="89000"/>
              </a:lnSpc>
              <a:spcBef>
                <a:spcPct val="0"/>
              </a:spcBef>
              <a:spcAft>
                <a:spcPct val="0"/>
              </a:spcAft>
              <a:defRPr/>
            </a:pPr>
            <a:endParaRPr lang="en-US" sz="2400" dirty="0">
              <a:solidFill>
                <a:schemeClr val="tx1"/>
              </a:solidFill>
              <a:latin typeface="Arial" panose="020B0604020202020204" pitchFamily="34" charset="0"/>
              <a:ea typeface="+mj-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46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5" y="152907"/>
            <a:ext cx="8264838" cy="1312441"/>
          </a:xfrm>
        </p:spPr>
        <p:txBody>
          <a:bodyPr>
            <a:noAutofit/>
          </a:bodyPr>
          <a:lstStyle/>
          <a:p>
            <a:pPr algn="ctr"/>
            <a:r>
              <a:rPr lang="en-US" sz="4400" b="1" dirty="0">
                <a:latin typeface="Arial" panose="020B0604020202020204" pitchFamily="34" charset="0"/>
                <a:cs typeface="Arial" panose="020B0604020202020204" pitchFamily="34" charset="0"/>
              </a:rPr>
              <a:t>Key findings and Recommendation</a:t>
            </a:r>
          </a:p>
        </p:txBody>
      </p:sp>
      <p:sp>
        <p:nvSpPr>
          <p:cNvPr id="3" name="Text Placeholder 2"/>
          <p:cNvSpPr>
            <a:spLocks noGrp="1"/>
          </p:cNvSpPr>
          <p:nvPr>
            <p:ph type="body" idx="1"/>
          </p:nvPr>
        </p:nvSpPr>
        <p:spPr>
          <a:xfrm>
            <a:off x="1607945" y="1798475"/>
            <a:ext cx="3992732" cy="481738"/>
          </a:xfrm>
        </p:spPr>
        <p:txBody>
          <a:bodyPr>
            <a:normAutofit fontScale="77500" lnSpcReduction="20000"/>
          </a:bodyPr>
          <a:lstStyle/>
          <a:p>
            <a:r>
              <a:rPr lang="en-US" b="1" dirty="0"/>
              <a:t>Most And Least Used Ingredients</a:t>
            </a:r>
          </a:p>
        </p:txBody>
      </p:sp>
      <p:sp>
        <p:nvSpPr>
          <p:cNvPr id="10" name="Rectangle 1"/>
          <p:cNvSpPr>
            <a:spLocks noGrp="1" noChangeArrowheads="1"/>
          </p:cNvSpPr>
          <p:nvPr>
            <p:ph sz="half" idx="2"/>
          </p:nvPr>
        </p:nvSpPr>
        <p:spPr bwMode="auto">
          <a:xfrm>
            <a:off x="1549938" y="3669195"/>
            <a:ext cx="40507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Text Placeholder 4"/>
          <p:cNvSpPr>
            <a:spLocks noGrp="1"/>
          </p:cNvSpPr>
          <p:nvPr>
            <p:ph type="body" sz="quarter" idx="3"/>
          </p:nvPr>
        </p:nvSpPr>
        <p:spPr>
          <a:xfrm>
            <a:off x="6731031" y="1751213"/>
            <a:ext cx="3999001" cy="576262"/>
          </a:xfrm>
        </p:spPr>
        <p:txBody>
          <a:bodyPr>
            <a:normAutofit fontScale="77500" lnSpcReduction="20000"/>
          </a:bodyPr>
          <a:lstStyle/>
          <a:p>
            <a:r>
              <a:rPr lang="en-US" b="1" dirty="0">
                <a:latin typeface="Arial" panose="020B0604020202020204" pitchFamily="34" charset="0"/>
                <a:cs typeface="Arial" panose="020B0604020202020204" pitchFamily="34" charset="0"/>
              </a:rPr>
              <a:t>Recommendations</a:t>
            </a:r>
          </a:p>
        </p:txBody>
      </p:sp>
      <p:sp>
        <p:nvSpPr>
          <p:cNvPr id="12" name="Rectangle 1"/>
          <p:cNvSpPr>
            <a:spLocks noGrp="1" noChangeArrowheads="1"/>
          </p:cNvSpPr>
          <p:nvPr>
            <p:ph sz="quarter" idx="4"/>
          </p:nvPr>
        </p:nvSpPr>
        <p:spPr bwMode="auto">
          <a:xfrm>
            <a:off x="5722367" y="2421560"/>
            <a:ext cx="4425681" cy="332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defTabSz="685800" fontAlgn="base">
              <a:lnSpc>
                <a:spcPct val="89000"/>
              </a:lnSpc>
              <a:spcBef>
                <a:spcPct val="0"/>
              </a:spcBef>
              <a:spcAft>
                <a:spcPct val="0"/>
              </a:spcAft>
              <a:defRPr/>
            </a:pPr>
            <a:r>
              <a:rPr lang="en-US" sz="1600" dirty="0">
                <a:latin typeface="Arial" panose="020B0604020202020204" pitchFamily="34" charset="0"/>
                <a:cs typeface="Arial" panose="020B0604020202020204" pitchFamily="34" charset="0"/>
              </a:rPr>
              <a:t>Order less of less frequently used ingredients to prevent overstocking .</a:t>
            </a:r>
          </a:p>
          <a:p>
            <a:pPr marL="0" defTabSz="685800" fontAlgn="base">
              <a:lnSpc>
                <a:spcPct val="89000"/>
              </a:lnSpc>
              <a:spcBef>
                <a:spcPct val="0"/>
              </a:spcBef>
              <a:spcAft>
                <a:spcPct val="0"/>
              </a:spcAft>
              <a:defRPr/>
            </a:pPr>
            <a:r>
              <a:rPr lang="en-US" sz="1600" dirty="0">
                <a:latin typeface="Arial" panose="020B0604020202020204" pitchFamily="34" charset="0"/>
                <a:cs typeface="Arial" panose="020B0604020202020204" pitchFamily="34" charset="0"/>
              </a:rPr>
              <a:t>Consider adjusting recipes or creating new ones that use these ingredients more efficiently. </a:t>
            </a:r>
          </a:p>
          <a:p>
            <a:pPr marL="0" defTabSz="685800" fontAlgn="base">
              <a:lnSpc>
                <a:spcPct val="89000"/>
              </a:lnSpc>
              <a:spcBef>
                <a:spcPct val="0"/>
              </a:spcBef>
              <a:spcAft>
                <a:spcPct val="0"/>
              </a:spcAft>
              <a:defRPr/>
            </a:pPr>
            <a:r>
              <a:rPr lang="en-US" sz="1600" dirty="0">
                <a:latin typeface="Arial" panose="020B0604020202020204" pitchFamily="34" charset="0"/>
                <a:cs typeface="Arial" panose="020B0604020202020204" pitchFamily="34" charset="0"/>
              </a:rPr>
              <a:t>Use seasonal or promotional menus to incorporate less frequently used ingredients. </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Better pricing, consistent quality and priority delivery with suppliers from knowing most used ingredients.</a:t>
            </a:r>
          </a:p>
          <a:p>
            <a:pPr marL="0" defTabSz="685800" fontAlgn="base">
              <a:lnSpc>
                <a:spcPct val="89000"/>
              </a:lnSpc>
              <a:spcBef>
                <a:spcPct val="0"/>
              </a:spcBef>
              <a:spcAft>
                <a:spcPct val="0"/>
              </a:spcAft>
              <a:defRPr/>
            </a:pPr>
            <a:r>
              <a:rPr lang="en-US" sz="1600" dirty="0">
                <a:latin typeface="Arial" panose="020B0604020202020204" pitchFamily="34" charset="0"/>
                <a:ea typeface="+mj-ea"/>
                <a:cs typeface="Arial" panose="020B0604020202020204" pitchFamily="34" charset="0"/>
              </a:rPr>
              <a:t>maintain minimum stock levels to ensure you never run out of key ingredients.</a:t>
            </a:r>
          </a:p>
          <a:p>
            <a:pPr marL="0" defTabSz="685800" fontAlgn="base">
              <a:lnSpc>
                <a:spcPct val="89000"/>
              </a:lnSpc>
              <a:spcBef>
                <a:spcPct val="0"/>
              </a:spcBef>
              <a:spcAft>
                <a:spcPct val="0"/>
              </a:spcAft>
              <a:defRPr/>
            </a:pPr>
            <a:endParaRPr lang="en-US" sz="2400" dirty="0">
              <a:solidFill>
                <a:schemeClr val="tx1"/>
              </a:solidFill>
              <a:latin typeface="Arial" panose="020B0604020202020204" pitchFamily="34" charset="0"/>
              <a:ea typeface="+mj-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0FBECD9-1298-4AC2-88F2-F0EC7563D38F}"/>
              </a:ext>
            </a:extLst>
          </p:cNvPr>
          <p:cNvPicPr>
            <a:picLocks noChangeAspect="1"/>
          </p:cNvPicPr>
          <p:nvPr/>
        </p:nvPicPr>
        <p:blipFill>
          <a:blip r:embed="rId2"/>
          <a:stretch>
            <a:fillRect/>
          </a:stretch>
        </p:blipFill>
        <p:spPr>
          <a:xfrm>
            <a:off x="1803834" y="2280213"/>
            <a:ext cx="3449484" cy="4192177"/>
          </a:xfrm>
          <a:prstGeom prst="rect">
            <a:avLst/>
          </a:prstGeom>
        </p:spPr>
      </p:pic>
    </p:spTree>
    <p:extLst>
      <p:ext uri="{BB962C8B-B14F-4D97-AF65-F5344CB8AC3E}">
        <p14:creationId xmlns:p14="http://schemas.microsoft.com/office/powerpoint/2010/main" val="218719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375" y="152907"/>
            <a:ext cx="8264838" cy="1312441"/>
          </a:xfrm>
        </p:spPr>
        <p:txBody>
          <a:bodyPr>
            <a:noAutofit/>
          </a:bodyPr>
          <a:lstStyle/>
          <a:p>
            <a:pPr algn="ctr"/>
            <a:r>
              <a:rPr lang="en-US" sz="4400" b="1" dirty="0">
                <a:latin typeface="Arial" panose="020B0604020202020204" pitchFamily="34" charset="0"/>
                <a:cs typeface="Arial" panose="020B0604020202020204" pitchFamily="34" charset="0"/>
              </a:rPr>
              <a:t>Data Visualization</a:t>
            </a:r>
          </a:p>
        </p:txBody>
      </p:sp>
      <p:sp>
        <p:nvSpPr>
          <p:cNvPr id="3" name="Text Placeholder 2"/>
          <p:cNvSpPr>
            <a:spLocks noGrp="1"/>
          </p:cNvSpPr>
          <p:nvPr>
            <p:ph type="body" idx="1"/>
          </p:nvPr>
        </p:nvSpPr>
        <p:spPr>
          <a:xfrm>
            <a:off x="1607945" y="1798475"/>
            <a:ext cx="3992732" cy="481738"/>
          </a:xfrm>
        </p:spPr>
        <p:txBody>
          <a:bodyPr>
            <a:normAutofit/>
          </a:bodyPr>
          <a:lstStyle/>
          <a:p>
            <a:r>
              <a:rPr lang="en-US" b="1" dirty="0"/>
              <a:t>Home Page</a:t>
            </a:r>
          </a:p>
        </p:txBody>
      </p:sp>
      <p:pic>
        <p:nvPicPr>
          <p:cNvPr id="11" name="Content Placeholder 10">
            <a:extLst>
              <a:ext uri="{FF2B5EF4-FFF2-40B4-BE49-F238E27FC236}">
                <a16:creationId xmlns:a16="http://schemas.microsoft.com/office/drawing/2014/main" id="{6CD10B02-2732-4615-AE8E-38C1469E809D}"/>
              </a:ext>
            </a:extLst>
          </p:cNvPr>
          <p:cNvPicPr>
            <a:picLocks noGrp="1" noChangeAspect="1"/>
          </p:cNvPicPr>
          <p:nvPr>
            <p:ph sz="half" idx="2"/>
          </p:nvPr>
        </p:nvPicPr>
        <p:blipFill>
          <a:blip r:embed="rId2"/>
          <a:stretch>
            <a:fillRect/>
          </a:stretch>
        </p:blipFill>
        <p:spPr>
          <a:xfrm>
            <a:off x="394493" y="2687809"/>
            <a:ext cx="5430046" cy="3026739"/>
          </a:xfrm>
        </p:spPr>
      </p:pic>
      <p:sp>
        <p:nvSpPr>
          <p:cNvPr id="5" name="Text Placeholder 4"/>
          <p:cNvSpPr>
            <a:spLocks noGrp="1"/>
          </p:cNvSpPr>
          <p:nvPr>
            <p:ph type="body" sz="quarter" idx="3"/>
          </p:nvPr>
        </p:nvSpPr>
        <p:spPr>
          <a:xfrm>
            <a:off x="6731031" y="1751213"/>
            <a:ext cx="3999001" cy="576262"/>
          </a:xfrm>
        </p:spPr>
        <p:txBody>
          <a:bodyPr>
            <a:normAutofit/>
          </a:bodyPr>
          <a:lstStyle/>
          <a:p>
            <a:r>
              <a:rPr lang="en-US" b="1" dirty="0">
                <a:latin typeface="Arial" panose="020B0604020202020204" pitchFamily="34" charset="0"/>
                <a:cs typeface="Arial" panose="020B0604020202020204" pitchFamily="34" charset="0"/>
              </a:rPr>
              <a:t>Revenue Page</a:t>
            </a:r>
          </a:p>
        </p:txBody>
      </p:sp>
      <p:pic>
        <p:nvPicPr>
          <p:cNvPr id="13" name="Picture 12">
            <a:extLst>
              <a:ext uri="{FF2B5EF4-FFF2-40B4-BE49-F238E27FC236}">
                <a16:creationId xmlns:a16="http://schemas.microsoft.com/office/drawing/2014/main" id="{37146470-8B3A-49CF-A88F-36672658947F}"/>
              </a:ext>
            </a:extLst>
          </p:cNvPr>
          <p:cNvPicPr>
            <a:picLocks noChangeAspect="1"/>
          </p:cNvPicPr>
          <p:nvPr/>
        </p:nvPicPr>
        <p:blipFill>
          <a:blip r:embed="rId3"/>
          <a:stretch>
            <a:fillRect/>
          </a:stretch>
        </p:blipFill>
        <p:spPr>
          <a:xfrm>
            <a:off x="6096000" y="2687809"/>
            <a:ext cx="5629138" cy="3178458"/>
          </a:xfrm>
          <a:prstGeom prst="rect">
            <a:avLst/>
          </a:prstGeom>
        </p:spPr>
      </p:pic>
    </p:spTree>
    <p:extLst>
      <p:ext uri="{BB962C8B-B14F-4D97-AF65-F5344CB8AC3E}">
        <p14:creationId xmlns:p14="http://schemas.microsoft.com/office/powerpoint/2010/main" val="1968737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3251</TotalTime>
  <Words>890</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Courier New</vt:lpstr>
      <vt:lpstr>Franklin Gothic Book</vt:lpstr>
      <vt:lpstr>Trebuchet MS</vt:lpstr>
      <vt:lpstr>Wingdings</vt:lpstr>
      <vt:lpstr>Wingdings 3</vt:lpstr>
      <vt:lpstr>Facet</vt:lpstr>
      <vt:lpstr>Pizza Sales Analysis  </vt:lpstr>
      <vt:lpstr>PowerPoint Presentation</vt:lpstr>
      <vt:lpstr>PowerPoint Presentation</vt:lpstr>
      <vt:lpstr>PowerPoint Presentation</vt:lpstr>
      <vt:lpstr>Data Cleaning and Preparation</vt:lpstr>
      <vt:lpstr>Key findings and Recommendations</vt:lpstr>
      <vt:lpstr>Key findings and Recommendation</vt:lpstr>
      <vt:lpstr>Key findings and Recommendation</vt:lpstr>
      <vt:lpstr>Data Visualization</vt:lpstr>
      <vt:lpstr>Data Model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Readiness Survey</dc:title>
  <dc:creator>Class</dc:creator>
  <cp:lastModifiedBy>Khaled</cp:lastModifiedBy>
  <cp:revision>276</cp:revision>
  <dcterms:created xsi:type="dcterms:W3CDTF">2019-01-04T11:39:19Z</dcterms:created>
  <dcterms:modified xsi:type="dcterms:W3CDTF">2024-07-31T15:21:26Z</dcterms:modified>
</cp:coreProperties>
</file>