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56" r:id="rId3"/>
    <p:sldId id="257" r:id="rId4"/>
    <p:sldId id="259" r:id="rId5"/>
    <p:sldId id="258" r:id="rId6"/>
    <p:sldId id="272" r:id="rId7"/>
    <p:sldId id="273" r:id="rId8"/>
    <p:sldId id="274" r:id="rId9"/>
    <p:sldId id="287" r:id="rId10"/>
    <p:sldId id="267" r:id="rId11"/>
    <p:sldId id="284" r:id="rId12"/>
    <p:sldId id="28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ss" initials="C" lastIdx="0" clrIdx="0">
    <p:extLst>
      <p:ext uri="{19B8F6BF-5375-455C-9EA6-DF929625EA0E}">
        <p15:presenceInfo xmlns:p15="http://schemas.microsoft.com/office/powerpoint/2012/main" userId="Cla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2639" autoAdjust="0"/>
  </p:normalViewPr>
  <p:slideViewPr>
    <p:cSldViewPr snapToGrid="0">
      <p:cViewPr varScale="1">
        <p:scale>
          <a:sx n="74" d="100"/>
          <a:sy n="74" d="100"/>
        </p:scale>
        <p:origin x="37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hyperlink" Target="https://blog.hubspot.com/service/customer-loyalty-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crunch.com/2016/05/09/theskimm-on-a-better-way-to-serve-the-news-to-young-professionals/" TargetMode="External"/><Relationship Id="rId5" Type="http://schemas.openxmlformats.org/officeDocument/2006/relationships/hyperlink" Target="https://resourcecenter.infinit-o.com/blog/10-zappos-stories-that-will-change-the-way-you-look-at-customer-service-forever/" TargetMode="External"/><Relationship Id="rId4" Type="http://schemas.openxmlformats.org/officeDocument/2006/relationships/hyperlink" Target="https://www.forbes.com/sites/micahsolomon/2018/03/10/the-customer-service-habit-initiative-drive-yourself-to-be-as-good-as-zappos-nordstrom-virgin/?sh=6159941c52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ocuments/Data-extraction.docx" TargetMode="External"/><Relationship Id="rId2" Type="http://schemas.openxmlformats.org/officeDocument/2006/relationships/hyperlink" Target="https://bit.ly/3i4rbW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documents/Data-validation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4" y="1596980"/>
            <a:ext cx="8911687" cy="2355761"/>
          </a:xfrm>
        </p:spPr>
        <p:txBody>
          <a:bodyPr>
            <a:normAutofit/>
          </a:bodyPr>
          <a:lstStyle/>
          <a:p>
            <a:pPr algn="ctr"/>
            <a:r>
              <a:rPr lang="en-US" sz="6400" dirty="0" smtClean="0"/>
              <a:t>Khaled Iskandarani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05602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355224" y="56868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233056" y="721217"/>
            <a:ext cx="12150436" cy="59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loyalty programs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[5</a:t>
            </a:r>
            <a: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Community building ( Making events like extreme sports)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[11]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Points System (theskimm ambassador program)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" action="ppaction://noaction"/>
              </a:rPr>
              <a:t>[13]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Staying up-to-date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Timely Follow-Ups 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Send gifts and surprises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[10]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57" y="0"/>
            <a:ext cx="1248243" cy="1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1634836" y="1795558"/>
            <a:ext cx="9850581" cy="492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3300" dirty="0" smtClean="0"/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634836" y="992775"/>
            <a:ext cx="10674395" cy="58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 the right promotions increase customer satisfaction.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enhance loyalty of customers, reduces shipping cost, and encourage them order larger amounts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Loyalty programs Increase customer retentions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community building increase customer sales and loyalty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system increase new customers</a:t>
            </a: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100" dirty="0" smtClean="0"/>
              <a:t> </a:t>
            </a: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4252919" y="271949"/>
            <a:ext cx="3629890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92" y="0"/>
            <a:ext cx="1158649" cy="14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489342" y="2082233"/>
            <a:ext cx="7228560" cy="13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8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510144" y="1182188"/>
            <a:ext cx="10778838" cy="56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176" y="0"/>
            <a:ext cx="1670824" cy="20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1" y="1748530"/>
            <a:ext cx="10088519" cy="4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err="1" smtClean="0"/>
              <a:t>Bernazzani</a:t>
            </a:r>
            <a:r>
              <a:rPr lang="en-US" sz="1300" dirty="0"/>
              <a:t>, S. (2022) </a:t>
            </a:r>
            <a:r>
              <a:rPr lang="en-US" sz="1300" i="1" dirty="0"/>
              <a:t>The beginner’s guide to building a customer loyalty program</a:t>
            </a:r>
            <a:r>
              <a:rPr lang="en-US" sz="1300" dirty="0"/>
              <a:t>, </a:t>
            </a:r>
            <a:r>
              <a:rPr lang="en-US" sz="1300" i="1" dirty="0" err="1"/>
              <a:t>HubSpot</a:t>
            </a:r>
            <a:r>
              <a:rPr lang="en-US" sz="1300" i="1" dirty="0"/>
              <a:t> Blog</a:t>
            </a:r>
            <a:r>
              <a:rPr lang="en-US" sz="1300" dirty="0"/>
              <a:t>. Available at: </a:t>
            </a:r>
            <a:r>
              <a:rPr lang="en-US" sz="1300" dirty="0">
                <a:hlinkClick r:id="rId2"/>
              </a:rPr>
              <a:t>https://</a:t>
            </a:r>
            <a:r>
              <a:rPr lang="en-US" sz="1300" dirty="0" smtClean="0">
                <a:hlinkClick r:id="rId2"/>
              </a:rPr>
              <a:t>blog.hubspot.com/service/customer-loyalty-program</a:t>
            </a:r>
            <a:r>
              <a:rPr lang="en-US" sz="1300" dirty="0" smtClean="0"/>
              <a:t>  </a:t>
            </a:r>
            <a:r>
              <a:rPr lang="en-US" sz="1300" dirty="0"/>
              <a:t>(Accessed: 29 October 2023). </a:t>
            </a:r>
            <a:r>
              <a:rPr lang="en-US" sz="1300" dirty="0" smtClean="0">
                <a:hlinkClick r:id="rId3" action="ppaction://hlinksldjump"/>
              </a:rPr>
              <a:t>[5]</a:t>
            </a:r>
            <a:endParaRPr lang="en-US" sz="1300" dirty="0" smtClean="0"/>
          </a:p>
          <a:p>
            <a:pPr>
              <a:lnSpc>
                <a:spcPct val="104000"/>
              </a:lnSpc>
            </a:pPr>
            <a:r>
              <a:rPr lang="en-US" sz="1500" i="1" dirty="0" smtClean="0"/>
              <a:t>can </a:t>
            </a:r>
            <a:r>
              <a:rPr lang="en-US" sz="1500" i="1" dirty="0"/>
              <a:t>drive a company to rival </a:t>
            </a:r>
            <a:r>
              <a:rPr lang="en-US" sz="1500" i="1" dirty="0" err="1"/>
              <a:t>Zappos</a:t>
            </a:r>
            <a:r>
              <a:rPr lang="en-US" sz="1500" i="1" dirty="0"/>
              <a:t>, Nordstrom, virgin. Forbes. </a:t>
            </a:r>
            <a:r>
              <a:rPr lang="en-US" sz="1500" i="1" dirty="0">
                <a:hlinkClick r:id="rId4"/>
              </a:rPr>
              <a:t>https://www.forbes.com/sites/micahsolomon/2018/03/10/the-customer-service-habit-initiative-drive-yourself-to-be-as-good-as-zappos-nordstrom-virgin/?sh=6159941c5267</a:t>
            </a:r>
            <a:r>
              <a:rPr lang="en-US" sz="1500" i="1" dirty="0"/>
              <a:t> </a:t>
            </a:r>
            <a:r>
              <a:rPr lang="en-US" sz="1500" i="1" dirty="0">
                <a:hlinkClick r:id="rId3" action="ppaction://hlinksldjump"/>
              </a:rPr>
              <a:t>[10] </a:t>
            </a:r>
            <a:endParaRPr lang="en-US" sz="1500" i="1" dirty="0" smtClean="0"/>
          </a:p>
          <a:p>
            <a:r>
              <a:rPr lang="en-US" sz="1400" dirty="0" err="1"/>
              <a:t>Infinit</a:t>
            </a:r>
            <a:r>
              <a:rPr lang="en-US" sz="1400" dirty="0"/>
              <a:t>-O. (2020, January 7). </a:t>
            </a:r>
            <a:r>
              <a:rPr lang="en-US" sz="1400" i="1" dirty="0"/>
              <a:t>10 </a:t>
            </a:r>
            <a:r>
              <a:rPr lang="en-US" sz="1400" i="1" dirty="0" err="1"/>
              <a:t>Zappos</a:t>
            </a:r>
            <a:r>
              <a:rPr lang="en-US" sz="1400" i="1" dirty="0"/>
              <a:t> stories that will change the way you look at Customer Service Forever</a:t>
            </a:r>
            <a:r>
              <a:rPr lang="en-US" sz="1400" dirty="0"/>
              <a:t>. </a:t>
            </a:r>
            <a:r>
              <a:rPr lang="en-US" sz="1400" dirty="0" err="1"/>
              <a:t>Infinit</a:t>
            </a:r>
            <a:r>
              <a:rPr lang="en-US" sz="1400" dirty="0"/>
              <a:t>. </a:t>
            </a:r>
            <a:r>
              <a:rPr lang="en-US" sz="1400" dirty="0">
                <a:hlinkClick r:id="rId5"/>
              </a:rPr>
              <a:t>https://resourcecenter.infinit-o.com/blog/10-zappos-stories-that-will-change-the-way-you-look-at-customer-service-forever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3" action="ppaction://hlinksldjump"/>
              </a:rPr>
              <a:t>[11] </a:t>
            </a:r>
            <a:endParaRPr lang="en-US" sz="1400" dirty="0"/>
          </a:p>
          <a:p>
            <a:r>
              <a:rPr lang="en-US" sz="1400" dirty="0" err="1"/>
              <a:t>Buhr</a:t>
            </a:r>
            <a:r>
              <a:rPr lang="en-US" sz="1400" dirty="0"/>
              <a:t>, S. (2016, May 10). </a:t>
            </a:r>
            <a:r>
              <a:rPr lang="en-US" sz="1400" i="1" dirty="0" err="1"/>
              <a:t>TheSkimm</a:t>
            </a:r>
            <a:r>
              <a:rPr lang="en-US" sz="1400" i="1" dirty="0"/>
              <a:t> on how to rapidly grow an audience of engaged </a:t>
            </a:r>
            <a:r>
              <a:rPr lang="en-US" sz="1400" i="1" dirty="0" err="1"/>
              <a:t>millennials</a:t>
            </a:r>
            <a:r>
              <a:rPr lang="en-US" sz="1400" dirty="0"/>
              <a:t>. TechCrunch. </a:t>
            </a:r>
            <a:r>
              <a:rPr lang="en-US" sz="1400" dirty="0">
                <a:hlinkClick r:id="rId6"/>
              </a:rPr>
              <a:t>https://techcrunch.com/2016/05/09/theskimm-on-a-better-way-to-serve-the-news-to-young-professionals/</a:t>
            </a:r>
            <a:r>
              <a:rPr lang="en-US" sz="1400" dirty="0"/>
              <a:t> </a:t>
            </a:r>
            <a:r>
              <a:rPr lang="en-US" sz="1400" dirty="0">
                <a:hlinkClick r:id="rId7" action="ppaction://hlinksldjump"/>
              </a:rPr>
              <a:t>[13] </a:t>
            </a:r>
            <a:endParaRPr lang="en-US" sz="1400" dirty="0"/>
          </a:p>
          <a:p>
            <a:pPr marL="0" indent="0">
              <a:buNone/>
            </a:pPr>
            <a:endParaRPr lang="en-US" sz="15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859" y="144780"/>
            <a:ext cx="1286880" cy="1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671" y="162144"/>
            <a:ext cx="6966911" cy="193394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Retail Analysis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671" y="2279851"/>
            <a:ext cx="8915399" cy="3009602"/>
          </a:xfrm>
        </p:spPr>
        <p:txBody>
          <a:bodyPr>
            <a:normAutofit/>
          </a:bodyPr>
          <a:lstStyle/>
          <a:p>
            <a:pPr fontAlgn="base" hangingPunct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/>
              <a:t>Khaled Iskandarani</a:t>
            </a:r>
          </a:p>
          <a:p>
            <a:pPr fontAlgn="base" hangingPunct="0"/>
            <a:r>
              <a:rPr lang="en-US" b="1" dirty="0"/>
              <a:t> </a:t>
            </a:r>
            <a:endParaRPr lang="en-US" dirty="0"/>
          </a:p>
          <a:p>
            <a:pPr fontAlgn="base" hangingPunct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to </a:t>
            </a:r>
          </a:p>
          <a:p>
            <a:r>
              <a:rPr lang="en-US" sz="2200" b="1" dirty="0" smtClean="0"/>
              <a:t>The Spark Foundation</a:t>
            </a:r>
            <a:endParaRPr lang="en-US" sz="2200" b="1" dirty="0"/>
          </a:p>
          <a:p>
            <a:pPr algn="r" fontAlgn="base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b="1" dirty="0" smtClean="0"/>
              <a:t>12/8/2023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101415"/>
            <a:ext cx="1895475" cy="21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8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435772"/>
            <a:ext cx="7200900" cy="4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 preparation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and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Plan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7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0" indent="0" eaLnBrk="1" fontAlgn="auto" hangingPunct="1">
              <a:buFont typeface="Franklin Gothic Book" panose="020B0503020102020204" pitchFamily="34" charset="0"/>
              <a:buNone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0"/>
            <a:ext cx="1895475" cy="21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2144110"/>
            <a:ext cx="7200900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13034" y="1575582"/>
            <a:ext cx="9595864" cy="340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Superstore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sales is a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Regional sales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company that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sells for both products for consumers, corporates and home offices.</a:t>
            </a:r>
          </a:p>
          <a:p>
            <a:pPr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rovide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insights and recommendations to address these challenges:</a:t>
            </a:r>
          </a:p>
          <a:p>
            <a:pPr marL="382588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Sales in South and Central Region.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Profit Margin in some cities and Regions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of Discount conflicts on profit margin.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profit in furniture product category.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87" y="0"/>
            <a:ext cx="1505822" cy="17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693944"/>
            <a:ext cx="8065277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SampleSuperStore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" from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SparkFoundation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contains Store Table with different attributes from cities to sales and profit.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data is about international business that sells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globally.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6" y="0"/>
            <a:ext cx="1631324" cy="20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81" y="721217"/>
            <a:ext cx="7642897" cy="1318598"/>
          </a:xfrm>
        </p:spPr>
        <p:txBody>
          <a:bodyPr>
            <a:noAutofit/>
          </a:bodyPr>
          <a:lstStyle/>
          <a:p>
            <a:pPr algn="ctr" defTabSz="685800">
              <a:lnSpc>
                <a:spcPct val="89000"/>
              </a:lnSpc>
              <a:spcAft>
                <a:spcPct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5080" y="2235404"/>
            <a:ext cx="6576039" cy="3777622"/>
          </a:xfrm>
        </p:spPr>
        <p:txBody>
          <a:bodyPr>
            <a:no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en-US" sz="2400" dirty="0" smtClean="0">
                <a:hlinkClick r:id="rId2"/>
              </a:rPr>
              <a:t>https://bit.ly/3i4rbWl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Extraction and Transformation: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 action="ppaction://hlinkfile"/>
              </a:rPr>
              <a:t>documents\Data-extraction.docx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Validation :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4" action="ppaction://hlinkfile"/>
              </a:rPr>
              <a:t>documents\Data-validation.docx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Sql Server Management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Studio,DAX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13" y="0"/>
            <a:ext cx="1636787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4" y="162059"/>
            <a:ext cx="8911687" cy="15142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999" y="1644429"/>
            <a:ext cx="3992732" cy="481738"/>
          </a:xfrm>
        </p:spPr>
        <p:txBody>
          <a:bodyPr/>
          <a:lstStyle/>
          <a:p>
            <a:r>
              <a:rPr lang="en-US" b="1" dirty="0" smtClean="0"/>
              <a:t>Profit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895" y="1549905"/>
            <a:ext cx="3999001" cy="576262"/>
          </a:xfrm>
        </p:spPr>
        <p:txBody>
          <a:bodyPr/>
          <a:lstStyle/>
          <a:p>
            <a:r>
              <a:rPr lang="en-US" b="1" dirty="0" smtClean="0"/>
              <a:t>Recommendation</a:t>
            </a:r>
            <a:endParaRPr lang="en-US" b="1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518189" y="2687581"/>
            <a:ext cx="4050739" cy="130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Discount strategies is causing loss in profit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86895" y="2687581"/>
            <a:ext cx="5146945" cy="20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system 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taying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up-to-date, timely follow-ups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giving high discount that can cause low gross margin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19" y="-51177"/>
            <a:ext cx="1665981" cy="18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855" y="203498"/>
            <a:ext cx="7818022" cy="139821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findings and Recommendation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121" y="1672139"/>
            <a:ext cx="3992732" cy="48173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9951" y="1549905"/>
            <a:ext cx="4749864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43253" y="2610060"/>
            <a:ext cx="5590542" cy="19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South Region is the least region with sales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Furniture is the least gross margin and sales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33795" y="2669707"/>
            <a:ext cx="5922499" cy="201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 customer Loyalty programs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Cost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optimization Negotiate with suppliers, explore alternative materials, and implement efficiency measures in the production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132" y="0"/>
            <a:ext cx="1360868" cy="16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5" y="152907"/>
            <a:ext cx="8264838" cy="131244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945" y="1798475"/>
            <a:ext cx="3992732" cy="481738"/>
          </a:xfrm>
        </p:spPr>
        <p:txBody>
          <a:bodyPr/>
          <a:lstStyle/>
          <a:p>
            <a:r>
              <a:rPr lang="en-US" b="1" dirty="0" smtClean="0"/>
              <a:t>Sales Page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031" y="1751213"/>
            <a:ext cx="3999001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Profit Page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5" y="2424679"/>
            <a:ext cx="6007350" cy="36998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45" y="2613340"/>
            <a:ext cx="5900755" cy="3413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2" y="62479"/>
            <a:ext cx="1461968" cy="1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434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Franklin Gothic Book</vt:lpstr>
      <vt:lpstr>Wingdings</vt:lpstr>
      <vt:lpstr>Wingdings 3</vt:lpstr>
      <vt:lpstr>Wisp</vt:lpstr>
      <vt:lpstr>Khaled Iskandarani</vt:lpstr>
      <vt:lpstr> Retail Analysis  </vt:lpstr>
      <vt:lpstr>PowerPoint Presentation</vt:lpstr>
      <vt:lpstr>PowerPoint Presentation</vt:lpstr>
      <vt:lpstr>PowerPoint Presentation</vt:lpstr>
      <vt:lpstr>Data Cleaning and Preparation</vt:lpstr>
      <vt:lpstr>Key findings and Recommendations</vt:lpstr>
      <vt:lpstr>Key findings and Recommendation</vt:lpstr>
      <vt:lpstr>Data Visualization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Readiness Survey</dc:title>
  <dc:creator>Class</dc:creator>
  <cp:lastModifiedBy>acc</cp:lastModifiedBy>
  <cp:revision>274</cp:revision>
  <dcterms:created xsi:type="dcterms:W3CDTF">2019-01-04T11:39:19Z</dcterms:created>
  <dcterms:modified xsi:type="dcterms:W3CDTF">2023-12-08T16:28:45Z</dcterms:modified>
</cp:coreProperties>
</file>