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88" r:id="rId2"/>
    <p:sldId id="256" r:id="rId3"/>
    <p:sldId id="257" r:id="rId4"/>
    <p:sldId id="259" r:id="rId5"/>
    <p:sldId id="258" r:id="rId6"/>
    <p:sldId id="272" r:id="rId7"/>
    <p:sldId id="293" r:id="rId8"/>
    <p:sldId id="292" r:id="rId9"/>
    <p:sldId id="273" r:id="rId10"/>
    <p:sldId id="291" r:id="rId11"/>
    <p:sldId id="287" r:id="rId12"/>
    <p:sldId id="289" r:id="rId13"/>
    <p:sldId id="284" r:id="rId14"/>
    <p:sldId id="285"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ss" initials="C" lastIdx="0" clrIdx="0">
    <p:extLst>
      <p:ext uri="{19B8F6BF-5375-455C-9EA6-DF929625EA0E}">
        <p15:presenceInfo xmlns:p15="http://schemas.microsoft.com/office/powerpoint/2012/main" userId="Cla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2639" autoAdjust="0"/>
  </p:normalViewPr>
  <p:slideViewPr>
    <p:cSldViewPr snapToGrid="0">
      <p:cViewPr varScale="1">
        <p:scale>
          <a:sx n="74" d="100"/>
          <a:sy n="74" d="100"/>
        </p:scale>
        <p:origin x="3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513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860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5200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177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95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3964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056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12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3782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09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78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40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50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08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38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549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851752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documents/Data-extraction.docx" TargetMode="External"/><Relationship Id="rId2" Type="http://schemas.openxmlformats.org/officeDocument/2006/relationships/hyperlink" Target="https://bit.ly/34SRn3b"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documents/Data-validation.doc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134" y="1596980"/>
            <a:ext cx="8911687" cy="2355761"/>
          </a:xfrm>
        </p:spPr>
        <p:txBody>
          <a:bodyPr>
            <a:normAutofit/>
          </a:bodyPr>
          <a:lstStyle/>
          <a:p>
            <a:pPr algn="ctr"/>
            <a:r>
              <a:rPr lang="en-US" sz="6400" dirty="0" smtClean="0"/>
              <a:t>Khaled Iskandarani</a:t>
            </a:r>
            <a:endParaRPr lang="en-US" sz="6400" dirty="0"/>
          </a:p>
        </p:txBody>
      </p:sp>
    </p:spTree>
    <p:extLst>
      <p:ext uri="{BB962C8B-B14F-4D97-AF65-F5344CB8AC3E}">
        <p14:creationId xmlns:p14="http://schemas.microsoft.com/office/powerpoint/2010/main" val="205602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374" y="162059"/>
            <a:ext cx="8911687" cy="1074313"/>
          </a:xfrm>
        </p:spPr>
        <p:txBody>
          <a:bodyPr>
            <a:noAutofit/>
          </a:bodyPr>
          <a:lstStyle/>
          <a:p>
            <a:pPr algn="ctr"/>
            <a:r>
              <a:rPr lang="en-US" sz="4400" b="1" dirty="0">
                <a:latin typeface="Arial" panose="020B0604020202020204" pitchFamily="34" charset="0"/>
                <a:cs typeface="Arial" panose="020B0604020202020204" pitchFamily="34" charset="0"/>
              </a:rPr>
              <a:t>Key</a:t>
            </a:r>
            <a:r>
              <a:rPr lang="en-US" sz="4400" dirty="0">
                <a:solidFill>
                  <a:schemeClr val="tx2"/>
                </a:solidFill>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findings</a:t>
            </a:r>
            <a:endParaRPr lang="en-US" sz="4400" b="1" dirty="0">
              <a:latin typeface="Arial" panose="020B0604020202020204" pitchFamily="34" charset="0"/>
              <a:cs typeface="Arial" panose="020B0604020202020204" pitchFamily="34" charset="0"/>
            </a:endParaRPr>
          </a:p>
        </p:txBody>
      </p:sp>
      <p:sp>
        <p:nvSpPr>
          <p:cNvPr id="10" name="Rectangle 1"/>
          <p:cNvSpPr>
            <a:spLocks noGrp="1" noChangeArrowheads="1"/>
          </p:cNvSpPr>
          <p:nvPr>
            <p:ph sz="half" idx="2"/>
          </p:nvPr>
        </p:nvSpPr>
        <p:spPr bwMode="auto">
          <a:xfrm>
            <a:off x="1454485" y="2313229"/>
            <a:ext cx="9419576" cy="201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defTabSz="685800" fontAlgn="base">
              <a:lnSpc>
                <a:spcPct val="89000"/>
              </a:lnSpc>
              <a:spcBef>
                <a:spcPct val="0"/>
              </a:spcBef>
              <a:spcAft>
                <a:spcPct val="0"/>
              </a:spcAft>
              <a:defRPr/>
            </a:pPr>
            <a:r>
              <a:rPr lang="en-US" sz="2400" dirty="0" smtClean="0">
                <a:solidFill>
                  <a:schemeClr val="tx1"/>
                </a:solidFill>
                <a:latin typeface="Arial" panose="020B0604020202020204" pitchFamily="34" charset="0"/>
                <a:ea typeface="+mj-ea"/>
                <a:cs typeface="Arial" panose="020B0604020202020204" pitchFamily="34" charset="0"/>
              </a:rPr>
              <a:t>The </a:t>
            </a:r>
            <a:r>
              <a:rPr lang="en-US" sz="2400" dirty="0">
                <a:solidFill>
                  <a:schemeClr val="tx1"/>
                </a:solidFill>
                <a:latin typeface="Arial" panose="020B0604020202020204" pitchFamily="34" charset="0"/>
                <a:ea typeface="+mj-ea"/>
                <a:cs typeface="Arial" panose="020B0604020202020204" pitchFamily="34" charset="0"/>
              </a:rPr>
              <a:t>second innings Batting and Bowling averages are less as compared to the </a:t>
            </a:r>
            <a:r>
              <a:rPr lang="en-US" sz="2400" dirty="0" smtClean="0">
                <a:solidFill>
                  <a:schemeClr val="tx1"/>
                </a:solidFill>
                <a:latin typeface="Arial" panose="020B0604020202020204" pitchFamily="34" charset="0"/>
                <a:ea typeface="+mj-ea"/>
                <a:cs typeface="Arial" panose="020B0604020202020204" pitchFamily="34" charset="0"/>
              </a:rPr>
              <a:t>first </a:t>
            </a:r>
            <a:r>
              <a:rPr lang="en-US" sz="2400" dirty="0">
                <a:solidFill>
                  <a:schemeClr val="tx1"/>
                </a:solidFill>
                <a:latin typeface="Arial" panose="020B0604020202020204" pitchFamily="34" charset="0"/>
                <a:ea typeface="+mj-ea"/>
                <a:cs typeface="Arial" panose="020B0604020202020204" pitchFamily="34" charset="0"/>
              </a:rPr>
              <a:t>innings</a:t>
            </a:r>
            <a:r>
              <a:rPr lang="en-US" sz="2400" dirty="0" smtClean="0">
                <a:solidFill>
                  <a:schemeClr val="tx1"/>
                </a:solidFill>
                <a:latin typeface="Arial" panose="020B0604020202020204" pitchFamily="34" charset="0"/>
                <a:ea typeface="+mj-ea"/>
                <a:cs typeface="Arial" panose="020B0604020202020204" pitchFamily="34" charset="0"/>
              </a:rPr>
              <a:t>.</a:t>
            </a:r>
          </a:p>
          <a:p>
            <a:pPr marL="0" defTabSz="685800" fontAlgn="base">
              <a:lnSpc>
                <a:spcPct val="89000"/>
              </a:lnSpc>
              <a:spcBef>
                <a:spcPct val="0"/>
              </a:spcBef>
              <a:spcAft>
                <a:spcPct val="0"/>
              </a:spcAft>
              <a:defRPr/>
            </a:pPr>
            <a:r>
              <a:rPr lang="en-US" sz="2400" dirty="0">
                <a:solidFill>
                  <a:schemeClr val="tx1"/>
                </a:solidFill>
                <a:latin typeface="Arial" panose="020B0604020202020204" pitchFamily="34" charset="0"/>
                <a:ea typeface="+mj-ea"/>
                <a:cs typeface="Arial" panose="020B0604020202020204" pitchFamily="34" charset="0"/>
              </a:rPr>
              <a:t>While the majority of teams have secured victories with an average margin of 10 or more runs, only two teams, Gujarat Lions and Kochi Tuskers Kerala, have exhibited values below 5.</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019" y="-51177"/>
            <a:ext cx="1665981" cy="1889213"/>
          </a:xfrm>
          <a:prstGeom prst="rect">
            <a:avLst/>
          </a:prstGeom>
        </p:spPr>
      </p:pic>
      <p:sp>
        <p:nvSpPr>
          <p:cNvPr id="17"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MS Dhoni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569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375" y="152907"/>
            <a:ext cx="8264838" cy="1312441"/>
          </a:xfrm>
        </p:spPr>
        <p:txBody>
          <a:bodyPr>
            <a:noAutofit/>
          </a:bodyPr>
          <a:lstStyle/>
          <a:p>
            <a:pPr algn="ctr"/>
            <a:r>
              <a:rPr lang="en-US" sz="4400" b="1" dirty="0" smtClean="0">
                <a:latin typeface="Arial" panose="020B0604020202020204" pitchFamily="34" charset="0"/>
                <a:cs typeface="Arial" panose="020B0604020202020204" pitchFamily="34" charset="0"/>
              </a:rPr>
              <a:t>Data Visualization</a:t>
            </a:r>
            <a:endParaRPr lang="en-US" sz="4400"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1607945" y="1798475"/>
            <a:ext cx="3992732" cy="481738"/>
          </a:xfrm>
        </p:spPr>
        <p:txBody>
          <a:bodyPr/>
          <a:lstStyle/>
          <a:p>
            <a:r>
              <a:rPr lang="en-US" b="1" dirty="0" smtClean="0"/>
              <a:t>Overview Page</a:t>
            </a:r>
            <a:endParaRPr lang="en-US" b="1"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280213"/>
            <a:ext cx="6598495" cy="4343024"/>
          </a:xfrm>
        </p:spPr>
      </p:pic>
      <p:sp>
        <p:nvSpPr>
          <p:cNvPr id="5" name="Text Placeholder 4"/>
          <p:cNvSpPr>
            <a:spLocks noGrp="1"/>
          </p:cNvSpPr>
          <p:nvPr>
            <p:ph type="body" sz="quarter" idx="3"/>
          </p:nvPr>
        </p:nvSpPr>
        <p:spPr>
          <a:xfrm>
            <a:off x="6731031" y="1751213"/>
            <a:ext cx="3999001" cy="576262"/>
          </a:xfrm>
        </p:spPr>
        <p:txBody>
          <a:bodyPr/>
          <a:lstStyle/>
          <a:p>
            <a:r>
              <a:rPr lang="en-US" b="1" dirty="0" smtClean="0">
                <a:latin typeface="Arial" panose="020B0604020202020204" pitchFamily="34" charset="0"/>
                <a:cs typeface="Arial" panose="020B0604020202020204" pitchFamily="34" charset="0"/>
              </a:rPr>
              <a:t>Batsman Page</a:t>
            </a:r>
            <a:endParaRPr lang="en-US" b="1"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032" y="62479"/>
            <a:ext cx="1461968" cy="18219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8495" y="2280213"/>
            <a:ext cx="5593505" cy="4343024"/>
          </a:xfrm>
          <a:prstGeom prst="rect">
            <a:avLst/>
          </a:prstGeom>
        </p:spPr>
      </p:pic>
    </p:spTree>
    <p:extLst>
      <p:ext uri="{BB962C8B-B14F-4D97-AF65-F5344CB8AC3E}">
        <p14:creationId xmlns:p14="http://schemas.microsoft.com/office/powerpoint/2010/main" val="1968737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375" y="152907"/>
            <a:ext cx="8264838" cy="1312441"/>
          </a:xfrm>
        </p:spPr>
        <p:txBody>
          <a:bodyPr>
            <a:noAutofit/>
          </a:bodyPr>
          <a:lstStyle/>
          <a:p>
            <a:pPr algn="ctr"/>
            <a:r>
              <a:rPr lang="en-US" sz="4400" b="1" dirty="0" smtClean="0">
                <a:latin typeface="Arial" panose="020B0604020202020204" pitchFamily="34" charset="0"/>
                <a:cs typeface="Arial" panose="020B0604020202020204" pitchFamily="34" charset="0"/>
              </a:rPr>
              <a:t>Data Visualization</a:t>
            </a:r>
            <a:endParaRPr lang="en-US" sz="4400"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1607945" y="1798475"/>
            <a:ext cx="3992732" cy="481738"/>
          </a:xfrm>
        </p:spPr>
        <p:txBody>
          <a:bodyPr/>
          <a:lstStyle/>
          <a:p>
            <a:r>
              <a:rPr lang="en-US" b="1" dirty="0" smtClean="0"/>
              <a:t>Bowler Page</a:t>
            </a:r>
            <a:endParaRPr lang="en-US" b="1"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280213"/>
            <a:ext cx="6583076" cy="4343025"/>
          </a:xfrm>
        </p:spPr>
      </p:pic>
      <p:sp>
        <p:nvSpPr>
          <p:cNvPr id="5" name="Text Placeholder 4"/>
          <p:cNvSpPr>
            <a:spLocks noGrp="1"/>
          </p:cNvSpPr>
          <p:nvPr>
            <p:ph type="body" sz="quarter" idx="3"/>
          </p:nvPr>
        </p:nvSpPr>
        <p:spPr>
          <a:xfrm>
            <a:off x="6731031" y="1751213"/>
            <a:ext cx="3999001" cy="576262"/>
          </a:xfrm>
        </p:spPr>
        <p:txBody>
          <a:bodyPr/>
          <a:lstStyle/>
          <a:p>
            <a:r>
              <a:rPr lang="en-US" b="1" dirty="0" smtClean="0">
                <a:latin typeface="Arial" panose="020B0604020202020204" pitchFamily="34" charset="0"/>
                <a:cs typeface="Arial" panose="020B0604020202020204" pitchFamily="34" charset="0"/>
              </a:rPr>
              <a:t>teams Page</a:t>
            </a:r>
            <a:endParaRPr lang="en-US" b="1"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032" y="62479"/>
            <a:ext cx="1461968" cy="18219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077" y="2280214"/>
            <a:ext cx="5511976" cy="4343024"/>
          </a:xfrm>
          <a:prstGeom prst="rect">
            <a:avLst/>
          </a:prstGeom>
        </p:spPr>
      </p:pic>
    </p:spTree>
    <p:extLst>
      <p:ext uri="{BB962C8B-B14F-4D97-AF65-F5344CB8AC3E}">
        <p14:creationId xmlns:p14="http://schemas.microsoft.com/office/powerpoint/2010/main" val="4141344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1634836" y="1795558"/>
            <a:ext cx="9850581" cy="492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endParaRPr lang="en-US" altLang="en-US" sz="3300" dirty="0" smtClean="0"/>
          </a:p>
          <a:p>
            <a:pPr algn="ctr" eaLnBrk="1" hangingPunct="1"/>
            <a:r>
              <a:rPr lang="en-US" altLang="en-US" dirty="0" smtClean="0"/>
              <a:t> </a:t>
            </a:r>
          </a:p>
        </p:txBody>
      </p:sp>
      <p:sp>
        <p:nvSpPr>
          <p:cNvPr id="10" name="Content Placeholder 2"/>
          <p:cNvSpPr>
            <a:spLocks noGrp="1"/>
          </p:cNvSpPr>
          <p:nvPr/>
        </p:nvSpPr>
        <p:spPr bwMode="auto">
          <a:xfrm>
            <a:off x="1634836" y="1571223"/>
            <a:ext cx="9054629" cy="414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25000" lnSpcReduction="20000"/>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342900" eaLnBrk="1" hangingPunct="1">
              <a:lnSpc>
                <a:spcPct val="109000"/>
              </a:lnSpc>
              <a:spcBef>
                <a:spcPct val="0"/>
              </a:spcBef>
              <a:spcAft>
                <a:spcPct val="0"/>
              </a:spcAft>
              <a:buClr>
                <a:schemeClr val="accent1"/>
              </a:buClr>
              <a:buFont typeface="Wingdings 3" charset="2"/>
              <a:buChar char=""/>
              <a:defRPr/>
            </a:pPr>
            <a:r>
              <a:rPr lang="en-US" sz="9600" dirty="0">
                <a:solidFill>
                  <a:schemeClr val="tx1"/>
                </a:solidFill>
                <a:latin typeface="Arial" panose="020B0604020202020204" pitchFamily="34" charset="0"/>
                <a:ea typeface="+mj-ea"/>
                <a:cs typeface="Arial" panose="020B0604020202020204" pitchFamily="34" charset="0"/>
              </a:rPr>
              <a:t>The Batting and Bowling Averages of most of teams are better in the First innings-as compared to the second innings</a:t>
            </a:r>
            <a:r>
              <a:rPr lang="en-US" sz="9600" dirty="0" smtClean="0">
                <a:solidFill>
                  <a:schemeClr val="tx1"/>
                </a:solidFill>
                <a:latin typeface="Arial" panose="020B0604020202020204" pitchFamily="34" charset="0"/>
                <a:ea typeface="+mj-ea"/>
                <a:cs typeface="Arial" panose="020B0604020202020204" pitchFamily="34" charset="0"/>
              </a:rPr>
              <a:t>.</a:t>
            </a:r>
          </a:p>
          <a:p>
            <a:pPr marL="0" indent="-342900" eaLnBrk="1" hangingPunct="1">
              <a:lnSpc>
                <a:spcPct val="109000"/>
              </a:lnSpc>
              <a:spcBef>
                <a:spcPct val="0"/>
              </a:spcBef>
              <a:spcAft>
                <a:spcPct val="0"/>
              </a:spcAft>
              <a:buClr>
                <a:schemeClr val="accent1"/>
              </a:buClr>
              <a:buFont typeface="Wingdings 3" charset="2"/>
              <a:buChar char=""/>
              <a:defRPr/>
            </a:pPr>
            <a:r>
              <a:rPr lang="en-US" sz="9600" dirty="0">
                <a:solidFill>
                  <a:schemeClr val="tx1"/>
                </a:solidFill>
                <a:latin typeface="Arial" panose="020B0604020202020204" pitchFamily="34" charset="0"/>
                <a:cs typeface="Arial" panose="020B0604020202020204" pitchFamily="34" charset="0"/>
              </a:rPr>
              <a:t>when players play a lot of matches the strike rates get fixed near a nearly constant value.</a:t>
            </a:r>
          </a:p>
          <a:p>
            <a:pPr marL="0" indent="-342900" eaLnBrk="1" hangingPunct="1">
              <a:lnSpc>
                <a:spcPct val="109000"/>
              </a:lnSpc>
              <a:spcBef>
                <a:spcPct val="0"/>
              </a:spcBef>
              <a:spcAft>
                <a:spcPct val="0"/>
              </a:spcAft>
              <a:buClr>
                <a:schemeClr val="accent1"/>
              </a:buClr>
              <a:buFont typeface="Wingdings 3" charset="2"/>
              <a:buChar char=""/>
              <a:defRPr/>
            </a:pPr>
            <a:r>
              <a:rPr lang="en-US" sz="9600" dirty="0">
                <a:solidFill>
                  <a:schemeClr val="tx1"/>
                </a:solidFill>
                <a:latin typeface="Arial" panose="020B0604020202020204" pitchFamily="34" charset="0"/>
                <a:ea typeface="+mj-ea"/>
                <a:cs typeface="Arial" panose="020B0604020202020204" pitchFamily="34" charset="0"/>
              </a:rPr>
              <a:t>The above analysis gives </a:t>
            </a:r>
            <a:r>
              <a:rPr lang="en-US" sz="9600" dirty="0" smtClean="0">
                <a:solidFill>
                  <a:schemeClr val="tx1"/>
                </a:solidFill>
                <a:latin typeface="Arial" panose="020B0604020202020204" pitchFamily="34" charset="0"/>
                <a:ea typeface="+mj-ea"/>
                <a:cs typeface="Arial" panose="020B0604020202020204" pitchFamily="34" charset="0"/>
              </a:rPr>
              <a:t>us </a:t>
            </a:r>
            <a:r>
              <a:rPr lang="en-US" sz="9600" dirty="0">
                <a:solidFill>
                  <a:schemeClr val="tx1"/>
                </a:solidFill>
                <a:latin typeface="Arial" panose="020B0604020202020204" pitchFamily="34" charset="0"/>
                <a:ea typeface="+mj-ea"/>
                <a:cs typeface="Arial" panose="020B0604020202020204" pitchFamily="34" charset="0"/>
              </a:rPr>
              <a:t>the IPL </a:t>
            </a:r>
            <a:r>
              <a:rPr lang="en-US" sz="9600" dirty="0" smtClean="0">
                <a:solidFill>
                  <a:schemeClr val="tx1"/>
                </a:solidFill>
                <a:latin typeface="Arial" panose="020B0604020202020204" pitchFamily="34" charset="0"/>
                <a:ea typeface="+mj-ea"/>
                <a:cs typeface="Arial" panose="020B0604020202020204" pitchFamily="34" charset="0"/>
              </a:rPr>
              <a:t>matches and stats </a:t>
            </a:r>
            <a:r>
              <a:rPr lang="en-US" sz="9600" dirty="0">
                <a:solidFill>
                  <a:schemeClr val="tx1"/>
                </a:solidFill>
                <a:latin typeface="Arial" panose="020B0604020202020204" pitchFamily="34" charset="0"/>
                <a:ea typeface="+mj-ea"/>
                <a:cs typeface="Arial" panose="020B0604020202020204" pitchFamily="34" charset="0"/>
              </a:rPr>
              <a:t>of </a:t>
            </a:r>
            <a:r>
              <a:rPr lang="en-US" sz="9600" dirty="0" smtClean="0">
                <a:solidFill>
                  <a:schemeClr val="tx1"/>
                </a:solidFill>
                <a:latin typeface="Arial" panose="020B0604020202020204" pitchFamily="34" charset="0"/>
                <a:ea typeface="+mj-ea"/>
                <a:cs typeface="Arial" panose="020B0604020202020204" pitchFamily="34" charset="0"/>
              </a:rPr>
              <a:t>different top players.</a:t>
            </a:r>
            <a:endParaRPr lang="en-US" sz="9600" dirty="0">
              <a:solidFill>
                <a:schemeClr val="tx1"/>
              </a:solidFill>
              <a:latin typeface="Arial" panose="020B0604020202020204" pitchFamily="34" charset="0"/>
              <a:ea typeface="+mj-ea"/>
              <a:cs typeface="Arial" panose="020B0604020202020204" pitchFamily="34" charset="0"/>
            </a:endParaRPr>
          </a:p>
          <a:p>
            <a:pPr defTabSz="457200" eaLnBrk="1" hangingPunct="1">
              <a:lnSpc>
                <a:spcPct val="114000"/>
              </a:lnSpc>
              <a:spcAft>
                <a:spcPts val="0"/>
              </a:spcAft>
              <a:buClr>
                <a:schemeClr val="accent1"/>
              </a:buClr>
              <a:buFont typeface="Wingdings" panose="05000000000000000000" pitchFamily="2" charset="2"/>
              <a:buChar char="q"/>
            </a:pPr>
            <a:endParaRPr lang="en-US" sz="5500" dirty="0" smtClean="0">
              <a:solidFill>
                <a:schemeClr val="tx1">
                  <a:lumMod val="75000"/>
                  <a:lumOff val="25000"/>
                </a:schemeClr>
              </a:solidFill>
              <a:latin typeface="Arial" panose="020B0604020202020204" pitchFamily="34" charset="0"/>
              <a:cs typeface="Arial" panose="020B0604020202020204" pitchFamily="34" charset="0"/>
            </a:endParaRPr>
          </a:p>
          <a:p>
            <a:pPr marL="0" indent="0" defTabSz="457200" eaLnBrk="1" hangingPunct="1">
              <a:lnSpc>
                <a:spcPct val="114000"/>
              </a:lnSpc>
              <a:spcAft>
                <a:spcPts val="0"/>
              </a:spcAft>
              <a:buClr>
                <a:schemeClr val="accent1"/>
              </a:buClr>
              <a:buNone/>
            </a:pPr>
            <a:endParaRPr lang="en-US" sz="6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66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6400" dirty="0" smtClean="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6400" dirty="0">
              <a:solidFill>
                <a:schemeClr val="tx1">
                  <a:lumMod val="75000"/>
                  <a:lumOff val="25000"/>
                </a:schemeClr>
              </a:solidFill>
            </a:endParaRPr>
          </a:p>
          <a:p>
            <a:pPr lvl="0" defTabSz="457200" eaLnBrk="1" hangingPunct="1">
              <a:lnSpc>
                <a:spcPct val="114000"/>
              </a:lnSpc>
              <a:spcAft>
                <a:spcPts val="0"/>
              </a:spcAft>
              <a:buClr>
                <a:schemeClr val="accent1"/>
              </a:buClr>
              <a:buFont typeface="Wingdings" panose="05000000000000000000" pitchFamily="2" charset="2"/>
              <a:buChar char="v"/>
            </a:pPr>
            <a:r>
              <a:rPr lang="en-US" sz="2100" dirty="0" smtClean="0"/>
              <a:t> </a:t>
            </a:r>
          </a:p>
          <a:p>
            <a:pPr lvl="0" defTabSz="457200" eaLnBrk="1" hangingPunct="1">
              <a:lnSpc>
                <a:spcPct val="114000"/>
              </a:lnSpc>
              <a:spcAft>
                <a:spcPts val="0"/>
              </a:spcAft>
              <a:buClr>
                <a:schemeClr val="accent1"/>
              </a:buClr>
              <a:buFont typeface="Wingdings" panose="05000000000000000000" pitchFamily="2" charset="2"/>
              <a:buChar char="v"/>
            </a:pPr>
            <a:endParaRPr lang="en-US" sz="1600" dirty="0"/>
          </a:p>
          <a:p>
            <a:pPr defTabSz="457200" eaLnBrk="1" hangingPunct="1">
              <a:lnSpc>
                <a:spcPct val="114000"/>
              </a:lnSpc>
              <a:spcAft>
                <a:spcPts val="0"/>
              </a:spcAft>
              <a:buClr>
                <a:schemeClr val="accent1"/>
              </a:buClr>
              <a:buFont typeface="Wingdings" panose="05000000000000000000" pitchFamily="2" charset="2"/>
              <a:buChar char="v"/>
            </a:pPr>
            <a:endParaRPr lang="en-US" sz="1700" dirty="0" smtClean="0"/>
          </a:p>
          <a:p>
            <a:pPr defTabSz="457200" eaLnBrk="1" hangingPunct="1">
              <a:lnSpc>
                <a:spcPct val="114000"/>
              </a:lnSpc>
              <a:spcAft>
                <a:spcPts val="0"/>
              </a:spcAft>
              <a:buClr>
                <a:schemeClr val="accent1"/>
              </a:buClr>
              <a:buFont typeface="Wingdings" panose="05000000000000000000" pitchFamily="2" charset="2"/>
              <a:buChar char="v"/>
            </a:pPr>
            <a:endParaRPr lang="en-US" sz="1700" dirty="0"/>
          </a:p>
          <a:p>
            <a:pPr defTabSz="457200" eaLnBrk="1" hangingPunct="1">
              <a:lnSpc>
                <a:spcPct val="114000"/>
              </a:lnSpc>
              <a:spcAft>
                <a:spcPts val="0"/>
              </a:spcAft>
              <a:buClr>
                <a:schemeClr val="accent1"/>
              </a:buClr>
              <a:buFont typeface="Wingdings" panose="05000000000000000000" pitchFamily="2" charset="2"/>
              <a:buChar char="v"/>
            </a:pPr>
            <a:endParaRPr lang="en-US" sz="1600" dirty="0" smtClean="0"/>
          </a:p>
          <a:p>
            <a:pPr defTabSz="457200" eaLnBrk="1" hangingPunct="1">
              <a:lnSpc>
                <a:spcPct val="114000"/>
              </a:lnSpc>
              <a:spcAft>
                <a:spcPts val="0"/>
              </a:spcAft>
              <a:buClr>
                <a:schemeClr val="accent1"/>
              </a:buClr>
              <a:buFont typeface="Wingdings" panose="05000000000000000000" pitchFamily="2" charset="2"/>
              <a:buChar char="v"/>
            </a:pPr>
            <a:endParaRPr lang="en-US" sz="1600" dirty="0" smtClean="0"/>
          </a:p>
          <a:p>
            <a:pPr defTabSz="457200" eaLnBrk="1" hangingPunct="1">
              <a:lnSpc>
                <a:spcPct val="114000"/>
              </a:lnSpc>
              <a:spcAft>
                <a:spcPts val="0"/>
              </a:spcAft>
              <a:buClr>
                <a:schemeClr val="accent1"/>
              </a:buClr>
              <a:buFont typeface="Wingdings" panose="05000000000000000000" pitchFamily="2" charset="2"/>
              <a:buChar char="v"/>
            </a:pPr>
            <a:endParaRPr lang="en-US" sz="1600" dirty="0" smtClean="0">
              <a:solidFill>
                <a:schemeClr val="tx1">
                  <a:lumMod val="75000"/>
                  <a:lumOff val="25000"/>
                </a:schemeClr>
              </a:solidFill>
            </a:endParaRPr>
          </a:p>
          <a:p>
            <a:pPr>
              <a:buClr>
                <a:schemeClr val="accent1"/>
              </a:buClr>
              <a:buFont typeface="Wingdings" panose="05000000000000000000" pitchFamily="2" charset="2"/>
              <a:buChar char="v"/>
            </a:pPr>
            <a:endParaRPr lang="en-US" sz="1400" dirty="0" smtClean="0">
              <a:solidFill>
                <a:schemeClr val="tx1">
                  <a:lumMod val="75000"/>
                  <a:lumOff val="25000"/>
                </a:schemeClr>
              </a:solidFill>
            </a:endParaRPr>
          </a:p>
          <a:p>
            <a:pPr>
              <a:buClr>
                <a:schemeClr val="accent1"/>
              </a:buClr>
              <a:buFont typeface="Wingdings" panose="05000000000000000000" pitchFamily="2" charset="2"/>
              <a:buChar char="v"/>
            </a:pPr>
            <a:endParaRPr lang="en-US" sz="1400" dirty="0">
              <a:solidFill>
                <a:schemeClr val="tx1">
                  <a:lumMod val="75000"/>
                  <a:lumOff val="25000"/>
                </a:schemeClr>
              </a:solidFill>
            </a:endParaRPr>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r>
              <a:rPr lang="en-US" sz="1400" dirty="0">
                <a:solidFill>
                  <a:schemeClr val="tx1">
                    <a:lumMod val="75000"/>
                    <a:lumOff val="25000"/>
                  </a:schemeClr>
                </a:solidFill>
              </a:rPr>
              <a:t> </a:t>
            </a:r>
            <a:endParaRPr lang="en-US" sz="1400" dirty="0" smtClean="0">
              <a:solidFill>
                <a:schemeClr val="tx1">
                  <a:lumMod val="75000"/>
                  <a:lumOff val="25000"/>
                </a:schemeClr>
              </a:solidFill>
            </a:endParaRPr>
          </a:p>
          <a:p>
            <a:pPr marL="0" indent="0">
              <a:buClr>
                <a:schemeClr val="accent1"/>
              </a:buClr>
              <a:buNone/>
            </a:pPr>
            <a:endParaRPr lang="en-US" sz="1400" dirty="0" smtClean="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smtClean="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defTabSz="457200" eaLnBrk="1" hangingPunct="1">
              <a:lnSpc>
                <a:spcPct val="114000"/>
              </a:lnSpc>
              <a:spcAft>
                <a:spcPts val="0"/>
              </a:spcAft>
              <a:buClr>
                <a:schemeClr val="accent1"/>
              </a:buClr>
              <a:buFont typeface="Wingdings" panose="05000000000000000000" pitchFamily="2" charset="2"/>
              <a:buChar char="ü"/>
            </a:pPr>
            <a:endParaRPr lang="en-US" sz="1400" dirty="0">
              <a:solidFill>
                <a:schemeClr val="tx1">
                  <a:lumMod val="75000"/>
                  <a:lumOff val="25000"/>
                </a:schemeClr>
              </a:solidFill>
            </a:endParaRPr>
          </a:p>
          <a:p>
            <a:pPr marL="0" indent="0">
              <a:buNone/>
            </a:pPr>
            <a:endParaRPr lang="en-US" dirty="0" smtClean="0"/>
          </a:p>
          <a:p>
            <a:endParaRPr lang="en-US" dirty="0" smtClean="0"/>
          </a:p>
        </p:txBody>
      </p:sp>
      <p:sp>
        <p:nvSpPr>
          <p:cNvPr id="7" name="Title 1"/>
          <p:cNvSpPr>
            <a:spLocks noGrp="1"/>
          </p:cNvSpPr>
          <p:nvPr/>
        </p:nvSpPr>
        <p:spPr bwMode="auto">
          <a:xfrm>
            <a:off x="4252919" y="271949"/>
            <a:ext cx="3629890" cy="74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Conclusion</a:t>
            </a:r>
            <a:endParaRPr lang="en-US" altLang="en-US" b="1" dirty="0">
              <a:solidFill>
                <a:schemeClr val="accent2">
                  <a:lumMod val="75000"/>
                </a:schemeClr>
              </a:solidFill>
              <a:latin typeface="Arial" panose="020B0604020202020204" pitchFamily="34" charset="0"/>
              <a:cs typeface="Arial" panose="020B0604020202020204" pitchFamily="34" charset="0"/>
            </a:endParaRPr>
          </a:p>
          <a:p>
            <a:pPr algn="ctr" eaLnBrk="1" hangingPunct="1"/>
            <a:r>
              <a:rPr lang="en-US" altLang="en-US" dirty="0" smtClean="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6092" y="0"/>
            <a:ext cx="1158649" cy="1443945"/>
          </a:xfrm>
          <a:prstGeom prst="rect">
            <a:avLst/>
          </a:prstGeom>
        </p:spPr>
      </p:pic>
    </p:spTree>
    <p:extLst>
      <p:ext uri="{BB962C8B-B14F-4D97-AF65-F5344CB8AC3E}">
        <p14:creationId xmlns:p14="http://schemas.microsoft.com/office/powerpoint/2010/main" val="2677921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2489342" y="2082233"/>
            <a:ext cx="7228560" cy="133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Thank</a:t>
            </a:r>
            <a:r>
              <a:rPr lang="en-US" sz="8800" b="1" dirty="0" smtClean="0"/>
              <a:t> </a:t>
            </a:r>
            <a:r>
              <a:rPr lang="en-US" b="1" dirty="0">
                <a:solidFill>
                  <a:schemeClr val="accent2">
                    <a:lumMod val="75000"/>
                  </a:schemeClr>
                </a:solidFill>
                <a:latin typeface="Arial" panose="020B0604020202020204" pitchFamily="34" charset="0"/>
                <a:cs typeface="Arial" panose="020B0604020202020204" pitchFamily="34" charset="0"/>
              </a:rPr>
              <a:t>you</a:t>
            </a:r>
            <a:endParaRPr lang="en-US" altLang="en-US" b="1" dirty="0">
              <a:solidFill>
                <a:schemeClr val="accent2">
                  <a:lumMod val="75000"/>
                </a:schemeClr>
              </a:solidFill>
              <a:latin typeface="Arial" panose="020B0604020202020204" pitchFamily="34" charset="0"/>
              <a:cs typeface="Arial" panose="020B0604020202020204" pitchFamily="34" charset="0"/>
            </a:endParaRPr>
          </a:p>
          <a:p>
            <a:pPr algn="ctr" eaLnBrk="1" hangingPunct="1"/>
            <a:r>
              <a:rPr lang="en-US" altLang="en-US" dirty="0" smtClean="0"/>
              <a:t> </a:t>
            </a:r>
          </a:p>
        </p:txBody>
      </p:sp>
      <p:sp>
        <p:nvSpPr>
          <p:cNvPr id="10" name="Content Placeholder 2"/>
          <p:cNvSpPr>
            <a:spLocks noGrp="1"/>
          </p:cNvSpPr>
          <p:nvPr/>
        </p:nvSpPr>
        <p:spPr bwMode="auto">
          <a:xfrm>
            <a:off x="1510144" y="1182188"/>
            <a:ext cx="10778838" cy="567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defTabSz="457200" eaLnBrk="1" hangingPunct="1">
              <a:lnSpc>
                <a:spcPct val="114000"/>
              </a:lnSpc>
              <a:spcAft>
                <a:spcPts val="0"/>
              </a:spcAft>
              <a:buClr>
                <a:schemeClr val="accent1"/>
              </a:buClr>
              <a:buFont typeface="Wingdings" panose="05000000000000000000" pitchFamily="2" charset="2"/>
              <a:buChar char="v"/>
            </a:pPr>
            <a:endParaRPr lang="en-US" sz="2600" dirty="0" smtClean="0"/>
          </a:p>
          <a:p>
            <a:pPr defTabSz="457200" eaLnBrk="1" hangingPunct="1">
              <a:lnSpc>
                <a:spcPct val="114000"/>
              </a:lnSpc>
              <a:spcAft>
                <a:spcPts val="0"/>
              </a:spcAft>
              <a:buClr>
                <a:schemeClr val="accent1"/>
              </a:buClr>
              <a:buFont typeface="Wingdings" panose="05000000000000000000" pitchFamily="2" charset="2"/>
              <a:buChar char="v"/>
            </a:pPr>
            <a:endParaRPr lang="en-US" sz="1600" dirty="0" smtClean="0"/>
          </a:p>
          <a:p>
            <a:pPr defTabSz="457200" eaLnBrk="1" hangingPunct="1">
              <a:lnSpc>
                <a:spcPct val="114000"/>
              </a:lnSpc>
              <a:spcAft>
                <a:spcPts val="0"/>
              </a:spcAft>
              <a:buClr>
                <a:schemeClr val="accent1"/>
              </a:buClr>
              <a:buFont typeface="Wingdings" panose="05000000000000000000" pitchFamily="2" charset="2"/>
              <a:buChar char="v"/>
            </a:pPr>
            <a:endParaRPr lang="en-US" sz="1600" dirty="0" smtClean="0"/>
          </a:p>
          <a:p>
            <a:pPr defTabSz="457200" eaLnBrk="1" hangingPunct="1">
              <a:lnSpc>
                <a:spcPct val="114000"/>
              </a:lnSpc>
              <a:spcAft>
                <a:spcPts val="0"/>
              </a:spcAft>
              <a:buClr>
                <a:schemeClr val="accent1"/>
              </a:buClr>
              <a:buFont typeface="Wingdings" panose="05000000000000000000" pitchFamily="2" charset="2"/>
              <a:buChar char="v"/>
            </a:pPr>
            <a:endParaRPr lang="en-US" sz="1600" dirty="0" smtClean="0">
              <a:solidFill>
                <a:schemeClr val="tx1">
                  <a:lumMod val="75000"/>
                  <a:lumOff val="25000"/>
                </a:schemeClr>
              </a:solidFill>
            </a:endParaRPr>
          </a:p>
          <a:p>
            <a:pPr>
              <a:buClr>
                <a:schemeClr val="accent1"/>
              </a:buClr>
              <a:buFont typeface="Wingdings" panose="05000000000000000000" pitchFamily="2" charset="2"/>
              <a:buChar char="v"/>
            </a:pPr>
            <a:endParaRPr lang="en-US" sz="1400" dirty="0" smtClean="0">
              <a:solidFill>
                <a:schemeClr val="tx1">
                  <a:lumMod val="75000"/>
                  <a:lumOff val="25000"/>
                </a:schemeClr>
              </a:solidFill>
            </a:endParaRPr>
          </a:p>
          <a:p>
            <a:pPr>
              <a:buClr>
                <a:schemeClr val="accent1"/>
              </a:buClr>
              <a:buFont typeface="Wingdings" panose="05000000000000000000" pitchFamily="2" charset="2"/>
              <a:buChar char="v"/>
            </a:pPr>
            <a:endParaRPr lang="en-US" sz="1400" dirty="0">
              <a:solidFill>
                <a:schemeClr val="tx1">
                  <a:lumMod val="75000"/>
                  <a:lumOff val="25000"/>
                </a:schemeClr>
              </a:solidFill>
            </a:endParaRPr>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r>
              <a:rPr lang="en-US" sz="1400" dirty="0">
                <a:solidFill>
                  <a:schemeClr val="tx1">
                    <a:lumMod val="75000"/>
                    <a:lumOff val="25000"/>
                  </a:schemeClr>
                </a:solidFill>
              </a:rPr>
              <a:t> </a:t>
            </a:r>
            <a:endParaRPr lang="en-US" sz="1400" dirty="0" smtClean="0">
              <a:solidFill>
                <a:schemeClr val="tx1">
                  <a:lumMod val="75000"/>
                  <a:lumOff val="25000"/>
                </a:schemeClr>
              </a:solidFill>
            </a:endParaRPr>
          </a:p>
          <a:p>
            <a:pPr marL="0" indent="0">
              <a:buClr>
                <a:schemeClr val="accent1"/>
              </a:buClr>
              <a:buNone/>
            </a:pPr>
            <a:endParaRPr lang="en-US" sz="1400" dirty="0" smtClean="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smtClean="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defTabSz="457200" eaLnBrk="1" hangingPunct="1">
              <a:lnSpc>
                <a:spcPct val="114000"/>
              </a:lnSpc>
              <a:spcAft>
                <a:spcPts val="0"/>
              </a:spcAft>
              <a:buClr>
                <a:schemeClr val="accent1"/>
              </a:buClr>
              <a:buFont typeface="Wingdings" panose="05000000000000000000" pitchFamily="2" charset="2"/>
              <a:buChar char="ü"/>
            </a:pPr>
            <a:endParaRPr lang="en-US" sz="1400" dirty="0">
              <a:solidFill>
                <a:schemeClr val="tx1">
                  <a:lumMod val="75000"/>
                  <a:lumOff val="25000"/>
                </a:schemeClr>
              </a:solidFill>
            </a:endParaRPr>
          </a:p>
          <a:p>
            <a:pPr marL="0" indent="0">
              <a:buNone/>
            </a:pPr>
            <a:endParaRPr lang="en-US" dirty="0" smtClean="0"/>
          </a:p>
          <a:p>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1176" y="0"/>
            <a:ext cx="1670824" cy="2082233"/>
          </a:xfrm>
          <a:prstGeom prst="rect">
            <a:avLst/>
          </a:prstGeom>
        </p:spPr>
      </p:pic>
    </p:spTree>
    <p:extLst>
      <p:ext uri="{BB962C8B-B14F-4D97-AF65-F5344CB8AC3E}">
        <p14:creationId xmlns:p14="http://schemas.microsoft.com/office/powerpoint/2010/main" val="14050627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0424" y="492617"/>
            <a:ext cx="8915399" cy="1194515"/>
          </a:xfrm>
        </p:spPr>
        <p:txBody>
          <a:bodyPr/>
          <a:lstStyle/>
          <a:p>
            <a:pPr algn="ctr"/>
            <a:r>
              <a:rPr lang="en-US" dirty="0" smtClean="0"/>
              <a:t>References</a:t>
            </a:r>
            <a:endParaRPr lang="en-US" dirty="0"/>
          </a:p>
        </p:txBody>
      </p:sp>
      <p:sp>
        <p:nvSpPr>
          <p:cNvPr id="3" name="Subtitle 2"/>
          <p:cNvSpPr>
            <a:spLocks noGrp="1"/>
          </p:cNvSpPr>
          <p:nvPr>
            <p:ph type="subTitle" idx="1"/>
          </p:nvPr>
        </p:nvSpPr>
        <p:spPr>
          <a:xfrm>
            <a:off x="2589213" y="1931831"/>
            <a:ext cx="8915399" cy="3971831"/>
          </a:xfrm>
        </p:spPr>
        <p:txBody>
          <a:bodyPr>
            <a:normAutofit/>
          </a:bodyPr>
          <a:lstStyle/>
          <a:p>
            <a:pPr marL="285750" indent="-285750">
              <a:buFont typeface="Arial" panose="020B0604020202020204" pitchFamily="34" charset="0"/>
              <a:buChar char="•"/>
            </a:pPr>
            <a:r>
              <a:rPr lang="en-US" i="1" dirty="0" err="1"/>
              <a:t>sl</a:t>
            </a:r>
            <a:r>
              <a:rPr lang="en-US" i="1" dirty="0"/>
              <a:t> </a:t>
            </a:r>
            <a:r>
              <a:rPr lang="en-US" i="1" dirty="0" err="1"/>
              <a:t>malinga</a:t>
            </a:r>
            <a:r>
              <a:rPr lang="en-US" i="1" dirty="0"/>
              <a:t> wicket taker - Google Search</a:t>
            </a:r>
            <a:r>
              <a:rPr lang="en-US" dirty="0"/>
              <a:t>. (</a:t>
            </a:r>
            <a:r>
              <a:rPr lang="en-US" dirty="0" err="1"/>
              <a:t>n.d.</a:t>
            </a:r>
            <a:r>
              <a:rPr lang="en-US" dirty="0"/>
              <a:t>). https://</a:t>
            </a:r>
            <a:r>
              <a:rPr lang="en-US" dirty="0" smtClean="0"/>
              <a:t>www.google.com/search?q=sl+malinga+wicket+taker&amp;client=firefox-b-d&amp;sca_esv=590984977&amp;tbm=vid&amp;sxsrf=AM9HkKkOtZdvJwadTd5fl46XbvsgwOmiTw:1702584414258&amp;source=lnms&amp;sa=X&amp;ved=2ahUKEwi7w9iZ3Y-DAxXZif0HHXCADLUQ_AUoAXoECAQQAw&amp;biw=1366&amp;bih=643&amp;dpr=1#fpstate=ive&amp;vld=cid:417e3910,vid:nclPaVQmCHc,st:0 </a:t>
            </a:r>
            <a:r>
              <a:rPr lang="en-US" dirty="0" smtClean="0">
                <a:hlinkClick r:id="rId2" action="ppaction://hlinksldjump"/>
              </a:rPr>
              <a:t>[1]</a:t>
            </a:r>
            <a:endParaRPr lang="en-US" dirty="0" smtClean="0"/>
          </a:p>
          <a:p>
            <a:pPr marL="285750" indent="-285750">
              <a:buFont typeface="Arial" panose="020B0604020202020204" pitchFamily="34" charset="0"/>
              <a:buChar char="•"/>
            </a:pPr>
            <a:r>
              <a:rPr lang="en-US" dirty="0" err="1"/>
              <a:t>Xtra</a:t>
            </a:r>
            <a:r>
              <a:rPr lang="en-US" dirty="0"/>
              <a:t> Innings. (2021, October 24). </a:t>
            </a:r>
            <a:r>
              <a:rPr lang="en-US" i="1" dirty="0"/>
              <a:t>10 Lightning fast </a:t>
            </a:r>
            <a:r>
              <a:rPr lang="en-US" i="1" dirty="0" err="1"/>
              <a:t>stumpings</a:t>
            </a:r>
            <a:r>
              <a:rPr lang="en-US" i="1" dirty="0"/>
              <a:t> of MS Dhoni ||</a:t>
            </a:r>
            <a:r>
              <a:rPr lang="en-US" dirty="0"/>
              <a:t> [Video]. YouTube. https://</a:t>
            </a:r>
            <a:r>
              <a:rPr lang="en-US" dirty="0" smtClean="0"/>
              <a:t>www.youtube.com/watch?v=fYM2VRrCPQ4</a:t>
            </a:r>
            <a:r>
              <a:rPr lang="en-US" dirty="0" smtClean="0">
                <a:hlinkClick r:id="rId2" action="ppaction://hlinksldjump"/>
              </a:rPr>
              <a:t>[2]</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23319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6671" y="162144"/>
            <a:ext cx="6966911" cy="1933943"/>
          </a:xfrm>
        </p:spPr>
        <p:txBody>
          <a:bodyPr>
            <a:normAutofit fontScale="90000"/>
          </a:bodyPr>
          <a:lstStyle/>
          <a:p>
            <a:r>
              <a:rPr lang="en-US" sz="4400" b="1" dirty="0" smtClean="0">
                <a:latin typeface="Arial" panose="020B0604020202020204" pitchFamily="34" charset="0"/>
                <a:cs typeface="Arial" panose="020B0604020202020204" pitchFamily="34" charset="0"/>
              </a:rPr>
              <a:t/>
            </a:r>
            <a:br>
              <a:rPr lang="en-US" sz="4400" b="1" dirty="0" smtClean="0">
                <a:latin typeface="Arial" panose="020B0604020202020204" pitchFamily="34" charset="0"/>
                <a:cs typeface="Arial" panose="020B0604020202020204" pitchFamily="34" charset="0"/>
              </a:rPr>
            </a:br>
            <a:r>
              <a:rPr lang="en-US" sz="4400" b="1" dirty="0" smtClean="0">
                <a:latin typeface="Arial" panose="020B0604020202020204" pitchFamily="34" charset="0"/>
                <a:cs typeface="Arial" panose="020B0604020202020204" pitchFamily="34" charset="0"/>
              </a:rPr>
              <a:t>Sport Analysis </a:t>
            </a:r>
            <a:r>
              <a:rPr lang="en-US" sz="4400" dirty="0">
                <a:latin typeface="Arial" panose="020B0604020202020204" pitchFamily="34" charset="0"/>
                <a:cs typeface="Arial" panose="020B0604020202020204" pitchFamily="34" charset="0"/>
              </a:rPr>
              <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476671" y="2279851"/>
            <a:ext cx="8915399" cy="3009602"/>
          </a:xfrm>
        </p:spPr>
        <p:txBody>
          <a:bodyPr>
            <a:normAutofit/>
          </a:bodyPr>
          <a:lstStyle/>
          <a:p>
            <a:pPr fontAlgn="base" hangingPunct="0"/>
            <a:r>
              <a:rPr lang="en-US" sz="2400" b="1" dirty="0" smtClean="0">
                <a:solidFill>
                  <a:schemeClr val="tx1"/>
                </a:solidFill>
                <a:latin typeface="Arial" panose="020B0604020202020204" pitchFamily="34" charset="0"/>
                <a:cs typeface="Arial" panose="020B0604020202020204" pitchFamily="34" charset="0"/>
              </a:rPr>
              <a:t>Presented By</a:t>
            </a:r>
            <a:endParaRPr lang="en-US" sz="2400" dirty="0">
              <a:solidFill>
                <a:schemeClr val="tx1"/>
              </a:solidFill>
              <a:latin typeface="Arial" panose="020B0604020202020204" pitchFamily="34" charset="0"/>
              <a:cs typeface="Arial" panose="020B0604020202020204" pitchFamily="34" charset="0"/>
            </a:endParaRPr>
          </a:p>
          <a:p>
            <a:pPr fontAlgn="base"/>
            <a:r>
              <a:rPr lang="en-US" b="1" dirty="0"/>
              <a:t>Khaled Iskandarani</a:t>
            </a:r>
          </a:p>
          <a:p>
            <a:pPr fontAlgn="base" hangingPunct="0"/>
            <a:r>
              <a:rPr lang="en-US" b="1" dirty="0"/>
              <a:t> </a:t>
            </a:r>
            <a:endParaRPr lang="en-US" dirty="0"/>
          </a:p>
          <a:p>
            <a:pPr fontAlgn="base" hangingPunct="0"/>
            <a:r>
              <a:rPr lang="en-US" sz="2400" b="1" dirty="0">
                <a:solidFill>
                  <a:schemeClr val="tx1"/>
                </a:solidFill>
                <a:latin typeface="Arial" panose="020B0604020202020204" pitchFamily="34" charset="0"/>
                <a:cs typeface="Arial" panose="020B0604020202020204" pitchFamily="34" charset="0"/>
              </a:rPr>
              <a:t>Submitted to </a:t>
            </a:r>
          </a:p>
          <a:p>
            <a:r>
              <a:rPr lang="en-US" sz="2200" b="1" dirty="0" smtClean="0"/>
              <a:t>The Spark Foundation</a:t>
            </a:r>
            <a:endParaRPr lang="en-US" sz="2200" b="1" dirty="0"/>
          </a:p>
          <a:p>
            <a:pPr algn="r" fontAlgn="base"/>
            <a:r>
              <a:rPr lang="en-US" sz="2400" b="1" dirty="0" smtClean="0">
                <a:solidFill>
                  <a:schemeClr val="tx1"/>
                </a:solidFill>
                <a:latin typeface="Arial" panose="020B0604020202020204" pitchFamily="34" charset="0"/>
                <a:cs typeface="Arial" panose="020B0604020202020204" pitchFamily="34" charset="0"/>
              </a:rPr>
              <a:t>Date</a:t>
            </a:r>
            <a:r>
              <a:rPr lang="en-US" sz="2400" b="1" dirty="0" smtClean="0">
                <a:solidFill>
                  <a:schemeClr val="tx1"/>
                </a:solidFill>
              </a:rPr>
              <a:t>:</a:t>
            </a:r>
            <a:r>
              <a:rPr lang="en-US" b="1" dirty="0" smtClean="0"/>
              <a:t>12/15/2023</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525" y="101415"/>
            <a:ext cx="1895475" cy="2178436"/>
          </a:xfrm>
          <a:prstGeom prst="rect">
            <a:avLst/>
          </a:prstGeom>
        </p:spPr>
      </p:pic>
    </p:spTree>
    <p:extLst>
      <p:ext uri="{BB962C8B-B14F-4D97-AF65-F5344CB8AC3E}">
        <p14:creationId xmlns:p14="http://schemas.microsoft.com/office/powerpoint/2010/main" val="2919029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2103482" y="517839"/>
            <a:ext cx="7200900" cy="80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hangingPunct="1"/>
            <a:r>
              <a:rPr lang="en-US" altLang="en-US" b="1" dirty="0">
                <a:solidFill>
                  <a:schemeClr val="accent2">
                    <a:lumMod val="75000"/>
                  </a:schemeClr>
                </a:solidFill>
                <a:latin typeface="Arial" panose="020B0604020202020204" pitchFamily="34" charset="0"/>
                <a:cs typeface="Arial" panose="020B0604020202020204" pitchFamily="34" charset="0"/>
              </a:rPr>
              <a:t>Outline</a:t>
            </a:r>
            <a:r>
              <a:rPr lang="en-US" altLang="en-US" dirty="0" smtClean="0">
                <a:latin typeface="Arial" panose="020B0604020202020204" pitchFamily="34" charset="0"/>
                <a:cs typeface="Arial" panose="020B0604020202020204" pitchFamily="34" charset="0"/>
              </a:rPr>
              <a:t> </a:t>
            </a:r>
          </a:p>
        </p:txBody>
      </p:sp>
      <p:sp>
        <p:nvSpPr>
          <p:cNvPr id="10" name="Content Placeholder 2"/>
          <p:cNvSpPr>
            <a:spLocks noGrp="1"/>
          </p:cNvSpPr>
          <p:nvPr/>
        </p:nvSpPr>
        <p:spPr bwMode="auto">
          <a:xfrm>
            <a:off x="2103482" y="1435772"/>
            <a:ext cx="7200900" cy="469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40000" lnSpcReduction="20000"/>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1" fontAlgn="auto" hangingPunct="1">
              <a:buFont typeface="Wingdings" panose="05000000000000000000" pitchFamily="2" charset="2"/>
              <a:buChar char="§"/>
              <a:defRPr/>
            </a:pPr>
            <a:r>
              <a:rPr lang="en-US" sz="7400" b="1" dirty="0" smtClean="0">
                <a:solidFill>
                  <a:schemeClr val="tx1"/>
                </a:solidFill>
                <a:latin typeface="Arial" panose="020B0604020202020204" pitchFamily="34" charset="0"/>
                <a:cs typeface="Arial" panose="020B0604020202020204" pitchFamily="34" charset="0"/>
              </a:rPr>
              <a:t>Introduction </a:t>
            </a:r>
          </a:p>
          <a:p>
            <a:pPr eaLnBrk="1" fontAlgn="auto" hangingPunct="1">
              <a:buFont typeface="Wingdings" panose="05000000000000000000" pitchFamily="2" charset="2"/>
              <a:buChar char="§"/>
              <a:defRPr/>
            </a:pPr>
            <a:r>
              <a:rPr lang="en-US" sz="7400" b="1" dirty="0" smtClean="0">
                <a:solidFill>
                  <a:schemeClr val="tx1"/>
                </a:solidFill>
                <a:latin typeface="Arial" panose="020B0604020202020204" pitchFamily="34" charset="0"/>
                <a:cs typeface="Arial" panose="020B0604020202020204" pitchFamily="34" charset="0"/>
              </a:rPr>
              <a:t>Data </a:t>
            </a:r>
            <a:r>
              <a:rPr lang="en-US" sz="7400" b="1" dirty="0" smtClean="0">
                <a:solidFill>
                  <a:schemeClr val="tx1"/>
                </a:solidFill>
                <a:latin typeface="Arial" panose="020B0604020202020204" pitchFamily="34" charset="0"/>
                <a:cs typeface="Arial" panose="020B0604020202020204" pitchFamily="34" charset="0"/>
              </a:rPr>
              <a:t>Sources</a:t>
            </a:r>
          </a:p>
          <a:p>
            <a:pPr eaLnBrk="1" fontAlgn="auto" hangingPunct="1">
              <a:buFont typeface="Wingdings" panose="05000000000000000000" pitchFamily="2" charset="2"/>
              <a:buChar char="§"/>
              <a:defRPr/>
            </a:pPr>
            <a:r>
              <a:rPr lang="en-US" sz="7400" b="1" dirty="0" smtClean="0">
                <a:solidFill>
                  <a:schemeClr val="tx1"/>
                </a:solidFill>
                <a:latin typeface="Arial" panose="020B0604020202020204" pitchFamily="34" charset="0"/>
                <a:cs typeface="Arial" panose="020B0604020202020204" pitchFamily="34" charset="0"/>
              </a:rPr>
              <a:t>Data model diagram</a:t>
            </a:r>
            <a:endParaRPr lang="en-US" sz="7400" b="1" dirty="0">
              <a:solidFill>
                <a:schemeClr val="tx1"/>
              </a:solidFill>
              <a:latin typeface="Arial" panose="020B0604020202020204" pitchFamily="34" charset="0"/>
              <a:cs typeface="Arial" panose="020B0604020202020204" pitchFamily="34" charset="0"/>
            </a:endParaRPr>
          </a:p>
          <a:p>
            <a:pPr eaLnBrk="1" fontAlgn="auto" hangingPunct="1">
              <a:buFont typeface="Wingdings" panose="05000000000000000000" pitchFamily="2" charset="2"/>
              <a:buChar char="§"/>
              <a:defRPr/>
            </a:pPr>
            <a:r>
              <a:rPr lang="en-US" sz="7400" b="1" dirty="0">
                <a:solidFill>
                  <a:schemeClr val="tx1"/>
                </a:solidFill>
                <a:latin typeface="Arial" panose="020B0604020202020204" pitchFamily="34" charset="0"/>
                <a:cs typeface="Arial" panose="020B0604020202020204" pitchFamily="34" charset="0"/>
              </a:rPr>
              <a:t>Data Cleaning and  preparation</a:t>
            </a:r>
          </a:p>
          <a:p>
            <a:pPr eaLnBrk="1" fontAlgn="auto" hangingPunct="1">
              <a:buFont typeface="Wingdings" panose="05000000000000000000" pitchFamily="2" charset="2"/>
              <a:buChar char="§"/>
              <a:defRPr/>
            </a:pPr>
            <a:r>
              <a:rPr lang="en-US" sz="7400" b="1" dirty="0">
                <a:solidFill>
                  <a:schemeClr val="tx1"/>
                </a:solidFill>
                <a:latin typeface="Arial" panose="020B0604020202020204" pitchFamily="34" charset="0"/>
                <a:cs typeface="Arial" panose="020B0604020202020204" pitchFamily="34" charset="0"/>
              </a:rPr>
              <a:t>Key findings </a:t>
            </a:r>
            <a:endParaRPr lang="en-US" sz="7400" b="1" dirty="0" smtClean="0">
              <a:solidFill>
                <a:schemeClr val="tx1"/>
              </a:solidFill>
              <a:latin typeface="Arial" panose="020B0604020202020204" pitchFamily="34" charset="0"/>
              <a:cs typeface="Arial" panose="020B0604020202020204" pitchFamily="34" charset="0"/>
            </a:endParaRPr>
          </a:p>
          <a:p>
            <a:pPr eaLnBrk="1" fontAlgn="auto" hangingPunct="1">
              <a:buFont typeface="Wingdings" panose="05000000000000000000" pitchFamily="2" charset="2"/>
              <a:buChar char="§"/>
              <a:defRPr/>
            </a:pPr>
            <a:r>
              <a:rPr lang="en-US" sz="7400" b="1" dirty="0" smtClean="0">
                <a:solidFill>
                  <a:schemeClr val="tx1"/>
                </a:solidFill>
                <a:latin typeface="Arial" panose="020B0604020202020204" pitchFamily="34" charset="0"/>
                <a:cs typeface="Arial" panose="020B0604020202020204" pitchFamily="34" charset="0"/>
              </a:rPr>
              <a:t>Data Visualization</a:t>
            </a:r>
          </a:p>
          <a:p>
            <a:pPr eaLnBrk="1" fontAlgn="auto" hangingPunct="1">
              <a:buFont typeface="Wingdings" panose="05000000000000000000" pitchFamily="2" charset="2"/>
              <a:buChar char="§"/>
              <a:defRPr/>
            </a:pPr>
            <a:r>
              <a:rPr lang="en-US" sz="7400" b="1" dirty="0" smtClean="0">
                <a:solidFill>
                  <a:schemeClr val="tx1"/>
                </a:solidFill>
                <a:latin typeface="Arial" panose="020B0604020202020204" pitchFamily="34" charset="0"/>
                <a:cs typeface="Arial" panose="020B0604020202020204" pitchFamily="34" charset="0"/>
              </a:rPr>
              <a:t>Conclusion</a:t>
            </a:r>
            <a:endParaRPr lang="en-US" sz="7400" b="1" dirty="0">
              <a:solidFill>
                <a:schemeClr val="tx1"/>
              </a:solidFill>
              <a:latin typeface="Arial" panose="020B0604020202020204" pitchFamily="34" charset="0"/>
              <a:cs typeface="Arial" panose="020B0604020202020204" pitchFamily="34" charset="0"/>
            </a:endParaRPr>
          </a:p>
          <a:p>
            <a:pPr eaLnBrk="1" fontAlgn="auto" hangingPunct="1">
              <a:buFont typeface="Wingdings" panose="05000000000000000000" pitchFamily="2" charset="2"/>
              <a:buChar char="§"/>
              <a:defRPr/>
            </a:pPr>
            <a:r>
              <a:rPr lang="en-US" sz="7400" b="1" dirty="0" smtClean="0">
                <a:solidFill>
                  <a:schemeClr val="tx1"/>
                </a:solidFill>
                <a:latin typeface="Arial" panose="020B0604020202020204" pitchFamily="34" charset="0"/>
                <a:cs typeface="Arial" panose="020B0604020202020204" pitchFamily="34" charset="0"/>
              </a:rPr>
              <a:t>Thank </a:t>
            </a:r>
            <a:r>
              <a:rPr lang="en-US" sz="7400" b="1" dirty="0" smtClean="0">
                <a:solidFill>
                  <a:schemeClr val="tx1"/>
                </a:solidFill>
                <a:latin typeface="Arial" panose="020B0604020202020204" pitchFamily="34" charset="0"/>
                <a:cs typeface="Arial" panose="020B0604020202020204" pitchFamily="34" charset="0"/>
              </a:rPr>
              <a:t>you</a:t>
            </a:r>
          </a:p>
          <a:p>
            <a:pPr eaLnBrk="1" fontAlgn="auto" hangingPunct="1">
              <a:buFont typeface="Wingdings" panose="05000000000000000000" pitchFamily="2" charset="2"/>
              <a:buChar char="§"/>
              <a:defRPr/>
            </a:pPr>
            <a:r>
              <a:rPr lang="en-US" sz="7400" b="1" dirty="0" smtClean="0">
                <a:solidFill>
                  <a:schemeClr val="tx1"/>
                </a:solidFill>
                <a:latin typeface="Arial" panose="020B0604020202020204" pitchFamily="34" charset="0"/>
                <a:cs typeface="Arial" panose="020B0604020202020204" pitchFamily="34" charset="0"/>
              </a:rPr>
              <a:t>References</a:t>
            </a:r>
            <a:endParaRPr lang="en-US" sz="7400" b="1" dirty="0" smtClean="0">
              <a:solidFill>
                <a:schemeClr val="tx1"/>
              </a:solidFill>
              <a:latin typeface="Arial" panose="020B0604020202020204" pitchFamily="34" charset="0"/>
              <a:cs typeface="Arial" panose="020B0604020202020204" pitchFamily="34" charset="0"/>
            </a:endParaRPr>
          </a:p>
          <a:p>
            <a:pPr marL="384048" indent="-384048" eaLnBrk="1" fontAlgn="auto" hangingPunct="1">
              <a:buFont typeface="Courier New" panose="02070309020205020404" pitchFamily="49" charset="0"/>
              <a:buChar char="o"/>
              <a:defRPr/>
            </a:pPr>
            <a:endParaRPr lang="en-US" dirty="0" smtClean="0"/>
          </a:p>
          <a:p>
            <a:pPr marL="384048" indent="-384048" eaLnBrk="1" fontAlgn="auto" hangingPunct="1">
              <a:buFont typeface="Courier New" panose="02070309020205020404" pitchFamily="49" charset="0"/>
              <a:buChar char="o"/>
              <a:defRPr/>
            </a:pPr>
            <a:endParaRPr lang="en-US" dirty="0" smtClean="0"/>
          </a:p>
          <a:p>
            <a:pPr marL="0" indent="0" eaLnBrk="1" fontAlgn="auto" hangingPunct="1">
              <a:buFont typeface="Franklin Gothic Book" panose="020B0503020102020204" pitchFamily="34" charset="0"/>
              <a:buNone/>
              <a:defRPr/>
            </a:pPr>
            <a:endParaRPr lang="en-US"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525" y="0"/>
            <a:ext cx="1895475" cy="2176934"/>
          </a:xfrm>
          <a:prstGeom prst="rect">
            <a:avLst/>
          </a:prstGeom>
        </p:spPr>
      </p:pic>
    </p:spTree>
    <p:extLst>
      <p:ext uri="{BB962C8B-B14F-4D97-AF65-F5344CB8AC3E}">
        <p14:creationId xmlns:p14="http://schemas.microsoft.com/office/powerpoint/2010/main" val="19267106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2103482" y="517839"/>
            <a:ext cx="72009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hangingPunct="1"/>
            <a:r>
              <a:rPr lang="en-US" b="1" dirty="0">
                <a:solidFill>
                  <a:schemeClr val="accent2">
                    <a:lumMod val="75000"/>
                  </a:schemeClr>
                </a:solidFill>
                <a:latin typeface="Arial" panose="020B0604020202020204" pitchFamily="34" charset="0"/>
                <a:cs typeface="Arial" panose="020B0604020202020204" pitchFamily="34" charset="0"/>
              </a:rPr>
              <a:t>Introduction</a:t>
            </a:r>
            <a:r>
              <a:rPr lang="en-US" altLang="en-US" dirty="0" smtClean="0">
                <a:latin typeface="Arial" panose="020B0604020202020204" pitchFamily="34" charset="0"/>
                <a:cs typeface="Arial" panose="020B0604020202020204" pitchFamily="34" charset="0"/>
              </a:rPr>
              <a:t> </a:t>
            </a:r>
          </a:p>
        </p:txBody>
      </p:sp>
      <p:sp>
        <p:nvSpPr>
          <p:cNvPr id="10" name="Content Placeholder 2"/>
          <p:cNvSpPr>
            <a:spLocks noGrp="1"/>
          </p:cNvSpPr>
          <p:nvPr/>
        </p:nvSpPr>
        <p:spPr bwMode="auto">
          <a:xfrm>
            <a:off x="2103482" y="2144110"/>
            <a:ext cx="7200900" cy="420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1" fontAlgn="auto" hangingPunct="1">
              <a:buFont typeface="Courier New" panose="02070309020205020404" pitchFamily="49" charset="0"/>
              <a:buChar char="o"/>
              <a:defRPr/>
            </a:pPr>
            <a:endParaRPr lang="en-US" dirty="0" smtClean="0"/>
          </a:p>
        </p:txBody>
      </p:sp>
      <p:sp>
        <p:nvSpPr>
          <p:cNvPr id="2" name="Rectangle 1"/>
          <p:cNvSpPr/>
          <p:nvPr/>
        </p:nvSpPr>
        <p:spPr>
          <a:xfrm>
            <a:off x="1813034" y="1575582"/>
            <a:ext cx="9595864" cy="4050853"/>
          </a:xfrm>
          <a:prstGeom prst="rect">
            <a:avLst/>
          </a:prstGeom>
        </p:spPr>
        <p:txBody>
          <a:bodyPr wrap="square">
            <a:spAutoFit/>
          </a:bodyPr>
          <a:lstStyle/>
          <a:p>
            <a:pPr indent="-342900" defTabSz="685800" fontAlgn="base">
              <a:lnSpc>
                <a:spcPct val="89000"/>
              </a:lnSpc>
              <a:spcBef>
                <a:spcPct val="0"/>
              </a:spcBef>
              <a:spcAft>
                <a:spcPct val="0"/>
              </a:spcAft>
              <a:buClr>
                <a:schemeClr val="accent1"/>
              </a:buClr>
              <a:buFont typeface="Wingdings 3" charset="2"/>
              <a:buChar char=""/>
              <a:defRPr/>
            </a:pPr>
            <a:r>
              <a:rPr lang="en-US" sz="2400" dirty="0">
                <a:latin typeface="Arial" panose="020B0604020202020204" pitchFamily="34" charset="0"/>
                <a:ea typeface="+mj-ea"/>
                <a:cs typeface="Arial" panose="020B0604020202020204" pitchFamily="34" charset="0"/>
              </a:rPr>
              <a:t>Indian Premier League (better known as IPL) is a short format (T-20) Mens Cricket tournament that is hosted in </a:t>
            </a:r>
            <a:r>
              <a:rPr lang="en-US" sz="2400" dirty="0" smtClean="0">
                <a:latin typeface="Arial" panose="020B0604020202020204" pitchFamily="34" charset="0"/>
                <a:ea typeface="+mj-ea"/>
                <a:cs typeface="Arial" panose="020B0604020202020204" pitchFamily="34" charset="0"/>
              </a:rPr>
              <a:t>India.</a:t>
            </a:r>
            <a:endParaRPr lang="en-US" sz="2400" dirty="0">
              <a:latin typeface="Arial" panose="020B0604020202020204" pitchFamily="34" charset="0"/>
              <a:ea typeface="+mj-ea"/>
              <a:cs typeface="Arial" panose="020B0604020202020204" pitchFamily="34" charset="0"/>
            </a:endParaRPr>
          </a:p>
          <a:p>
            <a:pPr defTabSz="685800" fontAlgn="base">
              <a:lnSpc>
                <a:spcPct val="89000"/>
              </a:lnSpc>
              <a:spcBef>
                <a:spcPct val="0"/>
              </a:spcBef>
              <a:spcAft>
                <a:spcPct val="0"/>
              </a:spcAft>
              <a:buClr>
                <a:schemeClr val="accent1"/>
              </a:buClr>
              <a:defRPr/>
            </a:pPr>
            <a:endParaRPr lang="en-US" sz="2400" dirty="0">
              <a:latin typeface="Arial" panose="020B0604020202020204" pitchFamily="34" charset="0"/>
              <a:ea typeface="+mj-ea"/>
              <a:cs typeface="Arial" panose="020B0604020202020204" pitchFamily="34" charset="0"/>
            </a:endParaRPr>
          </a:p>
          <a:p>
            <a:pPr indent="-342900" defTabSz="685800" fontAlgn="base">
              <a:lnSpc>
                <a:spcPct val="89000"/>
              </a:lnSpc>
              <a:spcBef>
                <a:spcPct val="0"/>
              </a:spcBef>
              <a:spcAft>
                <a:spcPct val="0"/>
              </a:spcAft>
              <a:buClr>
                <a:schemeClr val="accent1"/>
              </a:buClr>
              <a:buFont typeface="Wingdings 3" charset="2"/>
              <a:buChar char=""/>
              <a:defRPr/>
            </a:pPr>
            <a:r>
              <a:rPr lang="en-US" sz="2400" dirty="0">
                <a:latin typeface="Arial" panose="020B0604020202020204" pitchFamily="34" charset="0"/>
                <a:ea typeface="+mj-ea"/>
                <a:cs typeface="Arial" panose="020B0604020202020204" pitchFamily="34" charset="0"/>
              </a:rPr>
              <a:t>P</a:t>
            </a:r>
            <a:r>
              <a:rPr lang="en-US" sz="2400" dirty="0" smtClean="0">
                <a:latin typeface="Arial" panose="020B0604020202020204" pitchFamily="34" charset="0"/>
                <a:ea typeface="+mj-ea"/>
                <a:cs typeface="Arial" panose="020B0604020202020204" pitchFamily="34" charset="0"/>
              </a:rPr>
              <a:t>rovide </a:t>
            </a:r>
            <a:r>
              <a:rPr lang="en-US" sz="2400" dirty="0">
                <a:latin typeface="Arial" panose="020B0604020202020204" pitchFamily="34" charset="0"/>
                <a:ea typeface="+mj-ea"/>
                <a:cs typeface="Arial" panose="020B0604020202020204" pitchFamily="34" charset="0"/>
              </a:rPr>
              <a:t>insights and recommendations to address these challenges</a:t>
            </a:r>
            <a:r>
              <a:rPr lang="en-US" sz="2400" dirty="0" smtClean="0">
                <a:latin typeface="Arial" panose="020B0604020202020204" pitchFamily="34" charset="0"/>
                <a:ea typeface="+mj-ea"/>
                <a:cs typeface="Arial" panose="020B0604020202020204" pitchFamily="34" charset="0"/>
              </a:rPr>
              <a:t>:</a:t>
            </a:r>
          </a:p>
          <a:p>
            <a:pPr marL="382588" indent="-382588" fontAlgn="base">
              <a:lnSpc>
                <a:spcPct val="94000"/>
              </a:lnSpc>
              <a:spcBef>
                <a:spcPts val="1000"/>
              </a:spcBef>
              <a:buClr>
                <a:schemeClr val="accent1"/>
              </a:buClr>
              <a:buFont typeface="Wingdings" panose="05000000000000000000" pitchFamily="2" charset="2"/>
              <a:buChar char="v"/>
              <a:defRPr/>
            </a:pPr>
            <a:r>
              <a:rPr lang="en-US" sz="1400" dirty="0" smtClean="0">
                <a:latin typeface="Arial" panose="020B0604020202020204" pitchFamily="34" charset="0"/>
                <a:cs typeface="Arial" panose="020B0604020202020204" pitchFamily="34" charset="0"/>
              </a:rPr>
              <a:t>Most </a:t>
            </a:r>
            <a:r>
              <a:rPr lang="en-US" sz="1400" dirty="0" smtClean="0">
                <a:latin typeface="Arial" panose="020B0604020202020204" pitchFamily="34" charset="0"/>
                <a:cs typeface="Arial" panose="020B0604020202020204" pitchFamily="34" charset="0"/>
              </a:rPr>
              <a:t>balls bowled per season</a:t>
            </a:r>
          </a:p>
          <a:p>
            <a:pPr marL="382588" indent="-382588" fontAlgn="base">
              <a:lnSpc>
                <a:spcPct val="94000"/>
              </a:lnSpc>
              <a:spcBef>
                <a:spcPts val="1000"/>
              </a:spcBef>
              <a:buClr>
                <a:schemeClr val="accent1"/>
              </a:buClr>
              <a:buFont typeface="Wingdings" panose="05000000000000000000" pitchFamily="2" charset="2"/>
              <a:buChar char="v"/>
              <a:defRPr/>
            </a:pPr>
            <a:r>
              <a:rPr lang="en-US" sz="1400" dirty="0" smtClean="0">
                <a:latin typeface="Arial" panose="020B0604020202020204" pitchFamily="34" charset="0"/>
                <a:cs typeface="Arial" panose="020B0604020202020204" pitchFamily="34" charset="0"/>
              </a:rPr>
              <a:t>Top ten wicket takers</a:t>
            </a:r>
          </a:p>
          <a:p>
            <a:pPr marL="382588" indent="-382588" fontAlgn="base">
              <a:lnSpc>
                <a:spcPct val="94000"/>
              </a:lnSpc>
              <a:spcBef>
                <a:spcPts val="1000"/>
              </a:spcBef>
              <a:buClr>
                <a:schemeClr val="accent1"/>
              </a:buClr>
              <a:buFont typeface="Wingdings" panose="05000000000000000000" pitchFamily="2" charset="2"/>
              <a:buChar char="v"/>
              <a:defRPr/>
            </a:pPr>
            <a:r>
              <a:rPr lang="en-US" sz="1400" dirty="0" smtClean="0">
                <a:latin typeface="Arial" panose="020B0604020202020204" pitchFamily="34" charset="0"/>
                <a:cs typeface="Arial" panose="020B0604020202020204" pitchFamily="34" charset="0"/>
              </a:rPr>
              <a:t>Top ten fielders</a:t>
            </a:r>
          </a:p>
          <a:p>
            <a:pPr marL="382588" indent="-382588" fontAlgn="base">
              <a:lnSpc>
                <a:spcPct val="94000"/>
              </a:lnSpc>
              <a:spcBef>
                <a:spcPts val="1000"/>
              </a:spcBef>
              <a:buClr>
                <a:schemeClr val="accent1"/>
              </a:buClr>
              <a:buFont typeface="Wingdings" panose="05000000000000000000" pitchFamily="2" charset="2"/>
              <a:buChar char="v"/>
              <a:defRPr/>
            </a:pPr>
            <a:r>
              <a:rPr lang="en-US" sz="1400" dirty="0" smtClean="0">
                <a:latin typeface="Arial" panose="020B0604020202020204" pitchFamily="34" charset="0"/>
                <a:cs typeface="Arial" panose="020B0604020202020204" pitchFamily="34" charset="0"/>
              </a:rPr>
              <a:t>Highest strike rate</a:t>
            </a:r>
          </a:p>
          <a:p>
            <a:pPr marL="382588" indent="-382588" fontAlgn="base">
              <a:lnSpc>
                <a:spcPct val="94000"/>
              </a:lnSpc>
              <a:spcBef>
                <a:spcPts val="1000"/>
              </a:spcBef>
              <a:buClr>
                <a:schemeClr val="accent1"/>
              </a:buClr>
              <a:buFont typeface="Wingdings" panose="05000000000000000000" pitchFamily="2" charset="2"/>
              <a:buChar char="v"/>
              <a:defRPr/>
            </a:pPr>
            <a:r>
              <a:rPr lang="en-US" sz="1400" dirty="0" smtClean="0">
                <a:latin typeface="Arial" panose="020B0604020202020204" pitchFamily="34" charset="0"/>
                <a:cs typeface="Arial" panose="020B0604020202020204" pitchFamily="34" charset="0"/>
              </a:rPr>
              <a:t>Relationship between strike rate and balls played</a:t>
            </a:r>
          </a:p>
          <a:p>
            <a:pPr marL="382588" indent="-382588" fontAlgn="base">
              <a:lnSpc>
                <a:spcPct val="94000"/>
              </a:lnSpc>
              <a:spcBef>
                <a:spcPts val="1000"/>
              </a:spcBef>
              <a:buClr>
                <a:schemeClr val="accent1"/>
              </a:buClr>
              <a:buFont typeface="Wingdings" panose="05000000000000000000" pitchFamily="2" charset="2"/>
              <a:buChar char="v"/>
              <a:defRPr/>
            </a:pPr>
            <a:r>
              <a:rPr lang="en-US" sz="1400" dirty="0" smtClean="0">
                <a:latin typeface="Arial" panose="020B0604020202020204" pitchFamily="34" charset="0"/>
                <a:cs typeface="Arial" panose="020B0604020202020204" pitchFamily="34" charset="0"/>
              </a:rPr>
              <a:t>Average of wins by wickets/runs for teams</a:t>
            </a:r>
          </a:p>
          <a:p>
            <a:pPr marL="382588" indent="-382588" fontAlgn="base">
              <a:lnSpc>
                <a:spcPct val="94000"/>
              </a:lnSpc>
              <a:spcBef>
                <a:spcPts val="1000"/>
              </a:spcBef>
              <a:buClr>
                <a:schemeClr val="accent1"/>
              </a:buClr>
              <a:buFont typeface="Wingdings" panose="05000000000000000000" pitchFamily="2" charset="2"/>
              <a:buChar char="v"/>
              <a:defRPr/>
            </a:pPr>
            <a:r>
              <a:rPr lang="en-US" sz="1400" dirty="0" smtClean="0">
                <a:latin typeface="Arial" panose="020B0604020202020204" pitchFamily="34" charset="0"/>
                <a:cs typeface="Arial" panose="020B0604020202020204" pitchFamily="34" charset="0"/>
              </a:rPr>
              <a:t>Bowling average by teams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5987" y="0"/>
            <a:ext cx="1505822" cy="1751527"/>
          </a:xfrm>
          <a:prstGeom prst="rect">
            <a:avLst/>
          </a:prstGeom>
        </p:spPr>
      </p:pic>
    </p:spTree>
    <p:extLst>
      <p:ext uri="{BB962C8B-B14F-4D97-AF65-F5344CB8AC3E}">
        <p14:creationId xmlns:p14="http://schemas.microsoft.com/office/powerpoint/2010/main" val="13053143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Title 1"/>
          <p:cNvSpPr>
            <a:spLocks noGrp="1"/>
          </p:cNvSpPr>
          <p:nvPr/>
        </p:nvSpPr>
        <p:spPr bwMode="auto">
          <a:xfrm>
            <a:off x="2103482" y="517839"/>
            <a:ext cx="72009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hangingPunct="1"/>
            <a:r>
              <a:rPr lang="en-US" b="1" dirty="0">
                <a:solidFill>
                  <a:schemeClr val="accent2">
                    <a:lumMod val="75000"/>
                  </a:schemeClr>
                </a:solidFill>
                <a:latin typeface="Arial" panose="020B0604020202020204" pitchFamily="34" charset="0"/>
                <a:cs typeface="Arial" panose="020B0604020202020204" pitchFamily="34" charset="0"/>
              </a:rPr>
              <a:t>Data</a:t>
            </a:r>
            <a:r>
              <a:rPr lang="en-US" dirty="0" smtClean="0">
                <a:latin typeface="Arial" panose="020B0604020202020204" pitchFamily="34" charset="0"/>
                <a:cs typeface="Arial" panose="020B0604020202020204" pitchFamily="34" charset="0"/>
              </a:rPr>
              <a:t> </a:t>
            </a:r>
            <a:r>
              <a:rPr lang="en-US" b="1" dirty="0">
                <a:solidFill>
                  <a:schemeClr val="accent2">
                    <a:lumMod val="75000"/>
                  </a:schemeClr>
                </a:solidFill>
                <a:latin typeface="Arial" panose="020B0604020202020204" pitchFamily="34" charset="0"/>
                <a:cs typeface="Arial" panose="020B0604020202020204" pitchFamily="34" charset="0"/>
              </a:rPr>
              <a:t>Sources</a:t>
            </a:r>
          </a:p>
          <a:p>
            <a:pPr algn="ctr" eaLnBrk="1" hangingPunct="1"/>
            <a:r>
              <a:rPr lang="en-US" altLang="en-US" dirty="0" smtClean="0"/>
              <a:t> </a:t>
            </a:r>
          </a:p>
        </p:txBody>
      </p:sp>
      <p:sp>
        <p:nvSpPr>
          <p:cNvPr id="10" name="Content Placeholder 2"/>
          <p:cNvSpPr>
            <a:spLocks noGrp="1"/>
          </p:cNvSpPr>
          <p:nvPr/>
        </p:nvSpPr>
        <p:spPr bwMode="auto">
          <a:xfrm>
            <a:off x="2103482" y="1693944"/>
            <a:ext cx="8065277" cy="420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342900" eaLnBrk="1" hangingPunct="1">
              <a:lnSpc>
                <a:spcPct val="89000"/>
              </a:lnSpc>
              <a:spcBef>
                <a:spcPct val="0"/>
              </a:spcBef>
              <a:spcAft>
                <a:spcPct val="0"/>
              </a:spcAft>
              <a:buClr>
                <a:schemeClr val="accent1"/>
              </a:buClr>
              <a:buFont typeface="Wingdings 3" charset="2"/>
              <a:buChar char=""/>
              <a:defRPr/>
            </a:pPr>
            <a:r>
              <a:rPr lang="en-US" sz="2400" dirty="0">
                <a:solidFill>
                  <a:schemeClr val="tx1"/>
                </a:solidFill>
                <a:latin typeface="Arial" panose="020B0604020202020204" pitchFamily="34" charset="0"/>
                <a:ea typeface="+mj-ea"/>
                <a:cs typeface="Arial" panose="020B0604020202020204" pitchFamily="34" charset="0"/>
              </a:rPr>
              <a:t>“EDA-Indian Premier League 2008-2019" </a:t>
            </a:r>
          </a:p>
          <a:p>
            <a:pPr marL="0" indent="-342900" eaLnBrk="1" hangingPunct="1">
              <a:lnSpc>
                <a:spcPct val="89000"/>
              </a:lnSpc>
              <a:spcBef>
                <a:spcPct val="0"/>
              </a:spcBef>
              <a:spcAft>
                <a:spcPct val="0"/>
              </a:spcAft>
              <a:buClr>
                <a:schemeClr val="accent1"/>
              </a:buClr>
              <a:buFont typeface="Wingdings 3" charset="2"/>
              <a:buChar char=""/>
              <a:defRPr/>
            </a:pPr>
            <a:r>
              <a:rPr lang="en-US" sz="2400" dirty="0" smtClean="0">
                <a:solidFill>
                  <a:schemeClr val="tx1"/>
                </a:solidFill>
                <a:latin typeface="Arial" panose="020B0604020202020204" pitchFamily="34" charset="0"/>
                <a:ea typeface="+mj-ea"/>
                <a:cs typeface="Arial" panose="020B0604020202020204" pitchFamily="34" charset="0"/>
              </a:rPr>
              <a:t>It contains two tables matches and deliveries.</a:t>
            </a:r>
            <a:endParaRPr lang="en-US" sz="2400" dirty="0">
              <a:solidFill>
                <a:schemeClr val="tx1"/>
              </a:solidFill>
              <a:latin typeface="Arial" panose="020B0604020202020204" pitchFamily="34" charset="0"/>
              <a:ea typeface="+mj-ea"/>
              <a:cs typeface="Arial" panose="020B0604020202020204" pitchFamily="34" charset="0"/>
            </a:endParaRPr>
          </a:p>
          <a:p>
            <a:pPr marL="0" indent="-342900" eaLnBrk="1" hangingPunct="1">
              <a:lnSpc>
                <a:spcPct val="89000"/>
              </a:lnSpc>
              <a:spcBef>
                <a:spcPct val="0"/>
              </a:spcBef>
              <a:spcAft>
                <a:spcPct val="0"/>
              </a:spcAft>
              <a:buClr>
                <a:schemeClr val="accent1"/>
              </a:buClr>
              <a:buFont typeface="Wingdings 3" charset="2"/>
              <a:buChar char=""/>
              <a:defRPr/>
            </a:pPr>
            <a:r>
              <a:rPr lang="en-US" sz="2400" dirty="0">
                <a:solidFill>
                  <a:schemeClr val="tx1"/>
                </a:solidFill>
                <a:latin typeface="Arial" panose="020B0604020202020204" pitchFamily="34" charset="0"/>
                <a:ea typeface="+mj-ea"/>
                <a:cs typeface="Arial" panose="020B0604020202020204" pitchFamily="34" charset="0"/>
              </a:rPr>
              <a:t>The data is about </a:t>
            </a:r>
            <a:r>
              <a:rPr lang="en-US" sz="2400" dirty="0" smtClean="0">
                <a:solidFill>
                  <a:schemeClr val="tx1"/>
                </a:solidFill>
                <a:latin typeface="Arial" panose="020B0604020202020204" pitchFamily="34" charset="0"/>
                <a:ea typeface="+mj-ea"/>
                <a:cs typeface="Arial" panose="020B0604020202020204" pitchFamily="34" charset="0"/>
              </a:rPr>
              <a:t>I</a:t>
            </a:r>
            <a:r>
              <a:rPr lang="en-US" sz="2400" dirty="0" smtClean="0">
                <a:solidFill>
                  <a:schemeClr val="tx1"/>
                </a:solidFill>
                <a:latin typeface="Arial" panose="020B0604020202020204" pitchFamily="34" charset="0"/>
                <a:cs typeface="Arial" panose="020B0604020202020204" pitchFamily="34" charset="0"/>
              </a:rPr>
              <a:t>ndian </a:t>
            </a:r>
            <a:r>
              <a:rPr lang="en-US" sz="2400" dirty="0">
                <a:solidFill>
                  <a:schemeClr val="tx1"/>
                </a:solidFill>
                <a:latin typeface="Arial" panose="020B0604020202020204" pitchFamily="34" charset="0"/>
                <a:cs typeface="Arial" panose="020B0604020202020204" pitchFamily="34" charset="0"/>
              </a:rPr>
              <a:t>Premier League </a:t>
            </a:r>
            <a:r>
              <a:rPr lang="en-US" sz="2400" dirty="0" smtClean="0">
                <a:solidFill>
                  <a:schemeClr val="tx1"/>
                </a:solidFill>
                <a:latin typeface="Arial" panose="020B0604020202020204" pitchFamily="34" charset="0"/>
                <a:cs typeface="Arial" panose="020B0604020202020204" pitchFamily="34" charset="0"/>
              </a:rPr>
              <a:t>games from 2008 to 2019</a:t>
            </a:r>
            <a:r>
              <a:rPr lang="en-US" sz="2400" dirty="0" smtClean="0">
                <a:solidFill>
                  <a:schemeClr val="tx1"/>
                </a:solidFill>
                <a:latin typeface="Arial" panose="020B0604020202020204" pitchFamily="34" charset="0"/>
                <a:ea typeface="+mj-ea"/>
                <a:cs typeface="Arial" panose="020B0604020202020204" pitchFamily="34" charset="0"/>
              </a:rPr>
              <a:t>. </a:t>
            </a:r>
            <a:endParaRPr lang="en-US" sz="2400" dirty="0">
              <a:solidFill>
                <a:schemeClr val="tx1"/>
              </a:solidFill>
              <a:latin typeface="Arial" panose="020B0604020202020204" pitchFamily="34" charset="0"/>
              <a:ea typeface="+mj-ea"/>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676" y="0"/>
            <a:ext cx="1631324" cy="2003739"/>
          </a:xfrm>
          <a:prstGeom prst="rect">
            <a:avLst/>
          </a:prstGeom>
        </p:spPr>
      </p:pic>
    </p:spTree>
    <p:extLst>
      <p:ext uri="{BB962C8B-B14F-4D97-AF65-F5344CB8AC3E}">
        <p14:creationId xmlns:p14="http://schemas.microsoft.com/office/powerpoint/2010/main" val="5404907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81" y="721217"/>
            <a:ext cx="7642897" cy="1318598"/>
          </a:xfrm>
        </p:spPr>
        <p:txBody>
          <a:bodyPr>
            <a:noAutofit/>
          </a:bodyPr>
          <a:lstStyle/>
          <a:p>
            <a:pPr algn="ctr" defTabSz="685800">
              <a:lnSpc>
                <a:spcPct val="89000"/>
              </a:lnSpc>
              <a:spcAft>
                <a:spcPct val="0"/>
              </a:spcAft>
              <a:defRPr/>
            </a:pPr>
            <a:r>
              <a:rPr lang="en-US" sz="4400" b="1" dirty="0">
                <a:latin typeface="Arial" panose="020B0604020202020204" pitchFamily="34" charset="0"/>
                <a:cs typeface="Arial" panose="020B0604020202020204" pitchFamily="34" charset="0"/>
              </a:rPr>
              <a:t>Data</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Cleaning</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and</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Preparation</a:t>
            </a:r>
          </a:p>
        </p:txBody>
      </p:sp>
      <p:sp>
        <p:nvSpPr>
          <p:cNvPr id="3" name="Content Placeholder 2"/>
          <p:cNvSpPr>
            <a:spLocks noGrp="1"/>
          </p:cNvSpPr>
          <p:nvPr>
            <p:ph sz="half" idx="1"/>
          </p:nvPr>
        </p:nvSpPr>
        <p:spPr>
          <a:xfrm>
            <a:off x="2385080" y="2235404"/>
            <a:ext cx="6576039" cy="3777622"/>
          </a:xfrm>
        </p:spPr>
        <p:txBody>
          <a:bodyPr>
            <a:noAutofit/>
          </a:bodyPr>
          <a:lstStyle/>
          <a:p>
            <a:pPr marL="0" defTabSz="685800" fontAlgn="base">
              <a:lnSpc>
                <a:spcPct val="89000"/>
              </a:lnSpc>
              <a:spcBef>
                <a:spcPct val="0"/>
              </a:spcBef>
              <a:spcAft>
                <a:spcPct val="0"/>
              </a:spcAft>
              <a:defRPr/>
            </a:pPr>
            <a:r>
              <a:rPr lang="en-US" sz="2400" dirty="0">
                <a:solidFill>
                  <a:schemeClr val="tx1"/>
                </a:solidFill>
                <a:latin typeface="Arial" panose="020B0604020202020204" pitchFamily="34" charset="0"/>
                <a:ea typeface="+mj-ea"/>
                <a:cs typeface="Arial" panose="020B0604020202020204" pitchFamily="34" charset="0"/>
              </a:rPr>
              <a:t>Data </a:t>
            </a:r>
            <a:r>
              <a:rPr lang="en-US" sz="2400" dirty="0" smtClean="0">
                <a:solidFill>
                  <a:schemeClr val="tx1"/>
                </a:solidFill>
                <a:latin typeface="Arial" panose="020B0604020202020204" pitchFamily="34" charset="0"/>
                <a:ea typeface="+mj-ea"/>
                <a:cs typeface="Arial" panose="020B0604020202020204" pitchFamily="34" charset="0"/>
              </a:rPr>
              <a:t>Source : </a:t>
            </a:r>
            <a:r>
              <a:rPr lang="en-US" sz="2400" dirty="0" smtClean="0">
                <a:solidFill>
                  <a:schemeClr val="tx1"/>
                </a:solidFill>
                <a:latin typeface="Arial" panose="020B0604020202020204" pitchFamily="34" charset="0"/>
                <a:ea typeface="+mj-ea"/>
                <a:cs typeface="Arial" panose="020B0604020202020204" pitchFamily="34" charset="0"/>
                <a:hlinkClick r:id="rId2"/>
              </a:rPr>
              <a:t>https://bit.ly/34SRn3b</a:t>
            </a:r>
            <a:r>
              <a:rPr lang="en-US" sz="2400" dirty="0" smtClean="0">
                <a:solidFill>
                  <a:schemeClr val="tx1"/>
                </a:solidFill>
                <a:latin typeface="Arial" panose="020B0604020202020204" pitchFamily="34" charset="0"/>
                <a:ea typeface="+mj-ea"/>
                <a:cs typeface="Arial" panose="020B0604020202020204" pitchFamily="34" charset="0"/>
              </a:rPr>
              <a:t>.</a:t>
            </a:r>
            <a:endParaRPr lang="en-US" sz="2400" dirty="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r>
              <a:rPr lang="en-US" sz="2400" dirty="0">
                <a:solidFill>
                  <a:schemeClr val="tx1"/>
                </a:solidFill>
                <a:latin typeface="Arial" panose="020B0604020202020204" pitchFamily="34" charset="0"/>
                <a:ea typeface="+mj-ea"/>
                <a:cs typeface="Arial" panose="020B0604020202020204" pitchFamily="34" charset="0"/>
              </a:rPr>
              <a:t>Data </a:t>
            </a:r>
            <a:r>
              <a:rPr lang="en-US" sz="2400" dirty="0" smtClean="0">
                <a:solidFill>
                  <a:schemeClr val="tx1"/>
                </a:solidFill>
                <a:latin typeface="Arial" panose="020B0604020202020204" pitchFamily="34" charset="0"/>
                <a:ea typeface="+mj-ea"/>
                <a:cs typeface="Arial" panose="020B0604020202020204" pitchFamily="34" charset="0"/>
              </a:rPr>
              <a:t>Extraction and Transformation: </a:t>
            </a:r>
            <a:r>
              <a:rPr lang="en-US" sz="2400" dirty="0" smtClean="0">
                <a:solidFill>
                  <a:schemeClr val="tx1"/>
                </a:solidFill>
                <a:latin typeface="Arial" panose="020B0604020202020204" pitchFamily="34" charset="0"/>
                <a:ea typeface="+mj-ea"/>
                <a:cs typeface="Arial" panose="020B0604020202020204" pitchFamily="34" charset="0"/>
                <a:hlinkClick r:id="rId3" action="ppaction://hlinkfile"/>
              </a:rPr>
              <a:t>documents\Data-extraction.docx</a:t>
            </a: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r>
              <a:rPr lang="en-US" sz="2400" dirty="0" smtClean="0">
                <a:solidFill>
                  <a:schemeClr val="tx1"/>
                </a:solidFill>
                <a:latin typeface="Arial" panose="020B0604020202020204" pitchFamily="34" charset="0"/>
                <a:ea typeface="+mj-ea"/>
                <a:cs typeface="Arial" panose="020B0604020202020204" pitchFamily="34" charset="0"/>
              </a:rPr>
              <a:t>Data Validation :</a:t>
            </a:r>
            <a:r>
              <a:rPr lang="en-US" sz="2400" dirty="0" smtClean="0">
                <a:solidFill>
                  <a:schemeClr val="tx1"/>
                </a:solidFill>
                <a:latin typeface="Arial" panose="020B0604020202020204" pitchFamily="34" charset="0"/>
                <a:ea typeface="+mj-ea"/>
                <a:cs typeface="Arial" panose="020B0604020202020204" pitchFamily="34" charset="0"/>
                <a:hlinkClick r:id="rId4" action="ppaction://hlinkfile"/>
              </a:rPr>
              <a:t>documents\Data-validation.docx</a:t>
            </a: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r>
              <a:rPr lang="en-US" sz="2400" dirty="0" smtClean="0">
                <a:solidFill>
                  <a:schemeClr val="tx1"/>
                </a:solidFill>
                <a:latin typeface="Arial" panose="020B0604020202020204" pitchFamily="34" charset="0"/>
                <a:ea typeface="+mj-ea"/>
                <a:cs typeface="Arial" panose="020B0604020202020204" pitchFamily="34" charset="0"/>
              </a:rPr>
              <a:t>Data Tools </a:t>
            </a:r>
            <a:r>
              <a:rPr lang="en-US" sz="2400" dirty="0">
                <a:solidFill>
                  <a:schemeClr val="tx1"/>
                </a:solidFill>
                <a:latin typeface="Arial" panose="020B0604020202020204" pitchFamily="34" charset="0"/>
                <a:ea typeface="+mj-ea"/>
                <a:cs typeface="Arial" panose="020B0604020202020204" pitchFamily="34" charset="0"/>
              </a:rPr>
              <a:t>: Sql Server Management </a:t>
            </a:r>
            <a:r>
              <a:rPr lang="en-US" sz="2400" dirty="0" smtClean="0">
                <a:solidFill>
                  <a:schemeClr val="tx1"/>
                </a:solidFill>
                <a:latin typeface="Arial" panose="020B0604020202020204" pitchFamily="34" charset="0"/>
                <a:ea typeface="+mj-ea"/>
                <a:cs typeface="Arial" panose="020B0604020202020204" pitchFamily="34" charset="0"/>
              </a:rPr>
              <a:t>Studio, DAX, Microsoft Excel.</a:t>
            </a:r>
            <a:endParaRPr lang="en-US" sz="2400" dirty="0">
              <a:solidFill>
                <a:schemeClr val="tx1"/>
              </a:solidFill>
              <a:latin typeface="Arial" panose="020B0604020202020204" pitchFamily="34" charset="0"/>
              <a:ea typeface="+mj-ea"/>
              <a:cs typeface="Arial" panose="020B0604020202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5213" y="0"/>
            <a:ext cx="1636787" cy="2039815"/>
          </a:xfrm>
          <a:prstGeom prst="rect">
            <a:avLst/>
          </a:prstGeom>
        </p:spPr>
      </p:pic>
    </p:spTree>
    <p:extLst>
      <p:ext uri="{BB962C8B-B14F-4D97-AF65-F5344CB8AC3E}">
        <p14:creationId xmlns:p14="http://schemas.microsoft.com/office/powerpoint/2010/main" val="2782995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81" y="721217"/>
            <a:ext cx="7642897" cy="1318598"/>
          </a:xfrm>
        </p:spPr>
        <p:txBody>
          <a:bodyPr>
            <a:noAutofit/>
          </a:bodyPr>
          <a:lstStyle/>
          <a:p>
            <a:pPr algn="ctr" defTabSz="685800">
              <a:lnSpc>
                <a:spcPct val="89000"/>
              </a:lnSpc>
              <a:spcAft>
                <a:spcPct val="0"/>
              </a:spcAft>
              <a:defRPr/>
            </a:pPr>
            <a:r>
              <a:rPr lang="en-US" sz="4400" b="1" dirty="0" smtClean="0">
                <a:latin typeface="Arial" panose="020B0604020202020204" pitchFamily="34" charset="0"/>
                <a:cs typeface="Arial" panose="020B0604020202020204" pitchFamily="34" charset="0"/>
              </a:rPr>
              <a:t>Data Model Diagram</a:t>
            </a:r>
            <a:endParaRPr lang="en-US" sz="4400"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5833" y="1511782"/>
            <a:ext cx="10075901" cy="5058306"/>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5213" y="0"/>
            <a:ext cx="1636787" cy="2039815"/>
          </a:xfrm>
          <a:prstGeom prst="rect">
            <a:avLst/>
          </a:prstGeom>
        </p:spPr>
      </p:pic>
    </p:spTree>
    <p:extLst>
      <p:ext uri="{BB962C8B-B14F-4D97-AF65-F5344CB8AC3E}">
        <p14:creationId xmlns:p14="http://schemas.microsoft.com/office/powerpoint/2010/main" val="904600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374" y="162059"/>
            <a:ext cx="8911687" cy="1074313"/>
          </a:xfrm>
        </p:spPr>
        <p:txBody>
          <a:bodyPr>
            <a:noAutofit/>
          </a:bodyPr>
          <a:lstStyle/>
          <a:p>
            <a:pPr algn="ctr"/>
            <a:r>
              <a:rPr lang="en-US" sz="4400" b="1" dirty="0">
                <a:latin typeface="Arial" panose="020B0604020202020204" pitchFamily="34" charset="0"/>
                <a:cs typeface="Arial" panose="020B0604020202020204" pitchFamily="34" charset="0"/>
              </a:rPr>
              <a:t>Key</a:t>
            </a:r>
            <a:r>
              <a:rPr lang="en-US" sz="4400" dirty="0">
                <a:solidFill>
                  <a:schemeClr val="tx2"/>
                </a:solidFill>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findings</a:t>
            </a:r>
            <a:endParaRPr lang="en-US" sz="4400" b="1" dirty="0">
              <a:latin typeface="Arial" panose="020B0604020202020204" pitchFamily="34" charset="0"/>
              <a:cs typeface="Arial" panose="020B0604020202020204" pitchFamily="34" charset="0"/>
            </a:endParaRPr>
          </a:p>
        </p:txBody>
      </p:sp>
      <p:sp>
        <p:nvSpPr>
          <p:cNvPr id="10" name="Rectangle 1"/>
          <p:cNvSpPr>
            <a:spLocks noGrp="1" noChangeArrowheads="1"/>
          </p:cNvSpPr>
          <p:nvPr>
            <p:ph sz="half" idx="2"/>
          </p:nvPr>
        </p:nvSpPr>
        <p:spPr bwMode="auto">
          <a:xfrm>
            <a:off x="1506000" y="1606497"/>
            <a:ext cx="3980542" cy="5217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defTabSz="685800" fontAlgn="base">
              <a:lnSpc>
                <a:spcPct val="89000"/>
              </a:lnSpc>
              <a:spcBef>
                <a:spcPct val="0"/>
              </a:spcBef>
              <a:spcAft>
                <a:spcPct val="0"/>
              </a:spcAft>
              <a:defRPr/>
            </a:pPr>
            <a:r>
              <a:rPr lang="en-US" sz="2400" dirty="0" smtClean="0">
                <a:solidFill>
                  <a:schemeClr val="tx1"/>
                </a:solidFill>
                <a:latin typeface="Arial" panose="020B0604020202020204" pitchFamily="34" charset="0"/>
                <a:ea typeface="+mj-ea"/>
                <a:cs typeface="Arial" panose="020B0604020202020204" pitchFamily="34" charset="0"/>
              </a:rPr>
              <a:t>Andre </a:t>
            </a:r>
            <a:r>
              <a:rPr lang="en-US" sz="2400" dirty="0" smtClean="0">
                <a:solidFill>
                  <a:schemeClr val="tx1"/>
                </a:solidFill>
                <a:latin typeface="Arial" panose="020B0604020202020204" pitchFamily="34" charset="0"/>
                <a:ea typeface="+mj-ea"/>
                <a:cs typeface="Arial" panose="020B0604020202020204" pitchFamily="34" charset="0"/>
              </a:rPr>
              <a:t>Russell </a:t>
            </a:r>
            <a:r>
              <a:rPr lang="en-US" sz="2400" dirty="0" smtClean="0">
                <a:solidFill>
                  <a:schemeClr val="tx1"/>
                </a:solidFill>
                <a:latin typeface="Arial" panose="020B0604020202020204" pitchFamily="34" charset="0"/>
                <a:ea typeface="+mj-ea"/>
                <a:cs typeface="Arial" panose="020B0604020202020204" pitchFamily="34" charset="0"/>
              </a:rPr>
              <a:t>has the highest strike rate.</a:t>
            </a:r>
          </a:p>
          <a:p>
            <a:pPr marL="0" defTabSz="685800" fontAlgn="base">
              <a:lnSpc>
                <a:spcPct val="89000"/>
              </a:lnSpc>
              <a:spcBef>
                <a:spcPct val="0"/>
              </a:spcBef>
              <a:spcAft>
                <a:spcPct val="0"/>
              </a:spcAft>
              <a:defRPr/>
            </a:pPr>
            <a:r>
              <a:rPr lang="en-US" sz="2400" dirty="0" smtClean="0">
                <a:solidFill>
                  <a:schemeClr val="tx1"/>
                </a:solidFill>
                <a:latin typeface="Arial" panose="020B0604020202020204" pitchFamily="34" charset="0"/>
                <a:ea typeface="+mj-ea"/>
                <a:cs typeface="Arial" panose="020B0604020202020204" pitchFamily="34" charset="0"/>
              </a:rPr>
              <a:t>Billy  </a:t>
            </a:r>
            <a:r>
              <a:rPr lang="en-US" sz="2400" dirty="0">
                <a:solidFill>
                  <a:schemeClr val="tx1"/>
                </a:solidFill>
                <a:latin typeface="Arial" panose="020B0604020202020204" pitchFamily="34" charset="0"/>
                <a:ea typeface="+mj-ea"/>
                <a:cs typeface="Arial" panose="020B0604020202020204" pitchFamily="34" charset="0"/>
              </a:rPr>
              <a:t>Stanlake has scored 5 runs from 2 balls- which makes his strike rate as high as </a:t>
            </a:r>
            <a:r>
              <a:rPr lang="en-US" sz="2400" dirty="0" smtClean="0">
                <a:solidFill>
                  <a:schemeClr val="tx1"/>
                </a:solidFill>
                <a:latin typeface="Arial" panose="020B0604020202020204" pitchFamily="34" charset="0"/>
                <a:ea typeface="+mj-ea"/>
                <a:cs typeface="Arial" panose="020B0604020202020204" pitchFamily="34" charset="0"/>
              </a:rPr>
              <a:t>250.00.</a:t>
            </a:r>
          </a:p>
          <a:p>
            <a:pPr marL="0" defTabSz="685800" fontAlgn="base">
              <a:lnSpc>
                <a:spcPct val="89000"/>
              </a:lnSpc>
              <a:spcBef>
                <a:spcPct val="0"/>
              </a:spcBef>
              <a:spcAft>
                <a:spcPct val="0"/>
              </a:spcAft>
              <a:defRPr/>
            </a:pPr>
            <a:r>
              <a:rPr lang="en-US" sz="2400" dirty="0">
                <a:solidFill>
                  <a:schemeClr val="tx1"/>
                </a:solidFill>
                <a:latin typeface="Arial" panose="020B0604020202020204" pitchFamily="34" charset="0"/>
                <a:ea typeface="+mj-ea"/>
                <a:cs typeface="Arial" panose="020B0604020202020204" pitchFamily="34" charset="0"/>
              </a:rPr>
              <a:t>when players play a lot of matches the strike rates get fixed near a nearly constant value.</a:t>
            </a:r>
          </a:p>
          <a:p>
            <a:pPr marL="0" indent="0" defTabSz="685800" fontAlgn="base">
              <a:lnSpc>
                <a:spcPct val="89000"/>
              </a:lnSpc>
              <a:spcBef>
                <a:spcPct val="0"/>
              </a:spcBef>
              <a:spcAft>
                <a:spcPct val="0"/>
              </a:spcAft>
              <a:buNone/>
              <a:defRPr/>
            </a:pP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endParaRPr lang="en-US" sz="2400" dirty="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019" y="-51177"/>
            <a:ext cx="1665981" cy="1889213"/>
          </a:xfrm>
          <a:prstGeom prst="rect">
            <a:avLst/>
          </a:prstGeom>
        </p:spPr>
      </p:pic>
      <p:sp>
        <p:nvSpPr>
          <p:cNvPr id="17"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MS Dhoni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180" y="1398431"/>
            <a:ext cx="3473003" cy="268511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180" y="4083542"/>
            <a:ext cx="4219977" cy="2376172"/>
          </a:xfrm>
          <a:prstGeom prst="rect">
            <a:avLst/>
          </a:prstGeom>
        </p:spPr>
      </p:pic>
    </p:spTree>
    <p:extLst>
      <p:ext uri="{BB962C8B-B14F-4D97-AF65-F5344CB8AC3E}">
        <p14:creationId xmlns:p14="http://schemas.microsoft.com/office/powerpoint/2010/main" val="1719426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62374" y="162059"/>
            <a:ext cx="8911687" cy="1074313"/>
          </a:xfrm>
        </p:spPr>
        <p:txBody>
          <a:bodyPr>
            <a:noAutofit/>
          </a:bodyPr>
          <a:lstStyle/>
          <a:p>
            <a:pPr algn="ctr"/>
            <a:r>
              <a:rPr lang="en-US" sz="4400" b="1" dirty="0">
                <a:latin typeface="Arial" panose="020B0604020202020204" pitchFamily="34" charset="0"/>
                <a:cs typeface="Arial" panose="020B0604020202020204" pitchFamily="34" charset="0"/>
              </a:rPr>
              <a:t>Key</a:t>
            </a:r>
            <a:r>
              <a:rPr lang="en-US" sz="4400" dirty="0">
                <a:solidFill>
                  <a:schemeClr val="tx2"/>
                </a:solidFill>
                <a:latin typeface="Arial" panose="020B0604020202020204" pitchFamily="34" charset="0"/>
                <a:cs typeface="Arial" panose="020B0604020202020204" pitchFamily="34" charset="0"/>
              </a:rPr>
              <a:t> </a:t>
            </a:r>
            <a:r>
              <a:rPr lang="en-US" sz="4400" b="1" dirty="0" smtClean="0">
                <a:latin typeface="Arial" panose="020B0604020202020204" pitchFamily="34" charset="0"/>
                <a:cs typeface="Arial" panose="020B0604020202020204" pitchFamily="34" charset="0"/>
              </a:rPr>
              <a:t>findings</a:t>
            </a:r>
            <a:endParaRPr lang="en-US" sz="4400" b="1" dirty="0">
              <a:latin typeface="Arial" panose="020B0604020202020204" pitchFamily="34" charset="0"/>
              <a:cs typeface="Arial" panose="020B0604020202020204" pitchFamily="34" charset="0"/>
            </a:endParaRPr>
          </a:p>
        </p:txBody>
      </p:sp>
      <p:sp>
        <p:nvSpPr>
          <p:cNvPr id="10" name="Rectangle 1"/>
          <p:cNvSpPr>
            <a:spLocks noGrp="1" noChangeArrowheads="1"/>
          </p:cNvSpPr>
          <p:nvPr>
            <p:ph sz="half" idx="2"/>
          </p:nvPr>
        </p:nvSpPr>
        <p:spPr bwMode="auto">
          <a:xfrm>
            <a:off x="1506000" y="2263855"/>
            <a:ext cx="3980542" cy="390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defTabSz="685800" fontAlgn="base">
              <a:lnSpc>
                <a:spcPct val="89000"/>
              </a:lnSpc>
              <a:spcBef>
                <a:spcPct val="0"/>
              </a:spcBef>
              <a:spcAft>
                <a:spcPct val="0"/>
              </a:spcAft>
              <a:defRPr/>
            </a:pPr>
            <a:r>
              <a:rPr lang="en-US" sz="2400" dirty="0">
                <a:solidFill>
                  <a:schemeClr val="tx1"/>
                </a:solidFill>
                <a:latin typeface="Arial" panose="020B0604020202020204" pitchFamily="34" charset="0"/>
                <a:ea typeface="+mj-ea"/>
                <a:cs typeface="Arial" panose="020B0604020202020204" pitchFamily="34" charset="0"/>
              </a:rPr>
              <a:t>Harbhajan Singh </a:t>
            </a:r>
            <a:r>
              <a:rPr lang="en-US" sz="2400" dirty="0" smtClean="0">
                <a:solidFill>
                  <a:schemeClr val="tx1"/>
                </a:solidFill>
                <a:latin typeface="Arial" panose="020B0604020202020204" pitchFamily="34" charset="0"/>
                <a:ea typeface="+mj-ea"/>
                <a:cs typeface="Arial" panose="020B0604020202020204" pitchFamily="34" charset="0"/>
              </a:rPr>
              <a:t>was the most ball bowled per </a:t>
            </a:r>
            <a:r>
              <a:rPr lang="en-US" sz="2400" dirty="0">
                <a:solidFill>
                  <a:schemeClr val="tx1"/>
                </a:solidFill>
                <a:latin typeface="Arial" panose="020B0604020202020204" pitchFamily="34" charset="0"/>
                <a:ea typeface="+mj-ea"/>
                <a:cs typeface="Arial" panose="020B0604020202020204" pitchFamily="34" charset="0"/>
              </a:rPr>
              <a:t>season. </a:t>
            </a: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r>
              <a:rPr lang="en-US" sz="2400" dirty="0" smtClean="0">
                <a:solidFill>
                  <a:schemeClr val="tx1"/>
                </a:solidFill>
                <a:latin typeface="Arial" panose="020B0604020202020204" pitchFamily="34" charset="0"/>
                <a:ea typeface="+mj-ea"/>
                <a:cs typeface="Arial" panose="020B0604020202020204" pitchFamily="34" charset="0"/>
              </a:rPr>
              <a:t>SL </a:t>
            </a:r>
            <a:r>
              <a:rPr lang="en-US" sz="2400" dirty="0">
                <a:solidFill>
                  <a:schemeClr val="tx1"/>
                </a:solidFill>
                <a:latin typeface="Arial" panose="020B0604020202020204" pitchFamily="34" charset="0"/>
                <a:ea typeface="+mj-ea"/>
                <a:cs typeface="Arial" panose="020B0604020202020204" pitchFamily="34" charset="0"/>
              </a:rPr>
              <a:t>Malinga is the highest wicket taker of all time followed by A </a:t>
            </a:r>
            <a:r>
              <a:rPr lang="en-US" sz="2400" dirty="0" smtClean="0">
                <a:solidFill>
                  <a:schemeClr val="tx1"/>
                </a:solidFill>
                <a:latin typeface="Arial" panose="020B0604020202020204" pitchFamily="34" charset="0"/>
                <a:ea typeface="+mj-ea"/>
                <a:cs typeface="Arial" panose="020B0604020202020204" pitchFamily="34" charset="0"/>
              </a:rPr>
              <a:t>Mishra.</a:t>
            </a:r>
            <a:r>
              <a:rPr lang="en-US" sz="2400" dirty="0" smtClean="0">
                <a:solidFill>
                  <a:schemeClr val="tx1"/>
                </a:solidFill>
                <a:latin typeface="Arial" panose="020B0604020202020204" pitchFamily="34" charset="0"/>
                <a:ea typeface="+mj-ea"/>
                <a:cs typeface="Arial" panose="020B0604020202020204" pitchFamily="34" charset="0"/>
                <a:hlinkClick r:id="rId2" action="ppaction://hlinksldjump"/>
              </a:rPr>
              <a:t>[1]</a:t>
            </a: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r>
              <a:rPr lang="en-US" sz="2400" dirty="0" smtClean="0">
                <a:solidFill>
                  <a:schemeClr val="tx1"/>
                </a:solidFill>
                <a:latin typeface="Arial" panose="020B0604020202020204" pitchFamily="34" charset="0"/>
                <a:ea typeface="+mj-ea"/>
                <a:cs typeface="Arial" panose="020B0604020202020204" pitchFamily="34" charset="0"/>
              </a:rPr>
              <a:t>Mahendra </a:t>
            </a:r>
            <a:r>
              <a:rPr lang="en-US" sz="2400" dirty="0" smtClean="0">
                <a:solidFill>
                  <a:schemeClr val="tx1"/>
                </a:solidFill>
                <a:latin typeface="Arial" panose="020B0604020202020204" pitchFamily="34" charset="0"/>
                <a:ea typeface="+mj-ea"/>
                <a:cs typeface="Arial" panose="020B0604020202020204" pitchFamily="34" charset="0"/>
              </a:rPr>
              <a:t>Dhoni is best fielder and wicket keeper</a:t>
            </a:r>
            <a:r>
              <a:rPr lang="en-US" sz="2400" dirty="0" smtClean="0">
                <a:solidFill>
                  <a:schemeClr val="tx1"/>
                </a:solidFill>
                <a:latin typeface="Arial" panose="020B0604020202020204" pitchFamily="34" charset="0"/>
                <a:ea typeface="+mj-ea"/>
                <a:cs typeface="Arial" panose="020B0604020202020204" pitchFamily="34" charset="0"/>
                <a:hlinkClick r:id="rId2" action="ppaction://hlinksldjump"/>
              </a:rPr>
              <a:t>[2]</a:t>
            </a: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endParaRPr lang="en-US" sz="2400" dirty="0" smtClean="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endParaRPr lang="en-US" sz="2400" dirty="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6019" y="-51177"/>
            <a:ext cx="1665981" cy="18892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7269" y="2010115"/>
            <a:ext cx="2857500" cy="16002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38036"/>
            <a:ext cx="2857500" cy="1743075"/>
          </a:xfrm>
          <a:prstGeom prst="rect">
            <a:avLst/>
          </a:prstGeom>
        </p:spPr>
      </p:pic>
      <p:sp>
        <p:nvSpPr>
          <p:cNvPr id="17" name="Rectangle 7"/>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MS Dhoni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624989"/>
            <a:ext cx="3099515" cy="2453929"/>
          </a:xfrm>
          <a:prstGeom prst="rect">
            <a:avLst/>
          </a:prstGeom>
        </p:spPr>
      </p:pic>
    </p:spTree>
    <p:extLst>
      <p:ext uri="{BB962C8B-B14F-4D97-AF65-F5344CB8AC3E}">
        <p14:creationId xmlns:p14="http://schemas.microsoft.com/office/powerpoint/2010/main" val="15847258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3704</TotalTime>
  <Words>423</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Arial</vt:lpstr>
      <vt:lpstr>Century Gothic</vt:lpstr>
      <vt:lpstr>Courier New</vt:lpstr>
      <vt:lpstr>Franklin Gothic Book</vt:lpstr>
      <vt:lpstr>Wingdings</vt:lpstr>
      <vt:lpstr>Wingdings 3</vt:lpstr>
      <vt:lpstr>Ion</vt:lpstr>
      <vt:lpstr>Khaled Iskandarani</vt:lpstr>
      <vt:lpstr> Sport Analysis  </vt:lpstr>
      <vt:lpstr>PowerPoint Presentation</vt:lpstr>
      <vt:lpstr>PowerPoint Presentation</vt:lpstr>
      <vt:lpstr>PowerPoint Presentation</vt:lpstr>
      <vt:lpstr>Data Cleaning and Preparation</vt:lpstr>
      <vt:lpstr>Data Model Diagram</vt:lpstr>
      <vt:lpstr>Key findings</vt:lpstr>
      <vt:lpstr>Key findings</vt:lpstr>
      <vt:lpstr>Key findings</vt:lpstr>
      <vt:lpstr>Data Visualization</vt:lpstr>
      <vt:lpstr>Data Visualization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Readiness Survey</dc:title>
  <dc:creator>Class</dc:creator>
  <cp:lastModifiedBy>acc</cp:lastModifiedBy>
  <cp:revision>305</cp:revision>
  <dcterms:created xsi:type="dcterms:W3CDTF">2019-01-04T11:39:19Z</dcterms:created>
  <dcterms:modified xsi:type="dcterms:W3CDTF">2023-12-15T15:00:02Z</dcterms:modified>
</cp:coreProperties>
</file>