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ico" ContentType="image/x-icon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81" r:id="rId3"/>
    <p:sldId id="257" r:id="rId4"/>
    <p:sldId id="280" r:id="rId5"/>
    <p:sldId id="283" r:id="rId6"/>
    <p:sldId id="301" r:id="rId7"/>
    <p:sldId id="300" r:id="rId8"/>
    <p:sldId id="282" r:id="rId9"/>
    <p:sldId id="293" r:id="rId10"/>
    <p:sldId id="295" r:id="rId11"/>
    <p:sldId id="292" r:id="rId12"/>
    <p:sldId id="297" r:id="rId13"/>
    <p:sldId id="302" r:id="rId14"/>
    <p:sldId id="303" r:id="rId15"/>
    <p:sldId id="304" r:id="rId16"/>
    <p:sldId id="287" r:id="rId17"/>
    <p:sldId id="305" r:id="rId18"/>
    <p:sldId id="284" r:id="rId19"/>
    <p:sldId id="298" r:id="rId20"/>
    <p:sldId id="285" r:id="rId21"/>
    <p:sldId id="286" r:id="rId22"/>
    <p:sldId id="299" r:id="rId23"/>
    <p:sldId id="288" r:id="rId24"/>
    <p:sldId id="289" r:id="rId25"/>
    <p:sldId id="290" r:id="rId26"/>
    <p:sldId id="291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26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FEB98A-888C-41FE-BC60-FF2716568E5C}">
          <p14:sldIdLst>
            <p14:sldId id="256"/>
            <p14:sldId id="281"/>
            <p14:sldId id="257"/>
            <p14:sldId id="280"/>
            <p14:sldId id="283"/>
            <p14:sldId id="301"/>
            <p14:sldId id="300"/>
            <p14:sldId id="282"/>
            <p14:sldId id="293"/>
            <p14:sldId id="295"/>
            <p14:sldId id="292"/>
            <p14:sldId id="297"/>
            <p14:sldId id="302"/>
            <p14:sldId id="303"/>
            <p14:sldId id="304"/>
            <p14:sldId id="287"/>
            <p14:sldId id="305"/>
            <p14:sldId id="284"/>
            <p14:sldId id="298"/>
            <p14:sldId id="285"/>
            <p14:sldId id="286"/>
            <p14:sldId id="299"/>
            <p14:sldId id="288"/>
            <p14:sldId id="289"/>
            <p14:sldId id="290"/>
            <p14:sldId id="291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A62C"/>
    <a:srgbClr val="FF2D2D"/>
    <a:srgbClr val="FF1919"/>
    <a:srgbClr val="F6BB00"/>
    <a:srgbClr val="C49500"/>
    <a:srgbClr val="6FA929"/>
    <a:srgbClr val="C0E498"/>
    <a:srgbClr val="FFCDCD"/>
    <a:srgbClr val="FF9F9F"/>
    <a:srgbClr val="FF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929" autoAdjust="0"/>
    <p:restoredTop sz="94662" autoAdjust="0"/>
  </p:normalViewPr>
  <p:slideViewPr>
    <p:cSldViewPr>
      <p:cViewPr varScale="1">
        <p:scale>
          <a:sx n="70" d="100"/>
          <a:sy n="70" d="100"/>
        </p:scale>
        <p:origin x="-40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9A045-462C-459E-943A-ACB97773AB6E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261D2-631F-4803-AAC7-B8C038C5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3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61D2-631F-4803-AAC7-B8C038C539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30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61D2-631F-4803-AAC7-B8C038C539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30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61D2-631F-4803-AAC7-B8C038C539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30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61D2-631F-4803-AAC7-B8C038C539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30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61D2-631F-4803-AAC7-B8C038C539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30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61D2-631F-4803-AAC7-B8C038C539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30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61D2-631F-4803-AAC7-B8C038C539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30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61D2-631F-4803-AAC7-B8C038C539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30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61D2-631F-4803-AAC7-B8C038C539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30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61D2-631F-4803-AAC7-B8C038C539C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30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61D2-631F-4803-AAC7-B8C038C539C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30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61D2-631F-4803-AAC7-B8C038C539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08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61D2-631F-4803-AAC7-B8C038C539C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30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61D2-631F-4803-AAC7-B8C038C539C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304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61D2-631F-4803-AAC7-B8C038C539C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304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61D2-631F-4803-AAC7-B8C038C539C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304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61D2-631F-4803-AAC7-B8C038C539C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304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61D2-631F-4803-AAC7-B8C038C539C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304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61D2-631F-4803-AAC7-B8C038C539C4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5304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61D2-631F-4803-AAC7-B8C038C539C4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5304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61D2-631F-4803-AAC7-B8C038C539C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304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61D2-631F-4803-AAC7-B8C038C539C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30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61D2-631F-4803-AAC7-B8C038C539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304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61D2-631F-4803-AAC7-B8C038C539C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304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61D2-631F-4803-AAC7-B8C038C539C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304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61D2-631F-4803-AAC7-B8C038C539C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304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61D2-631F-4803-AAC7-B8C038C539C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304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61D2-631F-4803-AAC7-B8C038C539C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304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61D2-631F-4803-AAC7-B8C038C539C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304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61D2-631F-4803-AAC7-B8C038C539C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304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61D2-631F-4803-AAC7-B8C038C539C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304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61D2-631F-4803-AAC7-B8C038C539C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304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61D2-631F-4803-AAC7-B8C038C539C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30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61D2-631F-4803-AAC7-B8C038C539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304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61D2-631F-4803-AAC7-B8C038C539C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304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61D2-631F-4803-AAC7-B8C038C539C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304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61D2-631F-4803-AAC7-B8C038C539C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304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61D2-631F-4803-AAC7-B8C038C539C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304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61D2-631F-4803-AAC7-B8C038C539C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304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61D2-631F-4803-AAC7-B8C038C539C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30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61D2-631F-4803-AAC7-B8C038C539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30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61D2-631F-4803-AAC7-B8C038C539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30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61D2-631F-4803-AAC7-B8C038C539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30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61D2-631F-4803-AAC7-B8C038C539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30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61D2-631F-4803-AAC7-B8C038C539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30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1355-04A4-4F96-9A3A-941055261533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B660-2DB3-4BB0-BCC6-806D9F8F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4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1355-04A4-4F96-9A3A-941055261533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B660-2DB3-4BB0-BCC6-806D9F8F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3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1355-04A4-4F96-9A3A-941055261533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B660-2DB3-4BB0-BCC6-806D9F8F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7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1355-04A4-4F96-9A3A-941055261533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B660-2DB3-4BB0-BCC6-806D9F8F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45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1355-04A4-4F96-9A3A-941055261533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B660-2DB3-4BB0-BCC6-806D9F8F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8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1355-04A4-4F96-9A3A-941055261533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B660-2DB3-4BB0-BCC6-806D9F8F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6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1355-04A4-4F96-9A3A-941055261533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B660-2DB3-4BB0-BCC6-806D9F8F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2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1355-04A4-4F96-9A3A-941055261533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B660-2DB3-4BB0-BCC6-806D9F8F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9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1355-04A4-4F96-9A3A-941055261533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B660-2DB3-4BB0-BCC6-806D9F8F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0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1355-04A4-4F96-9A3A-941055261533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B660-2DB3-4BB0-BCC6-806D9F8F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2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1355-04A4-4F96-9A3A-941055261533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B660-2DB3-4BB0-BCC6-806D9F8F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5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61355-04A4-4F96-9A3A-941055261533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BB660-2DB3-4BB0-BCC6-806D9F8F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3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ico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co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co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co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co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co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ico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co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co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ico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g"/><Relationship Id="rId7" Type="http://schemas.openxmlformats.org/officeDocument/2006/relationships/image" Target="../media/image10.jpeg"/><Relationship Id="rId12" Type="http://schemas.openxmlformats.org/officeDocument/2006/relationships/image" Target="../media/image1.ico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11" Type="http://schemas.openxmlformats.org/officeDocument/2006/relationships/image" Target="../media/image14.jpg"/><Relationship Id="rId5" Type="http://schemas.openxmlformats.org/officeDocument/2006/relationships/image" Target="../media/image8.jp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ico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co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co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co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co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co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ico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ico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ico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co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co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co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co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co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co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co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ico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co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ico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ico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ico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ico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co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co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co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co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co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638800"/>
            <a:ext cx="2286000" cy="12192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79073" y="5638800"/>
            <a:ext cx="2286000" cy="1219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65073" y="5638800"/>
            <a:ext cx="2286000" cy="1219200"/>
          </a:xfrm>
          <a:prstGeom prst="rect">
            <a:avLst/>
          </a:prstGeom>
          <a:solidFill>
            <a:srgbClr val="E60000"/>
          </a:solidFill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0" y="5638800"/>
            <a:ext cx="2286000" cy="1219200"/>
          </a:xfrm>
          <a:prstGeom prst="rect">
            <a:avLst/>
          </a:prstGeom>
          <a:solidFill>
            <a:srgbClr val="6CA62C"/>
          </a:solidFill>
          <a:ln>
            <a:solidFill>
              <a:srgbClr val="6CA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5562600"/>
            <a:ext cx="9144000" cy="76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795" y="4310495"/>
            <a:ext cx="1056409" cy="105640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344" y="685800"/>
            <a:ext cx="1605312" cy="18422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95500" y="2684476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C000"/>
                </a:solidFill>
                <a:latin typeface="Century Gothic" pitchFamily="34" charset="0"/>
              </a:rPr>
              <a:t>JavaScript</a:t>
            </a:r>
            <a:endParaRPr lang="en-US" sz="4000" dirty="0">
              <a:solidFill>
                <a:srgbClr val="FFC000"/>
              </a:solidFill>
              <a:latin typeface="Century Gothic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3540672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The programming language of the web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15445" y="2534645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6CA62C"/>
                </a:solidFill>
                <a:latin typeface="Century Gothic" pitchFamily="34" charset="0"/>
              </a:rPr>
              <a:t>Game</a:t>
            </a:r>
            <a:endParaRPr lang="en-US" sz="2000" dirty="0">
              <a:solidFill>
                <a:srgbClr val="6CA62C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54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55" y="6743700"/>
            <a:ext cx="2265218" cy="1143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79073" y="6743700"/>
            <a:ext cx="2286000" cy="1143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65073" y="6743700"/>
            <a:ext cx="2286000" cy="114300"/>
          </a:xfrm>
          <a:prstGeom prst="rect">
            <a:avLst/>
          </a:prstGeom>
          <a:solidFill>
            <a:srgbClr val="E60000"/>
          </a:solidFill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0" y="6743700"/>
            <a:ext cx="2286000" cy="114300"/>
          </a:xfrm>
          <a:prstGeom prst="rect">
            <a:avLst/>
          </a:prstGeom>
          <a:solidFill>
            <a:srgbClr val="6CA62C"/>
          </a:solidFill>
          <a:ln>
            <a:solidFill>
              <a:srgbClr val="6CA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7515" y="347990"/>
            <a:ext cx="4202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Data Types :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Special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43840"/>
            <a:ext cx="182880" cy="7315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64723" y="1371600"/>
            <a:ext cx="1028700" cy="400110"/>
          </a:xfrm>
          <a:prstGeom prst="rect">
            <a:avLst/>
          </a:prstGeom>
          <a:noFill/>
          <a:ln>
            <a:solidFill>
              <a:srgbClr val="FF1919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1919"/>
                </a:solidFill>
                <a:latin typeface="Century Gothic" pitchFamily="34" charset="0"/>
              </a:rPr>
              <a:t>Null</a:t>
            </a:r>
            <a:endParaRPr lang="en-US" sz="2000" b="1" dirty="0">
              <a:solidFill>
                <a:srgbClr val="FF1919"/>
              </a:solidFill>
              <a:latin typeface="Century Gothic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9799" y="1357745"/>
            <a:ext cx="1530926" cy="400110"/>
          </a:xfrm>
          <a:prstGeom prst="rect">
            <a:avLst/>
          </a:prstGeom>
          <a:noFill/>
          <a:ln>
            <a:solidFill>
              <a:srgbClr val="FF1919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1919"/>
                </a:solidFill>
                <a:latin typeface="Century Gothic" pitchFamily="34" charset="0"/>
              </a:rPr>
              <a:t>undefined</a:t>
            </a:r>
            <a:endParaRPr lang="en-US" sz="2000" b="1" dirty="0">
              <a:solidFill>
                <a:srgbClr val="FF1919"/>
              </a:solidFill>
              <a:latin typeface="Century Gothic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4572000" y="1371600"/>
            <a:ext cx="1" cy="4518124"/>
          </a:xfrm>
          <a:prstGeom prst="line">
            <a:avLst/>
          </a:prstGeom>
          <a:ln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1000" y="3819159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Examples:</a:t>
            </a:r>
          </a:p>
          <a:p>
            <a:endParaRPr lang="en-US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thisIsNull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65963" y="3819159"/>
            <a:ext cx="4149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Examples: </a:t>
            </a:r>
          </a:p>
          <a:p>
            <a:endParaRPr lang="en-US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num1;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//num1 is undefined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1000" y="2438400"/>
            <a:ext cx="4038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pitchFamily="34" charset="0"/>
              </a:rPr>
              <a:t>This describes the no valid value ,</a:t>
            </a:r>
          </a:p>
          <a:p>
            <a:r>
              <a:rPr lang="en-US" dirty="0" smtClean="0">
                <a:latin typeface="Century Gothic" pitchFamily="34" charset="0"/>
              </a:rPr>
              <a:t>And has only one value </a:t>
            </a:r>
            <a:r>
              <a:rPr lang="en-US" b="1" dirty="0" smtClean="0">
                <a:solidFill>
                  <a:srgbClr val="002060"/>
                </a:solidFill>
                <a:latin typeface="Century Gothic" pitchFamily="34" charset="0"/>
              </a:rPr>
              <a:t>null</a:t>
            </a:r>
            <a:endParaRPr lang="en-US" b="1" dirty="0">
              <a:solidFill>
                <a:srgbClr val="002060"/>
              </a:solidFill>
              <a:latin typeface="Century Gothic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14454" y="2438400"/>
            <a:ext cx="4100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itchFamily="34" charset="0"/>
              </a:rPr>
              <a:t>The </a:t>
            </a:r>
            <a:r>
              <a:rPr lang="en-US" b="1" dirty="0">
                <a:solidFill>
                  <a:srgbClr val="C00000"/>
                </a:solidFill>
                <a:latin typeface="Century Gothic" pitchFamily="34" charset="0"/>
              </a:rPr>
              <a:t>undefined</a:t>
            </a:r>
            <a:r>
              <a:rPr lang="en-US" dirty="0">
                <a:latin typeface="Century Gothic" pitchFamily="34" charset="0"/>
              </a:rPr>
              <a:t> value is returned when </a:t>
            </a:r>
            <a:r>
              <a:rPr lang="en-US" dirty="0" smtClean="0">
                <a:latin typeface="Century Gothic" pitchFamily="34" charset="0"/>
              </a:rPr>
              <a:t>you declare a variable </a:t>
            </a:r>
            <a:r>
              <a:rPr lang="en-US" dirty="0">
                <a:latin typeface="Century Gothic" pitchFamily="34" charset="0"/>
              </a:rPr>
              <a:t>that </a:t>
            </a:r>
            <a:r>
              <a:rPr lang="en-US" dirty="0" smtClean="0">
                <a:latin typeface="Century Gothic" pitchFamily="34" charset="0"/>
              </a:rPr>
              <a:t>has </a:t>
            </a:r>
            <a:r>
              <a:rPr lang="en-US" dirty="0">
                <a:latin typeface="Century Gothic" pitchFamily="34" charset="0"/>
              </a:rPr>
              <a:t>never had a value assigned to it.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104" y="6070022"/>
            <a:ext cx="652896" cy="65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/>
      <p:bldP spid="15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55" y="6743700"/>
            <a:ext cx="2265218" cy="1143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79073" y="6743700"/>
            <a:ext cx="2286000" cy="1143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65073" y="6743700"/>
            <a:ext cx="2286000" cy="114300"/>
          </a:xfrm>
          <a:prstGeom prst="rect">
            <a:avLst/>
          </a:prstGeom>
          <a:solidFill>
            <a:srgbClr val="E60000"/>
          </a:solidFill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0" y="6743700"/>
            <a:ext cx="2286000" cy="114300"/>
          </a:xfrm>
          <a:prstGeom prst="rect">
            <a:avLst/>
          </a:prstGeom>
          <a:solidFill>
            <a:srgbClr val="6CA62C"/>
          </a:solidFill>
          <a:ln>
            <a:solidFill>
              <a:srgbClr val="6CA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7515" y="347990"/>
            <a:ext cx="6640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Data Types 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: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JavaScript is Dynamic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43840"/>
            <a:ext cx="182880" cy="7315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155" y="2131368"/>
            <a:ext cx="3122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var1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;            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155" y="3117503"/>
            <a:ext cx="27847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var1 </a:t>
            </a:r>
            <a:r>
              <a:rPr lang="en-US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“ahmed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1836" y="4034135"/>
            <a:ext cx="18634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var1 =</a:t>
            </a:r>
            <a:r>
              <a:rPr 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12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1836" y="5024735"/>
            <a:ext cx="24037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var1</a:t>
            </a: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56415" y="2131368"/>
            <a:ext cx="38779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//its type is undefined 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06637" y="3114918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//its type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is string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48200" y="4034135"/>
            <a:ext cx="34163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//its type is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number 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29722" y="5024734"/>
            <a:ext cx="34163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//its type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is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boolean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104" y="6070022"/>
            <a:ext cx="652896" cy="65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4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  <p:bldP spid="3" grpId="0"/>
      <p:bldP spid="11" grpId="0"/>
      <p:bldP spid="14" grpId="0"/>
      <p:bldP spid="15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55" y="6743700"/>
            <a:ext cx="2265218" cy="1143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79073" y="6743700"/>
            <a:ext cx="2286000" cy="1143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65073" y="6743700"/>
            <a:ext cx="2286000" cy="114300"/>
          </a:xfrm>
          <a:prstGeom prst="rect">
            <a:avLst/>
          </a:prstGeom>
          <a:solidFill>
            <a:srgbClr val="E60000"/>
          </a:solidFill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0" y="6743700"/>
            <a:ext cx="2286000" cy="114300"/>
          </a:xfrm>
          <a:prstGeom prst="rect">
            <a:avLst/>
          </a:prstGeom>
          <a:solidFill>
            <a:srgbClr val="6CA62C"/>
          </a:solidFill>
          <a:ln>
            <a:solidFill>
              <a:srgbClr val="6CA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7515" y="347990"/>
            <a:ext cx="6640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Data Types 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: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how to check on the variable type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43840"/>
            <a:ext cx="182880" cy="7315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94524" y="1828800"/>
            <a:ext cx="84997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;       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2959" y="2438400"/>
            <a:ext cx="75784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typeof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undefined</a:t>
            </a:r>
            <a:endParaRPr lang="en-US" sz="22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2959" y="3105150"/>
            <a:ext cx="558233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 =</a:t>
            </a: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“ahmed”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;	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6815" y="3771900"/>
            <a:ext cx="718936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typeof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//string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6814" y="4438650"/>
            <a:ext cx="558233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 = </a:t>
            </a:r>
            <a:r>
              <a:rPr lang="en-US" sz="2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;	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6814" y="5105400"/>
            <a:ext cx="50915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typeof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o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bject </a:t>
            </a:r>
            <a:r>
              <a:rPr lang="en-US" sz="2200" b="1" dirty="0" smtClean="0">
                <a:solidFill>
                  <a:srgbClr val="FFC000"/>
                </a:solidFill>
                <a:latin typeface="Century Gothic" pitchFamily="34" charset="0"/>
                <a:cs typeface="Courier New" pitchFamily="49" charset="0"/>
              </a:rPr>
              <a:t>How</a:t>
            </a:r>
            <a:r>
              <a:rPr lang="en-US" sz="2200" b="1" dirty="0" smtClean="0">
                <a:solidFill>
                  <a:srgbClr val="FFC000"/>
                </a:solidFill>
                <a:latin typeface="Century Gothic" pitchFamily="34" charset="0"/>
                <a:cs typeface="Courier New" pitchFamily="49" charset="0"/>
              </a:rPr>
              <a:t>?? </a:t>
            </a:r>
            <a:r>
              <a:rPr lang="en-US" sz="2200" b="1" dirty="0">
                <a:solidFill>
                  <a:srgbClr val="FFC000"/>
                </a:solidFill>
                <a:latin typeface="Century Gothic" pitchFamily="34" charset="0"/>
                <a:cs typeface="Courier New" pitchFamily="49" charset="0"/>
              </a:rPr>
              <a:t> </a:t>
            </a:r>
            <a:endParaRPr lang="en-US" sz="2200" b="1" dirty="0">
              <a:solidFill>
                <a:srgbClr val="FFC000"/>
              </a:solidFill>
              <a:latin typeface="Century Gothic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104" y="6070022"/>
            <a:ext cx="652896" cy="65289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340779" y="5082653"/>
            <a:ext cx="357462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rgbClr val="FF2D2D"/>
                </a:solidFill>
                <a:latin typeface="Courier New" pitchFamily="49" charset="0"/>
                <a:cs typeface="Courier New" pitchFamily="49" charset="0"/>
              </a:rPr>
              <a:t>Built in 10 days </a:t>
            </a:r>
            <a:r>
              <a:rPr lang="en-US" sz="2200" b="1" dirty="0" smtClean="0">
                <a:solidFill>
                  <a:srgbClr val="FF2D2D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</a:t>
            </a:r>
            <a:r>
              <a:rPr lang="en-US" sz="2200" b="1" dirty="0" smtClean="0">
                <a:solidFill>
                  <a:srgbClr val="FF2D2D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2200" b="1" dirty="0">
              <a:solidFill>
                <a:srgbClr val="FF2D2D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84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  <p:bldP spid="3" grpId="0"/>
      <p:bldP spid="11" grpId="0"/>
      <p:bldP spid="12" grpId="0"/>
      <p:bldP spid="13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55" y="6743700"/>
            <a:ext cx="2265218" cy="1143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79073" y="6743700"/>
            <a:ext cx="2286000" cy="1143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65073" y="6743700"/>
            <a:ext cx="2286000" cy="114300"/>
          </a:xfrm>
          <a:prstGeom prst="rect">
            <a:avLst/>
          </a:prstGeom>
          <a:solidFill>
            <a:srgbClr val="E60000"/>
          </a:solidFill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0" y="6743700"/>
            <a:ext cx="2286000" cy="114300"/>
          </a:xfrm>
          <a:prstGeom prst="rect">
            <a:avLst/>
          </a:prstGeom>
          <a:solidFill>
            <a:srgbClr val="6CA62C"/>
          </a:solidFill>
          <a:ln>
            <a:solidFill>
              <a:srgbClr val="6CA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7515" y="347990"/>
            <a:ext cx="6640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Operators: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Arithmetic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43840"/>
            <a:ext cx="182880" cy="7315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274128"/>
              </p:ext>
            </p:extLst>
          </p:nvPr>
        </p:nvGraphicFramePr>
        <p:xfrm>
          <a:off x="614448" y="2071255"/>
          <a:ext cx="7901249" cy="3209658"/>
        </p:xfrm>
        <a:graphic>
          <a:graphicData uri="http://schemas.openxmlformats.org/drawingml/2006/table">
            <a:tbl>
              <a:tblPr/>
              <a:tblGrid>
                <a:gridCol w="1966611"/>
                <a:gridCol w="2967319"/>
                <a:gridCol w="2967319"/>
              </a:tblGrid>
              <a:tr h="435429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itchFamily="34" charset="0"/>
                        </a:rPr>
                        <a:t>Operator</a:t>
                      </a:r>
                      <a:endParaRPr lang="en-US" sz="2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itchFamily="34" charset="0"/>
                        </a:rPr>
                        <a:t>Example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itchFamily="34" charset="0"/>
                        </a:rPr>
                        <a:t>Same As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3542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smtClean="0">
                          <a:effectLst/>
                          <a:latin typeface="Century Gothic" pitchFamily="34" charset="0"/>
                        </a:rPr>
                        <a:t>=</a:t>
                      </a:r>
                      <a:endParaRPr lang="en-US" sz="2000" dirty="0">
                        <a:effectLst/>
                        <a:latin typeface="Century Gothic" pitchFamily="34" charset="0"/>
                      </a:endParaRP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Century Gothic" pitchFamily="34" charset="0"/>
                        </a:rPr>
                        <a:t>x = y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Century Gothic" pitchFamily="34" charset="0"/>
                        </a:rPr>
                        <a:t>x = y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3542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Century Gothic" pitchFamily="34" charset="0"/>
                        </a:rPr>
                        <a:t>+=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Century Gothic" pitchFamily="34" charset="0"/>
                        </a:rPr>
                        <a:t>x += y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Century Gothic" pitchFamily="34" charset="0"/>
                        </a:rPr>
                        <a:t>x = x + y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3542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Century Gothic" pitchFamily="34" charset="0"/>
                        </a:rPr>
                        <a:t>-=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Century Gothic" pitchFamily="34" charset="0"/>
                        </a:rPr>
                        <a:t>x -= y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Century Gothic" pitchFamily="34" charset="0"/>
                        </a:rPr>
                        <a:t>x = x - y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3542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Century Gothic" pitchFamily="34" charset="0"/>
                        </a:rPr>
                        <a:t>*=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Century Gothic" pitchFamily="34" charset="0"/>
                        </a:rPr>
                        <a:t>x *= y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Century Gothic" pitchFamily="34" charset="0"/>
                        </a:rPr>
                        <a:t>x = x * y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3542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Century Gothic" pitchFamily="34" charset="0"/>
                        </a:rPr>
                        <a:t>/=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Century Gothic" pitchFamily="34" charset="0"/>
                        </a:rPr>
                        <a:t>x /= y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smtClean="0">
                          <a:effectLst/>
                          <a:latin typeface="Century Gothic" pitchFamily="34" charset="0"/>
                        </a:rPr>
                        <a:t>x = x / y</a:t>
                      </a:r>
                      <a:endParaRPr lang="en-US" sz="2000" dirty="0">
                        <a:effectLst/>
                        <a:latin typeface="Century Gothic" pitchFamily="34" charset="0"/>
                      </a:endParaRP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3542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Century Gothic" pitchFamily="34" charset="0"/>
                        </a:rPr>
                        <a:t>%=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Century Gothic" pitchFamily="34" charset="0"/>
                        </a:rPr>
                        <a:t>x %= y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smtClean="0">
                          <a:effectLst/>
                          <a:latin typeface="Century Gothic" pitchFamily="34" charset="0"/>
                        </a:rPr>
                        <a:t>x = x % y</a:t>
                      </a:r>
                      <a:endParaRPr lang="en-US" sz="2000" dirty="0">
                        <a:effectLst/>
                        <a:latin typeface="Century Gothic" pitchFamily="34" charset="0"/>
                      </a:endParaRP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104" y="6070022"/>
            <a:ext cx="652896" cy="65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9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54" y="0"/>
            <a:ext cx="9130145" cy="6858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lus 14"/>
          <p:cNvSpPr/>
          <p:nvPr/>
        </p:nvSpPr>
        <p:spPr>
          <a:xfrm>
            <a:off x="2286000" y="1343891"/>
            <a:ext cx="1274618" cy="1274618"/>
          </a:xfrm>
          <a:prstGeom prst="mathPlus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60618" y="1447800"/>
            <a:ext cx="373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2060"/>
                </a:solidFill>
                <a:latin typeface="Century Gothic" pitchFamily="34" charset="0"/>
              </a:rPr>
              <a:t>operator</a:t>
            </a:r>
            <a:endParaRPr lang="en-US" sz="6000" dirty="0">
              <a:solidFill>
                <a:srgbClr val="002060"/>
              </a:solidFill>
              <a:latin typeface="Century Gothic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4600" y="3314489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Century Gothic" pitchFamily="34" charset="0"/>
              </a:rPr>
              <a:t>String</a:t>
            </a:r>
            <a:endParaRPr lang="en-US" sz="2800" b="1" dirty="0">
              <a:solidFill>
                <a:srgbClr val="C00000"/>
              </a:solidFill>
              <a:latin typeface="Century Gothic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4600" y="4184886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B050"/>
                </a:solidFill>
                <a:latin typeface="Century Gothic" pitchFamily="34" charset="0"/>
              </a:rPr>
              <a:t>Number</a:t>
            </a:r>
            <a:endParaRPr lang="en-US" sz="2800" b="1" dirty="0">
              <a:solidFill>
                <a:srgbClr val="00B050"/>
              </a:solidFill>
              <a:latin typeface="Century Gothic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07673" y="50292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  <a:latin typeface="Century Gothic" pitchFamily="34" charset="0"/>
              </a:rPr>
              <a:t>Boolean</a:t>
            </a:r>
            <a:endParaRPr lang="en-US" sz="2800" b="1" dirty="0">
              <a:solidFill>
                <a:srgbClr val="002060"/>
              </a:solidFill>
              <a:latin typeface="Century Gothic" pitchFamily="34" charset="0"/>
            </a:endParaRPr>
          </a:p>
        </p:txBody>
      </p:sp>
      <p:cxnSp>
        <p:nvCxnSpPr>
          <p:cNvPr id="11" name="Straight Arrow Connector 10"/>
          <p:cNvCxnSpPr>
            <a:endCxn id="6" idx="0"/>
          </p:cNvCxnSpPr>
          <p:nvPr/>
        </p:nvCxnSpPr>
        <p:spPr>
          <a:xfrm>
            <a:off x="4762500" y="3837709"/>
            <a:ext cx="0" cy="347177"/>
          </a:xfrm>
          <a:prstGeom prst="straightConnector1">
            <a:avLst/>
          </a:prstGeom>
          <a:ln w="28575">
            <a:solidFill>
              <a:srgbClr val="FF191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4755573" y="4708106"/>
            <a:ext cx="6927" cy="321094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104" y="6070022"/>
            <a:ext cx="652896" cy="65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9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55" y="6743700"/>
            <a:ext cx="2265218" cy="1143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79073" y="6743700"/>
            <a:ext cx="2286000" cy="1143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65073" y="6743700"/>
            <a:ext cx="2286000" cy="114300"/>
          </a:xfrm>
          <a:prstGeom prst="rect">
            <a:avLst/>
          </a:prstGeom>
          <a:solidFill>
            <a:srgbClr val="E60000"/>
          </a:solidFill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0" y="6743700"/>
            <a:ext cx="2286000" cy="114300"/>
          </a:xfrm>
          <a:prstGeom prst="rect">
            <a:avLst/>
          </a:prstGeom>
          <a:solidFill>
            <a:srgbClr val="6CA62C"/>
          </a:solidFill>
          <a:ln>
            <a:solidFill>
              <a:srgbClr val="6CA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7515" y="347990"/>
            <a:ext cx="6640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Operators: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Logical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43840"/>
            <a:ext cx="182880" cy="7315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474321"/>
              </p:ext>
            </p:extLst>
          </p:nvPr>
        </p:nvGraphicFramePr>
        <p:xfrm>
          <a:off x="381000" y="1371600"/>
          <a:ext cx="8382000" cy="4559100"/>
        </p:xfrm>
        <a:graphic>
          <a:graphicData uri="http://schemas.openxmlformats.org/drawingml/2006/table">
            <a:tbl>
              <a:tblPr/>
              <a:tblGrid>
                <a:gridCol w="2421210"/>
                <a:gridCol w="5960790"/>
              </a:tblGrid>
              <a:tr h="40604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 smtClean="0">
                          <a:solidFill>
                            <a:srgbClr val="0070C0"/>
                          </a:solidFill>
                          <a:effectLst/>
                          <a:latin typeface="Century Gothic" pitchFamily="34" charset="0"/>
                        </a:rPr>
                        <a:t>Operator</a:t>
                      </a:r>
                      <a:endParaRPr lang="en-US" sz="2400" b="1" dirty="0">
                        <a:solidFill>
                          <a:srgbClr val="0070C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 smtClean="0">
                          <a:solidFill>
                            <a:srgbClr val="0070C0"/>
                          </a:solidFill>
                          <a:effectLst/>
                          <a:latin typeface="Century Gothic" pitchFamily="34" charset="0"/>
                        </a:rPr>
                        <a:t>Description</a:t>
                      </a:r>
                      <a:endParaRPr lang="en-US" sz="2400" b="1" dirty="0">
                        <a:solidFill>
                          <a:srgbClr val="0070C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604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Century Gothic" pitchFamily="34" charset="0"/>
                        </a:rPr>
                        <a:t>==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Century Gothic" pitchFamily="34" charset="0"/>
                        </a:rPr>
                        <a:t>equal to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0604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Century Gothic" pitchFamily="34" charset="0"/>
                        </a:rPr>
                        <a:t>===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Century Gothic" pitchFamily="34" charset="0"/>
                        </a:rPr>
                        <a:t>equal value and equal type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604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Century Gothic" pitchFamily="34" charset="0"/>
                        </a:rPr>
                        <a:t>!=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Century Gothic" pitchFamily="34" charset="0"/>
                        </a:rPr>
                        <a:t>not equal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0604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Century Gothic" pitchFamily="34" charset="0"/>
                        </a:rPr>
                        <a:t>!==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Century Gothic" pitchFamily="34" charset="0"/>
                        </a:rPr>
                        <a:t>not equal value or not equal type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604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Century Gothic" pitchFamily="34" charset="0"/>
                        </a:rPr>
                        <a:t>&gt;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Century Gothic" pitchFamily="34" charset="0"/>
                        </a:rPr>
                        <a:t>greater than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0604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Century Gothic" pitchFamily="34" charset="0"/>
                        </a:rPr>
                        <a:t>&lt;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Century Gothic" pitchFamily="34" charset="0"/>
                        </a:rPr>
                        <a:t>less than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604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Century Gothic" pitchFamily="34" charset="0"/>
                        </a:rPr>
                        <a:t>&gt;=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Century Gothic" pitchFamily="34" charset="0"/>
                        </a:rPr>
                        <a:t>greater than or equal to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0604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Century Gothic" pitchFamily="34" charset="0"/>
                        </a:rPr>
                        <a:t>&lt;=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Century Gothic" pitchFamily="34" charset="0"/>
                        </a:rPr>
                        <a:t>less than or equal to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604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Century Gothic" pitchFamily="34" charset="0"/>
                        </a:rPr>
                        <a:t>?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Century Gothic" pitchFamily="34" charset="0"/>
                        </a:rPr>
                        <a:t>ternary operator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39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65072" y="0"/>
            <a:ext cx="4578927" cy="6858000"/>
          </a:xfrm>
          <a:prstGeom prst="rect">
            <a:avLst/>
          </a:prstGeom>
          <a:solidFill>
            <a:srgbClr val="E60000"/>
          </a:solidFill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65073" cy="6858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74027" y="1775222"/>
            <a:ext cx="2209800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Fight No#1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617" y="479822"/>
            <a:ext cx="996620" cy="1143740"/>
          </a:xfrm>
          <a:prstGeom prst="rect">
            <a:avLst/>
          </a:prstGeom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933450" y="3075057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95000"/>
                  </a:schemeClr>
                </a:solidFill>
                <a:latin typeface="Century Gothic" pitchFamily="34" charset="0"/>
              </a:rPr>
              <a:t>==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04609" y="3075057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95000"/>
                  </a:schemeClr>
                </a:solidFill>
                <a:latin typeface="Century Gothic" pitchFamily="34" charset="0"/>
              </a:rPr>
              <a:t>===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104" y="6070022"/>
            <a:ext cx="652896" cy="65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2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55" y="6743700"/>
            <a:ext cx="2265218" cy="1143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79073" y="6743700"/>
            <a:ext cx="2286000" cy="1143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65073" y="6743700"/>
            <a:ext cx="2286000" cy="114300"/>
          </a:xfrm>
          <a:prstGeom prst="rect">
            <a:avLst/>
          </a:prstGeom>
          <a:solidFill>
            <a:srgbClr val="E60000"/>
          </a:solidFill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0" y="6743700"/>
            <a:ext cx="2286000" cy="114300"/>
          </a:xfrm>
          <a:prstGeom prst="rect">
            <a:avLst/>
          </a:prstGeom>
          <a:solidFill>
            <a:srgbClr val="6CA62C"/>
          </a:solidFill>
          <a:ln>
            <a:solidFill>
              <a:srgbClr val="6CA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7515" y="347990"/>
            <a:ext cx="6640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Operators: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Type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43840"/>
            <a:ext cx="182880" cy="7315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692045"/>
              </p:ext>
            </p:extLst>
          </p:nvPr>
        </p:nvGraphicFramePr>
        <p:xfrm>
          <a:off x="450273" y="2514600"/>
          <a:ext cx="8229600" cy="2286000"/>
        </p:xfrm>
        <a:graphic>
          <a:graphicData uri="http://schemas.openxmlformats.org/drawingml/2006/table">
            <a:tbl>
              <a:tblPr/>
              <a:tblGrid>
                <a:gridCol w="2465255"/>
                <a:gridCol w="5764345"/>
              </a:tblGrid>
              <a:tr h="40604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itchFamily="34" charset="0"/>
                        </a:rPr>
                        <a:t>Operator</a:t>
                      </a:r>
                      <a:endParaRPr lang="en-US" sz="2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itchFamily="34" charset="0"/>
                        </a:rPr>
                        <a:t>Description</a:t>
                      </a:r>
                      <a:endParaRPr lang="en-US" sz="2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0842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entury Gothic" pitchFamily="34" charset="0"/>
                        </a:rPr>
                        <a:t>typeof</a:t>
                      </a:r>
                      <a:endParaRPr 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entury Gothic" pitchFamily="34" charset="0"/>
                        </a:rPr>
                        <a:t>Returns the type of a variable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entury Gothic" pitchFamily="34" charset="0"/>
                        </a:rPr>
                        <a:t>instanceof</a:t>
                      </a:r>
                      <a:endParaRPr 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entury Gothic" pitchFamily="34" charset="0"/>
                        </a:rPr>
                        <a:t>Returns true if an object is an instance of an object type</a:t>
                      </a:r>
                      <a:endParaRPr 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104" y="6070022"/>
            <a:ext cx="652896" cy="65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9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55" y="6743700"/>
            <a:ext cx="2265218" cy="1143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79073" y="6743700"/>
            <a:ext cx="2286000" cy="1143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65073" y="6743700"/>
            <a:ext cx="2286000" cy="114300"/>
          </a:xfrm>
          <a:prstGeom prst="rect">
            <a:avLst/>
          </a:prstGeom>
          <a:solidFill>
            <a:srgbClr val="E60000"/>
          </a:solidFill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0" y="6743700"/>
            <a:ext cx="2286000" cy="114300"/>
          </a:xfrm>
          <a:prstGeom prst="rect">
            <a:avLst/>
          </a:prstGeom>
          <a:solidFill>
            <a:srgbClr val="6CA62C"/>
          </a:solidFill>
          <a:ln>
            <a:solidFill>
              <a:srgbClr val="6CA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7516" y="347990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Conditions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43840"/>
            <a:ext cx="182880" cy="7315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98520" y="1295400"/>
            <a:ext cx="2286000" cy="457200"/>
          </a:xfrm>
          <a:prstGeom prst="rect">
            <a:avLst/>
          </a:prstGeom>
          <a:solidFill>
            <a:srgbClr val="92D050"/>
          </a:solidFill>
          <a:ln>
            <a:solidFill>
              <a:srgbClr val="6CA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entury Gothic" pitchFamily="34" charset="0"/>
              </a:rPr>
              <a:t>Condition 1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98520" y="1974272"/>
            <a:ext cx="2286000" cy="457200"/>
          </a:xfrm>
          <a:prstGeom prst="rect">
            <a:avLst/>
          </a:prstGeom>
          <a:solidFill>
            <a:srgbClr val="92D050"/>
          </a:solidFill>
          <a:ln>
            <a:solidFill>
              <a:srgbClr val="6CA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entury Gothic" pitchFamily="34" charset="0"/>
              </a:rPr>
              <a:t>Condition 2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98520" y="3886200"/>
            <a:ext cx="2286000" cy="457200"/>
          </a:xfrm>
          <a:prstGeom prst="rect">
            <a:avLst/>
          </a:prstGeom>
          <a:solidFill>
            <a:srgbClr val="92D050"/>
          </a:solidFill>
          <a:ln>
            <a:solidFill>
              <a:srgbClr val="6CA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entury Gothic" pitchFamily="34" charset="0"/>
              </a:rPr>
              <a:t>Condition n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10647" y="1295400"/>
            <a:ext cx="2718952" cy="457200"/>
          </a:xfrm>
          <a:prstGeom prst="rect">
            <a:avLst/>
          </a:prstGeom>
          <a:solidFill>
            <a:srgbClr val="F6BB00"/>
          </a:solidFill>
          <a:ln>
            <a:solidFill>
              <a:srgbClr val="C49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entury Gothic" pitchFamily="34" charset="0"/>
              </a:rPr>
              <a:t>Commands 1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10647" y="1974272"/>
            <a:ext cx="2718952" cy="457200"/>
          </a:xfrm>
          <a:prstGeom prst="rect">
            <a:avLst/>
          </a:prstGeom>
          <a:solidFill>
            <a:srgbClr val="F6BB00"/>
          </a:solidFill>
          <a:ln>
            <a:solidFill>
              <a:srgbClr val="C49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entury Gothic" pitchFamily="34" charset="0"/>
              </a:rPr>
              <a:t>Commands 2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10647" y="3886200"/>
            <a:ext cx="2718952" cy="457200"/>
          </a:xfrm>
          <a:prstGeom prst="rect">
            <a:avLst/>
          </a:prstGeom>
          <a:solidFill>
            <a:srgbClr val="F6BB00"/>
          </a:solidFill>
          <a:ln>
            <a:solidFill>
              <a:srgbClr val="C49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entury Gothic" pitchFamily="34" charset="0"/>
              </a:rPr>
              <a:t>Commands n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81200" y="5070763"/>
            <a:ext cx="2286000" cy="457200"/>
          </a:xfrm>
          <a:prstGeom prst="rect">
            <a:avLst/>
          </a:prstGeom>
          <a:solidFill>
            <a:srgbClr val="92D050"/>
          </a:solidFill>
          <a:ln>
            <a:solidFill>
              <a:srgbClr val="6CA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entury Gothic" pitchFamily="34" charset="0"/>
              </a:rPr>
              <a:t>Default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27964" y="5056909"/>
            <a:ext cx="2701635" cy="457200"/>
          </a:xfrm>
          <a:prstGeom prst="rect">
            <a:avLst/>
          </a:prstGeom>
          <a:solidFill>
            <a:srgbClr val="F6BB00"/>
          </a:solidFill>
          <a:ln>
            <a:solidFill>
              <a:srgbClr val="C49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entury Gothic" pitchFamily="34" charset="0"/>
              </a:rPr>
              <a:t>Default Commands</a:t>
            </a:r>
            <a:endParaRPr lang="en-US" dirty="0">
              <a:latin typeface="Century Gothic" pitchFamily="34" charset="0"/>
            </a:endParaRPr>
          </a:p>
        </p:txBody>
      </p:sp>
      <p:cxnSp>
        <p:nvCxnSpPr>
          <p:cNvPr id="18" name="Straight Arrow Connector 17"/>
          <p:cNvCxnSpPr>
            <a:stCxn id="3" idx="3"/>
            <a:endCxn id="12" idx="1"/>
          </p:cNvCxnSpPr>
          <p:nvPr/>
        </p:nvCxnSpPr>
        <p:spPr>
          <a:xfrm>
            <a:off x="4284520" y="1524000"/>
            <a:ext cx="1226127" cy="0"/>
          </a:xfrm>
          <a:prstGeom prst="straightConnector1">
            <a:avLst/>
          </a:prstGeom>
          <a:ln>
            <a:solidFill>
              <a:srgbClr val="C495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287983" y="2209800"/>
            <a:ext cx="1226127" cy="0"/>
          </a:xfrm>
          <a:prstGeom prst="straightConnector1">
            <a:avLst/>
          </a:prstGeom>
          <a:ln>
            <a:solidFill>
              <a:srgbClr val="C495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267200" y="4121727"/>
            <a:ext cx="1226127" cy="0"/>
          </a:xfrm>
          <a:prstGeom prst="straightConnector1">
            <a:avLst/>
          </a:prstGeom>
          <a:ln>
            <a:solidFill>
              <a:srgbClr val="C495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287983" y="5257800"/>
            <a:ext cx="1226127" cy="0"/>
          </a:xfrm>
          <a:prstGeom prst="straightConnector1">
            <a:avLst/>
          </a:prstGeom>
          <a:ln>
            <a:solidFill>
              <a:srgbClr val="C495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072247" y="2514600"/>
            <a:ext cx="91440" cy="91440"/>
          </a:xfrm>
          <a:prstGeom prst="ellipse">
            <a:avLst/>
          </a:prstGeom>
          <a:solidFill>
            <a:srgbClr val="92D050"/>
          </a:solidFill>
          <a:ln>
            <a:solidFill>
              <a:srgbClr val="6CA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072247" y="2727960"/>
            <a:ext cx="91440" cy="91440"/>
          </a:xfrm>
          <a:prstGeom prst="ellipse">
            <a:avLst/>
          </a:prstGeom>
          <a:solidFill>
            <a:srgbClr val="92D050"/>
          </a:solidFill>
          <a:ln>
            <a:solidFill>
              <a:srgbClr val="6CA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3072247" y="2956560"/>
            <a:ext cx="91440" cy="91440"/>
          </a:xfrm>
          <a:prstGeom prst="ellipse">
            <a:avLst/>
          </a:prstGeom>
          <a:solidFill>
            <a:srgbClr val="92D050"/>
          </a:solidFill>
          <a:ln>
            <a:solidFill>
              <a:srgbClr val="6CA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72247" y="3185160"/>
            <a:ext cx="91440" cy="91440"/>
          </a:xfrm>
          <a:prstGeom prst="ellipse">
            <a:avLst/>
          </a:prstGeom>
          <a:solidFill>
            <a:srgbClr val="92D050"/>
          </a:solidFill>
          <a:ln>
            <a:solidFill>
              <a:srgbClr val="6CA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3072247" y="3413760"/>
            <a:ext cx="91440" cy="91440"/>
          </a:xfrm>
          <a:prstGeom prst="ellipse">
            <a:avLst/>
          </a:prstGeom>
          <a:solidFill>
            <a:srgbClr val="92D050"/>
          </a:solidFill>
          <a:ln>
            <a:solidFill>
              <a:srgbClr val="6CA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3072247" y="3642360"/>
            <a:ext cx="91440" cy="91440"/>
          </a:xfrm>
          <a:prstGeom prst="ellipse">
            <a:avLst/>
          </a:prstGeom>
          <a:solidFill>
            <a:srgbClr val="92D050"/>
          </a:solidFill>
          <a:ln>
            <a:solidFill>
              <a:srgbClr val="6CA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858000" y="2590800"/>
            <a:ext cx="91440" cy="91440"/>
          </a:xfrm>
          <a:prstGeom prst="ellipse">
            <a:avLst/>
          </a:prstGeom>
          <a:solidFill>
            <a:srgbClr val="F6BB00"/>
          </a:solidFill>
          <a:ln>
            <a:solidFill>
              <a:srgbClr val="C49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6858000" y="2804160"/>
            <a:ext cx="91440" cy="91440"/>
          </a:xfrm>
          <a:prstGeom prst="ellipse">
            <a:avLst/>
          </a:prstGeom>
          <a:solidFill>
            <a:srgbClr val="F6BB00"/>
          </a:solidFill>
          <a:ln>
            <a:solidFill>
              <a:srgbClr val="C49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itchFamily="34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58000" y="3032760"/>
            <a:ext cx="91440" cy="91440"/>
          </a:xfrm>
          <a:prstGeom prst="ellipse">
            <a:avLst/>
          </a:prstGeom>
          <a:solidFill>
            <a:srgbClr val="F6BB00"/>
          </a:solidFill>
          <a:ln>
            <a:solidFill>
              <a:srgbClr val="C49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858000" y="3261360"/>
            <a:ext cx="91440" cy="91440"/>
          </a:xfrm>
          <a:prstGeom prst="ellipse">
            <a:avLst/>
          </a:prstGeom>
          <a:solidFill>
            <a:srgbClr val="F6BB00"/>
          </a:solidFill>
          <a:ln>
            <a:solidFill>
              <a:srgbClr val="C49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6858000" y="3489960"/>
            <a:ext cx="91440" cy="91440"/>
          </a:xfrm>
          <a:prstGeom prst="ellipse">
            <a:avLst/>
          </a:prstGeom>
          <a:solidFill>
            <a:srgbClr val="F6BB00"/>
          </a:solidFill>
          <a:ln>
            <a:solidFill>
              <a:srgbClr val="C49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858000" y="3718560"/>
            <a:ext cx="91440" cy="91440"/>
          </a:xfrm>
          <a:prstGeom prst="ellipse">
            <a:avLst/>
          </a:prstGeom>
          <a:solidFill>
            <a:srgbClr val="F6BB00"/>
          </a:solidFill>
          <a:ln>
            <a:solidFill>
              <a:srgbClr val="C49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3400" y="1295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if</a:t>
            </a:r>
            <a:endParaRPr lang="en-US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3400" y="197427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lse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if</a:t>
            </a:r>
            <a:endParaRPr lang="en-US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3400" y="39301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lse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if</a:t>
            </a:r>
            <a:endParaRPr lang="en-US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4102" y="511469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lse </a:t>
            </a:r>
            <a:endParaRPr lang="en-US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104" y="6070022"/>
            <a:ext cx="652896" cy="65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1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55" y="6743700"/>
            <a:ext cx="2265218" cy="1143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79073" y="6743700"/>
            <a:ext cx="2286000" cy="1143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65073" y="6743700"/>
            <a:ext cx="2286000" cy="114300"/>
          </a:xfrm>
          <a:prstGeom prst="rect">
            <a:avLst/>
          </a:prstGeom>
          <a:solidFill>
            <a:srgbClr val="E60000"/>
          </a:solidFill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0" y="6743700"/>
            <a:ext cx="2286000" cy="114300"/>
          </a:xfrm>
          <a:prstGeom prst="rect">
            <a:avLst/>
          </a:prstGeom>
          <a:solidFill>
            <a:srgbClr val="6CA62C"/>
          </a:solidFill>
          <a:ln>
            <a:solidFill>
              <a:srgbClr val="6CA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7515" y="347990"/>
            <a:ext cx="4347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Conditions :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falsy values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43840"/>
            <a:ext cx="182880" cy="7315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117271" y="1524000"/>
            <a:ext cx="2895601" cy="1477328"/>
          </a:xfrm>
          <a:prstGeom prst="rect">
            <a:avLst/>
          </a:prstGeom>
          <a:noFill/>
          <a:ln>
            <a:solidFill>
              <a:srgbClr val="C495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6CA62C"/>
                </a:solidFill>
                <a:latin typeface="Courier New" pitchFamily="49" charset="0"/>
                <a:cs typeface="Courier New" pitchFamily="49" charset="0"/>
              </a:rPr>
              <a:t>alert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“hi”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6CA62C"/>
                </a:solidFill>
                <a:latin typeface="Courier New" pitchFamily="49" charset="0"/>
                <a:cs typeface="Courier New" pitchFamily="49" charset="0"/>
              </a:rPr>
              <a:t>alert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“Bye”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8871" y="3422073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pitchFamily="34" charset="0"/>
              </a:rPr>
              <a:t>If </a:t>
            </a:r>
            <a:r>
              <a:rPr lang="en-US" dirty="0" smtClean="0">
                <a:solidFill>
                  <a:srgbClr val="0070C0"/>
                </a:solidFill>
                <a:latin typeface="Century Gothic" pitchFamily="34" charset="0"/>
              </a:rPr>
              <a:t>name</a:t>
            </a:r>
            <a:r>
              <a:rPr lang="en-US" dirty="0" smtClean="0">
                <a:latin typeface="Century Gothic" pitchFamily="34" charset="0"/>
              </a:rPr>
              <a:t> has </a:t>
            </a:r>
            <a:r>
              <a:rPr lang="en-US" dirty="0" smtClean="0">
                <a:solidFill>
                  <a:srgbClr val="C00000"/>
                </a:solidFill>
                <a:latin typeface="Century Gothic" pitchFamily="34" charset="0"/>
              </a:rPr>
              <a:t>falsy</a:t>
            </a:r>
            <a:r>
              <a:rPr lang="en-US" dirty="0" smtClean="0">
                <a:latin typeface="Century Gothic" pitchFamily="34" charset="0"/>
              </a:rPr>
              <a:t> value it will execute the code in the </a:t>
            </a:r>
            <a:r>
              <a:rPr lang="en-US" b="1" dirty="0" smtClean="0">
                <a:solidFill>
                  <a:srgbClr val="002060"/>
                </a:solidFill>
                <a:latin typeface="Century Gothic" pitchFamily="34" charset="0"/>
              </a:rPr>
              <a:t>Else</a:t>
            </a:r>
            <a:r>
              <a:rPr lang="en-US" dirty="0" smtClean="0">
                <a:latin typeface="Century Gothic" pitchFamily="34" charset="0"/>
              </a:rPr>
              <a:t> statement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8871" y="3957843"/>
            <a:ext cx="446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pitchFamily="34" charset="0"/>
              </a:rPr>
              <a:t>So what is the falsy values :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93044" y="4876800"/>
            <a:ext cx="66287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, </a:t>
            </a:r>
            <a:r>
              <a:rPr lang="en-US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,</a:t>
            </a:r>
            <a:r>
              <a:rPr lang="en-US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undefined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“”</a:t>
            </a:r>
          </a:p>
        </p:txBody>
      </p:sp>
    </p:spTree>
    <p:extLst>
      <p:ext uri="{BB962C8B-B14F-4D97-AF65-F5344CB8AC3E}">
        <p14:creationId xmlns:p14="http://schemas.microsoft.com/office/powerpoint/2010/main" val="10666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55" y="6743700"/>
            <a:ext cx="2265218" cy="1143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79073" y="6743700"/>
            <a:ext cx="2286000" cy="1143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65073" y="6743700"/>
            <a:ext cx="2286000" cy="114300"/>
          </a:xfrm>
          <a:prstGeom prst="rect">
            <a:avLst/>
          </a:prstGeom>
          <a:solidFill>
            <a:srgbClr val="E60000"/>
          </a:solidFill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0" y="6743700"/>
            <a:ext cx="2286000" cy="114300"/>
          </a:xfrm>
          <a:prstGeom prst="rect">
            <a:avLst/>
          </a:prstGeom>
          <a:solidFill>
            <a:srgbClr val="6CA62C"/>
          </a:solidFill>
          <a:ln>
            <a:solidFill>
              <a:srgbClr val="6CA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7516" y="34799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About </a:t>
            </a:r>
            <a:r>
              <a:rPr lang="en-US" sz="2800" b="1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the Game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JavaScript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243840"/>
            <a:ext cx="182880" cy="7315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5" r="7315"/>
          <a:stretch/>
        </p:blipFill>
        <p:spPr>
          <a:xfrm>
            <a:off x="252152" y="2175164"/>
            <a:ext cx="2480728" cy="2867891"/>
          </a:xfrm>
          <a:prstGeom prst="rect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</p:pic>
      <p:cxnSp>
        <p:nvCxnSpPr>
          <p:cNvPr id="9" name="Straight Connector 8"/>
          <p:cNvCxnSpPr/>
          <p:nvPr/>
        </p:nvCxnSpPr>
        <p:spPr>
          <a:xfrm>
            <a:off x="3081943" y="1447800"/>
            <a:ext cx="0" cy="50292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2509" y="52578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  <a:latin typeface="Century Gothic" pitchFamily="34" charset="0"/>
              </a:rPr>
              <a:t>Brendan Eich</a:t>
            </a:r>
            <a:endParaRPr lang="en-US" sz="2400" dirty="0">
              <a:solidFill>
                <a:srgbClr val="0070C0"/>
              </a:solidFill>
              <a:latin typeface="Century Gothic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" y="5723930"/>
            <a:ext cx="257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entury Gothic" pitchFamily="34" charset="0"/>
              </a:rPr>
              <a:t>JavaScript Inventor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00400" y="14478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entury Gothic" pitchFamily="34" charset="0"/>
              </a:rPr>
              <a:t>Netscape</a:t>
            </a:r>
            <a:r>
              <a:rPr lang="en-US" dirty="0" smtClean="0">
                <a:latin typeface="Century Gothic" pitchFamily="34" charset="0"/>
              </a:rPr>
              <a:t> wanted to make the web more Dynamic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036" y="2773233"/>
            <a:ext cx="549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entury Gothic" pitchFamily="34" charset="0"/>
              </a:rPr>
              <a:t>Netscape</a:t>
            </a:r>
            <a:r>
              <a:rPr lang="en-US" dirty="0" smtClean="0">
                <a:latin typeface="Century Gothic" pitchFamily="34" charset="0"/>
              </a:rPr>
              <a:t> hired </a:t>
            </a:r>
            <a:r>
              <a:rPr lang="en-US" b="1" dirty="0" smtClean="0">
                <a:solidFill>
                  <a:srgbClr val="0070C0"/>
                </a:solidFill>
                <a:latin typeface="Century Gothic" pitchFamily="34" charset="0"/>
              </a:rPr>
              <a:t>Brendan Eich </a:t>
            </a:r>
            <a:r>
              <a:rPr lang="en-US" dirty="0" smtClean="0">
                <a:latin typeface="Century Gothic" pitchFamily="34" charset="0"/>
              </a:rPr>
              <a:t>for that reason.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41963" y="3297450"/>
            <a:ext cx="590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pitchFamily="34" charset="0"/>
              </a:rPr>
              <a:t>To defend this idea, </a:t>
            </a:r>
            <a:r>
              <a:rPr lang="en-US" b="1" dirty="0" smtClean="0">
                <a:solidFill>
                  <a:srgbClr val="C00000"/>
                </a:solidFill>
                <a:latin typeface="Century Gothic" pitchFamily="34" charset="0"/>
              </a:rPr>
              <a:t>Netscape</a:t>
            </a:r>
            <a:r>
              <a:rPr lang="en-US" dirty="0" smtClean="0">
                <a:solidFill>
                  <a:srgbClr val="C00000"/>
                </a:solidFill>
                <a:latin typeface="Century Gothic" pitchFamily="34" charset="0"/>
              </a:rPr>
              <a:t> </a:t>
            </a:r>
            <a:r>
              <a:rPr lang="en-US" dirty="0" smtClean="0">
                <a:latin typeface="Century Gothic" pitchFamily="34" charset="0"/>
              </a:rPr>
              <a:t>needs a prototype.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036" y="1972017"/>
            <a:ext cx="590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pitchFamily="34" charset="0"/>
              </a:rPr>
              <a:t>So It thought about how about making a scripting language.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41963" y="3821667"/>
            <a:ext cx="549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pitchFamily="34" charset="0"/>
              </a:rPr>
              <a:t>So </a:t>
            </a:r>
            <a:r>
              <a:rPr lang="en-US" b="1" dirty="0" smtClean="0">
                <a:solidFill>
                  <a:srgbClr val="0070C0"/>
                </a:solidFill>
                <a:latin typeface="Century Gothic" pitchFamily="34" charset="0"/>
              </a:rPr>
              <a:t>Eich</a:t>
            </a:r>
            <a:r>
              <a:rPr lang="en-US" dirty="0" smtClean="0">
                <a:latin typeface="Century Gothic" pitchFamily="34" charset="0"/>
              </a:rPr>
              <a:t> made the prototype in </a:t>
            </a:r>
            <a:r>
              <a:rPr lang="en-US" dirty="0" smtClean="0">
                <a:solidFill>
                  <a:srgbClr val="00B050"/>
                </a:solidFill>
                <a:latin typeface="Century Gothic" pitchFamily="34" charset="0"/>
              </a:rPr>
              <a:t>10 days</a:t>
            </a:r>
            <a:endParaRPr lang="en-US" dirty="0">
              <a:solidFill>
                <a:srgbClr val="00B050"/>
              </a:solidFill>
              <a:latin typeface="Century Gothic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41965" y="4345884"/>
            <a:ext cx="549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49500"/>
                </a:solidFill>
                <a:latin typeface="Century Gothic" pitchFamily="34" charset="0"/>
              </a:rPr>
              <a:t>JavaScript</a:t>
            </a:r>
            <a:r>
              <a:rPr lang="en-US" b="1" dirty="0" smtClean="0">
                <a:latin typeface="Century Gothic" pitchFamily="34" charset="0"/>
              </a:rPr>
              <a:t> </a:t>
            </a:r>
            <a:r>
              <a:rPr lang="en-US" dirty="0" smtClean="0">
                <a:latin typeface="Century Gothic" pitchFamily="34" charset="0"/>
              </a:rPr>
              <a:t>first name was </a:t>
            </a:r>
            <a:r>
              <a:rPr lang="en-US" b="1" dirty="0" smtClean="0">
                <a:latin typeface="Century Gothic" pitchFamily="34" charset="0"/>
              </a:rPr>
              <a:t>mocha</a:t>
            </a:r>
            <a:r>
              <a:rPr lang="en-US" dirty="0" smtClean="0">
                <a:latin typeface="Century Gothic" pitchFamily="34" charset="0"/>
              </a:rPr>
              <a:t> </a:t>
            </a:r>
            <a:r>
              <a:rPr lang="en-US" b="1" dirty="0" smtClean="0">
                <a:latin typeface="Century Gothic" pitchFamily="34" charset="0"/>
                <a:sym typeface="Wingdings" pitchFamily="2" charset="2"/>
              </a:rPr>
              <a:t> 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41965" y="4870101"/>
            <a:ext cx="549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49500"/>
                </a:solidFill>
                <a:latin typeface="Century Gothic" pitchFamily="34" charset="0"/>
              </a:rPr>
              <a:t>JavaScript</a:t>
            </a:r>
            <a:r>
              <a:rPr lang="en-US" b="1" dirty="0" smtClean="0">
                <a:latin typeface="Century Gothic" pitchFamily="34" charset="0"/>
              </a:rPr>
              <a:t> </a:t>
            </a:r>
            <a:r>
              <a:rPr lang="en-US" dirty="0" smtClean="0">
                <a:latin typeface="Century Gothic" pitchFamily="34" charset="0"/>
              </a:rPr>
              <a:t>Second name was </a:t>
            </a:r>
            <a:r>
              <a:rPr lang="en-US" b="1" dirty="0" smtClean="0">
                <a:latin typeface="Century Gothic" pitchFamily="34" charset="0"/>
              </a:rPr>
              <a:t>Live Script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41965" y="5394318"/>
            <a:ext cx="549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49500"/>
                </a:solidFill>
                <a:latin typeface="Century Gothic" pitchFamily="34" charset="0"/>
              </a:rPr>
              <a:t>JavaScript</a:t>
            </a:r>
            <a:r>
              <a:rPr lang="en-US" b="1" dirty="0" smtClean="0">
                <a:latin typeface="Century Gothic" pitchFamily="34" charset="0"/>
              </a:rPr>
              <a:t> </a:t>
            </a:r>
            <a:r>
              <a:rPr lang="en-US" dirty="0" smtClean="0">
                <a:latin typeface="Century Gothic" pitchFamily="34" charset="0"/>
              </a:rPr>
              <a:t>third and final name was </a:t>
            </a:r>
            <a:r>
              <a:rPr lang="en-US" b="1" dirty="0" smtClean="0">
                <a:latin typeface="Century Gothic" pitchFamily="34" charset="0"/>
              </a:rPr>
              <a:t>JavaScript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41965" y="5918537"/>
            <a:ext cx="549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pitchFamily="34" charset="0"/>
              </a:rPr>
              <a:t>No … No… It has another name </a:t>
            </a:r>
            <a:r>
              <a:rPr lang="en-US" b="1" dirty="0" err="1" smtClean="0">
                <a:latin typeface="Century Gothic" pitchFamily="34" charset="0"/>
              </a:rPr>
              <a:t>EchmaScript</a:t>
            </a:r>
            <a:endParaRPr lang="en-US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21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55" y="6743700"/>
            <a:ext cx="2265218" cy="1143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79073" y="6743700"/>
            <a:ext cx="2286000" cy="1143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65073" y="6743700"/>
            <a:ext cx="2286000" cy="114300"/>
          </a:xfrm>
          <a:prstGeom prst="rect">
            <a:avLst/>
          </a:prstGeom>
          <a:solidFill>
            <a:srgbClr val="E60000"/>
          </a:solidFill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0" y="6743700"/>
            <a:ext cx="2286000" cy="114300"/>
          </a:xfrm>
          <a:prstGeom prst="rect">
            <a:avLst/>
          </a:prstGeom>
          <a:solidFill>
            <a:srgbClr val="6CA62C"/>
          </a:solidFill>
          <a:ln>
            <a:solidFill>
              <a:srgbClr val="6CA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7516" y="347990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While Loop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43840"/>
            <a:ext cx="182880" cy="7315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76200" y="3505200"/>
            <a:ext cx="9296400" cy="15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74273" y="1447800"/>
            <a:ext cx="609600" cy="1219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4" idx="2"/>
          </p:cNvCxnSpPr>
          <p:nvPr/>
        </p:nvCxnSpPr>
        <p:spPr>
          <a:xfrm>
            <a:off x="2279073" y="2667000"/>
            <a:ext cx="0" cy="8382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088573" y="1589809"/>
            <a:ext cx="381000" cy="381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088573" y="2123209"/>
            <a:ext cx="381000" cy="381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088573" y="1589809"/>
            <a:ext cx="381000" cy="381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088573" y="2123209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2279073" y="3657600"/>
            <a:ext cx="0" cy="137160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43198" y="1780309"/>
            <a:ext cx="5029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pitchFamily="34" charset="0"/>
              </a:rPr>
              <a:t>Condition:</a:t>
            </a:r>
          </a:p>
          <a:p>
            <a:endParaRPr lang="en-US" dirty="0" smtClean="0">
              <a:latin typeface="Century Gothic" pitchFamily="34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(Green ===  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&amp;&amp; Red === 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descr="C:\Program Files (x86)\Microsoft Office\MEDIA\CAGCAT10\j0212957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906829" y="3387173"/>
            <a:ext cx="1830629" cy="114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2375229" y="5214255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pitchFamily="34" charset="0"/>
              </a:rPr>
              <a:t>Command: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solidFill>
                  <a:srgbClr val="6CA62C"/>
                </a:solidFill>
                <a:latin typeface="Courier New" pitchFamily="49" charset="0"/>
                <a:cs typeface="Courier New" pitchFamily="49" charset="0"/>
              </a:rPr>
              <a:t>move</a:t>
            </a:r>
            <a:r>
              <a:rPr lang="en-US" b="1" dirty="0" smtClean="0">
                <a:solidFill>
                  <a:srgbClr val="6CA62C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1000" y="2313709"/>
            <a:ext cx="1265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hile </a:t>
            </a:r>
            <a:endParaRPr lang="en-US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89440" y="2901434"/>
            <a:ext cx="1265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{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279073" y="6332366"/>
            <a:ext cx="1265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}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104" y="6070022"/>
            <a:ext cx="652896" cy="65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7341E-7 L 1.29166 0.011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583" y="5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7341E-7 L 1.28333 0.011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167" y="5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7341E-7 L 1.29166 0.011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583" y="5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500"/>
                            </p:stCondLst>
                            <p:childTnLst>
                              <p:par>
                                <p:cTn id="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7341E-7 L 1.3 0.0111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000" y="5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5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1.3 0.0111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000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1000"/>
                            </p:stCondLst>
                            <p:childTnLst>
                              <p:par>
                                <p:cTn id="3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7341E-7 L 0.25833 1.7341E-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0" r="33780"/>
          <a:stretch/>
        </p:blipFill>
        <p:spPr>
          <a:xfrm>
            <a:off x="763088" y="2801112"/>
            <a:ext cx="1065712" cy="32186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4" r="32908"/>
          <a:stretch/>
        </p:blipFill>
        <p:spPr>
          <a:xfrm>
            <a:off x="752711" y="2798443"/>
            <a:ext cx="1059210" cy="32186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08" r="33146"/>
          <a:stretch/>
        </p:blipFill>
        <p:spPr>
          <a:xfrm>
            <a:off x="764946" y="2798443"/>
            <a:ext cx="1066860" cy="32186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1" r="33110"/>
          <a:stretch/>
        </p:blipFill>
        <p:spPr>
          <a:xfrm>
            <a:off x="763088" y="2798443"/>
            <a:ext cx="1065692" cy="32186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855" y="6743700"/>
            <a:ext cx="2265218" cy="1143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79073" y="6743700"/>
            <a:ext cx="2286000" cy="1143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65073" y="6743700"/>
            <a:ext cx="2286000" cy="114300"/>
          </a:xfrm>
          <a:prstGeom prst="rect">
            <a:avLst/>
          </a:prstGeom>
          <a:solidFill>
            <a:srgbClr val="E60000"/>
          </a:solidFill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0" y="6743700"/>
            <a:ext cx="2286000" cy="114300"/>
          </a:xfrm>
          <a:prstGeom prst="rect">
            <a:avLst/>
          </a:prstGeom>
          <a:solidFill>
            <a:srgbClr val="6CA62C"/>
          </a:solidFill>
          <a:ln>
            <a:solidFill>
              <a:srgbClr val="6CA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7516" y="347990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For Loop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43840"/>
            <a:ext cx="182880" cy="7315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26024" y="1595643"/>
            <a:ext cx="4648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(var i=0;i&lt;5;i++)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Equal 11"/>
          <p:cNvSpPr/>
          <p:nvPr/>
        </p:nvSpPr>
        <p:spPr>
          <a:xfrm>
            <a:off x="6976587" y="725157"/>
            <a:ext cx="574632" cy="467762"/>
          </a:xfrm>
          <a:prstGeom prst="mathEqual">
            <a:avLst/>
          </a:prstGeom>
          <a:solidFill>
            <a:srgbClr val="6CA62C"/>
          </a:solidFill>
          <a:ln>
            <a:solidFill>
              <a:srgbClr val="6CA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16371" y="432137"/>
            <a:ext cx="60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FFC000"/>
                </a:solidFill>
              </a:rPr>
              <a:t>5</a:t>
            </a:r>
            <a:endParaRPr lang="en-US" sz="6000" b="1" dirty="0">
              <a:solidFill>
                <a:srgbClr val="FFC00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470" y="5429222"/>
            <a:ext cx="959924" cy="59057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0" r="33780"/>
          <a:stretch/>
        </p:blipFill>
        <p:spPr>
          <a:xfrm>
            <a:off x="6394996" y="113201"/>
            <a:ext cx="387849" cy="11713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876" y="728783"/>
            <a:ext cx="686524" cy="422373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1828800" y="1284593"/>
            <a:ext cx="0" cy="29664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39383" y="3431669"/>
            <a:ext cx="1332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i=0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6024" y="6183868"/>
            <a:ext cx="58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358571" y="1274977"/>
            <a:ext cx="0" cy="29664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895600" y="1298999"/>
            <a:ext cx="0" cy="29664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839382" y="3446183"/>
            <a:ext cx="1332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i=1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48" r="31814"/>
          <a:stretch/>
        </p:blipFill>
        <p:spPr>
          <a:xfrm>
            <a:off x="700713" y="2798443"/>
            <a:ext cx="1163206" cy="321868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6" r="34674"/>
          <a:stretch/>
        </p:blipFill>
        <p:spPr>
          <a:xfrm>
            <a:off x="763088" y="2798443"/>
            <a:ext cx="1001009" cy="321868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839383" y="3429000"/>
            <a:ext cx="1332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i=2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39383" y="3429000"/>
            <a:ext cx="1332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i=3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39383" y="3429000"/>
            <a:ext cx="1332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i=4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39380" y="3429000"/>
            <a:ext cx="1332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i=5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968503" y="4198705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pitchFamily="34" charset="0"/>
              </a:rPr>
              <a:t>For loop will finish executing here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8424" y="2117375"/>
            <a:ext cx="4648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Bottle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solidFill>
                  <a:srgbClr val="6CA62C"/>
                </a:solidFill>
                <a:latin typeface="Courier New" pitchFamily="49" charset="0"/>
                <a:cs typeface="Courier New" pitchFamily="49" charset="0"/>
              </a:rPr>
              <a:t>fill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cup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water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72197" y="3521333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entury Gothic" pitchFamily="34" charset="0"/>
              </a:rPr>
              <a:t>&lt; 5</a:t>
            </a:r>
            <a:endParaRPr lang="en-US" sz="2800" dirty="0">
              <a:latin typeface="Century Gothic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72200" y="3524002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entury Gothic" pitchFamily="34" charset="0"/>
              </a:rPr>
              <a:t>= 5</a:t>
            </a:r>
            <a:endParaRPr lang="en-US" sz="2800" dirty="0">
              <a:latin typeface="Century Gothic" pitchFamily="34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104" y="6070022"/>
            <a:ext cx="652896" cy="65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9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9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00"/>
                            </p:stCondLst>
                            <p:childTnLst>
                              <p:par>
                                <p:cTn id="21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2685 L 0.00833 -0.13356 C 0.01094 -0.15601 0.00833 -0.18773 0.00208 -0.21921 C -0.00503 -0.25532 -0.01441 -0.28287 -0.02535 -0.30069 L -0.07344 -0.38703 " pathEditMode="relative" rAng="15307903" ptsTypes="FffFF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9" y="-1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200"/>
                            </p:stCondLst>
                            <p:childTnLst>
                              <p:par>
                                <p:cTn id="2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8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72 -0.00046 L 0.00851 -0.1037 C 0.01216 -0.12616 0.01042 -0.15671 0.00487 -0.1882 C -0.00121 -0.22361 -0.00937 -0.25093 -0.01944 -0.26921 L -0.06614 -0.35533 " pathEditMode="relative" rAng="-27767393" ptsTypes="FffFF">
                                      <p:cBhvr>
                                        <p:cTn id="29" dur="2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0" y="-1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8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8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6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4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9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1300"/>
                            </p:stCondLst>
                            <p:childTnLst>
                              <p:par>
                                <p:cTn id="47" presetID="16" presetClass="entr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1800"/>
                            </p:stCondLst>
                            <p:childTnLst>
                              <p:par>
                                <p:cTn id="51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24 -0.00023 L 0.00799 -0.10208 C 0.01216 -0.12384 0.0106 -0.15394 0.00643 -0.18565 C 0.00139 -0.22037 -0.00624 -0.24769 -0.01614 -0.26574 L -0.06164 -0.35185 " pathEditMode="relative" rAng="-6053774" ptsTypes="FffFF">
                                      <p:cBhvr>
                                        <p:cTn id="5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-1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3800"/>
                            </p:stCondLst>
                            <p:childTnLst>
                              <p:par>
                                <p:cTn id="5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8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4600"/>
                            </p:stCondLst>
                            <p:childTnLst>
                              <p:par>
                                <p:cTn id="58" presetID="58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112 -0.36042 L -0.01944 -0.27986 C -0.00954 -0.26296 -0.00086 -0.23634 0.00417 -0.20671 C 0.0099 -0.17361 0.01112 -0.14583 0.00869 -0.125 L -0.00138 -0.02685 " pathEditMode="relative" rAng="-799217" ptsTypes="FffFF">
                                      <p:cBhvr>
                                        <p:cTn id="5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4" y="1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66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8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8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92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300"/>
                            </p:stCondLst>
                            <p:childTnLst>
                              <p:par>
                                <p:cTn id="77" presetID="16" presetClass="entr" presetSubtype="2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800"/>
                            </p:stCondLst>
                            <p:childTnLst>
                              <p:par>
                                <p:cTn id="81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36 -0.0007 L 0.00053 -0.09421 C 0.00556 -0.11389 0.00643 -0.14236 0.00382 -0.1713 C 0.00087 -0.2044 -0.00503 -0.23033 -0.01337 -0.24769 L -0.05121 -0.33171 " pathEditMode="relative" rAng="15790593" ptsTypes="FffFF">
                                      <p:cBhvr>
                                        <p:cTn id="8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" y="-1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2800"/>
                            </p:stCondLst>
                            <p:childTnLst>
                              <p:par>
                                <p:cTn id="8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3400"/>
                            </p:stCondLst>
                            <p:childTnLst>
                              <p:par>
                                <p:cTn id="88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8 -0.01574 L 0.00452 -0.11111 C 0.00886 -0.13125 0.00782 -0.15857 0.00348 -0.1882 C -0.00138 -0.22083 -0.00868 -0.24607 -0.01822 -0.26273 L -0.06042 -0.34236 " pathEditMode="relative" rAng="15522378" ptsTypes="FffFF">
                                      <p:cBhvr>
                                        <p:cTn id="89" dur="2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-1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4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6700"/>
                            </p:stCondLst>
                            <p:childTnLst>
                              <p:par>
                                <p:cTn id="9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6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73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80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9400"/>
                            </p:stCondLst>
                            <p:childTnLst>
                              <p:par>
                                <p:cTn id="107" presetID="16" presetClass="entr" presetSubtype="21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9900"/>
                            </p:stCondLst>
                            <p:childTnLst>
                              <p:par>
                                <p:cTn id="111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7.40741E-7 L 0.01528 -0.09583 C 0.0184 -0.11597 0.01771 -0.14421 0.01302 -0.17292 C 0.00764 -0.20532 0.00017 -0.23032 -0.00938 -0.24699 L -0.05347 -0.32569 " pathEditMode="relative" rAng="15468543" ptsTypes="FffFF">
                                      <p:cBhvr>
                                        <p:cTn id="1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2" y="-1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1900"/>
                            </p:stCondLst>
                            <p:childTnLst>
                              <p:par>
                                <p:cTn id="11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8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2700"/>
                            </p:stCondLst>
                            <p:childTnLst>
                              <p:par>
                                <p:cTn id="118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77 -0.01783 L 0.00747 -0.11296 C 0.01042 -0.13333 0.00869 -0.16181 0.00382 -0.18843 C -0.00208 -0.2213 -0.00989 -0.24468 -0.01979 -0.2632 L -0.06441 -0.34028 " pathEditMode="relative" rAng="-6210883" ptsTypes="FffFF">
                                      <p:cBhvr>
                                        <p:cTn id="119" dur="2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5" y="-1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47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5800"/>
                            </p:stCondLst>
                            <p:childTnLst>
                              <p:par>
                                <p:cTn id="1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63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730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8500"/>
                            </p:stCondLst>
                            <p:childTnLst>
                              <p:par>
                                <p:cTn id="137" presetID="16" presetClass="entr" presetSubtype="21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9000"/>
                            </p:stCondLst>
                            <p:childTnLst>
                              <p:par>
                                <p:cTn id="141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05 -0.01991 L -0.00069 -0.11435 C 0.00278 -0.1338 0.00122 -0.16273 -0.00329 -0.1912 C -0.0085 -0.22384 -0.0144 -0.24908 -0.02465 -0.26482 L -0.06823 -0.34329 " pathEditMode="relative" rAng="15493995" ptsTypes="FffFF">
                                      <p:cBhvr>
                                        <p:cTn id="14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" y="-1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1000"/>
                            </p:stCondLst>
                            <p:childTnLst>
                              <p:par>
                                <p:cTn id="14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41500"/>
                            </p:stCondLst>
                            <p:childTnLst>
                              <p:par>
                                <p:cTn id="148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7 -0.0044 L 0.00903 -0.1007 C 0.01216 -0.1213 0.01025 -0.14931 0.00487 -0.17778 C -0.00121 -0.20926 -0.00972 -0.23472 -0.01961 -0.2507 L -0.06528 -0.32732 " pathEditMode="relative" rAng="15342967" ptsTypes="FffFF">
                                      <p:cBhvr>
                                        <p:cTn id="149" dur="2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6" y="-1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43500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4600"/>
                            </p:stCondLst>
                            <p:childTnLst>
                              <p:par>
                                <p:cTn id="1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45100"/>
                            </p:stCondLst>
                            <p:childTnLst>
                              <p:par>
                                <p:cTn id="1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4560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46800"/>
                            </p:stCondLst>
                            <p:childTnLst>
                              <p:par>
                                <p:cTn id="167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7300"/>
                            </p:stCondLst>
                            <p:childTnLst>
                              <p:par>
                                <p:cTn id="1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7800"/>
                            </p:stCondLst>
                            <p:childTnLst>
                              <p:par>
                                <p:cTn id="1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30" grpId="0"/>
      <p:bldP spid="30" grpId="1"/>
      <p:bldP spid="31" grpId="0"/>
      <p:bldP spid="31" grpId="1"/>
      <p:bldP spid="34" grpId="0"/>
      <p:bldP spid="34" grpId="1"/>
      <p:bldP spid="35" grpId="0"/>
      <p:bldP spid="35" grpId="1"/>
      <p:bldP spid="36" grpId="0"/>
      <p:bldP spid="37" grpId="0"/>
      <p:bldP spid="32" grpId="0"/>
      <p:bldP spid="32" grpId="1"/>
      <p:bldP spid="32" grpId="2"/>
      <p:bldP spid="32" grpId="3"/>
      <p:bldP spid="32" grpId="4"/>
      <p:bldP spid="32" grpId="5"/>
      <p:bldP spid="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65072" y="0"/>
            <a:ext cx="4578927" cy="6858000"/>
          </a:xfrm>
          <a:prstGeom prst="rect">
            <a:avLst/>
          </a:prstGeom>
          <a:solidFill>
            <a:srgbClr val="E60000"/>
          </a:solidFill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65073" cy="6858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74027" y="1775222"/>
            <a:ext cx="2209800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Fight No#2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617" y="479822"/>
            <a:ext cx="996620" cy="1143740"/>
          </a:xfrm>
          <a:prstGeom prst="rect">
            <a:avLst/>
          </a:prstGeom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933450" y="3075057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>
                    <a:lumMod val="95000"/>
                  </a:schemeClr>
                </a:solidFill>
                <a:latin typeface="Century Gothic" pitchFamily="34" charset="0"/>
              </a:rPr>
              <a:t>Continue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04609" y="3075057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95000"/>
                  </a:schemeClr>
                </a:solidFill>
                <a:latin typeface="Century Gothic" pitchFamily="34" charset="0"/>
              </a:rPr>
              <a:t>Break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104" y="6070022"/>
            <a:ext cx="652896" cy="65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5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55" y="6743700"/>
            <a:ext cx="2265218" cy="1143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79073" y="6743700"/>
            <a:ext cx="2286000" cy="1143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65073" y="6743700"/>
            <a:ext cx="2286000" cy="114300"/>
          </a:xfrm>
          <a:prstGeom prst="rect">
            <a:avLst/>
          </a:prstGeom>
          <a:solidFill>
            <a:srgbClr val="E60000"/>
          </a:solidFill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0" y="6743700"/>
            <a:ext cx="2286000" cy="114300"/>
          </a:xfrm>
          <a:prstGeom prst="rect">
            <a:avLst/>
          </a:prstGeom>
          <a:solidFill>
            <a:srgbClr val="6CA62C"/>
          </a:solidFill>
          <a:ln>
            <a:solidFill>
              <a:srgbClr val="6CA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7516" y="347990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alert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43840"/>
            <a:ext cx="182880" cy="7315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424543" y="3431875"/>
            <a:ext cx="4454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6CA62C"/>
                </a:solidFill>
                <a:latin typeface="Courier New" pitchFamily="49" charset="0"/>
                <a:cs typeface="Courier New" pitchFamily="49" charset="0"/>
              </a:rPr>
              <a:t>alert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“Hello JavaScript!”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83771" y="5388114"/>
            <a:ext cx="5735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solidFill>
                  <a:srgbClr val="6CA62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greetings</a:t>
            </a:r>
            <a:r>
              <a:rPr lang="en-US" sz="2000" dirty="0" smtClean="0">
                <a:solidFill>
                  <a:srgbClr val="6CA62C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“Hello JavaScript!”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6CA62C"/>
                </a:solidFill>
                <a:latin typeface="Courier New" pitchFamily="49" charset="0"/>
                <a:cs typeface="Courier New" pitchFamily="49" charset="0"/>
              </a:rPr>
              <a:t>alert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greetings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200398" y="4168914"/>
            <a:ext cx="2902527" cy="789708"/>
            <a:chOff x="3113808" y="2438400"/>
            <a:chExt cx="2902527" cy="789708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113808" y="2833254"/>
              <a:ext cx="2902527" cy="0"/>
            </a:xfrm>
            <a:prstGeom prst="line">
              <a:avLst/>
            </a:prstGeom>
            <a:ln>
              <a:solidFill>
                <a:srgbClr val="6CA62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4170217" y="2438400"/>
              <a:ext cx="789708" cy="789708"/>
            </a:xfrm>
            <a:prstGeom prst="ellipse">
              <a:avLst/>
            </a:prstGeom>
            <a:solidFill>
              <a:srgbClr val="6CA62C"/>
            </a:solidFill>
            <a:ln>
              <a:solidFill>
                <a:srgbClr val="6CA6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entury Gothic" pitchFamily="34" charset="0"/>
                </a:rPr>
                <a:t>OR</a:t>
              </a:r>
              <a:endParaRPr lang="en-US" dirty="0">
                <a:latin typeface="Century Gothic" pitchFamily="34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765461" y="1309677"/>
            <a:ext cx="7772400" cy="523220"/>
          </a:xfrm>
          <a:prstGeom prst="rect">
            <a:avLst/>
          </a:prstGeom>
          <a:ln>
            <a:solidFill>
              <a:srgbClr val="C495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6CA62C"/>
                </a:solidFill>
                <a:latin typeface="Courier New" pitchFamily="49" charset="0"/>
                <a:cs typeface="Courier New" pitchFamily="49" charset="0"/>
              </a:rPr>
              <a:t>alert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(text);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514600" y="23622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Century Gothic" pitchFamily="34" charset="0"/>
              </a:rPr>
              <a:t>Return :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Doesn’t Return any value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104" y="6070022"/>
            <a:ext cx="652896" cy="65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7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55" y="6743700"/>
            <a:ext cx="2265218" cy="1143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79073" y="6743700"/>
            <a:ext cx="2286000" cy="1143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65073" y="6743700"/>
            <a:ext cx="2286000" cy="114300"/>
          </a:xfrm>
          <a:prstGeom prst="rect">
            <a:avLst/>
          </a:prstGeom>
          <a:solidFill>
            <a:srgbClr val="E60000"/>
          </a:solidFill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0" y="6743700"/>
            <a:ext cx="2286000" cy="114300"/>
          </a:xfrm>
          <a:prstGeom prst="rect">
            <a:avLst/>
          </a:prstGeom>
          <a:solidFill>
            <a:srgbClr val="6CA62C"/>
          </a:solidFill>
          <a:ln>
            <a:solidFill>
              <a:srgbClr val="6CA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7516" y="347990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prompt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43840"/>
            <a:ext cx="182880" cy="7315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14400" y="3581400"/>
            <a:ext cx="769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person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solidFill>
                  <a:srgbClr val="6CA62C"/>
                </a:solidFill>
                <a:latin typeface="Courier New" pitchFamily="49" charset="0"/>
                <a:cs typeface="Courier New" pitchFamily="49" charset="0"/>
              </a:rPr>
              <a:t>prompt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Please enter your name"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 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“Ahmed");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6CA62C"/>
                </a:solidFill>
                <a:latin typeface="Courier New" pitchFamily="49" charset="0"/>
                <a:cs typeface="Courier New" pitchFamily="49" charset="0"/>
              </a:rPr>
              <a:t>alert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person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//person = Ahmed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1532975"/>
            <a:ext cx="7772400" cy="523220"/>
          </a:xfrm>
          <a:prstGeom prst="rect">
            <a:avLst/>
          </a:prstGeom>
          <a:ln>
            <a:solidFill>
              <a:srgbClr val="C49500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6CA62C"/>
                </a:solidFill>
                <a:latin typeface="Courier New" pitchFamily="49" charset="0"/>
                <a:cs typeface="Courier New" pitchFamily="49" charset="0"/>
              </a:rPr>
              <a:t>prompt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(text,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default return value);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514600" y="23622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Century Gothic" pitchFamily="34" charset="0"/>
              </a:rPr>
              <a:t>Return :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String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104" y="6070022"/>
            <a:ext cx="652896" cy="65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2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55" y="6743700"/>
            <a:ext cx="2265218" cy="1143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79073" y="6743700"/>
            <a:ext cx="2286000" cy="1143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65073" y="6743700"/>
            <a:ext cx="2286000" cy="114300"/>
          </a:xfrm>
          <a:prstGeom prst="rect">
            <a:avLst/>
          </a:prstGeom>
          <a:solidFill>
            <a:srgbClr val="E60000"/>
          </a:solidFill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0" y="6743700"/>
            <a:ext cx="2286000" cy="114300"/>
          </a:xfrm>
          <a:prstGeom prst="rect">
            <a:avLst/>
          </a:prstGeom>
          <a:solidFill>
            <a:srgbClr val="6CA62C"/>
          </a:solidFill>
          <a:ln>
            <a:solidFill>
              <a:srgbClr val="6CA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7516" y="347990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confirm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43840"/>
            <a:ext cx="182880" cy="7315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565682" y="1447799"/>
            <a:ext cx="4012637" cy="584775"/>
          </a:xfrm>
          <a:prstGeom prst="rect">
            <a:avLst/>
          </a:prstGeom>
          <a:ln>
            <a:solidFill>
              <a:srgbClr val="C49500"/>
            </a:solidFill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6CA62C"/>
                </a:solidFill>
                <a:latin typeface="Courier New" pitchFamily="49" charset="0"/>
                <a:cs typeface="Courier New" pitchFamily="49" charset="0"/>
              </a:rPr>
              <a:t>confirm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i="1" dirty="0"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sz="3200" dirty="0"/>
              <a:t>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76500" y="23622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Century Gothic" pitchFamily="34" charset="0"/>
              </a:rPr>
              <a:t>Return :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Boolean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95450" y="3581400"/>
            <a:ext cx="57531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isReady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solidFill>
                  <a:srgbClr val="6CA62C"/>
                </a:solidFill>
                <a:latin typeface="Courier New" pitchFamily="49" charset="0"/>
                <a:cs typeface="Courier New" pitchFamily="49" charset="0"/>
              </a:rPr>
              <a:t>confirm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“Are you ready?"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isReady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6CA62C"/>
                </a:solidFill>
                <a:latin typeface="Courier New" pitchFamily="49" charset="0"/>
                <a:cs typeface="Courier New" pitchFamily="49" charset="0"/>
              </a:rPr>
              <a:t>alert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“Yes”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6CA62C"/>
                </a:solidFill>
                <a:latin typeface="Courier New" pitchFamily="49" charset="0"/>
                <a:cs typeface="Courier New" pitchFamily="49" charset="0"/>
              </a:rPr>
              <a:t>alert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“No”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104" y="6070022"/>
            <a:ext cx="652896" cy="65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601315" y="5251055"/>
            <a:ext cx="18374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A88000"/>
                </a:solidFill>
                <a:latin typeface="Century Gothic" pitchFamily="34" charset="0"/>
                <a:cs typeface="Estrangelo Edessa" pitchFamily="66" charset="0"/>
              </a:rPr>
              <a:t>level</a:t>
            </a:r>
            <a:endParaRPr lang="en-US" sz="4400" dirty="0">
              <a:solidFill>
                <a:srgbClr val="A88000"/>
              </a:solidFill>
              <a:latin typeface="Century Gothic" pitchFamily="34" charset="0"/>
              <a:cs typeface="Estrangelo Edessa" pitchFamily="66" charset="0"/>
            </a:endParaRPr>
          </a:p>
        </p:txBody>
      </p:sp>
      <p:sp>
        <p:nvSpPr>
          <p:cNvPr id="17" name="Pentagon 16"/>
          <p:cNvSpPr/>
          <p:nvPr/>
        </p:nvSpPr>
        <p:spPr>
          <a:xfrm rot="5400000">
            <a:off x="3179095" y="2556209"/>
            <a:ext cx="2681900" cy="2376055"/>
          </a:xfrm>
          <a:custGeom>
            <a:avLst/>
            <a:gdLst>
              <a:gd name="connsiteX0" fmla="*/ 0 w 1727986"/>
              <a:gd name="connsiteY0" fmla="*/ 0 h 990600"/>
              <a:gd name="connsiteX1" fmla="*/ 1232686 w 1727986"/>
              <a:gd name="connsiteY1" fmla="*/ 0 h 990600"/>
              <a:gd name="connsiteX2" fmla="*/ 1727986 w 1727986"/>
              <a:gd name="connsiteY2" fmla="*/ 495300 h 990600"/>
              <a:gd name="connsiteX3" fmla="*/ 1232686 w 1727986"/>
              <a:gd name="connsiteY3" fmla="*/ 990600 h 990600"/>
              <a:gd name="connsiteX4" fmla="*/ 0 w 1727986"/>
              <a:gd name="connsiteY4" fmla="*/ 990600 h 990600"/>
              <a:gd name="connsiteX5" fmla="*/ 0 w 1727986"/>
              <a:gd name="connsiteY5" fmla="*/ 0 h 990600"/>
              <a:gd name="connsiteX0" fmla="*/ 0 w 1727986"/>
              <a:gd name="connsiteY0" fmla="*/ 0 h 990600"/>
              <a:gd name="connsiteX1" fmla="*/ 1579050 w 1727986"/>
              <a:gd name="connsiteY1" fmla="*/ 0 h 990600"/>
              <a:gd name="connsiteX2" fmla="*/ 1727986 w 1727986"/>
              <a:gd name="connsiteY2" fmla="*/ 495300 h 990600"/>
              <a:gd name="connsiteX3" fmla="*/ 1232686 w 1727986"/>
              <a:gd name="connsiteY3" fmla="*/ 990600 h 990600"/>
              <a:gd name="connsiteX4" fmla="*/ 0 w 1727986"/>
              <a:gd name="connsiteY4" fmla="*/ 990600 h 990600"/>
              <a:gd name="connsiteX5" fmla="*/ 0 w 1727986"/>
              <a:gd name="connsiteY5" fmla="*/ 0 h 990600"/>
              <a:gd name="connsiteX0" fmla="*/ 0 w 1727986"/>
              <a:gd name="connsiteY0" fmla="*/ 0 h 990600"/>
              <a:gd name="connsiteX1" fmla="*/ 1579050 w 1727986"/>
              <a:gd name="connsiteY1" fmla="*/ 0 h 990600"/>
              <a:gd name="connsiteX2" fmla="*/ 1727986 w 1727986"/>
              <a:gd name="connsiteY2" fmla="*/ 495300 h 990600"/>
              <a:gd name="connsiteX3" fmla="*/ 1579049 w 1727986"/>
              <a:gd name="connsiteY3" fmla="*/ 990600 h 990600"/>
              <a:gd name="connsiteX4" fmla="*/ 0 w 1727986"/>
              <a:gd name="connsiteY4" fmla="*/ 990600 h 990600"/>
              <a:gd name="connsiteX5" fmla="*/ 0 w 1727986"/>
              <a:gd name="connsiteY5" fmla="*/ 0 h 990600"/>
              <a:gd name="connsiteX0" fmla="*/ 0 w 1727986"/>
              <a:gd name="connsiteY0" fmla="*/ 124691 h 1115291"/>
              <a:gd name="connsiteX1" fmla="*/ 1551341 w 1727986"/>
              <a:gd name="connsiteY1" fmla="*/ 0 h 1115291"/>
              <a:gd name="connsiteX2" fmla="*/ 1727986 w 1727986"/>
              <a:gd name="connsiteY2" fmla="*/ 619991 h 1115291"/>
              <a:gd name="connsiteX3" fmla="*/ 1579049 w 1727986"/>
              <a:gd name="connsiteY3" fmla="*/ 1115291 h 1115291"/>
              <a:gd name="connsiteX4" fmla="*/ 0 w 1727986"/>
              <a:gd name="connsiteY4" fmla="*/ 1115291 h 1115291"/>
              <a:gd name="connsiteX5" fmla="*/ 0 w 1727986"/>
              <a:gd name="connsiteY5" fmla="*/ 124691 h 1115291"/>
              <a:gd name="connsiteX0" fmla="*/ 0 w 1727986"/>
              <a:gd name="connsiteY0" fmla="*/ 124691 h 1253836"/>
              <a:gd name="connsiteX1" fmla="*/ 1551341 w 1727986"/>
              <a:gd name="connsiteY1" fmla="*/ 0 h 1253836"/>
              <a:gd name="connsiteX2" fmla="*/ 1727986 w 1727986"/>
              <a:gd name="connsiteY2" fmla="*/ 619991 h 1253836"/>
              <a:gd name="connsiteX3" fmla="*/ 1537489 w 1727986"/>
              <a:gd name="connsiteY3" fmla="*/ 1253836 h 1253836"/>
              <a:gd name="connsiteX4" fmla="*/ 0 w 1727986"/>
              <a:gd name="connsiteY4" fmla="*/ 1115291 h 1253836"/>
              <a:gd name="connsiteX5" fmla="*/ 0 w 1727986"/>
              <a:gd name="connsiteY5" fmla="*/ 124691 h 1253836"/>
              <a:gd name="connsiteX0" fmla="*/ 0 w 1727986"/>
              <a:gd name="connsiteY0" fmla="*/ 0 h 1378526"/>
              <a:gd name="connsiteX1" fmla="*/ 1551341 w 1727986"/>
              <a:gd name="connsiteY1" fmla="*/ 124690 h 1378526"/>
              <a:gd name="connsiteX2" fmla="*/ 1727986 w 1727986"/>
              <a:gd name="connsiteY2" fmla="*/ 744681 h 1378526"/>
              <a:gd name="connsiteX3" fmla="*/ 1537489 w 1727986"/>
              <a:gd name="connsiteY3" fmla="*/ 1378526 h 1378526"/>
              <a:gd name="connsiteX4" fmla="*/ 0 w 1727986"/>
              <a:gd name="connsiteY4" fmla="*/ 1239981 h 1378526"/>
              <a:gd name="connsiteX5" fmla="*/ 0 w 1727986"/>
              <a:gd name="connsiteY5" fmla="*/ 0 h 1378526"/>
              <a:gd name="connsiteX0" fmla="*/ 0 w 1727986"/>
              <a:gd name="connsiteY0" fmla="*/ 0 h 1530926"/>
              <a:gd name="connsiteX1" fmla="*/ 1551341 w 1727986"/>
              <a:gd name="connsiteY1" fmla="*/ 124690 h 1530926"/>
              <a:gd name="connsiteX2" fmla="*/ 1727986 w 1727986"/>
              <a:gd name="connsiteY2" fmla="*/ 744681 h 1530926"/>
              <a:gd name="connsiteX3" fmla="*/ 1537489 w 1727986"/>
              <a:gd name="connsiteY3" fmla="*/ 1378526 h 1530926"/>
              <a:gd name="connsiteX4" fmla="*/ 0 w 1727986"/>
              <a:gd name="connsiteY4" fmla="*/ 1530926 h 1530926"/>
              <a:gd name="connsiteX5" fmla="*/ 0 w 1727986"/>
              <a:gd name="connsiteY5" fmla="*/ 0 h 1530926"/>
              <a:gd name="connsiteX0" fmla="*/ 0 w 1727986"/>
              <a:gd name="connsiteY0" fmla="*/ 0 h 1530926"/>
              <a:gd name="connsiteX1" fmla="*/ 1551341 w 1727986"/>
              <a:gd name="connsiteY1" fmla="*/ 124690 h 1530926"/>
              <a:gd name="connsiteX2" fmla="*/ 1727986 w 1727986"/>
              <a:gd name="connsiteY2" fmla="*/ 744681 h 1530926"/>
              <a:gd name="connsiteX3" fmla="*/ 1573198 w 1727986"/>
              <a:gd name="connsiteY3" fmla="*/ 1378526 h 1530926"/>
              <a:gd name="connsiteX4" fmla="*/ 0 w 1727986"/>
              <a:gd name="connsiteY4" fmla="*/ 1530926 h 1530926"/>
              <a:gd name="connsiteX5" fmla="*/ 0 w 1727986"/>
              <a:gd name="connsiteY5" fmla="*/ 0 h 1530926"/>
              <a:gd name="connsiteX0" fmla="*/ 0 w 1727986"/>
              <a:gd name="connsiteY0" fmla="*/ 0 h 1530926"/>
              <a:gd name="connsiteX1" fmla="*/ 1551341 w 1727986"/>
              <a:gd name="connsiteY1" fmla="*/ 124690 h 1530926"/>
              <a:gd name="connsiteX2" fmla="*/ 1727986 w 1727986"/>
              <a:gd name="connsiteY2" fmla="*/ 744681 h 1530926"/>
              <a:gd name="connsiteX3" fmla="*/ 1555346 w 1727986"/>
              <a:gd name="connsiteY3" fmla="*/ 1387453 h 1530926"/>
              <a:gd name="connsiteX4" fmla="*/ 0 w 1727986"/>
              <a:gd name="connsiteY4" fmla="*/ 1530926 h 1530926"/>
              <a:gd name="connsiteX5" fmla="*/ 0 w 1727986"/>
              <a:gd name="connsiteY5" fmla="*/ 0 h 1530926"/>
              <a:gd name="connsiteX0" fmla="*/ 0 w 1727986"/>
              <a:gd name="connsiteY0" fmla="*/ 0 h 1530926"/>
              <a:gd name="connsiteX1" fmla="*/ 1551341 w 1727986"/>
              <a:gd name="connsiteY1" fmla="*/ 124690 h 1530926"/>
              <a:gd name="connsiteX2" fmla="*/ 1727986 w 1727986"/>
              <a:gd name="connsiteY2" fmla="*/ 744681 h 1530926"/>
              <a:gd name="connsiteX3" fmla="*/ 1537494 w 1727986"/>
              <a:gd name="connsiteY3" fmla="*/ 1387453 h 1530926"/>
              <a:gd name="connsiteX4" fmla="*/ 0 w 1727986"/>
              <a:gd name="connsiteY4" fmla="*/ 1530926 h 1530926"/>
              <a:gd name="connsiteX5" fmla="*/ 0 w 1727986"/>
              <a:gd name="connsiteY5" fmla="*/ 0 h 1530926"/>
              <a:gd name="connsiteX0" fmla="*/ 0 w 1727986"/>
              <a:gd name="connsiteY0" fmla="*/ 0 h 1530926"/>
              <a:gd name="connsiteX1" fmla="*/ 1551341 w 1727986"/>
              <a:gd name="connsiteY1" fmla="*/ 124690 h 1530926"/>
              <a:gd name="connsiteX2" fmla="*/ 1727986 w 1727986"/>
              <a:gd name="connsiteY2" fmla="*/ 744681 h 1530926"/>
              <a:gd name="connsiteX3" fmla="*/ 1555349 w 1727986"/>
              <a:gd name="connsiteY3" fmla="*/ 1387453 h 1530926"/>
              <a:gd name="connsiteX4" fmla="*/ 0 w 1727986"/>
              <a:gd name="connsiteY4" fmla="*/ 1530926 h 1530926"/>
              <a:gd name="connsiteX5" fmla="*/ 0 w 1727986"/>
              <a:gd name="connsiteY5" fmla="*/ 0 h 153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7986" h="1530926">
                <a:moveTo>
                  <a:pt x="0" y="0"/>
                </a:moveTo>
                <a:lnTo>
                  <a:pt x="1551341" y="124690"/>
                </a:lnTo>
                <a:lnTo>
                  <a:pt x="1727986" y="744681"/>
                </a:lnTo>
                <a:lnTo>
                  <a:pt x="1555349" y="1387453"/>
                </a:lnTo>
                <a:lnTo>
                  <a:pt x="0" y="1530926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28575">
            <a:solidFill>
              <a:srgbClr val="A88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789221" y="2634348"/>
            <a:ext cx="148849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 smtClean="0">
                <a:ln>
                  <a:solidFill>
                    <a:srgbClr val="A88000"/>
                  </a:solidFill>
                </a:ln>
                <a:solidFill>
                  <a:srgbClr val="A88000"/>
                </a:solidFill>
                <a:latin typeface="Lucida Sans Unicode" pitchFamily="34" charset="0"/>
                <a:cs typeface="Lucida Sans Unicode" pitchFamily="34" charset="0"/>
              </a:rPr>
              <a:t>1</a:t>
            </a:r>
            <a:endParaRPr lang="en-US" sz="16600" dirty="0">
              <a:ln>
                <a:solidFill>
                  <a:srgbClr val="A88000"/>
                </a:solidFill>
              </a:ln>
              <a:solidFill>
                <a:srgbClr val="A8800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855" y="6743700"/>
            <a:ext cx="2265218" cy="1143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279073" y="6743700"/>
            <a:ext cx="2286000" cy="1143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565073" y="6743700"/>
            <a:ext cx="2286000" cy="114300"/>
          </a:xfrm>
          <a:prstGeom prst="rect">
            <a:avLst/>
          </a:prstGeom>
          <a:solidFill>
            <a:srgbClr val="E60000"/>
          </a:solidFill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858000" y="6743700"/>
            <a:ext cx="2286000" cy="114300"/>
          </a:xfrm>
          <a:prstGeom prst="rect">
            <a:avLst/>
          </a:prstGeom>
          <a:solidFill>
            <a:srgbClr val="6CA62C"/>
          </a:solidFill>
          <a:ln>
            <a:solidFill>
              <a:srgbClr val="6CA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46464" y="914400"/>
            <a:ext cx="670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Century Gothic" pitchFamily="34" charset="0"/>
              </a:rPr>
              <a:t>Excellent</a:t>
            </a:r>
            <a:r>
              <a:rPr lang="en-US" dirty="0" smtClean="0">
                <a:latin typeface="Century Gothic" pitchFamily="34" charset="0"/>
              </a:rPr>
              <a:t>, You have exceed level 1</a:t>
            </a:r>
            <a:endParaRPr lang="en-US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66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45894" y="3910104"/>
            <a:ext cx="18374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A88000"/>
                </a:solidFill>
                <a:latin typeface="Century Gothic" pitchFamily="34" charset="0"/>
                <a:cs typeface="Estrangelo Edessa" pitchFamily="66" charset="0"/>
              </a:rPr>
              <a:t>level</a:t>
            </a:r>
            <a:endParaRPr lang="en-US" sz="4400" dirty="0">
              <a:solidFill>
                <a:srgbClr val="A88000"/>
              </a:solidFill>
              <a:latin typeface="Century Gothic" pitchFamily="34" charset="0"/>
              <a:cs typeface="Estrangelo Edessa" pitchFamily="66" charset="0"/>
            </a:endParaRPr>
          </a:p>
        </p:txBody>
      </p:sp>
      <p:sp>
        <p:nvSpPr>
          <p:cNvPr id="17" name="Pentagon 16"/>
          <p:cNvSpPr/>
          <p:nvPr/>
        </p:nvSpPr>
        <p:spPr>
          <a:xfrm rot="5400000">
            <a:off x="3123674" y="1215258"/>
            <a:ext cx="2681900" cy="2376055"/>
          </a:xfrm>
          <a:custGeom>
            <a:avLst/>
            <a:gdLst>
              <a:gd name="connsiteX0" fmla="*/ 0 w 1727986"/>
              <a:gd name="connsiteY0" fmla="*/ 0 h 990600"/>
              <a:gd name="connsiteX1" fmla="*/ 1232686 w 1727986"/>
              <a:gd name="connsiteY1" fmla="*/ 0 h 990600"/>
              <a:gd name="connsiteX2" fmla="*/ 1727986 w 1727986"/>
              <a:gd name="connsiteY2" fmla="*/ 495300 h 990600"/>
              <a:gd name="connsiteX3" fmla="*/ 1232686 w 1727986"/>
              <a:gd name="connsiteY3" fmla="*/ 990600 h 990600"/>
              <a:gd name="connsiteX4" fmla="*/ 0 w 1727986"/>
              <a:gd name="connsiteY4" fmla="*/ 990600 h 990600"/>
              <a:gd name="connsiteX5" fmla="*/ 0 w 1727986"/>
              <a:gd name="connsiteY5" fmla="*/ 0 h 990600"/>
              <a:gd name="connsiteX0" fmla="*/ 0 w 1727986"/>
              <a:gd name="connsiteY0" fmla="*/ 0 h 990600"/>
              <a:gd name="connsiteX1" fmla="*/ 1579050 w 1727986"/>
              <a:gd name="connsiteY1" fmla="*/ 0 h 990600"/>
              <a:gd name="connsiteX2" fmla="*/ 1727986 w 1727986"/>
              <a:gd name="connsiteY2" fmla="*/ 495300 h 990600"/>
              <a:gd name="connsiteX3" fmla="*/ 1232686 w 1727986"/>
              <a:gd name="connsiteY3" fmla="*/ 990600 h 990600"/>
              <a:gd name="connsiteX4" fmla="*/ 0 w 1727986"/>
              <a:gd name="connsiteY4" fmla="*/ 990600 h 990600"/>
              <a:gd name="connsiteX5" fmla="*/ 0 w 1727986"/>
              <a:gd name="connsiteY5" fmla="*/ 0 h 990600"/>
              <a:gd name="connsiteX0" fmla="*/ 0 w 1727986"/>
              <a:gd name="connsiteY0" fmla="*/ 0 h 990600"/>
              <a:gd name="connsiteX1" fmla="*/ 1579050 w 1727986"/>
              <a:gd name="connsiteY1" fmla="*/ 0 h 990600"/>
              <a:gd name="connsiteX2" fmla="*/ 1727986 w 1727986"/>
              <a:gd name="connsiteY2" fmla="*/ 495300 h 990600"/>
              <a:gd name="connsiteX3" fmla="*/ 1579049 w 1727986"/>
              <a:gd name="connsiteY3" fmla="*/ 990600 h 990600"/>
              <a:gd name="connsiteX4" fmla="*/ 0 w 1727986"/>
              <a:gd name="connsiteY4" fmla="*/ 990600 h 990600"/>
              <a:gd name="connsiteX5" fmla="*/ 0 w 1727986"/>
              <a:gd name="connsiteY5" fmla="*/ 0 h 990600"/>
              <a:gd name="connsiteX0" fmla="*/ 0 w 1727986"/>
              <a:gd name="connsiteY0" fmla="*/ 124691 h 1115291"/>
              <a:gd name="connsiteX1" fmla="*/ 1551341 w 1727986"/>
              <a:gd name="connsiteY1" fmla="*/ 0 h 1115291"/>
              <a:gd name="connsiteX2" fmla="*/ 1727986 w 1727986"/>
              <a:gd name="connsiteY2" fmla="*/ 619991 h 1115291"/>
              <a:gd name="connsiteX3" fmla="*/ 1579049 w 1727986"/>
              <a:gd name="connsiteY3" fmla="*/ 1115291 h 1115291"/>
              <a:gd name="connsiteX4" fmla="*/ 0 w 1727986"/>
              <a:gd name="connsiteY4" fmla="*/ 1115291 h 1115291"/>
              <a:gd name="connsiteX5" fmla="*/ 0 w 1727986"/>
              <a:gd name="connsiteY5" fmla="*/ 124691 h 1115291"/>
              <a:gd name="connsiteX0" fmla="*/ 0 w 1727986"/>
              <a:gd name="connsiteY0" fmla="*/ 124691 h 1253836"/>
              <a:gd name="connsiteX1" fmla="*/ 1551341 w 1727986"/>
              <a:gd name="connsiteY1" fmla="*/ 0 h 1253836"/>
              <a:gd name="connsiteX2" fmla="*/ 1727986 w 1727986"/>
              <a:gd name="connsiteY2" fmla="*/ 619991 h 1253836"/>
              <a:gd name="connsiteX3" fmla="*/ 1537489 w 1727986"/>
              <a:gd name="connsiteY3" fmla="*/ 1253836 h 1253836"/>
              <a:gd name="connsiteX4" fmla="*/ 0 w 1727986"/>
              <a:gd name="connsiteY4" fmla="*/ 1115291 h 1253836"/>
              <a:gd name="connsiteX5" fmla="*/ 0 w 1727986"/>
              <a:gd name="connsiteY5" fmla="*/ 124691 h 1253836"/>
              <a:gd name="connsiteX0" fmla="*/ 0 w 1727986"/>
              <a:gd name="connsiteY0" fmla="*/ 0 h 1378526"/>
              <a:gd name="connsiteX1" fmla="*/ 1551341 w 1727986"/>
              <a:gd name="connsiteY1" fmla="*/ 124690 h 1378526"/>
              <a:gd name="connsiteX2" fmla="*/ 1727986 w 1727986"/>
              <a:gd name="connsiteY2" fmla="*/ 744681 h 1378526"/>
              <a:gd name="connsiteX3" fmla="*/ 1537489 w 1727986"/>
              <a:gd name="connsiteY3" fmla="*/ 1378526 h 1378526"/>
              <a:gd name="connsiteX4" fmla="*/ 0 w 1727986"/>
              <a:gd name="connsiteY4" fmla="*/ 1239981 h 1378526"/>
              <a:gd name="connsiteX5" fmla="*/ 0 w 1727986"/>
              <a:gd name="connsiteY5" fmla="*/ 0 h 1378526"/>
              <a:gd name="connsiteX0" fmla="*/ 0 w 1727986"/>
              <a:gd name="connsiteY0" fmla="*/ 0 h 1530926"/>
              <a:gd name="connsiteX1" fmla="*/ 1551341 w 1727986"/>
              <a:gd name="connsiteY1" fmla="*/ 124690 h 1530926"/>
              <a:gd name="connsiteX2" fmla="*/ 1727986 w 1727986"/>
              <a:gd name="connsiteY2" fmla="*/ 744681 h 1530926"/>
              <a:gd name="connsiteX3" fmla="*/ 1537489 w 1727986"/>
              <a:gd name="connsiteY3" fmla="*/ 1378526 h 1530926"/>
              <a:gd name="connsiteX4" fmla="*/ 0 w 1727986"/>
              <a:gd name="connsiteY4" fmla="*/ 1530926 h 1530926"/>
              <a:gd name="connsiteX5" fmla="*/ 0 w 1727986"/>
              <a:gd name="connsiteY5" fmla="*/ 0 h 1530926"/>
              <a:gd name="connsiteX0" fmla="*/ 0 w 1727986"/>
              <a:gd name="connsiteY0" fmla="*/ 0 h 1530926"/>
              <a:gd name="connsiteX1" fmla="*/ 1551341 w 1727986"/>
              <a:gd name="connsiteY1" fmla="*/ 124690 h 1530926"/>
              <a:gd name="connsiteX2" fmla="*/ 1727986 w 1727986"/>
              <a:gd name="connsiteY2" fmla="*/ 744681 h 1530926"/>
              <a:gd name="connsiteX3" fmla="*/ 1573198 w 1727986"/>
              <a:gd name="connsiteY3" fmla="*/ 1378526 h 1530926"/>
              <a:gd name="connsiteX4" fmla="*/ 0 w 1727986"/>
              <a:gd name="connsiteY4" fmla="*/ 1530926 h 1530926"/>
              <a:gd name="connsiteX5" fmla="*/ 0 w 1727986"/>
              <a:gd name="connsiteY5" fmla="*/ 0 h 1530926"/>
              <a:gd name="connsiteX0" fmla="*/ 0 w 1727986"/>
              <a:gd name="connsiteY0" fmla="*/ 0 h 1530926"/>
              <a:gd name="connsiteX1" fmla="*/ 1551341 w 1727986"/>
              <a:gd name="connsiteY1" fmla="*/ 124690 h 1530926"/>
              <a:gd name="connsiteX2" fmla="*/ 1727986 w 1727986"/>
              <a:gd name="connsiteY2" fmla="*/ 744681 h 1530926"/>
              <a:gd name="connsiteX3" fmla="*/ 1555346 w 1727986"/>
              <a:gd name="connsiteY3" fmla="*/ 1387453 h 1530926"/>
              <a:gd name="connsiteX4" fmla="*/ 0 w 1727986"/>
              <a:gd name="connsiteY4" fmla="*/ 1530926 h 1530926"/>
              <a:gd name="connsiteX5" fmla="*/ 0 w 1727986"/>
              <a:gd name="connsiteY5" fmla="*/ 0 h 1530926"/>
              <a:gd name="connsiteX0" fmla="*/ 0 w 1727986"/>
              <a:gd name="connsiteY0" fmla="*/ 0 h 1530926"/>
              <a:gd name="connsiteX1" fmla="*/ 1551341 w 1727986"/>
              <a:gd name="connsiteY1" fmla="*/ 124690 h 1530926"/>
              <a:gd name="connsiteX2" fmla="*/ 1727986 w 1727986"/>
              <a:gd name="connsiteY2" fmla="*/ 744681 h 1530926"/>
              <a:gd name="connsiteX3" fmla="*/ 1537494 w 1727986"/>
              <a:gd name="connsiteY3" fmla="*/ 1387453 h 1530926"/>
              <a:gd name="connsiteX4" fmla="*/ 0 w 1727986"/>
              <a:gd name="connsiteY4" fmla="*/ 1530926 h 1530926"/>
              <a:gd name="connsiteX5" fmla="*/ 0 w 1727986"/>
              <a:gd name="connsiteY5" fmla="*/ 0 h 1530926"/>
              <a:gd name="connsiteX0" fmla="*/ 0 w 1727986"/>
              <a:gd name="connsiteY0" fmla="*/ 0 h 1530926"/>
              <a:gd name="connsiteX1" fmla="*/ 1551341 w 1727986"/>
              <a:gd name="connsiteY1" fmla="*/ 124690 h 1530926"/>
              <a:gd name="connsiteX2" fmla="*/ 1727986 w 1727986"/>
              <a:gd name="connsiteY2" fmla="*/ 744681 h 1530926"/>
              <a:gd name="connsiteX3" fmla="*/ 1555349 w 1727986"/>
              <a:gd name="connsiteY3" fmla="*/ 1387453 h 1530926"/>
              <a:gd name="connsiteX4" fmla="*/ 0 w 1727986"/>
              <a:gd name="connsiteY4" fmla="*/ 1530926 h 1530926"/>
              <a:gd name="connsiteX5" fmla="*/ 0 w 1727986"/>
              <a:gd name="connsiteY5" fmla="*/ 0 h 153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7986" h="1530926">
                <a:moveTo>
                  <a:pt x="0" y="0"/>
                </a:moveTo>
                <a:lnTo>
                  <a:pt x="1551341" y="124690"/>
                </a:lnTo>
                <a:lnTo>
                  <a:pt x="1727986" y="744681"/>
                </a:lnTo>
                <a:lnTo>
                  <a:pt x="1555349" y="1387453"/>
                </a:lnTo>
                <a:lnTo>
                  <a:pt x="0" y="1530926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28575">
            <a:solidFill>
              <a:srgbClr val="A88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33800" y="1293397"/>
            <a:ext cx="148849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 smtClean="0">
                <a:ln>
                  <a:solidFill>
                    <a:srgbClr val="A88000"/>
                  </a:solidFill>
                </a:ln>
                <a:solidFill>
                  <a:srgbClr val="A88000"/>
                </a:solidFill>
                <a:latin typeface="Lucida Sans Unicode" pitchFamily="34" charset="0"/>
                <a:cs typeface="Lucida Sans Unicode" pitchFamily="34" charset="0"/>
              </a:rPr>
              <a:t>2</a:t>
            </a:r>
            <a:endParaRPr lang="en-US" sz="16600" dirty="0">
              <a:ln>
                <a:solidFill>
                  <a:srgbClr val="A88000"/>
                </a:solidFill>
              </a:ln>
              <a:solidFill>
                <a:srgbClr val="A8800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5800" y="5100935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</a:rPr>
              <a:t>Scope, Functions, Objects, Strings, Arrays &amp; Math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855" y="6743700"/>
            <a:ext cx="2265218" cy="1143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279073" y="6743700"/>
            <a:ext cx="2286000" cy="1143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565073" y="6743700"/>
            <a:ext cx="2286000" cy="114300"/>
          </a:xfrm>
          <a:prstGeom prst="rect">
            <a:avLst/>
          </a:prstGeom>
          <a:solidFill>
            <a:srgbClr val="E60000"/>
          </a:solidFill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858000" y="6743700"/>
            <a:ext cx="2286000" cy="114300"/>
          </a:xfrm>
          <a:prstGeom prst="rect">
            <a:avLst/>
          </a:prstGeom>
          <a:solidFill>
            <a:srgbClr val="6CA62C"/>
          </a:solidFill>
          <a:ln>
            <a:solidFill>
              <a:srgbClr val="6CA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39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55" y="6743700"/>
            <a:ext cx="2265218" cy="1143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79073" y="6743700"/>
            <a:ext cx="2286000" cy="1143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65073" y="6743700"/>
            <a:ext cx="2286000" cy="114300"/>
          </a:xfrm>
          <a:prstGeom prst="rect">
            <a:avLst/>
          </a:prstGeom>
          <a:solidFill>
            <a:srgbClr val="E60000"/>
          </a:solidFill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0" y="6743700"/>
            <a:ext cx="2286000" cy="114300"/>
          </a:xfrm>
          <a:prstGeom prst="rect">
            <a:avLst/>
          </a:prstGeom>
          <a:solidFill>
            <a:srgbClr val="6CA62C"/>
          </a:solidFill>
          <a:ln>
            <a:solidFill>
              <a:srgbClr val="6CA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7516" y="347990"/>
            <a:ext cx="2062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Functions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43840"/>
            <a:ext cx="182880" cy="7315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62263" y="3650765"/>
            <a:ext cx="69113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F6BB00"/>
                </a:solidFill>
                <a:latin typeface="Courier New" pitchFamily="49" charset="0"/>
                <a:cs typeface="Courier New" pitchFamily="49" charset="0"/>
              </a:rPr>
              <a:t>parameter1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solidFill>
                  <a:srgbClr val="F6BB00"/>
                </a:solidFill>
                <a:latin typeface="Courier New" pitchFamily="49" charset="0"/>
                <a:cs typeface="Courier New" pitchFamily="49" charset="0"/>
              </a:rPr>
              <a:t>parameter2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solidFill>
                  <a:srgbClr val="F6BB00"/>
                </a:solidFill>
                <a:latin typeface="Courier New" pitchFamily="49" charset="0"/>
                <a:cs typeface="Courier New" pitchFamily="49" charset="0"/>
              </a:rPr>
              <a:t>parameter3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   code to be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executed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6CA62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3703683" y="1074039"/>
            <a:ext cx="1690914" cy="4949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Function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7784" y="2743200"/>
            <a:ext cx="1737360" cy="457200"/>
          </a:xfrm>
          <a:prstGeom prst="rect">
            <a:avLst/>
          </a:prstGeom>
          <a:solidFill>
            <a:srgbClr val="4BB2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entury Gothic" pitchFamily="34" charset="0"/>
              </a:rPr>
              <a:t>name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07673" y="2743200"/>
            <a:ext cx="1828800" cy="457200"/>
          </a:xfrm>
          <a:prstGeom prst="rect">
            <a:avLst/>
          </a:prstGeom>
          <a:solidFill>
            <a:srgbClr val="FFC000"/>
          </a:solidFill>
          <a:ln>
            <a:solidFill>
              <a:srgbClr val="C49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entury Gothic" pitchFamily="34" charset="0"/>
              </a:rPr>
              <a:t>Parameters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59202" y="2743200"/>
            <a:ext cx="1828800" cy="457200"/>
          </a:xfrm>
          <a:prstGeom prst="rect">
            <a:avLst/>
          </a:prstGeom>
          <a:solidFill>
            <a:srgbClr val="92D050"/>
          </a:solidFill>
          <a:ln>
            <a:solidFill>
              <a:srgbClr val="6CA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Values</a:t>
            </a:r>
            <a:endParaRPr lang="en-US" dirty="0"/>
          </a:p>
        </p:txBody>
      </p:sp>
      <p:cxnSp>
        <p:nvCxnSpPr>
          <p:cNvPr id="14" name="Elbow Connector 13"/>
          <p:cNvCxnSpPr>
            <a:stCxn id="3" idx="2"/>
            <a:endCxn id="10" idx="0"/>
          </p:cNvCxnSpPr>
          <p:nvPr/>
        </p:nvCxnSpPr>
        <p:spPr>
          <a:xfrm rot="5400000">
            <a:off x="2260673" y="454732"/>
            <a:ext cx="1174259" cy="3402676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" idx="2"/>
            <a:endCxn id="12" idx="0"/>
          </p:cNvCxnSpPr>
          <p:nvPr/>
        </p:nvCxnSpPr>
        <p:spPr>
          <a:xfrm rot="16200000" flipH="1">
            <a:off x="5674242" y="443839"/>
            <a:ext cx="1174259" cy="3424462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66800" y="3657599"/>
            <a:ext cx="69113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multiply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F6BB00"/>
                </a:solidFill>
                <a:latin typeface="Courier New" pitchFamily="49" charset="0"/>
                <a:cs typeface="Courier New" pitchFamily="49" charset="0"/>
              </a:rPr>
              <a:t>num1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dirty="0" smtClean="0">
                <a:solidFill>
                  <a:srgbClr val="F6BB00"/>
                </a:solidFill>
                <a:latin typeface="Courier New" pitchFamily="49" charset="0"/>
                <a:cs typeface="Courier New" pitchFamily="49" charset="0"/>
              </a:rPr>
              <a:t>num2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solidFill>
                  <a:srgbClr val="F6BB00"/>
                </a:solidFill>
                <a:latin typeface="Courier New" pitchFamily="49" charset="0"/>
                <a:cs typeface="Courier New" pitchFamily="49" charset="0"/>
              </a:rPr>
              <a:t>num1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dirty="0" smtClean="0">
                <a:solidFill>
                  <a:srgbClr val="F6BB00"/>
                </a:solidFill>
                <a:latin typeface="Courier New" pitchFamily="49" charset="0"/>
                <a:cs typeface="Courier New" pitchFamily="49" charset="0"/>
              </a:rPr>
              <a:t>num2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6CA62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18755" y="5155802"/>
            <a:ext cx="6168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  <a:cs typeface="Courier New" pitchFamily="49" charset="0"/>
              </a:rPr>
              <a:t>Calling it: </a:t>
            </a:r>
          </a:p>
          <a:p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  <a:latin typeface="Century Gothic" pitchFamily="34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6CA62C"/>
                </a:solidFill>
                <a:latin typeface="Courier New" pitchFamily="49" charset="0"/>
                <a:cs typeface="Courier New" pitchFamily="49" charset="0"/>
              </a:rPr>
              <a:t>multiply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(3,4);</a:t>
            </a:r>
          </a:p>
          <a:p>
            <a:r>
              <a:rPr lang="en-US" b="1" dirty="0" smtClean="0">
                <a:solidFill>
                  <a:srgbClr val="6CA62C"/>
                </a:solidFill>
                <a:latin typeface="Courier New" pitchFamily="49" charset="0"/>
                <a:cs typeface="Courier New" pitchFamily="49" charset="0"/>
              </a:rPr>
              <a:t>alert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// result = 12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24400" y="2743200"/>
            <a:ext cx="1828800" cy="457200"/>
          </a:xfrm>
          <a:prstGeom prst="rect">
            <a:avLst/>
          </a:prstGeom>
          <a:solidFill>
            <a:srgbClr val="FF575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entury Gothic" pitchFamily="34" charset="0"/>
              </a:rPr>
              <a:t>Commands</a:t>
            </a:r>
            <a:endParaRPr lang="en-US" dirty="0">
              <a:latin typeface="Century Gothic" pitchFamily="34" charset="0"/>
            </a:endParaRPr>
          </a:p>
        </p:txBody>
      </p:sp>
      <p:cxnSp>
        <p:nvCxnSpPr>
          <p:cNvPr id="19" name="Elbow Connector 18"/>
          <p:cNvCxnSpPr>
            <a:stCxn id="3" idx="2"/>
            <a:endCxn id="11" idx="0"/>
          </p:cNvCxnSpPr>
          <p:nvPr/>
        </p:nvCxnSpPr>
        <p:spPr>
          <a:xfrm rot="5400000">
            <a:off x="3398478" y="1592537"/>
            <a:ext cx="1174259" cy="1127067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3" idx="2"/>
            <a:endCxn id="21" idx="0"/>
          </p:cNvCxnSpPr>
          <p:nvPr/>
        </p:nvCxnSpPr>
        <p:spPr>
          <a:xfrm rot="16200000" flipH="1">
            <a:off x="4506841" y="1611240"/>
            <a:ext cx="1174259" cy="1089660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104" y="6070022"/>
            <a:ext cx="652896" cy="65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7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2" grpId="0"/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55" y="6743700"/>
            <a:ext cx="2265218" cy="1143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79073" y="6743700"/>
            <a:ext cx="2286000" cy="1143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65073" y="6743700"/>
            <a:ext cx="2286000" cy="114300"/>
          </a:xfrm>
          <a:prstGeom prst="rect">
            <a:avLst/>
          </a:prstGeom>
          <a:solidFill>
            <a:srgbClr val="E60000"/>
          </a:solidFill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0" y="6743700"/>
            <a:ext cx="2286000" cy="114300"/>
          </a:xfrm>
          <a:prstGeom prst="rect">
            <a:avLst/>
          </a:prstGeom>
          <a:solidFill>
            <a:srgbClr val="6CA62C"/>
          </a:solidFill>
          <a:ln>
            <a:solidFill>
              <a:srgbClr val="6CA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7516" y="347990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Scope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43840"/>
            <a:ext cx="182880" cy="7315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7200" y="1078100"/>
            <a:ext cx="8153400" cy="547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85854" y="2103335"/>
            <a:ext cx="3719945" cy="1712315"/>
          </a:xfrm>
          <a:prstGeom prst="rect">
            <a:avLst/>
          </a:prstGeom>
          <a:solidFill>
            <a:srgbClr val="FFBDBD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0" y="2103337"/>
            <a:ext cx="3581400" cy="1712314"/>
          </a:xfrm>
          <a:prstGeom prst="rect">
            <a:avLst/>
          </a:prstGeom>
          <a:solidFill>
            <a:srgbClr val="D2ECB6"/>
          </a:solidFill>
          <a:ln>
            <a:solidFill>
              <a:srgbClr val="6CA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84765" y="685800"/>
            <a:ext cx="216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entury Gothic" pitchFamily="34" charset="0"/>
              </a:rPr>
              <a:t>Global Scope</a:t>
            </a:r>
            <a:endParaRPr lang="en-US" b="1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78235" y="1682959"/>
            <a:ext cx="126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</a:rPr>
              <a:t>f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</a:rPr>
              <a:t>unction2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64029" y="1682959"/>
            <a:ext cx="1290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Gothic" pitchFamily="34" charset="0"/>
              </a:rPr>
              <a:t>function1</a:t>
            </a:r>
            <a:endParaRPr lang="en-US" b="1" dirty="0">
              <a:latin typeface="Century Gothic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0" y="2114107"/>
            <a:ext cx="3771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6CA62C"/>
                </a:solidFill>
                <a:latin typeface="Courier New" pitchFamily="49" charset="0"/>
                <a:cs typeface="Courier New" pitchFamily="49" charset="0"/>
              </a:rPr>
              <a:t>funcOneVar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globalVar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console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smtClean="0">
                <a:solidFill>
                  <a:srgbClr val="6CA62C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globalVar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console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smtClean="0">
                <a:solidFill>
                  <a:srgbClr val="6CA62C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funcTwoVar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4682" y="4078367"/>
            <a:ext cx="3619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CA62C"/>
                </a:solidFill>
                <a:latin typeface="Courier New" pitchFamily="49" charset="0"/>
                <a:cs typeface="Courier New" pitchFamily="49" charset="0"/>
              </a:rPr>
              <a:t>function1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6CA62C"/>
                </a:solidFill>
                <a:latin typeface="Courier New" pitchFamily="49" charset="0"/>
                <a:cs typeface="Courier New" pitchFamily="49" charset="0"/>
              </a:rPr>
              <a:t>function2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console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smtClean="0">
                <a:solidFill>
                  <a:srgbClr val="6CA62C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globalVar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console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>
                <a:solidFill>
                  <a:srgbClr val="6CA62C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solidFill>
                  <a:srgbClr val="6CA62C"/>
                </a:solidFill>
                <a:latin typeface="Courier New" pitchFamily="49" charset="0"/>
                <a:cs typeface="Courier New" pitchFamily="49" charset="0"/>
              </a:rPr>
              <a:t>funcOneVar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85853" y="4138822"/>
            <a:ext cx="3706673" cy="2031325"/>
          </a:xfrm>
          <a:prstGeom prst="rect">
            <a:avLst/>
          </a:prstGeom>
          <a:solidFill>
            <a:srgbClr val="FFC000"/>
          </a:solidFill>
          <a:ln w="38100">
            <a:solidFill>
              <a:srgbClr val="C495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</a:rPr>
              <a:t>Result:</a:t>
            </a:r>
          </a:p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</a:rPr>
              <a:t>1</a:t>
            </a:r>
          </a:p>
          <a:p>
            <a:r>
              <a:rPr lang="en-US" dirty="0" smtClean="0">
                <a:latin typeface="Century Gothic" pitchFamily="34" charset="0"/>
              </a:rPr>
              <a:t>Undefined</a:t>
            </a:r>
          </a:p>
          <a:p>
            <a:r>
              <a:rPr lang="en-US" dirty="0" smtClean="0">
                <a:latin typeface="Century Gothic" pitchFamily="34" charset="0"/>
              </a:rPr>
              <a:t>4</a:t>
            </a:r>
          </a:p>
          <a:p>
            <a:r>
              <a:rPr lang="en-US" dirty="0" smtClean="0">
                <a:latin typeface="Century Gothic" pitchFamily="34" charset="0"/>
              </a:rPr>
              <a:t>Undefined</a:t>
            </a:r>
          </a:p>
          <a:p>
            <a:r>
              <a:rPr lang="en-US" dirty="0" smtClean="0">
                <a:latin typeface="Century Gothic" pitchFamily="34" charset="0"/>
              </a:rPr>
              <a:t>2</a:t>
            </a:r>
          </a:p>
          <a:p>
            <a:r>
              <a:rPr lang="en-US" dirty="0" smtClean="0">
                <a:latin typeface="Century Gothic" pitchFamily="34" charset="0"/>
              </a:rPr>
              <a:t>undefined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86300" y="2103335"/>
            <a:ext cx="3771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funcTwoVar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globalVar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console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smtClean="0">
                <a:solidFill>
                  <a:srgbClr val="6CA62C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funcTwoVar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console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smtClean="0">
                <a:solidFill>
                  <a:srgbClr val="6CA62C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solidFill>
                  <a:srgbClr val="6CA62C"/>
                </a:solidFill>
                <a:latin typeface="Courier New" pitchFamily="49" charset="0"/>
                <a:cs typeface="Courier New" pitchFamily="49" charset="0"/>
              </a:rPr>
              <a:t>funcOneVar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0" y="1302143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globalVar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104" y="6070022"/>
            <a:ext cx="652896" cy="652896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228600" y="4267200"/>
            <a:ext cx="43988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50718" y="3124200"/>
            <a:ext cx="439882" cy="0"/>
          </a:xfrm>
          <a:prstGeom prst="straightConnector1">
            <a:avLst/>
          </a:prstGeom>
          <a:ln w="38100">
            <a:solidFill>
              <a:srgbClr val="6CA62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419600" y="3125337"/>
            <a:ext cx="439882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58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96762E-6 L -0.00035 0.0333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6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765E-6 L 0.00104 0.0777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38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96762E-6 L -0.00035 0.03331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6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777 L 0.00104 0.15541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15541 L 0.00104 0.24421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/>
      <p:bldP spid="14" grpId="0"/>
      <p:bldP spid="16" grpId="0"/>
      <p:bldP spid="18" grpId="0"/>
      <p:bldP spid="19" grpId="0" uiExpand="1" build="p" animBg="1"/>
      <p:bldP spid="20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55" y="3429000"/>
            <a:ext cx="9144000" cy="3429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344" y="990600"/>
            <a:ext cx="1605312" cy="1842286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151909" y="3207663"/>
            <a:ext cx="2743200" cy="510778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6CA62C"/>
                </a:solidFill>
                <a:latin typeface="Century Gothic" pitchFamily="34" charset="0"/>
              </a:rPr>
              <a:t>Start Game</a:t>
            </a:r>
            <a:endParaRPr lang="en-US" sz="2400" dirty="0">
              <a:solidFill>
                <a:srgbClr val="6CA62C"/>
              </a:solidFill>
              <a:latin typeface="Century Gothic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6743700"/>
            <a:ext cx="2265218" cy="1143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237509" y="6743700"/>
            <a:ext cx="2286000" cy="1143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523509" y="6743700"/>
            <a:ext cx="2323130" cy="114300"/>
          </a:xfrm>
          <a:prstGeom prst="rect">
            <a:avLst/>
          </a:prstGeom>
          <a:solidFill>
            <a:srgbClr val="E60000"/>
          </a:solidFill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874348" y="6743700"/>
            <a:ext cx="2304288" cy="114300"/>
          </a:xfrm>
          <a:prstGeom prst="rect">
            <a:avLst/>
          </a:prstGeom>
          <a:solidFill>
            <a:srgbClr val="6CA62C"/>
          </a:solidFill>
          <a:ln>
            <a:solidFill>
              <a:srgbClr val="6CA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55" y="6743700"/>
            <a:ext cx="2265218" cy="1143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79073" y="6743700"/>
            <a:ext cx="2286000" cy="1143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65073" y="6743700"/>
            <a:ext cx="2286000" cy="114300"/>
          </a:xfrm>
          <a:prstGeom prst="rect">
            <a:avLst/>
          </a:prstGeom>
          <a:solidFill>
            <a:srgbClr val="E60000"/>
          </a:solidFill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295400"/>
            <a:ext cx="9144000" cy="5562600"/>
          </a:xfrm>
          <a:prstGeom prst="rect">
            <a:avLst/>
          </a:prstGeom>
          <a:solidFill>
            <a:srgbClr val="6CA62C"/>
          </a:solidFill>
          <a:ln>
            <a:solidFill>
              <a:srgbClr val="6CA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7516" y="347990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Objects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43840"/>
            <a:ext cx="182880" cy="7315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335" y="2065047"/>
            <a:ext cx="4957330" cy="3769877"/>
          </a:xfrm>
          <a:prstGeom prst="rect">
            <a:avLst/>
          </a:prstGeom>
          <a:ln w="38100">
            <a:solidFill>
              <a:srgbClr val="375517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838200" y="6083587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Century Gothic" pitchFamily="34" charset="0"/>
                <a:cs typeface="Courier New" pitchFamily="49" charset="0"/>
              </a:rPr>
              <a:t>Everything in JavaScript is  an </a:t>
            </a:r>
            <a:r>
              <a:rPr lang="en-US" sz="3200" dirty="0" smtClean="0">
                <a:solidFill>
                  <a:srgbClr val="2D4513"/>
                </a:solidFill>
                <a:latin typeface="Century Gothic" pitchFamily="34" charset="0"/>
                <a:cs typeface="Courier New" pitchFamily="49" charset="0"/>
              </a:rPr>
              <a:t>Object</a:t>
            </a:r>
            <a:r>
              <a:rPr lang="en-US" sz="3200" dirty="0" smtClean="0">
                <a:solidFill>
                  <a:schemeClr val="bg1"/>
                </a:solidFill>
                <a:latin typeface="Century Gothic" pitchFamily="34" charset="0"/>
                <a:cs typeface="Courier New" pitchFamily="49" charset="0"/>
              </a:rPr>
              <a:t> </a:t>
            </a:r>
            <a:endParaRPr lang="en-US" sz="3200" dirty="0">
              <a:solidFill>
                <a:schemeClr val="bg1"/>
              </a:solidFill>
              <a:latin typeface="Century Gothic" pitchFamily="34" charset="0"/>
              <a:cs typeface="Courier New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104" y="6070022"/>
            <a:ext cx="652896" cy="65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0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55" y="6743700"/>
            <a:ext cx="2265218" cy="1143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79073" y="6743700"/>
            <a:ext cx="2286000" cy="1143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65073" y="6743700"/>
            <a:ext cx="2286000" cy="114300"/>
          </a:xfrm>
          <a:prstGeom prst="rect">
            <a:avLst/>
          </a:prstGeom>
          <a:solidFill>
            <a:srgbClr val="E60000"/>
          </a:solidFill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7516" y="347990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Objects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(cont…)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43840"/>
            <a:ext cx="182880" cy="7315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1" y="2078181"/>
            <a:ext cx="2826327" cy="282632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1712" y="5140220"/>
            <a:ext cx="220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E60000"/>
                </a:solidFill>
                <a:latin typeface="Century Gothic" pitchFamily="34" charset="0"/>
              </a:rPr>
              <a:t>Bike</a:t>
            </a:r>
            <a:r>
              <a:rPr lang="en-US" dirty="0" smtClean="0">
                <a:latin typeface="Century Gothic" pitchFamily="34" charset="0"/>
              </a:rPr>
              <a:t> is an Object</a:t>
            </a:r>
            <a:endParaRPr lang="en-US" dirty="0">
              <a:latin typeface="Century Gothic" pitchFamily="34" charset="0"/>
            </a:endParaRPr>
          </a:p>
        </p:txBody>
      </p:sp>
      <p:cxnSp>
        <p:nvCxnSpPr>
          <p:cNvPr id="17" name="Elbow Connector 16"/>
          <p:cNvCxnSpPr>
            <a:stCxn id="2" idx="3"/>
          </p:cNvCxnSpPr>
          <p:nvPr/>
        </p:nvCxnSpPr>
        <p:spPr>
          <a:xfrm flipV="1">
            <a:off x="3199708" y="1676400"/>
            <a:ext cx="2508365" cy="1814945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2" idx="3"/>
          </p:cNvCxnSpPr>
          <p:nvPr/>
        </p:nvCxnSpPr>
        <p:spPr>
          <a:xfrm>
            <a:off x="3199708" y="3491345"/>
            <a:ext cx="2508365" cy="1842655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26822" y="1191491"/>
            <a:ext cx="247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pitchFamily="34" charset="0"/>
              </a:rPr>
              <a:t>It has characteristics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22073" y="5488770"/>
            <a:ext cx="2621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pitchFamily="34" charset="0"/>
              </a:rPr>
              <a:t>It does some actions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43600" y="1560823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908964" y="1491734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Gothic" pitchFamily="34" charset="0"/>
              </a:rPr>
              <a:t>Properties</a:t>
            </a:r>
            <a:endParaRPr lang="en-US" b="1" dirty="0">
              <a:latin typeface="Century Gothic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43600" y="5140220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Gothic" pitchFamily="34" charset="0"/>
              </a:rPr>
              <a:t>Methods</a:t>
            </a:r>
            <a:endParaRPr lang="en-US" b="1" dirty="0">
              <a:latin typeface="Century Gothic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7092" y="1930155"/>
            <a:ext cx="2209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E60000"/>
                </a:solidFill>
                <a:latin typeface="Courier New" pitchFamily="49" charset="0"/>
                <a:cs typeface="Courier New" pitchFamily="49" charset="0"/>
              </a:rPr>
              <a:t>Bike.</a:t>
            </a:r>
            <a:r>
              <a:rPr lang="en-US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color</a:t>
            </a:r>
            <a:endParaRPr lang="en-US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dirty="0" err="1" smtClean="0">
                <a:solidFill>
                  <a:srgbClr val="E60000"/>
                </a:solidFill>
                <a:latin typeface="Courier New" pitchFamily="49" charset="0"/>
                <a:cs typeface="Courier New" pitchFamily="49" charset="0"/>
              </a:rPr>
              <a:t>Bike.</a:t>
            </a:r>
            <a:r>
              <a:rPr lang="en-US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height</a:t>
            </a:r>
            <a:endParaRPr lang="en-US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dirty="0" err="1" smtClean="0">
                <a:solidFill>
                  <a:srgbClr val="E60000"/>
                </a:solidFill>
                <a:latin typeface="Courier New" pitchFamily="49" charset="0"/>
                <a:cs typeface="Courier New" pitchFamily="49" charset="0"/>
              </a:rPr>
              <a:t>Bike.</a:t>
            </a:r>
            <a:r>
              <a:rPr lang="en-US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width</a:t>
            </a:r>
            <a:endParaRPr lang="en-US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dirty="0" err="1" smtClean="0">
                <a:solidFill>
                  <a:srgbClr val="E60000"/>
                </a:solidFill>
                <a:latin typeface="Courier New" pitchFamily="49" charset="0"/>
                <a:cs typeface="Courier New" pitchFamily="49" charset="0"/>
              </a:rPr>
              <a:t>Bike.</a:t>
            </a:r>
            <a:r>
              <a:rPr lang="en-US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weight</a:t>
            </a:r>
            <a:endParaRPr lang="en-US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87092" y="3917842"/>
            <a:ext cx="2209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E60000"/>
                </a:solidFill>
                <a:latin typeface="Century Gothic" pitchFamily="34" charset="0"/>
              </a:rPr>
              <a:t>Bike.</a:t>
            </a:r>
            <a:r>
              <a:rPr lang="en-US" dirty="0" err="1" smtClean="0">
                <a:solidFill>
                  <a:srgbClr val="00B050"/>
                </a:solidFill>
                <a:latin typeface="Century Gothic" pitchFamily="34" charset="0"/>
              </a:rPr>
              <a:t>move</a:t>
            </a:r>
            <a:r>
              <a:rPr lang="en-US" dirty="0" smtClean="0">
                <a:solidFill>
                  <a:srgbClr val="00B050"/>
                </a:solidFill>
                <a:latin typeface="Century Gothic" pitchFamily="34" charset="0"/>
              </a:rPr>
              <a:t>()</a:t>
            </a:r>
          </a:p>
          <a:p>
            <a:pPr algn="ctr"/>
            <a:r>
              <a:rPr lang="en-US" dirty="0" err="1" smtClean="0">
                <a:solidFill>
                  <a:srgbClr val="E60000"/>
                </a:solidFill>
                <a:latin typeface="Century Gothic" pitchFamily="34" charset="0"/>
              </a:rPr>
              <a:t>Bike.</a:t>
            </a:r>
            <a:r>
              <a:rPr lang="en-US" dirty="0" err="1" smtClean="0">
                <a:solidFill>
                  <a:srgbClr val="00B050"/>
                </a:solidFill>
                <a:latin typeface="Century Gothic" pitchFamily="34" charset="0"/>
              </a:rPr>
              <a:t>stop</a:t>
            </a:r>
            <a:r>
              <a:rPr lang="en-US" dirty="0" smtClean="0">
                <a:solidFill>
                  <a:srgbClr val="00B050"/>
                </a:solidFill>
                <a:latin typeface="Century Gothic" pitchFamily="34" charset="0"/>
              </a:rPr>
              <a:t>()</a:t>
            </a:r>
          </a:p>
          <a:p>
            <a:pPr algn="ctr"/>
            <a:r>
              <a:rPr lang="en-US" dirty="0" err="1" smtClean="0">
                <a:solidFill>
                  <a:srgbClr val="E60000"/>
                </a:solidFill>
                <a:latin typeface="Century Gothic" pitchFamily="34" charset="0"/>
              </a:rPr>
              <a:t>Bike.</a:t>
            </a:r>
            <a:r>
              <a:rPr lang="en-US" dirty="0" err="1" smtClean="0">
                <a:solidFill>
                  <a:srgbClr val="00B050"/>
                </a:solidFill>
                <a:latin typeface="Century Gothic" pitchFamily="34" charset="0"/>
              </a:rPr>
              <a:t>brake</a:t>
            </a:r>
            <a:r>
              <a:rPr lang="en-US" dirty="0" smtClean="0">
                <a:solidFill>
                  <a:srgbClr val="00B050"/>
                </a:solidFill>
                <a:latin typeface="Century Gothic" pitchFamily="34" charset="0"/>
              </a:rPr>
              <a:t>()</a:t>
            </a:r>
          </a:p>
          <a:p>
            <a:pPr algn="ctr"/>
            <a:r>
              <a:rPr lang="en-US" dirty="0" err="1" smtClean="0">
                <a:solidFill>
                  <a:srgbClr val="E60000"/>
                </a:solidFill>
                <a:latin typeface="Century Gothic" pitchFamily="34" charset="0"/>
              </a:rPr>
              <a:t>Bike.</a:t>
            </a:r>
            <a:r>
              <a:rPr lang="en-US" dirty="0" err="1" smtClean="0">
                <a:solidFill>
                  <a:srgbClr val="00B050"/>
                </a:solidFill>
                <a:latin typeface="Century Gothic" pitchFamily="34" charset="0"/>
              </a:rPr>
              <a:t>jump</a:t>
            </a:r>
            <a:r>
              <a:rPr lang="en-US" dirty="0" smtClean="0">
                <a:solidFill>
                  <a:srgbClr val="00B050"/>
                </a:solidFill>
                <a:latin typeface="Century Gothic" pitchFamily="34" charset="0"/>
              </a:rPr>
              <a:t>()</a:t>
            </a:r>
            <a:endParaRPr lang="en-US" dirty="0">
              <a:solidFill>
                <a:srgbClr val="00B050"/>
              </a:solidFill>
              <a:latin typeface="Century Gothic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858000" y="6743700"/>
            <a:ext cx="2286000" cy="114300"/>
          </a:xfrm>
          <a:prstGeom prst="rect">
            <a:avLst/>
          </a:prstGeom>
          <a:solidFill>
            <a:srgbClr val="6CA62C"/>
          </a:solidFill>
          <a:ln>
            <a:solidFill>
              <a:srgbClr val="6CA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104" y="6070022"/>
            <a:ext cx="652896" cy="65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7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21" grpId="0"/>
      <p:bldP spid="26" grpId="0"/>
      <p:bldP spid="27" grpId="0"/>
      <p:bldP spid="28" grpId="0"/>
      <p:bldP spid="3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55" y="6743700"/>
            <a:ext cx="2265218" cy="1143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79073" y="6743700"/>
            <a:ext cx="2286000" cy="1143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65073" y="6743700"/>
            <a:ext cx="2286000" cy="114300"/>
          </a:xfrm>
          <a:prstGeom prst="rect">
            <a:avLst/>
          </a:prstGeom>
          <a:solidFill>
            <a:srgbClr val="E60000"/>
          </a:solidFill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0" y="6743700"/>
            <a:ext cx="2286000" cy="114300"/>
          </a:xfrm>
          <a:prstGeom prst="rect">
            <a:avLst/>
          </a:prstGeom>
          <a:solidFill>
            <a:srgbClr val="6CA62C"/>
          </a:solidFill>
          <a:ln>
            <a:solidFill>
              <a:srgbClr val="6CA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7516" y="347990"/>
            <a:ext cx="3821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Objects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(cont…)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43840"/>
            <a:ext cx="182880" cy="7315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95400" y="975360"/>
            <a:ext cx="670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28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‘ali’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28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age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800" dirty="0" smtClean="0">
                <a:solidFill>
                  <a:srgbClr val="6CA62C"/>
                </a:solidFill>
                <a:latin typeface="Courier New" pitchFamily="49" charset="0"/>
                <a:cs typeface="Courier New" pitchFamily="49" charset="0"/>
              </a:rPr>
              <a:t>19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8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isEgyptian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 }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1273" y="5994975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entury Gothic" pitchFamily="34" charset="0"/>
              </a:rPr>
              <a:t>That’s Enough for now </a:t>
            </a:r>
            <a:r>
              <a:rPr lang="en-US" sz="3200" dirty="0" smtClean="0">
                <a:solidFill>
                  <a:srgbClr val="6CA62C"/>
                </a:solidFill>
                <a:latin typeface="Century Gothic" pitchFamily="34" charset="0"/>
              </a:rPr>
              <a:t>!</a:t>
            </a:r>
            <a:endParaRPr lang="en-US" sz="3200" dirty="0">
              <a:solidFill>
                <a:srgbClr val="6CA62C"/>
              </a:solidFill>
              <a:latin typeface="Century Gothic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90800" y="3533910"/>
            <a:ext cx="1636300" cy="457200"/>
          </a:xfrm>
          <a:prstGeom prst="rect">
            <a:avLst/>
          </a:prstGeom>
          <a:solidFill>
            <a:srgbClr val="FFFF00"/>
          </a:solidFill>
          <a:ln>
            <a:solidFill>
              <a:srgbClr val="604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0000"/>
                </a:solidFill>
                <a:latin typeface="Century Gothic" pitchFamily="34" charset="0"/>
              </a:rPr>
              <a:t>‘name’</a:t>
            </a:r>
            <a:endParaRPr lang="en-US" dirty="0">
              <a:solidFill>
                <a:srgbClr val="700000"/>
              </a:solidFill>
              <a:latin typeface="Century Gothic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590800" y="4043065"/>
            <a:ext cx="1636300" cy="457200"/>
          </a:xfrm>
          <a:prstGeom prst="rect">
            <a:avLst/>
          </a:prstGeom>
          <a:solidFill>
            <a:srgbClr val="FFFF00"/>
          </a:solidFill>
          <a:ln>
            <a:solidFill>
              <a:srgbClr val="604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0000"/>
                </a:solidFill>
                <a:latin typeface="Century Gothic" pitchFamily="34" charset="0"/>
              </a:rPr>
              <a:t>‘age’</a:t>
            </a:r>
            <a:endParaRPr lang="en-US" dirty="0">
              <a:solidFill>
                <a:srgbClr val="700000"/>
              </a:solidFill>
              <a:latin typeface="Century Gothic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90800" y="4558145"/>
            <a:ext cx="1636300" cy="457200"/>
          </a:xfrm>
          <a:prstGeom prst="rect">
            <a:avLst/>
          </a:prstGeom>
          <a:solidFill>
            <a:srgbClr val="FFFF00"/>
          </a:solidFill>
          <a:ln>
            <a:solidFill>
              <a:srgbClr val="604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0000"/>
                </a:solidFill>
                <a:latin typeface="Century Gothic" pitchFamily="34" charset="0"/>
              </a:rPr>
              <a:t>‘isEgyptian’</a:t>
            </a:r>
            <a:endParaRPr lang="en-US" dirty="0">
              <a:solidFill>
                <a:srgbClr val="700000"/>
              </a:solidFill>
              <a:latin typeface="Century Gothic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601173" y="3533910"/>
            <a:ext cx="1195569" cy="457200"/>
          </a:xfrm>
          <a:prstGeom prst="rect">
            <a:avLst/>
          </a:prstGeom>
          <a:solidFill>
            <a:srgbClr val="92D050"/>
          </a:solidFill>
          <a:ln>
            <a:solidFill>
              <a:srgbClr val="3755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75517"/>
                </a:solidFill>
                <a:latin typeface="Century Gothic" pitchFamily="34" charset="0"/>
              </a:rPr>
              <a:t>“ali”</a:t>
            </a:r>
            <a:endParaRPr lang="en-US" dirty="0">
              <a:solidFill>
                <a:srgbClr val="375517"/>
              </a:solidFill>
              <a:latin typeface="Century Gothic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01173" y="4043065"/>
            <a:ext cx="1195569" cy="457200"/>
          </a:xfrm>
          <a:prstGeom prst="rect">
            <a:avLst/>
          </a:prstGeom>
          <a:solidFill>
            <a:srgbClr val="92D050"/>
          </a:solidFill>
          <a:ln>
            <a:solidFill>
              <a:srgbClr val="3755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75517"/>
                </a:solidFill>
                <a:latin typeface="Century Gothic" pitchFamily="34" charset="0"/>
              </a:rPr>
              <a:t>19</a:t>
            </a:r>
            <a:endParaRPr lang="en-US" dirty="0">
              <a:solidFill>
                <a:srgbClr val="375517"/>
              </a:solidFill>
              <a:latin typeface="Century Gothic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601173" y="4558145"/>
            <a:ext cx="1195569" cy="457200"/>
          </a:xfrm>
          <a:prstGeom prst="rect">
            <a:avLst/>
          </a:prstGeom>
          <a:solidFill>
            <a:srgbClr val="92D050"/>
          </a:solidFill>
          <a:ln>
            <a:solidFill>
              <a:srgbClr val="3755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75517"/>
                </a:solidFill>
                <a:latin typeface="Century Gothic" pitchFamily="34" charset="0"/>
              </a:rPr>
              <a:t>true</a:t>
            </a:r>
            <a:endParaRPr lang="en-US" dirty="0">
              <a:solidFill>
                <a:srgbClr val="375517"/>
              </a:solidFill>
              <a:latin typeface="Century Gothic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63468" y="3505200"/>
            <a:ext cx="26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entury Gothic" pitchFamily="34" charset="0"/>
              </a:rPr>
              <a:t>:</a:t>
            </a:r>
            <a:endParaRPr lang="en-US" dirty="0">
              <a:solidFill>
                <a:srgbClr val="C00000"/>
              </a:solidFill>
              <a:latin typeface="Century Gothic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63468" y="4038600"/>
            <a:ext cx="26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entury Gothic" pitchFamily="34" charset="0"/>
              </a:rPr>
              <a:t>:</a:t>
            </a:r>
            <a:endParaRPr lang="en-US" dirty="0">
              <a:solidFill>
                <a:srgbClr val="C00000"/>
              </a:solidFill>
              <a:latin typeface="Century Gothic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63468" y="4553680"/>
            <a:ext cx="26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entury Gothic" pitchFamily="34" charset="0"/>
              </a:rPr>
              <a:t>:</a:t>
            </a:r>
            <a:endParaRPr lang="en-US" dirty="0">
              <a:solidFill>
                <a:srgbClr val="C00000"/>
              </a:solidFill>
              <a:latin typeface="Century Gothic" pitchFamily="34" charset="0"/>
            </a:endParaRPr>
          </a:p>
        </p:txBody>
      </p:sp>
      <p:sp>
        <p:nvSpPr>
          <p:cNvPr id="30" name="Right Brace 29"/>
          <p:cNvSpPr/>
          <p:nvPr/>
        </p:nvSpPr>
        <p:spPr>
          <a:xfrm>
            <a:off x="5943600" y="3700164"/>
            <a:ext cx="304800" cy="1143084"/>
          </a:xfrm>
          <a:prstGeom prst="rightBrace">
            <a:avLst/>
          </a:prstGeom>
          <a:ln w="19050">
            <a:solidFill>
              <a:srgbClr val="3755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/>
          <p:cNvSpPr/>
          <p:nvPr/>
        </p:nvSpPr>
        <p:spPr>
          <a:xfrm flipH="1">
            <a:off x="2214646" y="3733716"/>
            <a:ext cx="221673" cy="1136302"/>
          </a:xfrm>
          <a:prstGeom prst="rightBrace">
            <a:avLst/>
          </a:prstGeom>
          <a:ln w="19050">
            <a:solidFill>
              <a:srgbClr val="604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295400" y="4100854"/>
            <a:ext cx="773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04900"/>
                </a:solidFill>
                <a:latin typeface="Century Gothic" pitchFamily="34" charset="0"/>
              </a:rPr>
              <a:t>Keys</a:t>
            </a:r>
            <a:endParaRPr lang="en-US" dirty="0">
              <a:solidFill>
                <a:srgbClr val="604900"/>
              </a:solidFill>
              <a:latin typeface="Century Gothic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24600" y="408476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75517"/>
                </a:solidFill>
                <a:latin typeface="Century Gothic" pitchFamily="34" charset="0"/>
              </a:rPr>
              <a:t>Values</a:t>
            </a:r>
            <a:endParaRPr lang="en-US" dirty="0">
              <a:solidFill>
                <a:srgbClr val="375517"/>
              </a:solidFill>
              <a:latin typeface="Century Gothic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467600" y="3457710"/>
            <a:ext cx="1371600" cy="566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077200" y="3581400"/>
            <a:ext cx="145473" cy="14547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464136" y="4038600"/>
            <a:ext cx="1371600" cy="566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073736" y="4162290"/>
            <a:ext cx="145473" cy="14547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467600" y="4644874"/>
            <a:ext cx="1371600" cy="566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077200" y="4768564"/>
            <a:ext cx="145473" cy="14547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164660"/>
            <a:ext cx="623455" cy="30237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104" y="6070022"/>
            <a:ext cx="652896" cy="65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64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 animBg="1"/>
      <p:bldP spid="31" grpId="0" animBg="1"/>
      <p:bldP spid="33" grpId="0"/>
      <p:bldP spid="34" grpId="0"/>
      <p:bldP spid="17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60000"/>
          </a:solidFill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828800"/>
            <a:ext cx="9143999" cy="647700"/>
          </a:xfrm>
          <a:prstGeom prst="rect">
            <a:avLst/>
          </a:prstGeom>
          <a:solidFill>
            <a:srgbClr val="FF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7515" y="347990"/>
            <a:ext cx="3204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entury Gothic" pitchFamily="34" charset="0"/>
              </a:rPr>
              <a:t>Play with Strings</a:t>
            </a:r>
            <a:endParaRPr lang="en-US" sz="28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43840"/>
            <a:ext cx="182880" cy="731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9600" y="1967984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“this is string and we will change it”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19793" y="5181600"/>
            <a:ext cx="5105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BDBD"/>
                </a:solidFill>
                <a:latin typeface="Century Gothic" pitchFamily="34" charset="0"/>
              </a:rPr>
              <a:t>Code Break</a:t>
            </a:r>
          </a:p>
          <a:p>
            <a:pPr algn="ctr"/>
            <a:r>
              <a:rPr lang="en-US" sz="3200" dirty="0" smtClean="0">
                <a:solidFill>
                  <a:srgbClr val="FFBDB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smtClean="0">
                <a:solidFill>
                  <a:srgbClr val="FFBDBD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4000" b="1" dirty="0" smtClean="0">
                <a:solidFill>
                  <a:srgbClr val="70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4000" b="1" dirty="0" smtClean="0">
                <a:solidFill>
                  <a:srgbClr val="FFBDBD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4000" b="1" dirty="0">
              <a:solidFill>
                <a:srgbClr val="FFBDBD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104" y="6070022"/>
            <a:ext cx="652896" cy="6528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19793" y="3124200"/>
            <a:ext cx="2218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  <a:latin typeface="Century Gothic" pitchFamily="34" charset="0"/>
              </a:rPr>
              <a:t>valueOf</a:t>
            </a: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slice()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  <a:latin typeface="Century Gothic" pitchFamily="34" charset="0"/>
              </a:rPr>
              <a:t>substr</a:t>
            </a: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replace()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05467" y="3124199"/>
            <a:ext cx="2218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  <a:latin typeface="Century Gothic" pitchFamily="34" charset="0"/>
              </a:rPr>
              <a:t>toUpperCase</a:t>
            </a: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  <a:latin typeface="Century Gothic" pitchFamily="34" charset="0"/>
              </a:rPr>
              <a:t>toLowerCase</a:t>
            </a: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  <a:latin typeface="Century Gothic" pitchFamily="34" charset="0"/>
              </a:rPr>
              <a:t>charAt</a:t>
            </a: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  <a:latin typeface="Century Gothic" pitchFamily="34" charset="0"/>
              </a:rPr>
              <a:t>charCodeAt</a:t>
            </a: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()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90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CA62C"/>
          </a:solidFill>
          <a:ln>
            <a:solidFill>
              <a:srgbClr val="6CA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828800"/>
            <a:ext cx="9143999" cy="6477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7515" y="347990"/>
            <a:ext cx="3744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entury Gothic" pitchFamily="34" charset="0"/>
              </a:rPr>
              <a:t>Play with Numbers</a:t>
            </a:r>
            <a:endParaRPr lang="en-US" sz="28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43840"/>
            <a:ext cx="182880" cy="731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9600" y="1967984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11.25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47081" y="4904839"/>
            <a:ext cx="5105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entury Gothic" pitchFamily="34" charset="0"/>
              </a:rPr>
              <a:t>Code Break</a:t>
            </a:r>
          </a:p>
          <a:p>
            <a:pPr algn="ctr"/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4000" b="1" dirty="0" smtClean="0">
                <a:solidFill>
                  <a:srgbClr val="375517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4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4000" b="1" dirty="0">
              <a:solidFill>
                <a:schemeClr val="accent3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104" y="6070022"/>
            <a:ext cx="652896" cy="6528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19793" y="3124200"/>
            <a:ext cx="2218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Number()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  <a:latin typeface="Century Gothic" pitchFamily="34" charset="0"/>
              </a:rPr>
              <a:t>parseInt</a:t>
            </a: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  <a:latin typeface="Century Gothic" pitchFamily="34" charset="0"/>
              </a:rPr>
              <a:t>parseFloat</a:t>
            </a: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()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05467" y="3124199"/>
            <a:ext cx="2218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  <a:latin typeface="Century Gothic" pitchFamily="34" charset="0"/>
              </a:rPr>
              <a:t>toFixed</a:t>
            </a: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  <a:latin typeface="Century Gothic" pitchFamily="34" charset="0"/>
              </a:rPr>
              <a:t>toPrecision</a:t>
            </a: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  <a:latin typeface="Century Gothic" pitchFamily="34" charset="0"/>
              </a:rPr>
              <a:t>toString</a:t>
            </a: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  <a:latin typeface="Century Gothic" pitchFamily="34" charset="0"/>
              </a:rPr>
              <a:t>toExponential</a:t>
            </a: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7142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55" y="6743700"/>
            <a:ext cx="2265218" cy="1143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79073" y="6743700"/>
            <a:ext cx="2286000" cy="1143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65073" y="6743700"/>
            <a:ext cx="2286000" cy="114300"/>
          </a:xfrm>
          <a:prstGeom prst="rect">
            <a:avLst/>
          </a:prstGeom>
          <a:solidFill>
            <a:srgbClr val="E60000"/>
          </a:solidFill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0" y="6743700"/>
            <a:ext cx="2286000" cy="114300"/>
          </a:xfrm>
          <a:prstGeom prst="rect">
            <a:avLst/>
          </a:prstGeom>
          <a:solidFill>
            <a:srgbClr val="6CA62C"/>
          </a:solidFill>
          <a:ln>
            <a:solidFill>
              <a:srgbClr val="6CA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7516" y="347990"/>
            <a:ext cx="351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Arrays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43840"/>
            <a:ext cx="182880" cy="7315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27" y="1600200"/>
            <a:ext cx="9144000" cy="51435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6926" y="6096000"/>
            <a:ext cx="9150926" cy="461665"/>
          </a:xfrm>
          <a:prstGeom prst="rect">
            <a:avLst/>
          </a:prstGeom>
          <a:solidFill>
            <a:srgbClr val="0D0D0D">
              <a:alpha val="85098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Arrays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 are a special kind of objects, with numbered indexes.</a:t>
            </a:r>
          </a:p>
        </p:txBody>
      </p:sp>
    </p:spTree>
    <p:extLst>
      <p:ext uri="{BB962C8B-B14F-4D97-AF65-F5344CB8AC3E}">
        <p14:creationId xmlns:p14="http://schemas.microsoft.com/office/powerpoint/2010/main" val="291574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55" y="6743700"/>
            <a:ext cx="2265218" cy="1143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79073" y="6743700"/>
            <a:ext cx="2286000" cy="1143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65073" y="6743700"/>
            <a:ext cx="2286000" cy="114300"/>
          </a:xfrm>
          <a:prstGeom prst="rect">
            <a:avLst/>
          </a:prstGeom>
          <a:solidFill>
            <a:srgbClr val="E60000"/>
          </a:solidFill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0" y="6743700"/>
            <a:ext cx="2286000" cy="114300"/>
          </a:xfrm>
          <a:prstGeom prst="rect">
            <a:avLst/>
          </a:prstGeom>
          <a:solidFill>
            <a:srgbClr val="6CA62C"/>
          </a:solidFill>
          <a:ln>
            <a:solidFill>
              <a:srgbClr val="6CA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7516" y="347990"/>
            <a:ext cx="351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Arrays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(cont…)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43840"/>
            <a:ext cx="182880" cy="7315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" y="98677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myArr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“string”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11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343400" y="1406236"/>
            <a:ext cx="0" cy="53340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514600" y="2009910"/>
            <a:ext cx="762000" cy="457200"/>
          </a:xfrm>
          <a:prstGeom prst="rect">
            <a:avLst/>
          </a:prstGeom>
          <a:solidFill>
            <a:srgbClr val="FFFF00"/>
          </a:solidFill>
          <a:ln>
            <a:solidFill>
              <a:srgbClr val="604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0000"/>
                </a:solidFill>
                <a:latin typeface="Century Gothic" pitchFamily="34" charset="0"/>
              </a:rPr>
              <a:t>‘0’</a:t>
            </a:r>
            <a:endParaRPr lang="en-US" dirty="0">
              <a:solidFill>
                <a:srgbClr val="700000"/>
              </a:solidFill>
              <a:latin typeface="Century Gothic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14600" y="2519065"/>
            <a:ext cx="762000" cy="457200"/>
          </a:xfrm>
          <a:prstGeom prst="rect">
            <a:avLst/>
          </a:prstGeom>
          <a:solidFill>
            <a:srgbClr val="FFFF00"/>
          </a:solidFill>
          <a:ln>
            <a:solidFill>
              <a:srgbClr val="604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0000"/>
                </a:solidFill>
                <a:latin typeface="Century Gothic" pitchFamily="34" charset="0"/>
              </a:rPr>
              <a:t>‘1’</a:t>
            </a:r>
            <a:endParaRPr lang="en-US" dirty="0">
              <a:solidFill>
                <a:srgbClr val="700000"/>
              </a:solidFill>
              <a:latin typeface="Century Gothic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14600" y="3034145"/>
            <a:ext cx="762000" cy="457200"/>
          </a:xfrm>
          <a:prstGeom prst="rect">
            <a:avLst/>
          </a:prstGeom>
          <a:solidFill>
            <a:srgbClr val="FFFF00"/>
          </a:solidFill>
          <a:ln>
            <a:solidFill>
              <a:srgbClr val="604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0000"/>
                </a:solidFill>
                <a:latin typeface="Century Gothic" pitchFamily="34" charset="0"/>
              </a:rPr>
              <a:t>‘2’</a:t>
            </a:r>
            <a:endParaRPr lang="en-US" dirty="0">
              <a:solidFill>
                <a:srgbClr val="700000"/>
              </a:solidFill>
              <a:latin typeface="Century Gothic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14600" y="3562622"/>
            <a:ext cx="762000" cy="457200"/>
          </a:xfrm>
          <a:prstGeom prst="rect">
            <a:avLst/>
          </a:prstGeom>
          <a:solidFill>
            <a:srgbClr val="FFFF00"/>
          </a:solidFill>
          <a:ln>
            <a:solidFill>
              <a:srgbClr val="604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0000"/>
                </a:solidFill>
                <a:latin typeface="Century Gothic" pitchFamily="34" charset="0"/>
              </a:rPr>
              <a:t>‘3’</a:t>
            </a:r>
            <a:endParaRPr lang="en-US" dirty="0">
              <a:solidFill>
                <a:srgbClr val="700000"/>
              </a:solidFill>
              <a:latin typeface="Century Gothic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50673" y="2009910"/>
            <a:ext cx="2750127" cy="457200"/>
          </a:xfrm>
          <a:prstGeom prst="rect">
            <a:avLst/>
          </a:prstGeom>
          <a:solidFill>
            <a:srgbClr val="92D050"/>
          </a:solidFill>
          <a:ln>
            <a:solidFill>
              <a:srgbClr val="3755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75517"/>
                </a:solidFill>
                <a:latin typeface="Century Gothic" pitchFamily="34" charset="0"/>
              </a:rPr>
              <a:t>“string”</a:t>
            </a:r>
            <a:endParaRPr lang="en-US" dirty="0">
              <a:solidFill>
                <a:srgbClr val="375517"/>
              </a:solidFill>
              <a:latin typeface="Century Gothic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50673" y="2519065"/>
            <a:ext cx="2750127" cy="457200"/>
          </a:xfrm>
          <a:prstGeom prst="rect">
            <a:avLst/>
          </a:prstGeom>
          <a:solidFill>
            <a:srgbClr val="92D050"/>
          </a:solidFill>
          <a:ln>
            <a:solidFill>
              <a:srgbClr val="3755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75517"/>
                </a:solidFill>
                <a:latin typeface="Century Gothic" pitchFamily="34" charset="0"/>
              </a:rPr>
              <a:t>11</a:t>
            </a:r>
            <a:endParaRPr lang="en-US" dirty="0">
              <a:solidFill>
                <a:srgbClr val="375517"/>
              </a:solidFill>
              <a:latin typeface="Century Gothic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50673" y="3034145"/>
            <a:ext cx="2750127" cy="457200"/>
          </a:xfrm>
          <a:prstGeom prst="rect">
            <a:avLst/>
          </a:prstGeom>
          <a:solidFill>
            <a:srgbClr val="92D050"/>
          </a:solidFill>
          <a:ln>
            <a:solidFill>
              <a:srgbClr val="3755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75517"/>
                </a:solidFill>
                <a:latin typeface="Century Gothic" pitchFamily="34" charset="0"/>
              </a:rPr>
              <a:t>true</a:t>
            </a:r>
            <a:endParaRPr lang="en-US" dirty="0">
              <a:solidFill>
                <a:srgbClr val="375517"/>
              </a:solidFill>
              <a:latin typeface="Century Gothic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50673" y="3562622"/>
            <a:ext cx="2750127" cy="457200"/>
          </a:xfrm>
          <a:prstGeom prst="rect">
            <a:avLst/>
          </a:prstGeom>
          <a:solidFill>
            <a:srgbClr val="92D050"/>
          </a:solidFill>
          <a:ln>
            <a:solidFill>
              <a:srgbClr val="3755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75517"/>
                </a:solidFill>
                <a:latin typeface="Century Gothic" pitchFamily="34" charset="0"/>
              </a:rPr>
              <a:t>null</a:t>
            </a:r>
            <a:endParaRPr lang="en-US" dirty="0">
              <a:solidFill>
                <a:srgbClr val="375517"/>
              </a:solidFill>
              <a:latin typeface="Century Gothic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12968" y="1981200"/>
            <a:ext cx="26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entury Gothic" pitchFamily="34" charset="0"/>
              </a:rPr>
              <a:t>:</a:t>
            </a:r>
            <a:endParaRPr lang="en-US" dirty="0">
              <a:solidFill>
                <a:srgbClr val="C00000"/>
              </a:solidFill>
              <a:latin typeface="Century Gothic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12968" y="2514600"/>
            <a:ext cx="26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entury Gothic" pitchFamily="34" charset="0"/>
              </a:rPr>
              <a:t>:</a:t>
            </a:r>
            <a:endParaRPr lang="en-US" dirty="0">
              <a:solidFill>
                <a:srgbClr val="C00000"/>
              </a:solidFill>
              <a:latin typeface="Century Gothic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12968" y="3029680"/>
            <a:ext cx="26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entury Gothic" pitchFamily="34" charset="0"/>
              </a:rPr>
              <a:t>:</a:t>
            </a:r>
            <a:endParaRPr lang="en-US" dirty="0">
              <a:solidFill>
                <a:srgbClr val="C00000"/>
              </a:solidFill>
              <a:latin typeface="Century Gothic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12968" y="3544302"/>
            <a:ext cx="26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entury Gothic" pitchFamily="34" charset="0"/>
              </a:rPr>
              <a:t>:</a:t>
            </a:r>
            <a:endParaRPr lang="en-US" dirty="0">
              <a:solidFill>
                <a:srgbClr val="C00000"/>
              </a:solidFill>
              <a:latin typeface="Century Gothic" pitchFamily="34" charset="0"/>
            </a:endParaRPr>
          </a:p>
        </p:txBody>
      </p:sp>
      <p:sp>
        <p:nvSpPr>
          <p:cNvPr id="31" name="Right Brace 30"/>
          <p:cNvSpPr/>
          <p:nvPr/>
        </p:nvSpPr>
        <p:spPr>
          <a:xfrm>
            <a:off x="6546273" y="2133600"/>
            <a:ext cx="304800" cy="1749524"/>
          </a:xfrm>
          <a:prstGeom prst="rightBrace">
            <a:avLst/>
          </a:prstGeom>
          <a:ln w="19050">
            <a:solidFill>
              <a:srgbClr val="3755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/>
          <p:cNvSpPr/>
          <p:nvPr/>
        </p:nvSpPr>
        <p:spPr>
          <a:xfrm flipH="1">
            <a:off x="2133600" y="2133600"/>
            <a:ext cx="221673" cy="1749524"/>
          </a:xfrm>
          <a:prstGeom prst="rightBrace">
            <a:avLst/>
          </a:prstGeom>
          <a:ln w="19050">
            <a:solidFill>
              <a:srgbClr val="604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e 32"/>
          <p:cNvSpPr/>
          <p:nvPr/>
        </p:nvSpPr>
        <p:spPr>
          <a:xfrm rot="5400000">
            <a:off x="4242090" y="2656917"/>
            <a:ext cx="375188" cy="3372967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05384" y="5149334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myArr[50]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“no50”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7516" y="2791599"/>
            <a:ext cx="1758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04900"/>
                </a:solidFill>
                <a:latin typeface="Century Gothic" pitchFamily="34" charset="0"/>
              </a:rPr>
              <a:t>Keys(Indexes)</a:t>
            </a:r>
            <a:endParaRPr lang="en-US" dirty="0">
              <a:solidFill>
                <a:srgbClr val="604900"/>
              </a:solidFill>
              <a:latin typeface="Century Gothic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10400" y="279159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75517"/>
                </a:solidFill>
                <a:latin typeface="Century Gothic" pitchFamily="34" charset="0"/>
              </a:rPr>
              <a:t>Values</a:t>
            </a:r>
            <a:endParaRPr lang="en-US" dirty="0">
              <a:solidFill>
                <a:srgbClr val="375517"/>
              </a:solidFill>
              <a:latin typeface="Century Gothic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96284" y="456563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entury Gothic" pitchFamily="34" charset="0"/>
              </a:rPr>
              <a:t>Object</a:t>
            </a:r>
            <a:endParaRPr lang="en-US" dirty="0">
              <a:solidFill>
                <a:srgbClr val="C00000"/>
              </a:solidFill>
              <a:latin typeface="Century Gothic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514600" y="5715000"/>
            <a:ext cx="762000" cy="457200"/>
          </a:xfrm>
          <a:prstGeom prst="rect">
            <a:avLst/>
          </a:prstGeom>
          <a:solidFill>
            <a:srgbClr val="FFFF00"/>
          </a:solidFill>
          <a:ln>
            <a:solidFill>
              <a:srgbClr val="604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0000"/>
                </a:solidFill>
                <a:latin typeface="Century Gothic" pitchFamily="34" charset="0"/>
              </a:rPr>
              <a:t>‘50’</a:t>
            </a:r>
            <a:endParaRPr lang="en-US" dirty="0">
              <a:solidFill>
                <a:srgbClr val="700000"/>
              </a:solidFill>
              <a:latin typeface="Century Gothic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650673" y="5715000"/>
            <a:ext cx="2750127" cy="457200"/>
          </a:xfrm>
          <a:prstGeom prst="rect">
            <a:avLst/>
          </a:prstGeom>
          <a:solidFill>
            <a:srgbClr val="92D050"/>
          </a:solidFill>
          <a:ln>
            <a:solidFill>
              <a:srgbClr val="3755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75517"/>
                </a:solidFill>
                <a:latin typeface="Century Gothic" pitchFamily="34" charset="0"/>
              </a:rPr>
              <a:t>“no50”</a:t>
            </a:r>
            <a:endParaRPr lang="en-US" dirty="0">
              <a:solidFill>
                <a:srgbClr val="375517"/>
              </a:solidFill>
              <a:latin typeface="Century Gothic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12968" y="5696680"/>
            <a:ext cx="26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entury Gothic" pitchFamily="34" charset="0"/>
              </a:rPr>
              <a:t>:</a:t>
            </a:r>
            <a:endParaRPr lang="en-US" dirty="0">
              <a:solidFill>
                <a:srgbClr val="C00000"/>
              </a:solidFill>
              <a:latin typeface="Century Gothic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45036" y="5802868"/>
            <a:ext cx="150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Century Gothic" pitchFamily="34" charset="0"/>
              </a:rPr>
              <a:t>Length</a:t>
            </a:r>
            <a:r>
              <a:rPr lang="en-US" b="1" dirty="0" smtClean="0">
                <a:latin typeface="Century Gothic" pitchFamily="34" charset="0"/>
              </a:rPr>
              <a:t>: </a:t>
            </a:r>
            <a:r>
              <a:rPr lang="en-US" dirty="0" smtClean="0">
                <a:latin typeface="Century Gothic" pitchFamily="34" charset="0"/>
              </a:rPr>
              <a:t>51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45035" y="4392586"/>
            <a:ext cx="150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Century Gothic" pitchFamily="34" charset="0"/>
              </a:rPr>
              <a:t>Length</a:t>
            </a:r>
            <a:r>
              <a:rPr lang="en-US" b="1" dirty="0" smtClean="0">
                <a:latin typeface="Century Gothic" pitchFamily="34" charset="0"/>
              </a:rPr>
              <a:t>: </a:t>
            </a:r>
            <a:r>
              <a:rPr lang="en-US" dirty="0" smtClean="0">
                <a:latin typeface="Century Gothic" pitchFamily="34" charset="0"/>
              </a:rPr>
              <a:t>4</a:t>
            </a:r>
            <a:endParaRPr lang="en-US" dirty="0">
              <a:latin typeface="Century Gothic" pitchFamily="34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104" y="6070022"/>
            <a:ext cx="652896" cy="65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4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7" grpId="0"/>
      <p:bldP spid="28" grpId="0"/>
      <p:bldP spid="29" grpId="0"/>
      <p:bldP spid="30" grpId="0"/>
      <p:bldP spid="31" grpId="0" animBg="1"/>
      <p:bldP spid="32" grpId="0" animBg="1"/>
      <p:bldP spid="33" grpId="0" animBg="1"/>
      <p:bldP spid="34" grpId="0"/>
      <p:bldP spid="35" grpId="0"/>
      <p:bldP spid="36" grpId="0"/>
      <p:bldP spid="37" grpId="0"/>
      <p:bldP spid="38" grpId="0" animBg="1"/>
      <p:bldP spid="39" grpId="0" animBg="1"/>
      <p:bldP spid="40" grpId="0"/>
      <p:bldP spid="41" grpId="0"/>
      <p:bldP spid="4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828800"/>
            <a:ext cx="9143999" cy="647700"/>
          </a:xfrm>
          <a:prstGeom prst="rect">
            <a:avLst/>
          </a:prstGeom>
          <a:solidFill>
            <a:srgbClr val="85C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7515" y="347990"/>
            <a:ext cx="3204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entury Gothic" pitchFamily="34" charset="0"/>
              </a:rPr>
              <a:t>Play with Arrays</a:t>
            </a:r>
            <a:endParaRPr lang="en-US" sz="28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43840"/>
            <a:ext cx="182880" cy="731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9600" y="1967984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myArr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“string”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11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4904838"/>
            <a:ext cx="5105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85CBFF"/>
                </a:solidFill>
                <a:latin typeface="Century Gothic" pitchFamily="34" charset="0"/>
              </a:rPr>
              <a:t>Code Break</a:t>
            </a:r>
          </a:p>
          <a:p>
            <a:pPr algn="ctr"/>
            <a:r>
              <a:rPr lang="en-US" sz="3200" dirty="0" smtClean="0">
                <a:solidFill>
                  <a:srgbClr val="85CB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smtClean="0">
                <a:solidFill>
                  <a:srgbClr val="85CB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4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4000" b="1" dirty="0" smtClean="0">
                <a:solidFill>
                  <a:srgbClr val="85CBFF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4000" b="1" dirty="0">
              <a:solidFill>
                <a:srgbClr val="85CBFF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104" y="6070022"/>
            <a:ext cx="652896" cy="6528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19792" y="2971800"/>
            <a:ext cx="22188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  <a:latin typeface="Century Gothic" pitchFamily="34" charset="0"/>
              </a:rPr>
              <a:t>toString</a:t>
            </a: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Join()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pop()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push()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shift()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/>
                </a:solidFill>
                <a:latin typeface="Century Gothic" pitchFamily="34" charset="0"/>
              </a:rPr>
              <a:t>u</a:t>
            </a:r>
            <a:r>
              <a:rPr lang="en-US" dirty="0" err="1" smtClean="0">
                <a:solidFill>
                  <a:schemeClr val="bg1"/>
                </a:solidFill>
                <a:latin typeface="Century Gothic" pitchFamily="34" charset="0"/>
              </a:rPr>
              <a:t>nshift</a:t>
            </a: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()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05467" y="2971800"/>
            <a:ext cx="22188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splice()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slice()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Century Gothic" pitchFamily="34" charset="0"/>
              </a:rPr>
              <a:t>s</a:t>
            </a: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ort()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Century Gothic" pitchFamily="34" charset="0"/>
              </a:rPr>
              <a:t>r</a:t>
            </a: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everse()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  <a:latin typeface="Century Gothic" pitchFamily="34" charset="0"/>
              </a:rPr>
              <a:t>concat</a:t>
            </a: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()</a:t>
            </a:r>
          </a:p>
          <a:p>
            <a:pPr marL="285750" indent="-285750"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73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828800"/>
            <a:ext cx="9143999" cy="647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7515" y="347990"/>
            <a:ext cx="3204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entury Gothic" pitchFamily="34" charset="0"/>
              </a:rPr>
              <a:t>Play with Math</a:t>
            </a:r>
            <a:endParaRPr lang="en-US" sz="28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43840"/>
            <a:ext cx="182880" cy="731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9600" y="1967984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(2,2);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//4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19299" y="5065070"/>
            <a:ext cx="5105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  <a:latin typeface="Century Gothic" pitchFamily="34" charset="0"/>
              </a:rPr>
              <a:t>Code Break</a:t>
            </a:r>
          </a:p>
          <a:p>
            <a:pPr algn="ctr"/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4000" b="1" dirty="0" smtClean="0">
                <a:solidFill>
                  <a:srgbClr val="6049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40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4000" b="1" dirty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104" y="6070022"/>
            <a:ext cx="652896" cy="6528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182118" y="2971800"/>
            <a:ext cx="2218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min()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max()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pow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sqrt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()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67793" y="2971800"/>
            <a:ext cx="22188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random()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ceil()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floor()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round()</a:t>
            </a:r>
          </a:p>
          <a:p>
            <a:pPr marL="285750" indent="-285750">
              <a:buFontTx/>
              <a:buChar char="-"/>
            </a:pPr>
            <a:endParaRPr lang="en-US" dirty="0" smtClean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43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828800"/>
            <a:ext cx="9143999" cy="647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7515" y="347990"/>
            <a:ext cx="3204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entury Gothic" pitchFamily="34" charset="0"/>
              </a:rPr>
              <a:t>Play with Date</a:t>
            </a:r>
            <a:endParaRPr lang="en-US" sz="28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43840"/>
            <a:ext cx="182880" cy="731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9600" y="1967984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81200" y="3581400"/>
            <a:ext cx="5105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entury Gothic" pitchFamily="34" charset="0"/>
              </a:rPr>
              <a:t>Code Break</a:t>
            </a:r>
          </a:p>
          <a:p>
            <a:pPr algn="ctr"/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4000" b="1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4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4000" b="1" dirty="0">
              <a:solidFill>
                <a:schemeClr val="accent5">
                  <a:lumMod val="20000"/>
                  <a:lumOff val="8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104" y="6070022"/>
            <a:ext cx="652896" cy="65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8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45894" y="3910104"/>
            <a:ext cx="18374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A88000"/>
                </a:solidFill>
                <a:latin typeface="Century Gothic" pitchFamily="34" charset="0"/>
                <a:cs typeface="Estrangelo Edessa" pitchFamily="66" charset="0"/>
              </a:rPr>
              <a:t>level</a:t>
            </a:r>
            <a:endParaRPr lang="en-US" sz="4400" dirty="0">
              <a:solidFill>
                <a:srgbClr val="A88000"/>
              </a:solidFill>
              <a:latin typeface="Century Gothic" pitchFamily="34" charset="0"/>
              <a:cs typeface="Estrangelo Edessa" pitchFamily="66" charset="0"/>
            </a:endParaRPr>
          </a:p>
        </p:txBody>
      </p:sp>
      <p:sp>
        <p:nvSpPr>
          <p:cNvPr id="17" name="Pentagon 16"/>
          <p:cNvSpPr/>
          <p:nvPr/>
        </p:nvSpPr>
        <p:spPr>
          <a:xfrm rot="5400000">
            <a:off x="3123674" y="1215258"/>
            <a:ext cx="2681900" cy="2376055"/>
          </a:xfrm>
          <a:custGeom>
            <a:avLst/>
            <a:gdLst>
              <a:gd name="connsiteX0" fmla="*/ 0 w 1727986"/>
              <a:gd name="connsiteY0" fmla="*/ 0 h 990600"/>
              <a:gd name="connsiteX1" fmla="*/ 1232686 w 1727986"/>
              <a:gd name="connsiteY1" fmla="*/ 0 h 990600"/>
              <a:gd name="connsiteX2" fmla="*/ 1727986 w 1727986"/>
              <a:gd name="connsiteY2" fmla="*/ 495300 h 990600"/>
              <a:gd name="connsiteX3" fmla="*/ 1232686 w 1727986"/>
              <a:gd name="connsiteY3" fmla="*/ 990600 h 990600"/>
              <a:gd name="connsiteX4" fmla="*/ 0 w 1727986"/>
              <a:gd name="connsiteY4" fmla="*/ 990600 h 990600"/>
              <a:gd name="connsiteX5" fmla="*/ 0 w 1727986"/>
              <a:gd name="connsiteY5" fmla="*/ 0 h 990600"/>
              <a:gd name="connsiteX0" fmla="*/ 0 w 1727986"/>
              <a:gd name="connsiteY0" fmla="*/ 0 h 990600"/>
              <a:gd name="connsiteX1" fmla="*/ 1579050 w 1727986"/>
              <a:gd name="connsiteY1" fmla="*/ 0 h 990600"/>
              <a:gd name="connsiteX2" fmla="*/ 1727986 w 1727986"/>
              <a:gd name="connsiteY2" fmla="*/ 495300 h 990600"/>
              <a:gd name="connsiteX3" fmla="*/ 1232686 w 1727986"/>
              <a:gd name="connsiteY3" fmla="*/ 990600 h 990600"/>
              <a:gd name="connsiteX4" fmla="*/ 0 w 1727986"/>
              <a:gd name="connsiteY4" fmla="*/ 990600 h 990600"/>
              <a:gd name="connsiteX5" fmla="*/ 0 w 1727986"/>
              <a:gd name="connsiteY5" fmla="*/ 0 h 990600"/>
              <a:gd name="connsiteX0" fmla="*/ 0 w 1727986"/>
              <a:gd name="connsiteY0" fmla="*/ 0 h 990600"/>
              <a:gd name="connsiteX1" fmla="*/ 1579050 w 1727986"/>
              <a:gd name="connsiteY1" fmla="*/ 0 h 990600"/>
              <a:gd name="connsiteX2" fmla="*/ 1727986 w 1727986"/>
              <a:gd name="connsiteY2" fmla="*/ 495300 h 990600"/>
              <a:gd name="connsiteX3" fmla="*/ 1579049 w 1727986"/>
              <a:gd name="connsiteY3" fmla="*/ 990600 h 990600"/>
              <a:gd name="connsiteX4" fmla="*/ 0 w 1727986"/>
              <a:gd name="connsiteY4" fmla="*/ 990600 h 990600"/>
              <a:gd name="connsiteX5" fmla="*/ 0 w 1727986"/>
              <a:gd name="connsiteY5" fmla="*/ 0 h 990600"/>
              <a:gd name="connsiteX0" fmla="*/ 0 w 1727986"/>
              <a:gd name="connsiteY0" fmla="*/ 124691 h 1115291"/>
              <a:gd name="connsiteX1" fmla="*/ 1551341 w 1727986"/>
              <a:gd name="connsiteY1" fmla="*/ 0 h 1115291"/>
              <a:gd name="connsiteX2" fmla="*/ 1727986 w 1727986"/>
              <a:gd name="connsiteY2" fmla="*/ 619991 h 1115291"/>
              <a:gd name="connsiteX3" fmla="*/ 1579049 w 1727986"/>
              <a:gd name="connsiteY3" fmla="*/ 1115291 h 1115291"/>
              <a:gd name="connsiteX4" fmla="*/ 0 w 1727986"/>
              <a:gd name="connsiteY4" fmla="*/ 1115291 h 1115291"/>
              <a:gd name="connsiteX5" fmla="*/ 0 w 1727986"/>
              <a:gd name="connsiteY5" fmla="*/ 124691 h 1115291"/>
              <a:gd name="connsiteX0" fmla="*/ 0 w 1727986"/>
              <a:gd name="connsiteY0" fmla="*/ 124691 h 1253836"/>
              <a:gd name="connsiteX1" fmla="*/ 1551341 w 1727986"/>
              <a:gd name="connsiteY1" fmla="*/ 0 h 1253836"/>
              <a:gd name="connsiteX2" fmla="*/ 1727986 w 1727986"/>
              <a:gd name="connsiteY2" fmla="*/ 619991 h 1253836"/>
              <a:gd name="connsiteX3" fmla="*/ 1537489 w 1727986"/>
              <a:gd name="connsiteY3" fmla="*/ 1253836 h 1253836"/>
              <a:gd name="connsiteX4" fmla="*/ 0 w 1727986"/>
              <a:gd name="connsiteY4" fmla="*/ 1115291 h 1253836"/>
              <a:gd name="connsiteX5" fmla="*/ 0 w 1727986"/>
              <a:gd name="connsiteY5" fmla="*/ 124691 h 1253836"/>
              <a:gd name="connsiteX0" fmla="*/ 0 w 1727986"/>
              <a:gd name="connsiteY0" fmla="*/ 0 h 1378526"/>
              <a:gd name="connsiteX1" fmla="*/ 1551341 w 1727986"/>
              <a:gd name="connsiteY1" fmla="*/ 124690 h 1378526"/>
              <a:gd name="connsiteX2" fmla="*/ 1727986 w 1727986"/>
              <a:gd name="connsiteY2" fmla="*/ 744681 h 1378526"/>
              <a:gd name="connsiteX3" fmla="*/ 1537489 w 1727986"/>
              <a:gd name="connsiteY3" fmla="*/ 1378526 h 1378526"/>
              <a:gd name="connsiteX4" fmla="*/ 0 w 1727986"/>
              <a:gd name="connsiteY4" fmla="*/ 1239981 h 1378526"/>
              <a:gd name="connsiteX5" fmla="*/ 0 w 1727986"/>
              <a:gd name="connsiteY5" fmla="*/ 0 h 1378526"/>
              <a:gd name="connsiteX0" fmla="*/ 0 w 1727986"/>
              <a:gd name="connsiteY0" fmla="*/ 0 h 1530926"/>
              <a:gd name="connsiteX1" fmla="*/ 1551341 w 1727986"/>
              <a:gd name="connsiteY1" fmla="*/ 124690 h 1530926"/>
              <a:gd name="connsiteX2" fmla="*/ 1727986 w 1727986"/>
              <a:gd name="connsiteY2" fmla="*/ 744681 h 1530926"/>
              <a:gd name="connsiteX3" fmla="*/ 1537489 w 1727986"/>
              <a:gd name="connsiteY3" fmla="*/ 1378526 h 1530926"/>
              <a:gd name="connsiteX4" fmla="*/ 0 w 1727986"/>
              <a:gd name="connsiteY4" fmla="*/ 1530926 h 1530926"/>
              <a:gd name="connsiteX5" fmla="*/ 0 w 1727986"/>
              <a:gd name="connsiteY5" fmla="*/ 0 h 1530926"/>
              <a:gd name="connsiteX0" fmla="*/ 0 w 1727986"/>
              <a:gd name="connsiteY0" fmla="*/ 0 h 1530926"/>
              <a:gd name="connsiteX1" fmla="*/ 1551341 w 1727986"/>
              <a:gd name="connsiteY1" fmla="*/ 124690 h 1530926"/>
              <a:gd name="connsiteX2" fmla="*/ 1727986 w 1727986"/>
              <a:gd name="connsiteY2" fmla="*/ 744681 h 1530926"/>
              <a:gd name="connsiteX3" fmla="*/ 1573198 w 1727986"/>
              <a:gd name="connsiteY3" fmla="*/ 1378526 h 1530926"/>
              <a:gd name="connsiteX4" fmla="*/ 0 w 1727986"/>
              <a:gd name="connsiteY4" fmla="*/ 1530926 h 1530926"/>
              <a:gd name="connsiteX5" fmla="*/ 0 w 1727986"/>
              <a:gd name="connsiteY5" fmla="*/ 0 h 1530926"/>
              <a:gd name="connsiteX0" fmla="*/ 0 w 1727986"/>
              <a:gd name="connsiteY0" fmla="*/ 0 h 1530926"/>
              <a:gd name="connsiteX1" fmla="*/ 1551341 w 1727986"/>
              <a:gd name="connsiteY1" fmla="*/ 124690 h 1530926"/>
              <a:gd name="connsiteX2" fmla="*/ 1727986 w 1727986"/>
              <a:gd name="connsiteY2" fmla="*/ 744681 h 1530926"/>
              <a:gd name="connsiteX3" fmla="*/ 1555346 w 1727986"/>
              <a:gd name="connsiteY3" fmla="*/ 1387453 h 1530926"/>
              <a:gd name="connsiteX4" fmla="*/ 0 w 1727986"/>
              <a:gd name="connsiteY4" fmla="*/ 1530926 h 1530926"/>
              <a:gd name="connsiteX5" fmla="*/ 0 w 1727986"/>
              <a:gd name="connsiteY5" fmla="*/ 0 h 1530926"/>
              <a:gd name="connsiteX0" fmla="*/ 0 w 1727986"/>
              <a:gd name="connsiteY0" fmla="*/ 0 h 1530926"/>
              <a:gd name="connsiteX1" fmla="*/ 1551341 w 1727986"/>
              <a:gd name="connsiteY1" fmla="*/ 124690 h 1530926"/>
              <a:gd name="connsiteX2" fmla="*/ 1727986 w 1727986"/>
              <a:gd name="connsiteY2" fmla="*/ 744681 h 1530926"/>
              <a:gd name="connsiteX3" fmla="*/ 1537494 w 1727986"/>
              <a:gd name="connsiteY3" fmla="*/ 1387453 h 1530926"/>
              <a:gd name="connsiteX4" fmla="*/ 0 w 1727986"/>
              <a:gd name="connsiteY4" fmla="*/ 1530926 h 1530926"/>
              <a:gd name="connsiteX5" fmla="*/ 0 w 1727986"/>
              <a:gd name="connsiteY5" fmla="*/ 0 h 1530926"/>
              <a:gd name="connsiteX0" fmla="*/ 0 w 1727986"/>
              <a:gd name="connsiteY0" fmla="*/ 0 h 1530926"/>
              <a:gd name="connsiteX1" fmla="*/ 1551341 w 1727986"/>
              <a:gd name="connsiteY1" fmla="*/ 124690 h 1530926"/>
              <a:gd name="connsiteX2" fmla="*/ 1727986 w 1727986"/>
              <a:gd name="connsiteY2" fmla="*/ 744681 h 1530926"/>
              <a:gd name="connsiteX3" fmla="*/ 1555349 w 1727986"/>
              <a:gd name="connsiteY3" fmla="*/ 1387453 h 1530926"/>
              <a:gd name="connsiteX4" fmla="*/ 0 w 1727986"/>
              <a:gd name="connsiteY4" fmla="*/ 1530926 h 1530926"/>
              <a:gd name="connsiteX5" fmla="*/ 0 w 1727986"/>
              <a:gd name="connsiteY5" fmla="*/ 0 h 153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7986" h="1530926">
                <a:moveTo>
                  <a:pt x="0" y="0"/>
                </a:moveTo>
                <a:lnTo>
                  <a:pt x="1551341" y="124690"/>
                </a:lnTo>
                <a:lnTo>
                  <a:pt x="1727986" y="744681"/>
                </a:lnTo>
                <a:lnTo>
                  <a:pt x="1555349" y="1387453"/>
                </a:lnTo>
                <a:lnTo>
                  <a:pt x="0" y="1530926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28575">
            <a:solidFill>
              <a:srgbClr val="A88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733800" y="1293397"/>
            <a:ext cx="148849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 smtClean="0">
                <a:ln>
                  <a:solidFill>
                    <a:srgbClr val="A88000"/>
                  </a:solidFill>
                </a:ln>
                <a:solidFill>
                  <a:srgbClr val="A88000"/>
                </a:solidFill>
                <a:latin typeface="Lucida Sans Unicode" pitchFamily="34" charset="0"/>
                <a:cs typeface="Lucida Sans Unicode" pitchFamily="34" charset="0"/>
              </a:rPr>
              <a:t>1</a:t>
            </a:r>
            <a:endParaRPr lang="en-US" sz="16600" dirty="0">
              <a:ln>
                <a:solidFill>
                  <a:srgbClr val="A88000"/>
                </a:solidFill>
              </a:ln>
              <a:solidFill>
                <a:srgbClr val="A8800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3502" y="5100935"/>
            <a:ext cx="690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</a:rPr>
              <a:t>Data, Variables, Operators, Decisions, Loops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855" y="6743700"/>
            <a:ext cx="2265218" cy="1143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279073" y="6743700"/>
            <a:ext cx="2286000" cy="1143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565073" y="6743700"/>
            <a:ext cx="2286000" cy="114300"/>
          </a:xfrm>
          <a:prstGeom prst="rect">
            <a:avLst/>
          </a:prstGeom>
          <a:solidFill>
            <a:srgbClr val="E60000"/>
          </a:solidFill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858000" y="6743700"/>
            <a:ext cx="2286000" cy="114300"/>
          </a:xfrm>
          <a:prstGeom prst="rect">
            <a:avLst/>
          </a:prstGeom>
          <a:solidFill>
            <a:srgbClr val="6CA62C"/>
          </a:solidFill>
          <a:ln>
            <a:solidFill>
              <a:srgbClr val="6CA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5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55" y="6743700"/>
            <a:ext cx="2265218" cy="1143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79073" y="6743700"/>
            <a:ext cx="2286000" cy="1143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65073" y="6743700"/>
            <a:ext cx="2286000" cy="114300"/>
          </a:xfrm>
          <a:prstGeom prst="rect">
            <a:avLst/>
          </a:prstGeom>
          <a:solidFill>
            <a:srgbClr val="E60000"/>
          </a:solidFill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0" y="6743700"/>
            <a:ext cx="2286000" cy="114300"/>
          </a:xfrm>
          <a:prstGeom prst="rect">
            <a:avLst/>
          </a:prstGeom>
          <a:solidFill>
            <a:srgbClr val="6CA62C"/>
          </a:solidFill>
          <a:ln>
            <a:solidFill>
              <a:srgbClr val="6CA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7515" y="347990"/>
            <a:ext cx="5490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Labs: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Character Game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43840"/>
            <a:ext cx="182880" cy="7315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71600" y="19812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entury Gothic" pitchFamily="34" charset="0"/>
              </a:rPr>
              <a:t>“this is javaScript course”</a:t>
            </a:r>
            <a:endParaRPr lang="en-US" sz="3600" dirty="0">
              <a:solidFill>
                <a:srgbClr val="00B050"/>
              </a:solidFill>
              <a:latin typeface="Century Gothic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37709" y="3523563"/>
            <a:ext cx="858981" cy="646331"/>
          </a:xfrm>
          <a:prstGeom prst="rect">
            <a:avLst/>
          </a:prstGeom>
          <a:solidFill>
            <a:srgbClr val="FF5757"/>
          </a:solidFill>
          <a:ln>
            <a:solidFill>
              <a:srgbClr val="E6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entury Gothic" pitchFamily="34" charset="0"/>
              </a:rPr>
              <a:t>i</a:t>
            </a:r>
            <a:endParaRPr lang="en-US" sz="36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cxnSp>
        <p:nvCxnSpPr>
          <p:cNvPr id="14" name="Straight Arrow Connector 13"/>
          <p:cNvCxnSpPr>
            <a:stCxn id="12" idx="0"/>
          </p:cNvCxnSpPr>
          <p:nvPr/>
        </p:nvCxnSpPr>
        <p:spPr>
          <a:xfrm flipH="1" flipV="1">
            <a:off x="2514600" y="2514600"/>
            <a:ext cx="1752600" cy="1008963"/>
          </a:xfrm>
          <a:prstGeom prst="straightConnector1">
            <a:avLst/>
          </a:prstGeom>
          <a:ln>
            <a:solidFill>
              <a:srgbClr val="E6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0"/>
          </p:cNvCxnSpPr>
          <p:nvPr/>
        </p:nvCxnSpPr>
        <p:spPr>
          <a:xfrm flipH="1" flipV="1">
            <a:off x="2962793" y="2514600"/>
            <a:ext cx="1304407" cy="1008963"/>
          </a:xfrm>
          <a:prstGeom prst="straightConnector1">
            <a:avLst/>
          </a:prstGeom>
          <a:ln>
            <a:solidFill>
              <a:srgbClr val="E6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0"/>
          </p:cNvCxnSpPr>
          <p:nvPr/>
        </p:nvCxnSpPr>
        <p:spPr>
          <a:xfrm flipV="1">
            <a:off x="4267200" y="2438400"/>
            <a:ext cx="609600" cy="1085163"/>
          </a:xfrm>
          <a:prstGeom prst="straightConnector1">
            <a:avLst/>
          </a:prstGeom>
          <a:ln>
            <a:solidFill>
              <a:srgbClr val="E6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</p:cNvCxnSpPr>
          <p:nvPr/>
        </p:nvCxnSpPr>
        <p:spPr>
          <a:xfrm>
            <a:off x="4267200" y="4169894"/>
            <a:ext cx="0" cy="706906"/>
          </a:xfrm>
          <a:prstGeom prst="straightConnector1">
            <a:avLst/>
          </a:prstGeom>
          <a:ln>
            <a:solidFill>
              <a:srgbClr val="E6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09799" y="4969225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Century Gothic" pitchFamily="34" charset="0"/>
              </a:rPr>
              <a:t>[2,5,15]</a:t>
            </a:r>
            <a:endParaRPr lang="en-US" sz="3200" dirty="0">
              <a:solidFill>
                <a:srgbClr val="00B050"/>
              </a:solidFill>
              <a:latin typeface="Century Gothic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104" y="6070022"/>
            <a:ext cx="652896" cy="65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8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55" y="6743700"/>
            <a:ext cx="2265218" cy="1143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79073" y="6743700"/>
            <a:ext cx="2286000" cy="1143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65073" y="6743700"/>
            <a:ext cx="2286000" cy="114300"/>
          </a:xfrm>
          <a:prstGeom prst="rect">
            <a:avLst/>
          </a:prstGeom>
          <a:solidFill>
            <a:srgbClr val="E60000"/>
          </a:solidFill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0" y="6743700"/>
            <a:ext cx="2286000" cy="114300"/>
          </a:xfrm>
          <a:prstGeom prst="rect">
            <a:avLst/>
          </a:prstGeom>
          <a:solidFill>
            <a:srgbClr val="6CA62C"/>
          </a:solidFill>
          <a:ln>
            <a:solidFill>
              <a:srgbClr val="6CA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7516" y="347990"/>
            <a:ext cx="3821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Labs: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Bottle Game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43840"/>
            <a:ext cx="182880" cy="7315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625" y="1752600"/>
            <a:ext cx="4428230" cy="3493833"/>
          </a:xfrm>
          <a:prstGeom prst="rect">
            <a:avLst/>
          </a:prstGeom>
          <a:ln>
            <a:solidFill>
              <a:srgbClr val="700000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104" y="6070022"/>
            <a:ext cx="652896" cy="65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0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55" y="6743700"/>
            <a:ext cx="2265218" cy="1143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79073" y="6743700"/>
            <a:ext cx="2286000" cy="1143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65073" y="6743700"/>
            <a:ext cx="2286000" cy="114300"/>
          </a:xfrm>
          <a:prstGeom prst="rect">
            <a:avLst/>
          </a:prstGeom>
          <a:solidFill>
            <a:srgbClr val="E60000"/>
          </a:solidFill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0" y="6743700"/>
            <a:ext cx="2286000" cy="114300"/>
          </a:xfrm>
          <a:prstGeom prst="rect">
            <a:avLst/>
          </a:prstGeom>
          <a:solidFill>
            <a:srgbClr val="6CA62C"/>
          </a:solidFill>
          <a:ln>
            <a:solidFill>
              <a:srgbClr val="6CA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7516" y="347990"/>
            <a:ext cx="3821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Labs: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fizzBuzz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Game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43840"/>
            <a:ext cx="182880" cy="7315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52600" y="2812473"/>
            <a:ext cx="563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 smtClean="0">
                <a:solidFill>
                  <a:srgbClr val="FF5757"/>
                </a:solidFill>
                <a:latin typeface="Century Gothic" pitchFamily="34" charset="0"/>
              </a:rPr>
              <a:t>fizz</a:t>
            </a:r>
            <a:r>
              <a:rPr lang="en-US" sz="5400" dirty="0" err="1" smtClean="0">
                <a:solidFill>
                  <a:srgbClr val="00B050"/>
                </a:solidFill>
                <a:latin typeface="Century Gothic" pitchFamily="34" charset="0"/>
              </a:rPr>
              <a:t>Buzz</a:t>
            </a:r>
            <a:endParaRPr lang="en-US" sz="5400" dirty="0">
              <a:solidFill>
                <a:srgbClr val="00B050"/>
              </a:solidFill>
              <a:latin typeface="Century Gothic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733800" y="3733800"/>
            <a:ext cx="0" cy="1219200"/>
          </a:xfrm>
          <a:prstGeom prst="straightConnector1">
            <a:avLst/>
          </a:prstGeom>
          <a:ln>
            <a:solidFill>
              <a:srgbClr val="FF5757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562600" y="3733800"/>
            <a:ext cx="0" cy="12192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0"/>
          </p:cNvCxnSpPr>
          <p:nvPr/>
        </p:nvCxnSpPr>
        <p:spPr>
          <a:xfrm flipV="1">
            <a:off x="4572000" y="2050473"/>
            <a:ext cx="0" cy="76200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05100" y="5006093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5757"/>
                </a:solidFill>
                <a:latin typeface="Century Gothic" pitchFamily="34" charset="0"/>
              </a:rPr>
              <a:t>Can be divided </a:t>
            </a:r>
          </a:p>
          <a:p>
            <a:pPr algn="ctr"/>
            <a:r>
              <a:rPr lang="en-US" dirty="0" smtClean="0">
                <a:solidFill>
                  <a:srgbClr val="FF5757"/>
                </a:solidFill>
                <a:latin typeface="Century Gothic" pitchFamily="34" charset="0"/>
              </a:rPr>
              <a:t>By 3</a:t>
            </a:r>
            <a:endParaRPr lang="en-US" dirty="0">
              <a:solidFill>
                <a:srgbClr val="FF5757"/>
              </a:solidFill>
              <a:latin typeface="Century Gothic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5006093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Century Gothic" pitchFamily="34" charset="0"/>
              </a:rPr>
              <a:t>Can be divided </a:t>
            </a:r>
          </a:p>
          <a:p>
            <a:pPr algn="ctr"/>
            <a:r>
              <a:rPr lang="en-US" dirty="0" smtClean="0">
                <a:solidFill>
                  <a:srgbClr val="00B050"/>
                </a:solidFill>
                <a:latin typeface="Century Gothic" pitchFamily="34" charset="0"/>
              </a:rPr>
              <a:t>By 5</a:t>
            </a:r>
            <a:endParaRPr lang="en-US" dirty="0">
              <a:solidFill>
                <a:srgbClr val="00B050"/>
              </a:solidFill>
              <a:latin typeface="Century Gothic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77936" y="1404142"/>
            <a:ext cx="1974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entury Gothic" pitchFamily="34" charset="0"/>
              </a:rPr>
              <a:t>Can be divided 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  <a:latin typeface="Century Gothic" pitchFamily="34" charset="0"/>
              </a:rPr>
              <a:t>By 3 &amp; 5</a:t>
            </a:r>
            <a:endParaRPr lang="en-US" dirty="0">
              <a:solidFill>
                <a:srgbClr val="0070C0"/>
              </a:solidFill>
              <a:latin typeface="Century Gothic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104" y="6070022"/>
            <a:ext cx="652896" cy="65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5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55" y="6743700"/>
            <a:ext cx="2265218" cy="1143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79073" y="6743700"/>
            <a:ext cx="2286000" cy="1143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65073" y="6743700"/>
            <a:ext cx="2286000" cy="114300"/>
          </a:xfrm>
          <a:prstGeom prst="rect">
            <a:avLst/>
          </a:prstGeom>
          <a:solidFill>
            <a:srgbClr val="E60000"/>
          </a:solidFill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0" y="6743700"/>
            <a:ext cx="2286000" cy="114300"/>
          </a:xfrm>
          <a:prstGeom prst="rect">
            <a:avLst/>
          </a:prstGeom>
          <a:solidFill>
            <a:srgbClr val="6CA62C"/>
          </a:solidFill>
          <a:ln>
            <a:solidFill>
              <a:srgbClr val="6CA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7516" y="347990"/>
            <a:ext cx="3821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Labs: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Greedy Game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43840"/>
            <a:ext cx="182880" cy="7315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98" y="1600200"/>
            <a:ext cx="5371411" cy="378440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324600" y="2060667"/>
            <a:ext cx="24384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dollar = 100 cent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24600" y="2873467"/>
            <a:ext cx="24384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quarter = 25 cent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24600" y="3686267"/>
            <a:ext cx="24384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dime = 10 cent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24600" y="4499067"/>
            <a:ext cx="24384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nickel = 5 cent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104" y="6070022"/>
            <a:ext cx="652896" cy="65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55" y="6743700"/>
            <a:ext cx="2265218" cy="1143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79073" y="6743700"/>
            <a:ext cx="2286000" cy="1143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65073" y="6743700"/>
            <a:ext cx="2286000" cy="114300"/>
          </a:xfrm>
          <a:prstGeom prst="rect">
            <a:avLst/>
          </a:prstGeom>
          <a:solidFill>
            <a:srgbClr val="E60000"/>
          </a:solidFill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0" y="6743700"/>
            <a:ext cx="2286000" cy="114300"/>
          </a:xfrm>
          <a:prstGeom prst="rect">
            <a:avLst/>
          </a:prstGeom>
          <a:solidFill>
            <a:srgbClr val="6CA62C"/>
          </a:solidFill>
          <a:ln>
            <a:solidFill>
              <a:srgbClr val="6CA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7516" y="347990"/>
            <a:ext cx="5040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Labs: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Mario Game (Bonus)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43840"/>
            <a:ext cx="182880" cy="7315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52600"/>
            <a:ext cx="4316124" cy="37678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29500" y="2620848"/>
            <a:ext cx="1143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#</a:t>
            </a:r>
          </a:p>
          <a:p>
            <a:pPr algn="r"/>
            <a:r>
              <a:rPr lang="en-US" dirty="0" smtClean="0"/>
              <a:t>##</a:t>
            </a:r>
          </a:p>
          <a:p>
            <a:pPr algn="r"/>
            <a:r>
              <a:rPr lang="en-US" dirty="0" smtClean="0"/>
              <a:t>###</a:t>
            </a:r>
          </a:p>
          <a:p>
            <a:pPr algn="r"/>
            <a:r>
              <a:rPr lang="en-US" dirty="0" smtClean="0"/>
              <a:t>####</a:t>
            </a:r>
          </a:p>
          <a:p>
            <a:pPr algn="r"/>
            <a:r>
              <a:rPr lang="en-US" dirty="0" smtClean="0"/>
              <a:t>#####</a:t>
            </a:r>
          </a:p>
          <a:p>
            <a:pPr algn="r"/>
            <a:r>
              <a:rPr lang="en-US" dirty="0" smtClean="0"/>
              <a:t>######</a:t>
            </a:r>
          </a:p>
          <a:p>
            <a:pPr algn="r"/>
            <a:r>
              <a:rPr lang="en-US" dirty="0" smtClean="0"/>
              <a:t>#######</a:t>
            </a:r>
          </a:p>
        </p:txBody>
      </p:sp>
      <p:cxnSp>
        <p:nvCxnSpPr>
          <p:cNvPr id="12" name="Straight Arrow Connector 11"/>
          <p:cNvCxnSpPr>
            <a:stCxn id="3" idx="3"/>
            <a:endCxn id="10" idx="1"/>
          </p:cNvCxnSpPr>
          <p:nvPr/>
        </p:nvCxnSpPr>
        <p:spPr>
          <a:xfrm>
            <a:off x="5001924" y="3636511"/>
            <a:ext cx="2427576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104" y="6070022"/>
            <a:ext cx="652896" cy="65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1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55" y="6743700"/>
            <a:ext cx="2265218" cy="1143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79073" y="6743700"/>
            <a:ext cx="2286000" cy="1143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65073" y="6743700"/>
            <a:ext cx="2286000" cy="114300"/>
          </a:xfrm>
          <a:prstGeom prst="rect">
            <a:avLst/>
          </a:prstGeom>
          <a:solidFill>
            <a:srgbClr val="E60000"/>
          </a:solidFill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0" y="6743700"/>
            <a:ext cx="2286000" cy="114300"/>
          </a:xfrm>
          <a:prstGeom prst="rect">
            <a:avLst/>
          </a:prstGeom>
          <a:solidFill>
            <a:srgbClr val="6CA62C"/>
          </a:solidFill>
          <a:ln>
            <a:solidFill>
              <a:srgbClr val="6CA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7516" y="347990"/>
            <a:ext cx="7211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Labs: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Who I am Game? (Bonus)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43840"/>
            <a:ext cx="182880" cy="7315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51"/>
          <a:stretch/>
        </p:blipFill>
        <p:spPr>
          <a:xfrm>
            <a:off x="2743200" y="1363403"/>
            <a:ext cx="3522518" cy="49435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104" y="6070022"/>
            <a:ext cx="652896" cy="65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601315" y="5251055"/>
            <a:ext cx="18374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A88000"/>
                </a:solidFill>
                <a:latin typeface="Century Gothic" pitchFamily="34" charset="0"/>
                <a:cs typeface="Estrangelo Edessa" pitchFamily="66" charset="0"/>
              </a:rPr>
              <a:t>level</a:t>
            </a:r>
            <a:endParaRPr lang="en-US" sz="4400" dirty="0">
              <a:solidFill>
                <a:srgbClr val="A88000"/>
              </a:solidFill>
              <a:latin typeface="Century Gothic" pitchFamily="34" charset="0"/>
              <a:cs typeface="Estrangelo Edessa" pitchFamily="66" charset="0"/>
            </a:endParaRPr>
          </a:p>
        </p:txBody>
      </p:sp>
      <p:sp>
        <p:nvSpPr>
          <p:cNvPr id="17" name="Pentagon 16"/>
          <p:cNvSpPr/>
          <p:nvPr/>
        </p:nvSpPr>
        <p:spPr>
          <a:xfrm rot="5400000">
            <a:off x="3179095" y="2556209"/>
            <a:ext cx="2681900" cy="2376055"/>
          </a:xfrm>
          <a:custGeom>
            <a:avLst/>
            <a:gdLst>
              <a:gd name="connsiteX0" fmla="*/ 0 w 1727986"/>
              <a:gd name="connsiteY0" fmla="*/ 0 h 990600"/>
              <a:gd name="connsiteX1" fmla="*/ 1232686 w 1727986"/>
              <a:gd name="connsiteY1" fmla="*/ 0 h 990600"/>
              <a:gd name="connsiteX2" fmla="*/ 1727986 w 1727986"/>
              <a:gd name="connsiteY2" fmla="*/ 495300 h 990600"/>
              <a:gd name="connsiteX3" fmla="*/ 1232686 w 1727986"/>
              <a:gd name="connsiteY3" fmla="*/ 990600 h 990600"/>
              <a:gd name="connsiteX4" fmla="*/ 0 w 1727986"/>
              <a:gd name="connsiteY4" fmla="*/ 990600 h 990600"/>
              <a:gd name="connsiteX5" fmla="*/ 0 w 1727986"/>
              <a:gd name="connsiteY5" fmla="*/ 0 h 990600"/>
              <a:gd name="connsiteX0" fmla="*/ 0 w 1727986"/>
              <a:gd name="connsiteY0" fmla="*/ 0 h 990600"/>
              <a:gd name="connsiteX1" fmla="*/ 1579050 w 1727986"/>
              <a:gd name="connsiteY1" fmla="*/ 0 h 990600"/>
              <a:gd name="connsiteX2" fmla="*/ 1727986 w 1727986"/>
              <a:gd name="connsiteY2" fmla="*/ 495300 h 990600"/>
              <a:gd name="connsiteX3" fmla="*/ 1232686 w 1727986"/>
              <a:gd name="connsiteY3" fmla="*/ 990600 h 990600"/>
              <a:gd name="connsiteX4" fmla="*/ 0 w 1727986"/>
              <a:gd name="connsiteY4" fmla="*/ 990600 h 990600"/>
              <a:gd name="connsiteX5" fmla="*/ 0 w 1727986"/>
              <a:gd name="connsiteY5" fmla="*/ 0 h 990600"/>
              <a:gd name="connsiteX0" fmla="*/ 0 w 1727986"/>
              <a:gd name="connsiteY0" fmla="*/ 0 h 990600"/>
              <a:gd name="connsiteX1" fmla="*/ 1579050 w 1727986"/>
              <a:gd name="connsiteY1" fmla="*/ 0 h 990600"/>
              <a:gd name="connsiteX2" fmla="*/ 1727986 w 1727986"/>
              <a:gd name="connsiteY2" fmla="*/ 495300 h 990600"/>
              <a:gd name="connsiteX3" fmla="*/ 1579049 w 1727986"/>
              <a:gd name="connsiteY3" fmla="*/ 990600 h 990600"/>
              <a:gd name="connsiteX4" fmla="*/ 0 w 1727986"/>
              <a:gd name="connsiteY4" fmla="*/ 990600 h 990600"/>
              <a:gd name="connsiteX5" fmla="*/ 0 w 1727986"/>
              <a:gd name="connsiteY5" fmla="*/ 0 h 990600"/>
              <a:gd name="connsiteX0" fmla="*/ 0 w 1727986"/>
              <a:gd name="connsiteY0" fmla="*/ 124691 h 1115291"/>
              <a:gd name="connsiteX1" fmla="*/ 1551341 w 1727986"/>
              <a:gd name="connsiteY1" fmla="*/ 0 h 1115291"/>
              <a:gd name="connsiteX2" fmla="*/ 1727986 w 1727986"/>
              <a:gd name="connsiteY2" fmla="*/ 619991 h 1115291"/>
              <a:gd name="connsiteX3" fmla="*/ 1579049 w 1727986"/>
              <a:gd name="connsiteY3" fmla="*/ 1115291 h 1115291"/>
              <a:gd name="connsiteX4" fmla="*/ 0 w 1727986"/>
              <a:gd name="connsiteY4" fmla="*/ 1115291 h 1115291"/>
              <a:gd name="connsiteX5" fmla="*/ 0 w 1727986"/>
              <a:gd name="connsiteY5" fmla="*/ 124691 h 1115291"/>
              <a:gd name="connsiteX0" fmla="*/ 0 w 1727986"/>
              <a:gd name="connsiteY0" fmla="*/ 124691 h 1253836"/>
              <a:gd name="connsiteX1" fmla="*/ 1551341 w 1727986"/>
              <a:gd name="connsiteY1" fmla="*/ 0 h 1253836"/>
              <a:gd name="connsiteX2" fmla="*/ 1727986 w 1727986"/>
              <a:gd name="connsiteY2" fmla="*/ 619991 h 1253836"/>
              <a:gd name="connsiteX3" fmla="*/ 1537489 w 1727986"/>
              <a:gd name="connsiteY3" fmla="*/ 1253836 h 1253836"/>
              <a:gd name="connsiteX4" fmla="*/ 0 w 1727986"/>
              <a:gd name="connsiteY4" fmla="*/ 1115291 h 1253836"/>
              <a:gd name="connsiteX5" fmla="*/ 0 w 1727986"/>
              <a:gd name="connsiteY5" fmla="*/ 124691 h 1253836"/>
              <a:gd name="connsiteX0" fmla="*/ 0 w 1727986"/>
              <a:gd name="connsiteY0" fmla="*/ 0 h 1378526"/>
              <a:gd name="connsiteX1" fmla="*/ 1551341 w 1727986"/>
              <a:gd name="connsiteY1" fmla="*/ 124690 h 1378526"/>
              <a:gd name="connsiteX2" fmla="*/ 1727986 w 1727986"/>
              <a:gd name="connsiteY2" fmla="*/ 744681 h 1378526"/>
              <a:gd name="connsiteX3" fmla="*/ 1537489 w 1727986"/>
              <a:gd name="connsiteY3" fmla="*/ 1378526 h 1378526"/>
              <a:gd name="connsiteX4" fmla="*/ 0 w 1727986"/>
              <a:gd name="connsiteY4" fmla="*/ 1239981 h 1378526"/>
              <a:gd name="connsiteX5" fmla="*/ 0 w 1727986"/>
              <a:gd name="connsiteY5" fmla="*/ 0 h 1378526"/>
              <a:gd name="connsiteX0" fmla="*/ 0 w 1727986"/>
              <a:gd name="connsiteY0" fmla="*/ 0 h 1530926"/>
              <a:gd name="connsiteX1" fmla="*/ 1551341 w 1727986"/>
              <a:gd name="connsiteY1" fmla="*/ 124690 h 1530926"/>
              <a:gd name="connsiteX2" fmla="*/ 1727986 w 1727986"/>
              <a:gd name="connsiteY2" fmla="*/ 744681 h 1530926"/>
              <a:gd name="connsiteX3" fmla="*/ 1537489 w 1727986"/>
              <a:gd name="connsiteY3" fmla="*/ 1378526 h 1530926"/>
              <a:gd name="connsiteX4" fmla="*/ 0 w 1727986"/>
              <a:gd name="connsiteY4" fmla="*/ 1530926 h 1530926"/>
              <a:gd name="connsiteX5" fmla="*/ 0 w 1727986"/>
              <a:gd name="connsiteY5" fmla="*/ 0 h 1530926"/>
              <a:gd name="connsiteX0" fmla="*/ 0 w 1727986"/>
              <a:gd name="connsiteY0" fmla="*/ 0 h 1530926"/>
              <a:gd name="connsiteX1" fmla="*/ 1551341 w 1727986"/>
              <a:gd name="connsiteY1" fmla="*/ 124690 h 1530926"/>
              <a:gd name="connsiteX2" fmla="*/ 1727986 w 1727986"/>
              <a:gd name="connsiteY2" fmla="*/ 744681 h 1530926"/>
              <a:gd name="connsiteX3" fmla="*/ 1573198 w 1727986"/>
              <a:gd name="connsiteY3" fmla="*/ 1378526 h 1530926"/>
              <a:gd name="connsiteX4" fmla="*/ 0 w 1727986"/>
              <a:gd name="connsiteY4" fmla="*/ 1530926 h 1530926"/>
              <a:gd name="connsiteX5" fmla="*/ 0 w 1727986"/>
              <a:gd name="connsiteY5" fmla="*/ 0 h 1530926"/>
              <a:gd name="connsiteX0" fmla="*/ 0 w 1727986"/>
              <a:gd name="connsiteY0" fmla="*/ 0 h 1530926"/>
              <a:gd name="connsiteX1" fmla="*/ 1551341 w 1727986"/>
              <a:gd name="connsiteY1" fmla="*/ 124690 h 1530926"/>
              <a:gd name="connsiteX2" fmla="*/ 1727986 w 1727986"/>
              <a:gd name="connsiteY2" fmla="*/ 744681 h 1530926"/>
              <a:gd name="connsiteX3" fmla="*/ 1555346 w 1727986"/>
              <a:gd name="connsiteY3" fmla="*/ 1387453 h 1530926"/>
              <a:gd name="connsiteX4" fmla="*/ 0 w 1727986"/>
              <a:gd name="connsiteY4" fmla="*/ 1530926 h 1530926"/>
              <a:gd name="connsiteX5" fmla="*/ 0 w 1727986"/>
              <a:gd name="connsiteY5" fmla="*/ 0 h 1530926"/>
              <a:gd name="connsiteX0" fmla="*/ 0 w 1727986"/>
              <a:gd name="connsiteY0" fmla="*/ 0 h 1530926"/>
              <a:gd name="connsiteX1" fmla="*/ 1551341 w 1727986"/>
              <a:gd name="connsiteY1" fmla="*/ 124690 h 1530926"/>
              <a:gd name="connsiteX2" fmla="*/ 1727986 w 1727986"/>
              <a:gd name="connsiteY2" fmla="*/ 744681 h 1530926"/>
              <a:gd name="connsiteX3" fmla="*/ 1537494 w 1727986"/>
              <a:gd name="connsiteY3" fmla="*/ 1387453 h 1530926"/>
              <a:gd name="connsiteX4" fmla="*/ 0 w 1727986"/>
              <a:gd name="connsiteY4" fmla="*/ 1530926 h 1530926"/>
              <a:gd name="connsiteX5" fmla="*/ 0 w 1727986"/>
              <a:gd name="connsiteY5" fmla="*/ 0 h 1530926"/>
              <a:gd name="connsiteX0" fmla="*/ 0 w 1727986"/>
              <a:gd name="connsiteY0" fmla="*/ 0 h 1530926"/>
              <a:gd name="connsiteX1" fmla="*/ 1551341 w 1727986"/>
              <a:gd name="connsiteY1" fmla="*/ 124690 h 1530926"/>
              <a:gd name="connsiteX2" fmla="*/ 1727986 w 1727986"/>
              <a:gd name="connsiteY2" fmla="*/ 744681 h 1530926"/>
              <a:gd name="connsiteX3" fmla="*/ 1555349 w 1727986"/>
              <a:gd name="connsiteY3" fmla="*/ 1387453 h 1530926"/>
              <a:gd name="connsiteX4" fmla="*/ 0 w 1727986"/>
              <a:gd name="connsiteY4" fmla="*/ 1530926 h 1530926"/>
              <a:gd name="connsiteX5" fmla="*/ 0 w 1727986"/>
              <a:gd name="connsiteY5" fmla="*/ 0 h 153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7986" h="1530926">
                <a:moveTo>
                  <a:pt x="0" y="0"/>
                </a:moveTo>
                <a:lnTo>
                  <a:pt x="1551341" y="124690"/>
                </a:lnTo>
                <a:lnTo>
                  <a:pt x="1727986" y="744681"/>
                </a:lnTo>
                <a:lnTo>
                  <a:pt x="1555349" y="1387453"/>
                </a:lnTo>
                <a:lnTo>
                  <a:pt x="0" y="1530926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28575">
            <a:solidFill>
              <a:srgbClr val="A88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789221" y="2634348"/>
            <a:ext cx="148849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 smtClean="0">
                <a:ln>
                  <a:solidFill>
                    <a:srgbClr val="A88000"/>
                  </a:solidFill>
                </a:ln>
                <a:solidFill>
                  <a:srgbClr val="A88000"/>
                </a:solidFill>
                <a:latin typeface="Lucida Sans Unicode" pitchFamily="34" charset="0"/>
                <a:cs typeface="Lucida Sans Unicode" pitchFamily="34" charset="0"/>
              </a:rPr>
              <a:t>2</a:t>
            </a:r>
            <a:endParaRPr lang="en-US" sz="16600" dirty="0">
              <a:ln>
                <a:solidFill>
                  <a:srgbClr val="A88000"/>
                </a:solidFill>
              </a:ln>
              <a:solidFill>
                <a:srgbClr val="A8800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855" y="6743700"/>
            <a:ext cx="2265218" cy="1143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279073" y="6743700"/>
            <a:ext cx="2286000" cy="1143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565073" y="6743700"/>
            <a:ext cx="2286000" cy="114300"/>
          </a:xfrm>
          <a:prstGeom prst="rect">
            <a:avLst/>
          </a:prstGeom>
          <a:solidFill>
            <a:srgbClr val="E60000"/>
          </a:solidFill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858000" y="6743700"/>
            <a:ext cx="2286000" cy="114300"/>
          </a:xfrm>
          <a:prstGeom prst="rect">
            <a:avLst/>
          </a:prstGeom>
          <a:solidFill>
            <a:srgbClr val="6CA62C"/>
          </a:solidFill>
          <a:ln>
            <a:solidFill>
              <a:srgbClr val="6CA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46464" y="914400"/>
            <a:ext cx="670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Century Gothic" pitchFamily="34" charset="0"/>
              </a:rPr>
              <a:t>Excellent</a:t>
            </a:r>
            <a:r>
              <a:rPr lang="en-US" dirty="0" smtClean="0">
                <a:latin typeface="Century Gothic" pitchFamily="34" charset="0"/>
              </a:rPr>
              <a:t>, You have exceed level 2</a:t>
            </a:r>
            <a:endParaRPr lang="en-US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27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638800"/>
            <a:ext cx="2286000" cy="12192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79073" y="5638800"/>
            <a:ext cx="2286000" cy="1219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0" y="5638800"/>
            <a:ext cx="2286000" cy="1219200"/>
          </a:xfrm>
          <a:prstGeom prst="rect">
            <a:avLst/>
          </a:prstGeom>
          <a:solidFill>
            <a:srgbClr val="E60000"/>
          </a:solidFill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0" y="5638800"/>
            <a:ext cx="2286000" cy="1219200"/>
          </a:xfrm>
          <a:prstGeom prst="rect">
            <a:avLst/>
          </a:prstGeom>
          <a:solidFill>
            <a:srgbClr val="6CA62C"/>
          </a:solidFill>
          <a:ln>
            <a:solidFill>
              <a:srgbClr val="6CA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5562600"/>
            <a:ext cx="9144000" cy="76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976255"/>
            <a:ext cx="1129145" cy="1129145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2362200" y="4015889"/>
            <a:ext cx="0" cy="108951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528455" y="4340773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entury Gothic" pitchFamily="34" charset="0"/>
              </a:rPr>
              <a:t>E-mail Address : </a:t>
            </a:r>
            <a:r>
              <a:rPr lang="en-US" sz="2000" dirty="0" smtClean="0">
                <a:latin typeface="Century Gothic" pitchFamily="34" charset="0"/>
              </a:rPr>
              <a:t>ahmedmowd@gmail.com</a:t>
            </a:r>
            <a:endParaRPr lang="en-US" sz="2000" dirty="0">
              <a:latin typeface="Century Gothic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31373" y="1905000"/>
            <a:ext cx="586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70C0"/>
                </a:solidFill>
                <a:latin typeface="Century Gothic" pitchFamily="34" charset="0"/>
              </a:rPr>
              <a:t>Thank You</a:t>
            </a:r>
            <a:endParaRPr lang="en-US" sz="4800" b="1" dirty="0">
              <a:solidFill>
                <a:srgbClr val="0070C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16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/>
          <p:cNvCxnSpPr/>
          <p:nvPr/>
        </p:nvCxnSpPr>
        <p:spPr>
          <a:xfrm>
            <a:off x="3451169" y="4861560"/>
            <a:ext cx="2194560" cy="0"/>
          </a:xfrm>
          <a:prstGeom prst="line">
            <a:avLst/>
          </a:prstGeom>
          <a:ln>
            <a:solidFill>
              <a:srgbClr val="C495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3855" y="6743700"/>
            <a:ext cx="2265218" cy="1143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79073" y="6743700"/>
            <a:ext cx="2286000" cy="1143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65073" y="6743700"/>
            <a:ext cx="2286000" cy="114300"/>
          </a:xfrm>
          <a:prstGeom prst="rect">
            <a:avLst/>
          </a:prstGeom>
          <a:solidFill>
            <a:srgbClr val="E60000"/>
          </a:solidFill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0" y="6743700"/>
            <a:ext cx="2286000" cy="114300"/>
          </a:xfrm>
          <a:prstGeom prst="rect">
            <a:avLst/>
          </a:prstGeom>
          <a:solidFill>
            <a:srgbClr val="6CA62C"/>
          </a:solidFill>
          <a:ln>
            <a:solidFill>
              <a:srgbClr val="6CA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7516" y="347990"/>
            <a:ext cx="6869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Hello world Example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43840"/>
            <a:ext cx="182880" cy="7315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25286" y="1447800"/>
            <a:ext cx="6279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1919"/>
                </a:solidFill>
                <a:latin typeface="Courier New" pitchFamily="49" charset="0"/>
                <a:cs typeface="Courier New" pitchFamily="49" charset="0"/>
              </a:rPr>
              <a:t>window</a:t>
            </a:r>
            <a:r>
              <a:rPr lang="en-US" sz="28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800" b="1" dirty="0" smtClean="0">
                <a:solidFill>
                  <a:srgbClr val="6FA929"/>
                </a:solidFill>
                <a:latin typeface="Courier New" pitchFamily="49" charset="0"/>
                <a:cs typeface="Courier New" pitchFamily="49" charset="0"/>
              </a:rPr>
              <a:t>alert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(‘Hello World’)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07473" y="3505200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1919"/>
                </a:solidFill>
                <a:latin typeface="Courier New" pitchFamily="49" charset="0"/>
                <a:cs typeface="Courier New" pitchFamily="49" charset="0"/>
              </a:rPr>
              <a:t>document</a:t>
            </a:r>
            <a:r>
              <a:rPr lang="en-US" sz="2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800" b="1" dirty="0" smtClean="0">
                <a:solidFill>
                  <a:srgbClr val="6CA62C"/>
                </a:solidFill>
                <a:latin typeface="Courier New" pitchFamily="49" charset="0"/>
                <a:cs typeface="Courier New" pitchFamily="49" charset="0"/>
              </a:rPr>
              <a:t>write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(‘Hello World’);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26573" y="5613561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1919"/>
                </a:solidFill>
                <a:latin typeface="Courier New" pitchFamily="49" charset="0"/>
                <a:cs typeface="Courier New" pitchFamily="49" charset="0"/>
              </a:rPr>
              <a:t>console</a:t>
            </a:r>
            <a:r>
              <a:rPr lang="en-US" sz="2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800" b="1" dirty="0" smtClean="0">
                <a:solidFill>
                  <a:srgbClr val="6CA62C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(‘Hello World’);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422073" y="2804160"/>
            <a:ext cx="2194560" cy="0"/>
          </a:xfrm>
          <a:prstGeom prst="line">
            <a:avLst/>
          </a:prstGeom>
          <a:ln>
            <a:solidFill>
              <a:srgbClr val="C495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170217" y="2438400"/>
            <a:ext cx="731520" cy="731520"/>
          </a:xfrm>
          <a:prstGeom prst="ellipse">
            <a:avLst/>
          </a:prstGeom>
          <a:solidFill>
            <a:srgbClr val="F6BB00"/>
          </a:solidFill>
          <a:ln>
            <a:solidFill>
              <a:srgbClr val="C49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entury Gothic" pitchFamily="34" charset="0"/>
              </a:rPr>
              <a:t>OR</a:t>
            </a:r>
            <a:endParaRPr lang="en-US" sz="1600" dirty="0">
              <a:latin typeface="Century Gothic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199313" y="4495800"/>
            <a:ext cx="731520" cy="731520"/>
          </a:xfrm>
          <a:prstGeom prst="ellipse">
            <a:avLst/>
          </a:prstGeom>
          <a:solidFill>
            <a:srgbClr val="F6BB00"/>
          </a:solidFill>
          <a:ln>
            <a:solidFill>
              <a:srgbClr val="C49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entury Gothic" pitchFamily="34" charset="0"/>
              </a:rPr>
              <a:t>OR</a:t>
            </a:r>
            <a:endParaRPr lang="en-US" sz="1600" dirty="0">
              <a:latin typeface="Century Gothic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104" y="6070022"/>
            <a:ext cx="652896" cy="65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1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1" grpId="0"/>
      <p:bldP spid="23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55" y="6743700"/>
            <a:ext cx="2265218" cy="1143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79073" y="6743700"/>
            <a:ext cx="2286000" cy="1143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65073" y="6743700"/>
            <a:ext cx="2286000" cy="114300"/>
          </a:xfrm>
          <a:prstGeom prst="rect">
            <a:avLst/>
          </a:prstGeom>
          <a:solidFill>
            <a:srgbClr val="E60000"/>
          </a:solidFill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0" y="6743700"/>
            <a:ext cx="2286000" cy="114300"/>
          </a:xfrm>
          <a:prstGeom prst="rect">
            <a:avLst/>
          </a:prstGeom>
          <a:solidFill>
            <a:srgbClr val="6CA62C"/>
          </a:solidFill>
          <a:ln>
            <a:solidFill>
              <a:srgbClr val="6CA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7516" y="347990"/>
            <a:ext cx="6869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JavaScript Syntax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43840"/>
            <a:ext cx="182880" cy="7315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7516" y="1385455"/>
            <a:ext cx="86978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 smtClean="0">
                <a:latin typeface="Century Gothic" pitchFamily="34" charset="0"/>
              </a:rPr>
              <a:t>JavaScript is case sensitive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>
                <a:latin typeface="Century Gothic" pitchFamily="34" charset="0"/>
              </a:rPr>
              <a:t>JavaScript statements are separated by </a:t>
            </a:r>
            <a:r>
              <a:rPr lang="en-US" b="1" dirty="0" smtClean="0">
                <a:latin typeface="Century Gothic" pitchFamily="34" charset="0"/>
              </a:rPr>
              <a:t>semicolons </a:t>
            </a:r>
            <a:r>
              <a:rPr lang="en-US" dirty="0" smtClean="0">
                <a:latin typeface="Century Gothic" pitchFamily="34" charset="0"/>
              </a:rPr>
              <a:t>(;) (optional But Best Practice).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 smtClean="0">
                <a:latin typeface="Century Gothic" pitchFamily="34" charset="0"/>
              </a:rPr>
              <a:t>Variable Names follows this rules:</a:t>
            </a: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en-US" dirty="0">
                <a:latin typeface="Century Gothic" pitchFamily="34" charset="0"/>
              </a:rPr>
              <a:t>the first character must be a letter, an underscore (_), or a dollar sign </a:t>
            </a:r>
            <a:r>
              <a:rPr lang="en-US" dirty="0" smtClean="0">
                <a:latin typeface="Century Gothic" pitchFamily="34" charset="0"/>
              </a:rPr>
              <a:t>($).</a:t>
            </a: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en-US" dirty="0">
                <a:latin typeface="Century Gothic" pitchFamily="34" charset="0"/>
              </a:rPr>
              <a:t>Subsequent characters may be letters, digits, underscores, or dollar signs.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24746" y="1579420"/>
            <a:ext cx="312420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Century Gothic" pitchFamily="34" charset="0"/>
              </a:rPr>
              <a:t>Var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</a:rPr>
              <a:t>is not equal to </a:t>
            </a:r>
            <a:r>
              <a:rPr lang="en-US" b="1" dirty="0" smtClean="0">
                <a:solidFill>
                  <a:srgbClr val="7030A0"/>
                </a:solidFill>
                <a:latin typeface="Century Gothic" pitchFamily="34" charset="0"/>
              </a:rPr>
              <a:t>var</a:t>
            </a:r>
            <a:r>
              <a:rPr lang="en-US" dirty="0" smtClean="0">
                <a:latin typeface="Century Gothic" pitchFamily="34" charset="0"/>
              </a:rPr>
              <a:t> 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59973" y="2667000"/>
            <a:ext cx="312420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</a:rPr>
              <a:t>We will know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</a:rPr>
              <a:t>Why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</a:rPr>
              <a:t> later !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0200" y="4267200"/>
            <a:ext cx="685800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Century Gothic" pitchFamily="34" charset="0"/>
              </a:rPr>
              <a:t>$dollar </a:t>
            </a:r>
            <a:r>
              <a:rPr lang="en-US" b="1" dirty="0" smtClean="0">
                <a:solidFill>
                  <a:srgbClr val="00B050"/>
                </a:solidFill>
                <a:latin typeface="Century Gothic" pitchFamily="34" charset="0"/>
              </a:rPr>
              <a:t>(√ )</a:t>
            </a:r>
            <a:r>
              <a:rPr lang="en-US" dirty="0" smtClean="0">
                <a:solidFill>
                  <a:srgbClr val="00B050"/>
                </a:solidFill>
                <a:latin typeface="Century Gothic" pitchFamily="34" charset="0"/>
              </a:rPr>
              <a:t>    _underScore </a:t>
            </a:r>
            <a:r>
              <a:rPr lang="en-US" b="1" dirty="0" smtClean="0">
                <a:solidFill>
                  <a:srgbClr val="00B050"/>
                </a:solidFill>
                <a:latin typeface="Century Gothic" pitchFamily="34" charset="0"/>
              </a:rPr>
              <a:t>(√ )</a:t>
            </a:r>
            <a:r>
              <a:rPr lang="en-US" dirty="0" smtClean="0">
                <a:solidFill>
                  <a:srgbClr val="00B050"/>
                </a:solidFill>
                <a:latin typeface="Century Gothic" pitchFamily="34" charset="0"/>
              </a:rPr>
              <a:t>   name </a:t>
            </a:r>
            <a:r>
              <a:rPr lang="en-US" b="1" dirty="0" smtClean="0">
                <a:solidFill>
                  <a:srgbClr val="00B050"/>
                </a:solidFill>
                <a:latin typeface="Century Gothic" pitchFamily="34" charset="0"/>
              </a:rPr>
              <a:t>(√ )</a:t>
            </a:r>
            <a:r>
              <a:rPr lang="en-US" dirty="0" smtClean="0">
                <a:solidFill>
                  <a:srgbClr val="00B050"/>
                </a:solidFill>
                <a:latin typeface="Century Gothic" pitchFamily="34" charset="0"/>
              </a:rPr>
              <a:t>   </a:t>
            </a:r>
            <a:r>
              <a:rPr lang="en-US" dirty="0" smtClean="0">
                <a:solidFill>
                  <a:srgbClr val="FF0000"/>
                </a:solidFill>
                <a:latin typeface="Century Gothic" pitchFamily="34" charset="0"/>
              </a:rPr>
              <a:t>12twelve </a:t>
            </a:r>
            <a:r>
              <a:rPr lang="en-US" b="1" dirty="0" smtClean="0">
                <a:solidFill>
                  <a:srgbClr val="FF0000"/>
                </a:solidFill>
                <a:latin typeface="Century Gothic" pitchFamily="34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entury Gothic" pitchFamily="34" charset="0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entury Gothic" pitchFamily="34" charset="0"/>
              </a:rPr>
              <a:t>)</a:t>
            </a:r>
            <a:endParaRPr lang="en-US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52600" y="5410200"/>
            <a:ext cx="350520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Century Gothic" pitchFamily="34" charset="0"/>
              </a:rPr>
              <a:t>$do22ar    twelve12</a:t>
            </a:r>
            <a:endParaRPr lang="en-US" dirty="0">
              <a:solidFill>
                <a:srgbClr val="00B050"/>
              </a:solidFill>
              <a:latin typeface="Century Gothic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104" y="6070022"/>
            <a:ext cx="652896" cy="65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64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uiExpand="1" animBg="1"/>
      <p:bldP spid="17" grpId="0" uiExpand="1" animBg="1"/>
      <p:bldP spid="18" grpId="0" uiExpand="1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55" y="6743700"/>
            <a:ext cx="2265218" cy="1143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79073" y="6743700"/>
            <a:ext cx="2286000" cy="1143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65073" y="6743700"/>
            <a:ext cx="2286000" cy="114300"/>
          </a:xfrm>
          <a:prstGeom prst="rect">
            <a:avLst/>
          </a:prstGeom>
          <a:solidFill>
            <a:srgbClr val="E60000"/>
          </a:solidFill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0" y="6743700"/>
            <a:ext cx="2286000" cy="114300"/>
          </a:xfrm>
          <a:prstGeom prst="rect">
            <a:avLst/>
          </a:prstGeom>
          <a:solidFill>
            <a:srgbClr val="6CA62C"/>
          </a:solidFill>
          <a:ln>
            <a:solidFill>
              <a:srgbClr val="6CA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7516" y="347990"/>
            <a:ext cx="6869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Variables :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declaring a variable 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43840"/>
            <a:ext cx="182880" cy="7315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07571" y="562085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name, age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800" dirty="0" smtClean="0">
                <a:solidFill>
                  <a:srgbClr val="FF2D2D"/>
                </a:solidFill>
                <a:latin typeface="Courier New" pitchFamily="49" charset="0"/>
                <a:cs typeface="Courier New" pitchFamily="49" charset="0"/>
              </a:rPr>
              <a:t>12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49137" y="3449782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age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email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49137" y="137160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113808" y="2438400"/>
            <a:ext cx="2902527" cy="789708"/>
            <a:chOff x="3113808" y="2438400"/>
            <a:chExt cx="2902527" cy="789708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3113808" y="2833254"/>
              <a:ext cx="2902527" cy="0"/>
            </a:xfrm>
            <a:prstGeom prst="line">
              <a:avLst/>
            </a:prstGeom>
            <a:ln>
              <a:solidFill>
                <a:srgbClr val="6CA62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/>
            <p:cNvSpPr/>
            <p:nvPr/>
          </p:nvSpPr>
          <p:spPr>
            <a:xfrm>
              <a:off x="4170217" y="2438400"/>
              <a:ext cx="789708" cy="789708"/>
            </a:xfrm>
            <a:prstGeom prst="ellipse">
              <a:avLst/>
            </a:prstGeom>
            <a:solidFill>
              <a:srgbClr val="6CA62C"/>
            </a:solidFill>
            <a:ln>
              <a:solidFill>
                <a:srgbClr val="6CA6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entury Gothic" pitchFamily="34" charset="0"/>
                </a:rPr>
                <a:t>OR</a:t>
              </a:r>
              <a:endParaRPr lang="en-US" dirty="0">
                <a:latin typeface="Century Gothic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13808" y="4197928"/>
            <a:ext cx="2902527" cy="789708"/>
            <a:chOff x="3113808" y="2438400"/>
            <a:chExt cx="2902527" cy="78970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3113808" y="2833254"/>
              <a:ext cx="2902527" cy="0"/>
            </a:xfrm>
            <a:prstGeom prst="line">
              <a:avLst/>
            </a:prstGeom>
            <a:ln>
              <a:solidFill>
                <a:srgbClr val="6CA62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4170217" y="2438400"/>
              <a:ext cx="789708" cy="789708"/>
            </a:xfrm>
            <a:prstGeom prst="ellipse">
              <a:avLst/>
            </a:prstGeom>
            <a:solidFill>
              <a:srgbClr val="6CA62C"/>
            </a:solidFill>
            <a:ln>
              <a:solidFill>
                <a:srgbClr val="6CA6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entury Gothic" pitchFamily="34" charset="0"/>
                </a:rPr>
                <a:t>OR</a:t>
              </a:r>
              <a:endParaRPr lang="en-US" dirty="0">
                <a:latin typeface="Century Gothic" pitchFamily="34" charset="0"/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104" y="6070022"/>
            <a:ext cx="652896" cy="65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5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55" y="6743700"/>
            <a:ext cx="2265218" cy="1143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79073" y="6743700"/>
            <a:ext cx="2286000" cy="1143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65073" y="6743700"/>
            <a:ext cx="2286000" cy="114300"/>
          </a:xfrm>
          <a:prstGeom prst="rect">
            <a:avLst/>
          </a:prstGeom>
          <a:solidFill>
            <a:srgbClr val="E60000"/>
          </a:solidFill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0" y="6743700"/>
            <a:ext cx="2286000" cy="114300"/>
          </a:xfrm>
          <a:prstGeom prst="rect">
            <a:avLst/>
          </a:prstGeom>
          <a:solidFill>
            <a:srgbClr val="6CA62C"/>
          </a:solidFill>
          <a:ln>
            <a:solidFill>
              <a:srgbClr val="6CA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7516" y="347990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Data Types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43840"/>
            <a:ext cx="182880" cy="7315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184880"/>
              </p:ext>
            </p:extLst>
          </p:nvPr>
        </p:nvGraphicFramePr>
        <p:xfrm>
          <a:off x="2770563" y="1447800"/>
          <a:ext cx="3589020" cy="45849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89020"/>
              </a:tblGrid>
              <a:tr h="654996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>
                          <a:latin typeface="Century Gothic" pitchFamily="34" charset="0"/>
                        </a:rPr>
                        <a:t>String</a:t>
                      </a:r>
                      <a:endParaRPr lang="en-US" sz="2300" dirty="0">
                        <a:latin typeface="Century Gothic" pitchFamily="34" charset="0"/>
                      </a:endParaRPr>
                    </a:p>
                  </a:txBody>
                  <a:tcPr marL="105255" marR="105255" marT="52628" marB="52628" anchor="ctr">
                    <a:solidFill>
                      <a:srgbClr val="FFC000"/>
                    </a:solidFill>
                  </a:tcPr>
                </a:tc>
              </a:tr>
              <a:tr h="654996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>
                          <a:latin typeface="Century Gothic" pitchFamily="34" charset="0"/>
                        </a:rPr>
                        <a:t>Number</a:t>
                      </a:r>
                      <a:endParaRPr lang="en-US" sz="2300" dirty="0">
                        <a:latin typeface="Century Gothic" pitchFamily="34" charset="0"/>
                      </a:endParaRPr>
                    </a:p>
                  </a:txBody>
                  <a:tcPr marL="105255" marR="105255" marT="52628" marB="52628" anchor="ctr">
                    <a:solidFill>
                      <a:srgbClr val="FFC000"/>
                    </a:solidFill>
                  </a:tcPr>
                </a:tc>
              </a:tr>
              <a:tr h="654996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>
                          <a:latin typeface="Century Gothic" pitchFamily="34" charset="0"/>
                        </a:rPr>
                        <a:t>Boolean</a:t>
                      </a:r>
                      <a:endParaRPr lang="en-US" sz="2300" dirty="0">
                        <a:latin typeface="Century Gothic" pitchFamily="34" charset="0"/>
                      </a:endParaRPr>
                    </a:p>
                  </a:txBody>
                  <a:tcPr marL="105255" marR="105255" marT="52628" marB="52628" anchor="ctr">
                    <a:solidFill>
                      <a:srgbClr val="FFC000"/>
                    </a:solidFill>
                  </a:tcPr>
                </a:tc>
              </a:tr>
              <a:tr h="654996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>
                          <a:latin typeface="Century Gothic" pitchFamily="34" charset="0"/>
                        </a:rPr>
                        <a:t>Array</a:t>
                      </a:r>
                      <a:endParaRPr lang="en-US" sz="2300" dirty="0">
                        <a:latin typeface="Century Gothic" pitchFamily="34" charset="0"/>
                      </a:endParaRPr>
                    </a:p>
                  </a:txBody>
                  <a:tcPr marL="105255" marR="105255" marT="52628" marB="52628" anchor="ctr">
                    <a:solidFill>
                      <a:srgbClr val="0070C0"/>
                    </a:solidFill>
                  </a:tcPr>
                </a:tc>
              </a:tr>
              <a:tr h="654996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>
                          <a:latin typeface="Century Gothic" pitchFamily="34" charset="0"/>
                        </a:rPr>
                        <a:t>Object</a:t>
                      </a:r>
                      <a:endParaRPr lang="en-US" sz="2300" dirty="0">
                        <a:latin typeface="Century Gothic" pitchFamily="34" charset="0"/>
                      </a:endParaRPr>
                    </a:p>
                  </a:txBody>
                  <a:tcPr marL="105255" marR="105255" marT="52628" marB="52628" anchor="ctr">
                    <a:solidFill>
                      <a:srgbClr val="0070C0"/>
                    </a:solidFill>
                  </a:tcPr>
                </a:tc>
              </a:tr>
              <a:tr h="654996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>
                          <a:latin typeface="Century Gothic" pitchFamily="34" charset="0"/>
                        </a:rPr>
                        <a:t>Null</a:t>
                      </a:r>
                      <a:endParaRPr lang="en-US" sz="2300" dirty="0">
                        <a:latin typeface="Century Gothic" pitchFamily="34" charset="0"/>
                      </a:endParaRPr>
                    </a:p>
                  </a:txBody>
                  <a:tcPr marL="105255" marR="105255" marT="52628" marB="52628" anchor="ctr">
                    <a:solidFill>
                      <a:srgbClr val="6CA62C"/>
                    </a:solidFill>
                  </a:tcPr>
                </a:tc>
              </a:tr>
              <a:tr h="654996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>
                          <a:latin typeface="Century Gothic" pitchFamily="34" charset="0"/>
                        </a:rPr>
                        <a:t>Undefined</a:t>
                      </a:r>
                      <a:endParaRPr lang="en-US" sz="2300" dirty="0">
                        <a:latin typeface="Century Gothic" pitchFamily="34" charset="0"/>
                      </a:endParaRPr>
                    </a:p>
                  </a:txBody>
                  <a:tcPr marL="105255" marR="105255" marT="52628" marB="52628" anchor="ctr">
                    <a:solidFill>
                      <a:srgbClr val="6CA62C"/>
                    </a:solidFill>
                  </a:tcPr>
                </a:tc>
              </a:tr>
            </a:tbl>
          </a:graphicData>
        </a:graphic>
      </p:graphicFrame>
      <p:sp>
        <p:nvSpPr>
          <p:cNvPr id="11" name="Right Brace 10"/>
          <p:cNvSpPr/>
          <p:nvPr/>
        </p:nvSpPr>
        <p:spPr>
          <a:xfrm>
            <a:off x="6477000" y="1524000"/>
            <a:ext cx="374073" cy="1752600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2438400" y="3505200"/>
            <a:ext cx="228600" cy="990600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6477000" y="4800600"/>
            <a:ext cx="381000" cy="1143000"/>
          </a:xfrm>
          <a:prstGeom prst="rightBrace">
            <a:avLst/>
          </a:prstGeom>
          <a:ln>
            <a:solidFill>
              <a:srgbClr val="6CA6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58000" y="1984800"/>
            <a:ext cx="190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6BB00"/>
                </a:solidFill>
                <a:latin typeface="Century Gothic" pitchFamily="34" charset="0"/>
              </a:rPr>
              <a:t>Primary</a:t>
            </a:r>
            <a:r>
              <a:rPr lang="en-US" sz="2400" dirty="0" smtClean="0">
                <a:latin typeface="Century Gothic" pitchFamily="34" charset="0"/>
              </a:rPr>
              <a:t> </a:t>
            </a:r>
          </a:p>
          <a:p>
            <a:pPr algn="ctr"/>
            <a:r>
              <a:rPr lang="en-US" sz="2000" dirty="0" smtClean="0">
                <a:latin typeface="Century Gothic" pitchFamily="34" charset="0"/>
              </a:rPr>
              <a:t>Data Types</a:t>
            </a:r>
            <a:endParaRPr lang="en-US" sz="2000" dirty="0">
              <a:latin typeface="Century Gothic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1109" y="3615779"/>
            <a:ext cx="190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  <a:latin typeface="Century Gothic" pitchFamily="34" charset="0"/>
              </a:rPr>
              <a:t>Composite</a:t>
            </a:r>
            <a:r>
              <a:rPr lang="en-US" sz="2400" dirty="0" smtClean="0">
                <a:latin typeface="Century Gothic" pitchFamily="34" charset="0"/>
              </a:rPr>
              <a:t> </a:t>
            </a:r>
          </a:p>
          <a:p>
            <a:pPr algn="ctr"/>
            <a:r>
              <a:rPr lang="en-US" sz="2000" dirty="0" smtClean="0">
                <a:latin typeface="Century Gothic" pitchFamily="34" charset="0"/>
              </a:rPr>
              <a:t>Data Types</a:t>
            </a:r>
            <a:endParaRPr lang="en-US" sz="2000" dirty="0">
              <a:latin typeface="Century Gothic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51073" y="4987379"/>
            <a:ext cx="190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6CA62C"/>
                </a:solidFill>
                <a:latin typeface="Century Gothic" pitchFamily="34" charset="0"/>
              </a:rPr>
              <a:t>Special </a:t>
            </a:r>
          </a:p>
          <a:p>
            <a:pPr algn="ctr"/>
            <a:r>
              <a:rPr lang="en-US" sz="2000" dirty="0" smtClean="0">
                <a:latin typeface="Century Gothic" pitchFamily="34" charset="0"/>
              </a:rPr>
              <a:t>Data Types</a:t>
            </a:r>
            <a:endParaRPr lang="en-US" sz="2000" dirty="0">
              <a:latin typeface="Century Gothic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104" y="6070022"/>
            <a:ext cx="652896" cy="65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55" y="6743700"/>
            <a:ext cx="2265218" cy="1143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79073" y="6743700"/>
            <a:ext cx="2286000" cy="1143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65073" y="6743700"/>
            <a:ext cx="2286000" cy="114300"/>
          </a:xfrm>
          <a:prstGeom prst="rect">
            <a:avLst/>
          </a:prstGeom>
          <a:solidFill>
            <a:srgbClr val="E60000"/>
          </a:solidFill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0" y="6743700"/>
            <a:ext cx="2286000" cy="114300"/>
          </a:xfrm>
          <a:prstGeom prst="rect">
            <a:avLst/>
          </a:prstGeom>
          <a:solidFill>
            <a:srgbClr val="6CA62C"/>
          </a:solidFill>
          <a:ln>
            <a:solidFill>
              <a:srgbClr val="6CA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7515" y="347990"/>
            <a:ext cx="4202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Data Types :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Primary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43840"/>
            <a:ext cx="182880" cy="7315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43000" y="1447800"/>
            <a:ext cx="1028700" cy="400110"/>
          </a:xfrm>
          <a:prstGeom prst="rect">
            <a:avLst/>
          </a:prstGeom>
          <a:noFill/>
          <a:ln>
            <a:solidFill>
              <a:srgbClr val="FF1919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1919"/>
                </a:solidFill>
                <a:latin typeface="Century Gothic" pitchFamily="34" charset="0"/>
              </a:rPr>
              <a:t>String</a:t>
            </a:r>
            <a:endParaRPr lang="en-US" sz="2000" b="1" dirty="0">
              <a:solidFill>
                <a:srgbClr val="FF1919"/>
              </a:solidFill>
              <a:latin typeface="Century Gothic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48100" y="1447800"/>
            <a:ext cx="1219200" cy="400110"/>
          </a:xfrm>
          <a:prstGeom prst="rect">
            <a:avLst/>
          </a:prstGeom>
          <a:noFill/>
          <a:ln>
            <a:solidFill>
              <a:srgbClr val="FF1919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1919"/>
                </a:solidFill>
                <a:latin typeface="Century Gothic" pitchFamily="34" charset="0"/>
              </a:rPr>
              <a:t>Number</a:t>
            </a:r>
            <a:endParaRPr lang="en-US" sz="2000" b="1" dirty="0">
              <a:solidFill>
                <a:srgbClr val="FF1919"/>
              </a:solidFill>
              <a:latin typeface="Century Gothic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43700" y="1447800"/>
            <a:ext cx="1257300" cy="400110"/>
          </a:xfrm>
          <a:prstGeom prst="rect">
            <a:avLst/>
          </a:prstGeom>
          <a:noFill/>
          <a:ln>
            <a:solidFill>
              <a:srgbClr val="FF1919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1919"/>
                </a:solidFill>
                <a:latin typeface="Century Gothic" pitchFamily="34" charset="0"/>
              </a:rPr>
              <a:t>Boolean</a:t>
            </a:r>
            <a:endParaRPr lang="en-US" sz="2000" b="1" dirty="0">
              <a:solidFill>
                <a:srgbClr val="FF1919"/>
              </a:solidFill>
              <a:latin typeface="Century Gothic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009900" y="1447800"/>
            <a:ext cx="0" cy="5105400"/>
          </a:xfrm>
          <a:prstGeom prst="line">
            <a:avLst/>
          </a:prstGeom>
          <a:ln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905500" y="1447800"/>
            <a:ext cx="0" cy="5105400"/>
          </a:xfrm>
          <a:prstGeom prst="line">
            <a:avLst/>
          </a:prstGeom>
          <a:ln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804" y="3810000"/>
            <a:ext cx="29184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Examples:</a:t>
            </a:r>
          </a:p>
          <a:p>
            <a:endParaRPr lang="en-US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“hello JS”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’11.26’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’false’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03863" y="3810000"/>
            <a:ext cx="25076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Examples: </a:t>
            </a:r>
          </a:p>
          <a:p>
            <a:endParaRPr lang="en-US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num1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num2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11.26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24600" y="3810000"/>
            <a:ext cx="25076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isBool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isStr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7515" y="2514600"/>
            <a:ext cx="2449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pitchFamily="34" charset="0"/>
              </a:rPr>
              <a:t>Any character array or text quoted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52354" y="2514600"/>
            <a:ext cx="2449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pitchFamily="34" charset="0"/>
              </a:rPr>
              <a:t>Any Numeric value but </a:t>
            </a:r>
            <a:r>
              <a:rPr lang="en-US" b="1" dirty="0" smtClean="0">
                <a:latin typeface="Century Gothic" pitchFamily="34" charset="0"/>
              </a:rPr>
              <a:t>not</a:t>
            </a:r>
            <a:r>
              <a:rPr lang="en-US" dirty="0" smtClean="0">
                <a:latin typeface="Century Gothic" pitchFamily="34" charset="0"/>
              </a:rPr>
              <a:t> quoted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97584" y="2514600"/>
            <a:ext cx="2449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pitchFamily="34" charset="0"/>
              </a:rPr>
              <a:t>Has only two values </a:t>
            </a:r>
            <a:r>
              <a:rPr lang="en-US" b="1" dirty="0" smtClean="0">
                <a:solidFill>
                  <a:srgbClr val="6CA62C"/>
                </a:solidFill>
                <a:latin typeface="Century Gothic" pitchFamily="34" charset="0"/>
              </a:rPr>
              <a:t>true</a:t>
            </a:r>
            <a:r>
              <a:rPr lang="en-US" dirty="0" smtClean="0">
                <a:latin typeface="Century Gothic" pitchFamily="34" charset="0"/>
              </a:rPr>
              <a:t> or </a:t>
            </a:r>
            <a:r>
              <a:rPr lang="en-US" b="1" dirty="0" smtClean="0">
                <a:solidFill>
                  <a:srgbClr val="C00000"/>
                </a:solidFill>
                <a:latin typeface="Century Gothic" pitchFamily="34" charset="0"/>
              </a:rPr>
              <a:t>false</a:t>
            </a:r>
            <a:endParaRPr lang="en-US" b="1" dirty="0">
              <a:solidFill>
                <a:srgbClr val="C00000"/>
              </a:solidFill>
              <a:latin typeface="Century Gothic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104" y="6070022"/>
            <a:ext cx="652896" cy="65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0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 animBg="1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5550</TotalTime>
  <Words>1221</Words>
  <Application>Microsoft Office PowerPoint</Application>
  <PresentationFormat>On-screen Show (4:3)</PresentationFormat>
  <Paragraphs>476</Paragraphs>
  <Slides>47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Moawad</dc:creator>
  <cp:lastModifiedBy>Ahmed Moawad</cp:lastModifiedBy>
  <cp:revision>242</cp:revision>
  <dcterms:created xsi:type="dcterms:W3CDTF">2015-12-05T08:54:57Z</dcterms:created>
  <dcterms:modified xsi:type="dcterms:W3CDTF">2015-12-23T06:41:36Z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