
<file path=[Content_Types].xml><?xml version="1.0" encoding="utf-8"?>
<Types xmlns="http://schemas.openxmlformats.org/package/2006/content-types">
  <Default Extension="png" ContentType="image/png"/>
  <Default Extension="bmp" ContentType="image/bmp"/>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3"/>
  </p:notesMasterIdLst>
  <p:sldIdLst>
    <p:sldId id="256" r:id="rId2"/>
    <p:sldId id="257" r:id="rId3"/>
    <p:sldId id="259" r:id="rId4"/>
    <p:sldId id="258" r:id="rId5"/>
    <p:sldId id="260" r:id="rId6"/>
    <p:sldId id="262" r:id="rId7"/>
    <p:sldId id="261" r:id="rId8"/>
    <p:sldId id="263"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53" autoAdjust="0"/>
    <p:restoredTop sz="94660"/>
  </p:normalViewPr>
  <p:slideViewPr>
    <p:cSldViewPr>
      <p:cViewPr varScale="1">
        <p:scale>
          <a:sx n="69" d="100"/>
          <a:sy n="69" d="100"/>
        </p:scale>
        <p:origin x="-960" y="-108"/>
      </p:cViewPr>
      <p:guideLst>
        <p:guide orient="horz"/>
        <p:guide/>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55CDCF-A946-4219-938C-A0892D31229A}" type="datetimeFigureOut">
              <a:rPr lang="en-US" smtClean="0"/>
              <a:t>10/30/2010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EE323B-84F7-4BE8-BCCF-FC72B299C2D4}" type="slidenum">
              <a:rPr lang="en-US" smtClean="0"/>
              <a:t>‹#›</a:t>
            </a:fld>
            <a:endParaRPr lang="en-US"/>
          </a:p>
        </p:txBody>
      </p:sp>
    </p:spTree>
    <p:extLst>
      <p:ext uri="{BB962C8B-B14F-4D97-AF65-F5344CB8AC3E}">
        <p14:creationId xmlns:p14="http://schemas.microsoft.com/office/powerpoint/2010/main" val="3619048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say Microsoft in front</a:t>
            </a:r>
            <a:r>
              <a:rPr lang="en-US" baseline="0" dirty="0" smtClean="0"/>
              <a:t> of bunch of developers, geeks, IT professionals or even regular computer users we can imagine that there head is full of Microsoft products and services. Microsoft usually rely on producing closed software and selling licenses to users and enterprises.</a:t>
            </a:r>
          </a:p>
        </p:txBody>
      </p:sp>
      <p:sp>
        <p:nvSpPr>
          <p:cNvPr id="4" name="Slide Number Placeholder 3"/>
          <p:cNvSpPr>
            <a:spLocks noGrp="1"/>
          </p:cNvSpPr>
          <p:nvPr>
            <p:ph type="sldNum" sz="quarter" idx="10"/>
          </p:nvPr>
        </p:nvSpPr>
        <p:spPr/>
        <p:txBody>
          <a:bodyPr/>
          <a:lstStyle/>
          <a:p>
            <a:fld id="{11EE323B-84F7-4BE8-BCCF-FC72B299C2D4}" type="slidenum">
              <a:rPr lang="en-US" smtClean="0"/>
              <a:t>2</a:t>
            </a:fld>
            <a:endParaRPr lang="en-US"/>
          </a:p>
        </p:txBody>
      </p:sp>
    </p:spTree>
    <p:extLst>
      <p:ext uri="{BB962C8B-B14F-4D97-AF65-F5344CB8AC3E}">
        <p14:creationId xmlns:p14="http://schemas.microsoft.com/office/powerpoint/2010/main" val="487409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Recently</a:t>
            </a:r>
            <a:r>
              <a:rPr lang="en-US" baseline="0" dirty="0" smtClean="0"/>
              <a:t> we have noticed a slight change in Microsoft’s policy regarding closed/open source software, also a lot of products were released for free of charge.</a:t>
            </a:r>
            <a:endParaRPr lang="en-US" dirty="0"/>
          </a:p>
        </p:txBody>
      </p:sp>
      <p:sp>
        <p:nvSpPr>
          <p:cNvPr id="4" name="Slide Number Placeholder 3"/>
          <p:cNvSpPr>
            <a:spLocks noGrp="1"/>
          </p:cNvSpPr>
          <p:nvPr>
            <p:ph type="sldNum" sz="quarter" idx="10"/>
          </p:nvPr>
        </p:nvSpPr>
        <p:spPr/>
        <p:txBody>
          <a:bodyPr/>
          <a:lstStyle/>
          <a:p>
            <a:fld id="{11EE323B-84F7-4BE8-BCCF-FC72B299C2D4}" type="slidenum">
              <a:rPr lang="en-US" smtClean="0"/>
              <a:t>3</a:t>
            </a:fld>
            <a:endParaRPr lang="en-US"/>
          </a:p>
        </p:txBody>
      </p:sp>
    </p:spTree>
    <p:extLst>
      <p:ext uri="{BB962C8B-B14F-4D97-AF65-F5344CB8AC3E}">
        <p14:creationId xmlns:p14="http://schemas.microsoft.com/office/powerpoint/2010/main" val="462306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following is how</a:t>
            </a:r>
            <a:r>
              <a:rPr lang="en-US" baseline="0" dirty="0" smtClean="0"/>
              <a:t> Microsoft took serious steps to move to open source.</a:t>
            </a:r>
          </a:p>
          <a:p>
            <a:r>
              <a:rPr lang="en-US" baseline="0" dirty="0" smtClean="0"/>
              <a:t>It started building it’s own open source projects such are development tools and frameworks that are all targeting its own technologies with a big focus on the interoperability. All those projects were already proven and widely adopted by developers, and even enterprises.</a:t>
            </a:r>
          </a:p>
        </p:txBody>
      </p:sp>
      <p:sp>
        <p:nvSpPr>
          <p:cNvPr id="4" name="Slide Number Placeholder 3"/>
          <p:cNvSpPr>
            <a:spLocks noGrp="1"/>
          </p:cNvSpPr>
          <p:nvPr>
            <p:ph type="sldNum" sz="quarter" idx="10"/>
          </p:nvPr>
        </p:nvSpPr>
        <p:spPr/>
        <p:txBody>
          <a:bodyPr/>
          <a:lstStyle/>
          <a:p>
            <a:fld id="{11EE323B-84F7-4BE8-BCCF-FC72B299C2D4}" type="slidenum">
              <a:rPr lang="en-US" smtClean="0"/>
              <a:t>4</a:t>
            </a:fld>
            <a:endParaRPr lang="en-US"/>
          </a:p>
        </p:txBody>
      </p:sp>
    </p:spTree>
    <p:extLst>
      <p:ext uri="{BB962C8B-B14F-4D97-AF65-F5344CB8AC3E}">
        <p14:creationId xmlns:p14="http://schemas.microsoft.com/office/powerpoint/2010/main" val="3260118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a:t>
            </a:r>
            <a:r>
              <a:rPr lang="en-US" baseline="0" dirty="0" smtClean="0"/>
              <a:t> Source Microsoft Projects:</a:t>
            </a:r>
          </a:p>
          <a:p>
            <a:r>
              <a:rPr lang="en-US" baseline="0" dirty="0" smtClean="0"/>
              <a:t>1- Managed Extensibility Framework</a:t>
            </a:r>
          </a:p>
          <a:p>
            <a:r>
              <a:rPr lang="en-US" baseline="0" dirty="0" smtClean="0"/>
              <a:t>   Started in 2008 as separate open source project.</a:t>
            </a:r>
          </a:p>
          <a:p>
            <a:r>
              <a:rPr lang="en-US" baseline="0" dirty="0" smtClean="0"/>
              <a:t>   Shipped as part of .NET framework.</a:t>
            </a:r>
          </a:p>
          <a:p>
            <a:r>
              <a:rPr lang="en-US" baseline="0" dirty="0" smtClean="0"/>
              <a:t>   Even Visual Studio 2010 was built using MEF</a:t>
            </a:r>
          </a:p>
          <a:p>
            <a:endParaRPr lang="en-US" baseline="0" dirty="0" smtClean="0"/>
          </a:p>
          <a:p>
            <a:r>
              <a:rPr lang="en-US" baseline="0" dirty="0" smtClean="0"/>
              <a:t>2 - Microsoft .NET Micro Framework</a:t>
            </a:r>
          </a:p>
          <a:p>
            <a:r>
              <a:rPr lang="en-US" baseline="0" dirty="0" smtClean="0"/>
              <a:t>   .NET implementation to target small devices</a:t>
            </a:r>
          </a:p>
          <a:p>
            <a:r>
              <a:rPr lang="en-US" baseline="0" dirty="0" smtClean="0"/>
              <a:t>   Released as open source in 2009</a:t>
            </a:r>
          </a:p>
          <a:p>
            <a:r>
              <a:rPr lang="en-US" baseline="0" dirty="0" smtClean="0"/>
              <a:t>   used in +1,5 million devices</a:t>
            </a:r>
          </a:p>
          <a:p>
            <a:endParaRPr lang="en-US" baseline="0" dirty="0" smtClean="0"/>
          </a:p>
          <a:p>
            <a:r>
              <a:rPr lang="en-US" baseline="0" dirty="0" smtClean="0"/>
              <a:t>3- Iron Ruby and Iron Python</a:t>
            </a:r>
          </a:p>
          <a:p>
            <a:r>
              <a:rPr lang="en-US" baseline="0" dirty="0" smtClean="0"/>
              <a:t>    .NET implementation of Ruby &amp; Python for .NET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1EE323B-84F7-4BE8-BCCF-FC72B299C2D4}" type="slidenum">
              <a:rPr lang="en-US" smtClean="0"/>
              <a:t>5</a:t>
            </a:fld>
            <a:endParaRPr lang="en-US"/>
          </a:p>
        </p:txBody>
      </p:sp>
    </p:spTree>
    <p:extLst>
      <p:ext uri="{BB962C8B-B14F-4D97-AF65-F5344CB8AC3E}">
        <p14:creationId xmlns:p14="http://schemas.microsoft.com/office/powerpoint/2010/main" val="3792689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EE323B-84F7-4BE8-BCCF-FC72B299C2D4}" type="slidenum">
              <a:rPr lang="en-US" smtClean="0"/>
              <a:t>6</a:t>
            </a:fld>
            <a:endParaRPr lang="en-US"/>
          </a:p>
        </p:txBody>
      </p:sp>
    </p:spTree>
    <p:extLst>
      <p:ext uri="{BB962C8B-B14F-4D97-AF65-F5344CB8AC3E}">
        <p14:creationId xmlns:p14="http://schemas.microsoft.com/office/powerpoint/2010/main" val="1781451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4BDC0C-4E8D-43D0-BBD3-4B74DF8486D1}" type="datetimeFigureOut">
              <a:rPr lang="en-US" smtClean="0"/>
              <a:t>10/30/2010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96610-1BCE-48D1-8F6E-B12CEEA017A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4BDC0C-4E8D-43D0-BBD3-4B74DF8486D1}" type="datetimeFigureOut">
              <a:rPr lang="en-US" smtClean="0"/>
              <a:t>10/30/2010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96610-1BCE-48D1-8F6E-B12CEEA017A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34BDC0C-4E8D-43D0-BBD3-4B74DF8486D1}" type="datetimeFigureOut">
              <a:rPr lang="en-US" smtClean="0"/>
              <a:t>10/30/2010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96610-1BCE-48D1-8F6E-B12CEEA017A9}"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4BDC0C-4E8D-43D0-BBD3-4B74DF8486D1}" type="datetimeFigureOut">
              <a:rPr lang="en-US" smtClean="0"/>
              <a:t>10/30/2010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96610-1BCE-48D1-8F6E-B12CEEA017A9}"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4BDC0C-4E8D-43D0-BBD3-4B74DF8486D1}" type="datetimeFigureOut">
              <a:rPr lang="en-US" smtClean="0"/>
              <a:t>10/30/2010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96610-1BCE-48D1-8F6E-B12CEEA017A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34BDC0C-4E8D-43D0-BBD3-4B74DF8486D1}" type="datetimeFigureOut">
              <a:rPr lang="en-US" smtClean="0"/>
              <a:t>10/30/2010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96610-1BCE-48D1-8F6E-B12CEEA017A9}"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4BDC0C-4E8D-43D0-BBD3-4B74DF8486D1}" type="datetimeFigureOut">
              <a:rPr lang="en-US" smtClean="0"/>
              <a:t>10/30/2010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096610-1BCE-48D1-8F6E-B12CEEA017A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4BDC0C-4E8D-43D0-BBD3-4B74DF8486D1}" type="datetimeFigureOut">
              <a:rPr lang="en-US" smtClean="0"/>
              <a:t>10/30/2010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096610-1BCE-48D1-8F6E-B12CEEA017A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B34BDC0C-4E8D-43D0-BBD3-4B74DF8486D1}" type="datetimeFigureOut">
              <a:rPr lang="en-US" smtClean="0"/>
              <a:t>10/30/2010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096610-1BCE-48D1-8F6E-B12CEEA017A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34BDC0C-4E8D-43D0-BBD3-4B74DF8486D1}" type="datetimeFigureOut">
              <a:rPr lang="en-US" smtClean="0"/>
              <a:t>10/30/2010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96610-1BCE-48D1-8F6E-B12CEEA017A9}"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4BDC0C-4E8D-43D0-BBD3-4B74DF8486D1}" type="datetimeFigureOut">
              <a:rPr lang="en-US" smtClean="0"/>
              <a:t>10/30/2010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96610-1BCE-48D1-8F6E-B12CEEA017A9}"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B34BDC0C-4E8D-43D0-BBD3-4B74DF8486D1}" type="datetimeFigureOut">
              <a:rPr lang="en-US" smtClean="0"/>
              <a:t>10/30/2010</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D3096610-1BCE-48D1-8F6E-B12CEEA017A9}"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bmp"/><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hyperlink" Target="http://ironruby.net/" TargetMode="External"/><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windowsclient.net/" TargetMode="External"/><Relationship Id="rId7" Type="http://schemas.openxmlformats.org/officeDocument/2006/relationships/hyperlink" Target="http://technet.com/" TargetMode="External"/><Relationship Id="rId2" Type="http://schemas.openxmlformats.org/officeDocument/2006/relationships/hyperlink" Target="http://asp.net/" TargetMode="External"/><Relationship Id="rId1" Type="http://schemas.openxmlformats.org/officeDocument/2006/relationships/slideLayout" Target="../slideLayouts/slideLayout4.xml"/><Relationship Id="rId6" Type="http://schemas.openxmlformats.org/officeDocument/2006/relationships/hyperlink" Target="file:///C:\Users\Bashar\AppData\Local\Temp\WindowsLiveWriter-429641856\F2361BE672FA\msdn.com" TargetMode="External"/><Relationship Id="rId5" Type="http://schemas.openxmlformats.org/officeDocument/2006/relationships/hyperlink" Target="http://www.iis.net/" TargetMode="External"/><Relationship Id="rId4" Type="http://schemas.openxmlformats.org/officeDocument/2006/relationships/hyperlink" Target="http://www.silverlight.ne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766" y="536084"/>
            <a:ext cx="5521234" cy="1007626"/>
          </a:xfrm>
          <a:prstGeom prst="rect">
            <a:avLst/>
          </a:prstGeom>
        </p:spPr>
      </p:pic>
      <p:sp>
        <p:nvSpPr>
          <p:cNvPr id="6" name="TextBox 5"/>
          <p:cNvSpPr txBox="1"/>
          <p:nvPr/>
        </p:nvSpPr>
        <p:spPr>
          <a:xfrm>
            <a:off x="546463" y="1543710"/>
            <a:ext cx="6006737" cy="1015663"/>
          </a:xfrm>
          <a:prstGeom prst="rect">
            <a:avLst/>
          </a:prstGeom>
          <a:noFill/>
        </p:spPr>
        <p:txBody>
          <a:bodyPr wrap="square" rtlCol="0">
            <a:spAutoFit/>
          </a:bodyPr>
          <a:lstStyle/>
          <a:p>
            <a:r>
              <a:rPr lang="en-US" sz="6000" dirty="0" smtClean="0">
                <a:solidFill>
                  <a:schemeClr val="bg1"/>
                </a:solidFill>
                <a:latin typeface="Verdana" pitchFamily="34" charset="0"/>
                <a:ea typeface="Verdana" pitchFamily="34" charset="0"/>
                <a:cs typeface="Verdana" pitchFamily="34" charset="0"/>
              </a:rPr>
              <a:t>&amp; Open Source</a:t>
            </a:r>
            <a:endParaRPr lang="en-US" sz="6000" dirty="0">
              <a:solidFill>
                <a:schemeClr val="bg1"/>
              </a:solidFill>
              <a:latin typeface="Verdana" pitchFamily="34" charset="0"/>
              <a:ea typeface="Verdana" pitchFamily="34" charset="0"/>
              <a:cs typeface="Verdana" pitchFamily="34" charset="0"/>
            </a:endParaRPr>
          </a:p>
        </p:txBody>
      </p:sp>
      <p:sp>
        <p:nvSpPr>
          <p:cNvPr id="8" name="Subtitle 7"/>
          <p:cNvSpPr>
            <a:spLocks noGrp="1"/>
          </p:cNvSpPr>
          <p:nvPr>
            <p:ph type="subTitle" idx="1"/>
          </p:nvPr>
        </p:nvSpPr>
        <p:spPr>
          <a:xfrm>
            <a:off x="228600" y="5564714"/>
            <a:ext cx="3309803" cy="1260629"/>
          </a:xfrm>
        </p:spPr>
        <p:txBody>
          <a:bodyPr>
            <a:normAutofit/>
          </a:bodyPr>
          <a:lstStyle/>
          <a:p>
            <a:r>
              <a:rPr lang="en-US" sz="2400" dirty="0" smtClean="0">
                <a:solidFill>
                  <a:schemeClr val="accent2">
                    <a:lumMod val="75000"/>
                  </a:schemeClr>
                </a:solidFill>
              </a:rPr>
              <a:t>Bashar Kokash</a:t>
            </a:r>
          </a:p>
          <a:p>
            <a:r>
              <a:rPr lang="en-US" sz="2400" dirty="0" smtClean="0">
                <a:solidFill>
                  <a:schemeClr val="accent2">
                    <a:lumMod val="75000"/>
                  </a:schemeClr>
                </a:solidFill>
              </a:rPr>
              <a:t>Software Engineer</a:t>
            </a:r>
          </a:p>
        </p:txBody>
      </p:sp>
    </p:spTree>
    <p:extLst>
      <p:ext uri="{BB962C8B-B14F-4D97-AF65-F5344CB8AC3E}">
        <p14:creationId xmlns:p14="http://schemas.microsoft.com/office/powerpoint/2010/main" val="1917194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15000" y="881990"/>
            <a:ext cx="3089563" cy="1323439"/>
          </a:xfrm>
          <a:prstGeom prst="rect">
            <a:avLst/>
          </a:prstGeom>
          <a:noFill/>
        </p:spPr>
        <p:txBody>
          <a:bodyPr wrap="square" rtlCol="0">
            <a:spAutoFit/>
          </a:bodyPr>
          <a:lstStyle/>
          <a:p>
            <a:r>
              <a:rPr lang="en-US" sz="8000" dirty="0" smtClean="0">
                <a:solidFill>
                  <a:schemeClr val="bg1"/>
                </a:solidFill>
              </a:rPr>
              <a:t>Facts</a:t>
            </a:r>
            <a:endParaRPr lang="en-US" sz="8000" dirty="0">
              <a:solidFill>
                <a:schemeClr val="bg1"/>
              </a:solidFill>
            </a:endParaRPr>
          </a:p>
        </p:txBody>
      </p:sp>
      <p:sp>
        <p:nvSpPr>
          <p:cNvPr id="2" name="TextBox 1"/>
          <p:cNvSpPr txBox="1"/>
          <p:nvPr/>
        </p:nvSpPr>
        <p:spPr>
          <a:xfrm>
            <a:off x="228600" y="2333685"/>
            <a:ext cx="7465505" cy="4524315"/>
          </a:xfrm>
          <a:prstGeom prst="rect">
            <a:avLst/>
          </a:prstGeom>
          <a:noFill/>
        </p:spPr>
        <p:txBody>
          <a:bodyPr wrap="none" rtlCol="0">
            <a:spAutoFit/>
          </a:bodyPr>
          <a:lstStyle/>
          <a:p>
            <a:pPr marL="285750" indent="-285750">
              <a:buFont typeface="Arial" pitchFamily="34" charset="0"/>
              <a:buChar char="•"/>
            </a:pPr>
            <a:r>
              <a:rPr lang="fr-FR" dirty="0" smtClean="0"/>
              <a:t>Microsoft </a:t>
            </a:r>
            <a:r>
              <a:rPr lang="fr-FR" dirty="0"/>
              <a:t>h</a:t>
            </a:r>
            <a:r>
              <a:rPr lang="fr-FR" dirty="0" smtClean="0"/>
              <a:t>as 2 OSI </a:t>
            </a:r>
            <a:r>
              <a:rPr lang="fr-FR" dirty="0" err="1" smtClean="0"/>
              <a:t>approved</a:t>
            </a:r>
            <a:r>
              <a:rPr lang="fr-FR" dirty="0" smtClean="0"/>
              <a:t> open source licences</a:t>
            </a:r>
          </a:p>
          <a:p>
            <a:pPr marL="285750" indent="-285750">
              <a:buFont typeface="Arial" pitchFamily="34" charset="0"/>
              <a:buChar char="•"/>
            </a:pPr>
            <a:endParaRPr lang="fr-FR" dirty="0" smtClean="0"/>
          </a:p>
          <a:p>
            <a:pPr marL="285750" indent="-285750">
              <a:buFont typeface="Arial" pitchFamily="34" charset="0"/>
              <a:buChar char="•"/>
            </a:pPr>
            <a:r>
              <a:rPr lang="fr-FR" dirty="0" smtClean="0"/>
              <a:t>Microsoft released the .net source code </a:t>
            </a:r>
            <a:r>
              <a:rPr lang="fr-FR" dirty="0" err="1" smtClean="0"/>
              <a:t>since</a:t>
            </a:r>
            <a:r>
              <a:rPr lang="fr-FR" dirty="0" smtClean="0"/>
              <a:t> 2007 </a:t>
            </a:r>
            <a:r>
              <a:rPr lang="fr-FR" dirty="0" err="1" smtClean="0"/>
              <a:t>under</a:t>
            </a:r>
            <a:r>
              <a:rPr lang="fr-FR" dirty="0" smtClean="0"/>
              <a:t> MS-RL</a:t>
            </a:r>
          </a:p>
          <a:p>
            <a:pPr marL="285750" indent="-285750">
              <a:buFont typeface="Arial" pitchFamily="34" charset="0"/>
              <a:buChar char="•"/>
            </a:pPr>
            <a:endParaRPr lang="en-US" dirty="0" smtClean="0"/>
          </a:p>
          <a:p>
            <a:pPr marL="285750" indent="-285750">
              <a:buFont typeface="Arial" pitchFamily="34" charset="0"/>
              <a:buChar char="•"/>
            </a:pPr>
            <a:r>
              <a:rPr lang="en-US" dirty="0" smtClean="0"/>
              <a:t>MS-PL is </a:t>
            </a:r>
            <a:r>
              <a:rPr lang="en-US" dirty="0"/>
              <a:t>one of the top 10 used </a:t>
            </a:r>
            <a:r>
              <a:rPr lang="en-US" dirty="0" smtClean="0"/>
              <a:t>licenses.</a:t>
            </a:r>
          </a:p>
          <a:p>
            <a:pPr marL="285750" indent="-285750">
              <a:buFont typeface="Arial" pitchFamily="34" charset="0"/>
              <a:buChar char="•"/>
            </a:pPr>
            <a:endParaRPr lang="fr-FR" dirty="0" smtClean="0"/>
          </a:p>
          <a:p>
            <a:pPr marL="285750" indent="-285750">
              <a:buFont typeface="Arial" pitchFamily="34" charset="0"/>
              <a:buChar char="•"/>
            </a:pPr>
            <a:r>
              <a:rPr lang="fr-FR" dirty="0" smtClean="0"/>
              <a:t>Microsoft </a:t>
            </a:r>
            <a:r>
              <a:rPr lang="en-US" dirty="0"/>
              <a:t>contributed</a:t>
            </a:r>
            <a:r>
              <a:rPr lang="fr-FR" dirty="0"/>
              <a:t> +200,000 line of code to Linux </a:t>
            </a:r>
            <a:r>
              <a:rPr lang="fr-FR" dirty="0" err="1"/>
              <a:t>kernel</a:t>
            </a:r>
            <a:r>
              <a:rPr lang="fr-FR" dirty="0"/>
              <a:t> </a:t>
            </a:r>
            <a:r>
              <a:rPr lang="fr-FR" dirty="0" err="1"/>
              <a:t>community</a:t>
            </a:r>
            <a:r>
              <a:rPr lang="fr-FR" dirty="0"/>
              <a:t> </a:t>
            </a:r>
          </a:p>
          <a:p>
            <a:r>
              <a:rPr lang="fr-FR" dirty="0"/>
              <a:t>for </a:t>
            </a:r>
            <a:r>
              <a:rPr lang="fr-FR" dirty="0" err="1"/>
              <a:t>device</a:t>
            </a:r>
            <a:r>
              <a:rPr lang="fr-FR" dirty="0"/>
              <a:t> drivers support.</a:t>
            </a:r>
          </a:p>
          <a:p>
            <a:pPr marL="285750" indent="-285750">
              <a:buFont typeface="Arial" pitchFamily="34" charset="0"/>
              <a:buChar char="•"/>
            </a:pPr>
            <a:endParaRPr lang="en-US" dirty="0" smtClean="0"/>
          </a:p>
          <a:p>
            <a:pPr marL="285750" indent="-285750">
              <a:buFont typeface="Arial" pitchFamily="34" charset="0"/>
              <a:buChar char="•"/>
            </a:pPr>
            <a:r>
              <a:rPr lang="en-US" dirty="0" smtClean="0"/>
              <a:t>Microsoft </a:t>
            </a:r>
            <a:r>
              <a:rPr lang="en-US" dirty="0"/>
              <a:t>is a platinum </a:t>
            </a:r>
            <a:r>
              <a:rPr lang="en-US" dirty="0" err="1"/>
              <a:t>sponser</a:t>
            </a:r>
            <a:r>
              <a:rPr lang="en-US" dirty="0"/>
              <a:t> of the Apache </a:t>
            </a:r>
            <a:r>
              <a:rPr lang="en-US" dirty="0" smtClean="0"/>
              <a:t>software Foundation.</a:t>
            </a:r>
          </a:p>
          <a:p>
            <a:pPr marL="285750" indent="-285750">
              <a:buFont typeface="Arial" pitchFamily="34" charset="0"/>
              <a:buChar char="•"/>
            </a:pPr>
            <a:endParaRPr lang="en-US" dirty="0" smtClean="0"/>
          </a:p>
          <a:p>
            <a:pPr marL="285750" indent="-285750">
              <a:buFont typeface="Arial" pitchFamily="34" charset="0"/>
              <a:buChar char="•"/>
            </a:pPr>
            <a:r>
              <a:rPr lang="en-US" dirty="0" smtClean="0"/>
              <a:t>Microsoft </a:t>
            </a:r>
            <a:r>
              <a:rPr lang="en-US" dirty="0"/>
              <a:t>has full time employees working on PHP </a:t>
            </a:r>
            <a:r>
              <a:rPr lang="en-US" dirty="0" smtClean="0"/>
              <a:t>project.</a:t>
            </a:r>
          </a:p>
          <a:p>
            <a:pPr marL="285750" indent="-285750">
              <a:buFont typeface="Arial" pitchFamily="34" charset="0"/>
              <a:buChar char="•"/>
            </a:pPr>
            <a:endParaRPr lang="en-US" dirty="0"/>
          </a:p>
          <a:p>
            <a:pPr marL="285750" indent="-285750">
              <a:buFont typeface="Arial" pitchFamily="34" charset="0"/>
              <a:buChar char="•"/>
            </a:pPr>
            <a:r>
              <a:rPr lang="en-US" dirty="0" smtClean="0"/>
              <a:t>Install and configure Drupal/</a:t>
            </a:r>
            <a:r>
              <a:rPr lang="en-US" dirty="0" err="1" smtClean="0"/>
              <a:t>WordPress</a:t>
            </a:r>
            <a:r>
              <a:rPr lang="en-US" dirty="0" smtClean="0"/>
              <a:t> including MySQL and PHP on IIS</a:t>
            </a:r>
          </a:p>
          <a:p>
            <a:r>
              <a:rPr lang="en-US" dirty="0" smtClean="0"/>
              <a:t>in less than 10 minutes using the Web Platform.</a:t>
            </a:r>
          </a:p>
          <a:p>
            <a:pPr marL="285750" indent="-285750">
              <a:buFont typeface="Arial" pitchFamily="34" charset="0"/>
              <a:buChar cha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766" y="536084"/>
            <a:ext cx="5521234" cy="1007626"/>
          </a:xfrm>
          <a:prstGeom prst="rect">
            <a:avLst/>
          </a:prstGeom>
        </p:spPr>
      </p:pic>
    </p:spTree>
    <p:extLst>
      <p:ext uri="{BB962C8B-B14F-4D97-AF65-F5344CB8AC3E}">
        <p14:creationId xmlns:p14="http://schemas.microsoft.com/office/powerpoint/2010/main" val="1856291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457200"/>
            <a:ext cx="7772400" cy="1780108"/>
          </a:xfrm>
        </p:spPr>
        <p:txBody>
          <a:bodyPr/>
          <a:lstStyle/>
          <a:p>
            <a:r>
              <a:rPr lang="en-US" dirty="0" smtClean="0"/>
              <a:t>Thanks for listening</a:t>
            </a:r>
            <a:endParaRPr lang="en-US" dirty="0"/>
          </a:p>
        </p:txBody>
      </p:sp>
      <p:sp>
        <p:nvSpPr>
          <p:cNvPr id="5" name="Subtitle 4"/>
          <p:cNvSpPr>
            <a:spLocks noGrp="1"/>
          </p:cNvSpPr>
          <p:nvPr>
            <p:ph type="subTitle" idx="1"/>
          </p:nvPr>
        </p:nvSpPr>
        <p:spPr>
          <a:xfrm>
            <a:off x="533400" y="5105400"/>
            <a:ext cx="2486891" cy="1473200"/>
          </a:xfrm>
        </p:spPr>
        <p:txBody>
          <a:bodyPr>
            <a:normAutofit lnSpcReduction="10000"/>
          </a:bodyPr>
          <a:lstStyle/>
          <a:p>
            <a:pPr algn="l"/>
            <a:r>
              <a:rPr lang="en-US" b="1" dirty="0" smtClean="0">
                <a:solidFill>
                  <a:schemeClr val="tx1"/>
                </a:solidFill>
              </a:rPr>
              <a:t>Bashar Kokash</a:t>
            </a:r>
          </a:p>
          <a:p>
            <a:pPr algn="l"/>
            <a:r>
              <a:rPr lang="en-US" b="1" dirty="0" smtClean="0">
                <a:solidFill>
                  <a:schemeClr val="tx1"/>
                </a:solidFill>
              </a:rPr>
              <a:t>Software Engineer</a:t>
            </a:r>
          </a:p>
          <a:p>
            <a:pPr algn="l"/>
            <a:r>
              <a:rPr lang="en-US" b="1" dirty="0" smtClean="0">
                <a:solidFill>
                  <a:schemeClr val="tx1"/>
                </a:solidFill>
              </a:rPr>
              <a:t>@</a:t>
            </a:r>
            <a:r>
              <a:rPr lang="en-US" b="1" dirty="0" err="1" smtClean="0">
                <a:solidFill>
                  <a:schemeClr val="tx1"/>
                </a:solidFill>
              </a:rPr>
              <a:t>bashar_kokash</a:t>
            </a:r>
            <a:endParaRPr lang="en-US" b="1" dirty="0" smtClean="0">
              <a:solidFill>
                <a:schemeClr val="tx1"/>
              </a:solidFill>
            </a:endParaRPr>
          </a:p>
          <a:p>
            <a:pPr algn="l"/>
            <a:r>
              <a:rPr lang="en-US" b="1" dirty="0" smtClean="0">
                <a:solidFill>
                  <a:schemeClr val="tx1"/>
                </a:solidFill>
              </a:rPr>
              <a:t>Basharkokash.com</a:t>
            </a:r>
          </a:p>
          <a:p>
            <a:pPr algn="l"/>
            <a:endParaRPr lang="en-US" b="1" dirty="0"/>
          </a:p>
        </p:txBody>
      </p:sp>
      <p:sp>
        <p:nvSpPr>
          <p:cNvPr id="7" name="Title 2"/>
          <p:cNvSpPr txBox="1">
            <a:spLocks/>
          </p:cNvSpPr>
          <p:nvPr/>
        </p:nvSpPr>
        <p:spPr>
          <a:xfrm>
            <a:off x="762000" y="2057400"/>
            <a:ext cx="7772400" cy="1780108"/>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Q &amp; A</a:t>
            </a:r>
            <a:endParaRPr lang="en-US" dirty="0"/>
          </a:p>
        </p:txBody>
      </p:sp>
    </p:spTree>
    <p:extLst>
      <p:ext uri="{BB962C8B-B14F-4D97-AF65-F5344CB8AC3E}">
        <p14:creationId xmlns:p14="http://schemas.microsoft.com/office/powerpoint/2010/main" val="3089718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
            </a:r>
            <a:br>
              <a:rPr lang="en-US" dirty="0" smtClean="0"/>
            </a:b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766" y="536084"/>
            <a:ext cx="5521234" cy="1007626"/>
          </a:xfrm>
          <a:prstGeom prst="rect">
            <a:avLst/>
          </a:prstGeom>
        </p:spPr>
      </p:pic>
      <p:sp>
        <p:nvSpPr>
          <p:cNvPr id="6" name="TextBox 5"/>
          <p:cNvSpPr txBox="1"/>
          <p:nvPr/>
        </p:nvSpPr>
        <p:spPr>
          <a:xfrm>
            <a:off x="1636592" y="3546455"/>
            <a:ext cx="6702378" cy="1200329"/>
          </a:xfrm>
          <a:prstGeom prst="rect">
            <a:avLst/>
          </a:prstGeom>
          <a:noFill/>
        </p:spPr>
        <p:txBody>
          <a:bodyPr wrap="square" rtlCol="0">
            <a:spAutoFit/>
          </a:bodyPr>
          <a:lstStyle/>
          <a:p>
            <a:r>
              <a:rPr lang="en-US" sz="7200" b="1" dirty="0" smtClean="0"/>
              <a:t>Closed Software</a:t>
            </a:r>
            <a:endParaRPr lang="en-US" sz="7200" b="1" dirty="0"/>
          </a:p>
        </p:txBody>
      </p:sp>
      <p:sp>
        <p:nvSpPr>
          <p:cNvPr id="7" name="TextBox 6"/>
          <p:cNvSpPr txBox="1"/>
          <p:nvPr/>
        </p:nvSpPr>
        <p:spPr>
          <a:xfrm>
            <a:off x="5497941" y="3043254"/>
            <a:ext cx="3375583" cy="646331"/>
          </a:xfrm>
          <a:prstGeom prst="rect">
            <a:avLst/>
          </a:prstGeom>
          <a:noFill/>
        </p:spPr>
        <p:txBody>
          <a:bodyPr wrap="square" rtlCol="0">
            <a:spAutoFit/>
          </a:bodyPr>
          <a:lstStyle/>
          <a:p>
            <a:r>
              <a:rPr lang="en-US" sz="3600" b="1" dirty="0" smtClean="0"/>
              <a:t>Selling Licenses</a:t>
            </a:r>
            <a:endParaRPr lang="en-US" sz="3600" b="1" dirty="0"/>
          </a:p>
        </p:txBody>
      </p:sp>
      <p:sp>
        <p:nvSpPr>
          <p:cNvPr id="8" name="TextBox 7"/>
          <p:cNvSpPr txBox="1"/>
          <p:nvPr/>
        </p:nvSpPr>
        <p:spPr>
          <a:xfrm>
            <a:off x="6324600" y="4876800"/>
            <a:ext cx="861133" cy="369332"/>
          </a:xfrm>
          <a:prstGeom prst="rect">
            <a:avLst/>
          </a:prstGeom>
          <a:noFill/>
        </p:spPr>
        <p:txBody>
          <a:bodyPr wrap="none" rtlCol="0">
            <a:spAutoFit/>
          </a:bodyPr>
          <a:lstStyle/>
          <a:p>
            <a:r>
              <a:rPr lang="en-US" dirty="0" smtClean="0"/>
              <a:t>Money</a:t>
            </a:r>
            <a:endParaRPr lang="en-US" dirty="0"/>
          </a:p>
        </p:txBody>
      </p:sp>
      <p:sp>
        <p:nvSpPr>
          <p:cNvPr id="11" name="TextBox 10"/>
          <p:cNvSpPr txBox="1"/>
          <p:nvPr/>
        </p:nvSpPr>
        <p:spPr>
          <a:xfrm>
            <a:off x="5392022" y="2670630"/>
            <a:ext cx="1091966" cy="369332"/>
          </a:xfrm>
          <a:prstGeom prst="rect">
            <a:avLst/>
          </a:prstGeom>
          <a:noFill/>
        </p:spPr>
        <p:txBody>
          <a:bodyPr wrap="none" rtlCol="0">
            <a:spAutoFit/>
          </a:bodyPr>
          <a:lstStyle/>
          <a:p>
            <a:r>
              <a:rPr lang="en-US" dirty="0" smtClean="0"/>
              <a:t>Windows</a:t>
            </a:r>
            <a:endParaRPr lang="en-US" dirty="0"/>
          </a:p>
        </p:txBody>
      </p:sp>
      <p:sp>
        <p:nvSpPr>
          <p:cNvPr id="12" name="TextBox 11"/>
          <p:cNvSpPr txBox="1"/>
          <p:nvPr/>
        </p:nvSpPr>
        <p:spPr>
          <a:xfrm>
            <a:off x="4699204" y="3186223"/>
            <a:ext cx="692818" cy="369332"/>
          </a:xfrm>
          <a:prstGeom prst="rect">
            <a:avLst/>
          </a:prstGeom>
          <a:noFill/>
        </p:spPr>
        <p:txBody>
          <a:bodyPr wrap="none" rtlCol="0">
            <a:spAutoFit/>
          </a:bodyPr>
          <a:lstStyle/>
          <a:p>
            <a:r>
              <a:rPr lang="en-US" dirty="0" err="1" smtClean="0"/>
              <a:t>XBox</a:t>
            </a:r>
            <a:endParaRPr lang="en-US" dirty="0"/>
          </a:p>
        </p:txBody>
      </p:sp>
      <p:sp>
        <p:nvSpPr>
          <p:cNvPr id="13" name="TextBox 12"/>
          <p:cNvSpPr txBox="1"/>
          <p:nvPr/>
        </p:nvSpPr>
        <p:spPr>
          <a:xfrm>
            <a:off x="947956" y="4911856"/>
            <a:ext cx="635110" cy="369332"/>
          </a:xfrm>
          <a:prstGeom prst="rect">
            <a:avLst/>
          </a:prstGeom>
          <a:noFill/>
        </p:spPr>
        <p:txBody>
          <a:bodyPr wrap="none" rtlCol="0">
            <a:spAutoFit/>
          </a:bodyPr>
          <a:lstStyle/>
          <a:p>
            <a:r>
              <a:rPr lang="en-US" dirty="0" smtClean="0"/>
              <a:t>.NET</a:t>
            </a:r>
            <a:endParaRPr lang="en-US" dirty="0"/>
          </a:p>
        </p:txBody>
      </p:sp>
      <p:sp>
        <p:nvSpPr>
          <p:cNvPr id="14" name="TextBox 13"/>
          <p:cNvSpPr txBox="1"/>
          <p:nvPr/>
        </p:nvSpPr>
        <p:spPr>
          <a:xfrm>
            <a:off x="3945226" y="4876800"/>
            <a:ext cx="774571" cy="369332"/>
          </a:xfrm>
          <a:prstGeom prst="rect">
            <a:avLst/>
          </a:prstGeom>
          <a:noFill/>
        </p:spPr>
        <p:txBody>
          <a:bodyPr wrap="none" rtlCol="0">
            <a:spAutoFit/>
          </a:bodyPr>
          <a:lstStyle/>
          <a:p>
            <a:r>
              <a:rPr lang="en-US" dirty="0" smtClean="0"/>
              <a:t>Office</a:t>
            </a:r>
            <a:endParaRPr lang="en-US" dirty="0"/>
          </a:p>
        </p:txBody>
      </p:sp>
      <p:sp>
        <p:nvSpPr>
          <p:cNvPr id="15" name="TextBox 14"/>
          <p:cNvSpPr txBox="1"/>
          <p:nvPr/>
        </p:nvSpPr>
        <p:spPr>
          <a:xfrm>
            <a:off x="6705600" y="2670630"/>
            <a:ext cx="1428596" cy="369332"/>
          </a:xfrm>
          <a:prstGeom prst="rect">
            <a:avLst/>
          </a:prstGeom>
          <a:noFill/>
        </p:spPr>
        <p:txBody>
          <a:bodyPr wrap="none" rtlCol="0">
            <a:spAutoFit/>
          </a:bodyPr>
          <a:lstStyle/>
          <a:p>
            <a:r>
              <a:rPr lang="en-US" dirty="0" smtClean="0"/>
              <a:t>Visual Studio</a:t>
            </a:r>
            <a:endParaRPr lang="en-US" dirty="0"/>
          </a:p>
        </p:txBody>
      </p:sp>
      <p:sp>
        <p:nvSpPr>
          <p:cNvPr id="16" name="TextBox 15"/>
          <p:cNvSpPr txBox="1"/>
          <p:nvPr/>
        </p:nvSpPr>
        <p:spPr>
          <a:xfrm>
            <a:off x="1636592" y="5841887"/>
            <a:ext cx="805029" cy="369332"/>
          </a:xfrm>
          <a:prstGeom prst="rect">
            <a:avLst/>
          </a:prstGeom>
          <a:noFill/>
        </p:spPr>
        <p:txBody>
          <a:bodyPr wrap="none" rtlCol="0">
            <a:spAutoFit/>
          </a:bodyPr>
          <a:lstStyle/>
          <a:p>
            <a:r>
              <a:rPr lang="en-US" dirty="0" smtClean="0"/>
              <a:t>MSDN</a:t>
            </a:r>
            <a:endParaRPr lang="en-US" dirty="0"/>
          </a:p>
        </p:txBody>
      </p:sp>
      <p:sp>
        <p:nvSpPr>
          <p:cNvPr id="17" name="TextBox 16"/>
          <p:cNvSpPr txBox="1"/>
          <p:nvPr/>
        </p:nvSpPr>
        <p:spPr>
          <a:xfrm>
            <a:off x="4841966" y="4727190"/>
            <a:ext cx="619080" cy="369332"/>
          </a:xfrm>
          <a:prstGeom prst="rect">
            <a:avLst/>
          </a:prstGeom>
          <a:noFill/>
        </p:spPr>
        <p:txBody>
          <a:bodyPr wrap="none" rtlCol="0">
            <a:spAutoFit/>
          </a:bodyPr>
          <a:lstStyle/>
          <a:p>
            <a:r>
              <a:rPr lang="en-US" dirty="0" smtClean="0"/>
              <a:t>Bing</a:t>
            </a:r>
            <a:endParaRPr lang="en-US" dirty="0"/>
          </a:p>
        </p:txBody>
      </p:sp>
      <p:sp>
        <p:nvSpPr>
          <p:cNvPr id="18" name="TextBox 17"/>
          <p:cNvSpPr txBox="1"/>
          <p:nvPr/>
        </p:nvSpPr>
        <p:spPr>
          <a:xfrm>
            <a:off x="3403796" y="3366419"/>
            <a:ext cx="1101584" cy="369332"/>
          </a:xfrm>
          <a:prstGeom prst="rect">
            <a:avLst/>
          </a:prstGeom>
          <a:noFill/>
        </p:spPr>
        <p:txBody>
          <a:bodyPr wrap="none" rtlCol="0">
            <a:spAutoFit/>
          </a:bodyPr>
          <a:lstStyle/>
          <a:p>
            <a:r>
              <a:rPr lang="en-US" dirty="0" err="1" smtClean="0"/>
              <a:t>CodePlex</a:t>
            </a:r>
            <a:endParaRPr lang="en-US" dirty="0"/>
          </a:p>
        </p:txBody>
      </p:sp>
      <p:sp>
        <p:nvSpPr>
          <p:cNvPr id="19" name="TextBox 18"/>
          <p:cNvSpPr txBox="1"/>
          <p:nvPr/>
        </p:nvSpPr>
        <p:spPr>
          <a:xfrm>
            <a:off x="987856" y="4384841"/>
            <a:ext cx="428322" cy="369332"/>
          </a:xfrm>
          <a:prstGeom prst="rect">
            <a:avLst/>
          </a:prstGeom>
          <a:noFill/>
        </p:spPr>
        <p:txBody>
          <a:bodyPr wrap="none" rtlCol="0">
            <a:spAutoFit/>
          </a:bodyPr>
          <a:lstStyle/>
          <a:p>
            <a:r>
              <a:rPr lang="en-US" dirty="0" smtClean="0"/>
              <a:t>C#</a:t>
            </a:r>
            <a:endParaRPr lang="en-US" dirty="0"/>
          </a:p>
        </p:txBody>
      </p:sp>
      <p:sp>
        <p:nvSpPr>
          <p:cNvPr id="20" name="TextBox 19"/>
          <p:cNvSpPr txBox="1"/>
          <p:nvPr/>
        </p:nvSpPr>
        <p:spPr>
          <a:xfrm>
            <a:off x="2852203" y="4859995"/>
            <a:ext cx="1024639" cy="369332"/>
          </a:xfrm>
          <a:prstGeom prst="rect">
            <a:avLst/>
          </a:prstGeom>
          <a:noFill/>
        </p:spPr>
        <p:txBody>
          <a:bodyPr wrap="none" rtlCol="0">
            <a:spAutoFit/>
          </a:bodyPr>
          <a:lstStyle/>
          <a:p>
            <a:r>
              <a:rPr lang="en-US" dirty="0" smtClean="0"/>
              <a:t>ASP.NET</a:t>
            </a:r>
            <a:endParaRPr lang="en-US" dirty="0"/>
          </a:p>
        </p:txBody>
      </p:sp>
      <p:sp>
        <p:nvSpPr>
          <p:cNvPr id="21" name="TextBox 20"/>
          <p:cNvSpPr txBox="1"/>
          <p:nvPr/>
        </p:nvSpPr>
        <p:spPr>
          <a:xfrm>
            <a:off x="1891616" y="5287320"/>
            <a:ext cx="1261884" cy="369332"/>
          </a:xfrm>
          <a:prstGeom prst="rect">
            <a:avLst/>
          </a:prstGeom>
          <a:noFill/>
        </p:spPr>
        <p:txBody>
          <a:bodyPr wrap="none" rtlCol="0">
            <a:spAutoFit/>
          </a:bodyPr>
          <a:lstStyle/>
          <a:p>
            <a:r>
              <a:rPr lang="en-US" dirty="0" smtClean="0"/>
              <a:t>Messenger</a:t>
            </a:r>
            <a:endParaRPr lang="en-US" dirty="0"/>
          </a:p>
        </p:txBody>
      </p:sp>
      <p:sp>
        <p:nvSpPr>
          <p:cNvPr id="23" name="TextBox 22"/>
          <p:cNvSpPr txBox="1"/>
          <p:nvPr/>
        </p:nvSpPr>
        <p:spPr>
          <a:xfrm>
            <a:off x="4088855" y="5638800"/>
            <a:ext cx="1257075" cy="369332"/>
          </a:xfrm>
          <a:prstGeom prst="rect">
            <a:avLst/>
          </a:prstGeom>
          <a:noFill/>
        </p:spPr>
        <p:txBody>
          <a:bodyPr wrap="none" rtlCol="0">
            <a:spAutoFit/>
          </a:bodyPr>
          <a:lstStyle/>
          <a:p>
            <a:r>
              <a:rPr lang="en-US" dirty="0" smtClean="0"/>
              <a:t>SharePoint</a:t>
            </a:r>
            <a:endParaRPr lang="en-US" dirty="0"/>
          </a:p>
        </p:txBody>
      </p:sp>
      <p:sp>
        <p:nvSpPr>
          <p:cNvPr id="24" name="TextBox 23"/>
          <p:cNvSpPr txBox="1"/>
          <p:nvPr/>
        </p:nvSpPr>
        <p:spPr>
          <a:xfrm>
            <a:off x="4227258" y="5243150"/>
            <a:ext cx="1813317" cy="369332"/>
          </a:xfrm>
          <a:prstGeom prst="rect">
            <a:avLst/>
          </a:prstGeom>
          <a:noFill/>
        </p:spPr>
        <p:txBody>
          <a:bodyPr wrap="none" rtlCol="0">
            <a:spAutoFit/>
          </a:bodyPr>
          <a:lstStyle/>
          <a:p>
            <a:r>
              <a:rPr lang="en-US" dirty="0" smtClean="0"/>
              <a:t>Exchange Server</a:t>
            </a:r>
            <a:endParaRPr lang="en-US" dirty="0"/>
          </a:p>
        </p:txBody>
      </p:sp>
      <p:sp>
        <p:nvSpPr>
          <p:cNvPr id="25" name="TextBox 24"/>
          <p:cNvSpPr txBox="1"/>
          <p:nvPr/>
        </p:nvSpPr>
        <p:spPr>
          <a:xfrm>
            <a:off x="5868676" y="5454134"/>
            <a:ext cx="431528" cy="369332"/>
          </a:xfrm>
          <a:prstGeom prst="rect">
            <a:avLst/>
          </a:prstGeom>
          <a:noFill/>
        </p:spPr>
        <p:txBody>
          <a:bodyPr wrap="none" rtlCol="0">
            <a:spAutoFit/>
          </a:bodyPr>
          <a:lstStyle/>
          <a:p>
            <a:r>
              <a:rPr lang="en-US" dirty="0" smtClean="0"/>
              <a:t>IIS</a:t>
            </a:r>
            <a:endParaRPr lang="en-US" dirty="0"/>
          </a:p>
        </p:txBody>
      </p:sp>
      <p:sp>
        <p:nvSpPr>
          <p:cNvPr id="26" name="TextBox 25"/>
          <p:cNvSpPr txBox="1"/>
          <p:nvPr/>
        </p:nvSpPr>
        <p:spPr>
          <a:xfrm>
            <a:off x="6948455" y="5453456"/>
            <a:ext cx="1152880" cy="369332"/>
          </a:xfrm>
          <a:prstGeom prst="rect">
            <a:avLst/>
          </a:prstGeom>
          <a:noFill/>
        </p:spPr>
        <p:txBody>
          <a:bodyPr wrap="none" rtlCol="0">
            <a:spAutoFit/>
          </a:bodyPr>
          <a:lstStyle/>
          <a:p>
            <a:r>
              <a:rPr lang="en-US" dirty="0" smtClean="0"/>
              <a:t>Silverlight</a:t>
            </a:r>
            <a:endParaRPr lang="en-US" dirty="0"/>
          </a:p>
        </p:txBody>
      </p:sp>
      <p:sp>
        <p:nvSpPr>
          <p:cNvPr id="27" name="TextBox 26"/>
          <p:cNvSpPr txBox="1"/>
          <p:nvPr/>
        </p:nvSpPr>
        <p:spPr>
          <a:xfrm>
            <a:off x="7368430" y="4911856"/>
            <a:ext cx="630301" cy="369332"/>
          </a:xfrm>
          <a:prstGeom prst="rect">
            <a:avLst/>
          </a:prstGeom>
          <a:noFill/>
        </p:spPr>
        <p:txBody>
          <a:bodyPr wrap="none" rtlCol="0">
            <a:spAutoFit/>
          </a:bodyPr>
          <a:lstStyle/>
          <a:p>
            <a:r>
              <a:rPr lang="en-US" dirty="0" smtClean="0"/>
              <a:t>WPF</a:t>
            </a:r>
            <a:endParaRPr lang="en-US" dirty="0"/>
          </a:p>
        </p:txBody>
      </p:sp>
      <p:sp>
        <p:nvSpPr>
          <p:cNvPr id="28" name="TextBox 27"/>
          <p:cNvSpPr txBox="1"/>
          <p:nvPr/>
        </p:nvSpPr>
        <p:spPr>
          <a:xfrm>
            <a:off x="7786184" y="4511822"/>
            <a:ext cx="678391" cy="369332"/>
          </a:xfrm>
          <a:prstGeom prst="rect">
            <a:avLst/>
          </a:prstGeom>
          <a:noFill/>
        </p:spPr>
        <p:txBody>
          <a:bodyPr wrap="none" rtlCol="0">
            <a:spAutoFit/>
          </a:bodyPr>
          <a:lstStyle/>
          <a:p>
            <a:r>
              <a:rPr lang="en-US" dirty="0" smtClean="0"/>
              <a:t>LINQ</a:t>
            </a:r>
            <a:endParaRPr lang="en-US" dirty="0"/>
          </a:p>
        </p:txBody>
      </p:sp>
      <p:sp>
        <p:nvSpPr>
          <p:cNvPr id="29" name="TextBox 28"/>
          <p:cNvSpPr txBox="1"/>
          <p:nvPr/>
        </p:nvSpPr>
        <p:spPr>
          <a:xfrm>
            <a:off x="3876842" y="2719620"/>
            <a:ext cx="1257075" cy="369332"/>
          </a:xfrm>
          <a:prstGeom prst="rect">
            <a:avLst/>
          </a:prstGeom>
          <a:noFill/>
        </p:spPr>
        <p:txBody>
          <a:bodyPr wrap="none" rtlCol="0">
            <a:spAutoFit/>
          </a:bodyPr>
          <a:lstStyle/>
          <a:p>
            <a:r>
              <a:rPr lang="en-US" dirty="0" smtClean="0"/>
              <a:t>SQL Server</a:t>
            </a:r>
            <a:endParaRPr lang="en-US" dirty="0"/>
          </a:p>
        </p:txBody>
      </p:sp>
      <p:sp>
        <p:nvSpPr>
          <p:cNvPr id="30" name="TextBox 29"/>
          <p:cNvSpPr txBox="1"/>
          <p:nvPr/>
        </p:nvSpPr>
        <p:spPr>
          <a:xfrm>
            <a:off x="1891616" y="2836871"/>
            <a:ext cx="1766830" cy="369332"/>
          </a:xfrm>
          <a:prstGeom prst="rect">
            <a:avLst/>
          </a:prstGeom>
          <a:noFill/>
        </p:spPr>
        <p:txBody>
          <a:bodyPr wrap="none" rtlCol="0">
            <a:spAutoFit/>
          </a:bodyPr>
          <a:lstStyle/>
          <a:p>
            <a:r>
              <a:rPr lang="en-US" dirty="0" smtClean="0"/>
              <a:t>Windows Phone</a:t>
            </a:r>
            <a:endParaRPr lang="en-US" dirty="0"/>
          </a:p>
        </p:txBody>
      </p:sp>
      <p:sp>
        <p:nvSpPr>
          <p:cNvPr id="31" name="TextBox 30"/>
          <p:cNvSpPr txBox="1"/>
          <p:nvPr/>
        </p:nvSpPr>
        <p:spPr>
          <a:xfrm>
            <a:off x="4420121" y="6162318"/>
            <a:ext cx="558166" cy="369332"/>
          </a:xfrm>
          <a:prstGeom prst="rect">
            <a:avLst/>
          </a:prstGeom>
          <a:noFill/>
        </p:spPr>
        <p:txBody>
          <a:bodyPr wrap="none" rtlCol="0">
            <a:spAutoFit/>
          </a:bodyPr>
          <a:lstStyle/>
          <a:p>
            <a:r>
              <a:rPr lang="en-US" dirty="0" smtClean="0"/>
              <a:t>Dos</a:t>
            </a:r>
            <a:endParaRPr lang="en-US" dirty="0"/>
          </a:p>
        </p:txBody>
      </p:sp>
      <p:sp>
        <p:nvSpPr>
          <p:cNvPr id="32" name="TextBox 31"/>
          <p:cNvSpPr txBox="1"/>
          <p:nvPr/>
        </p:nvSpPr>
        <p:spPr>
          <a:xfrm>
            <a:off x="1954200" y="3244334"/>
            <a:ext cx="898003" cy="369332"/>
          </a:xfrm>
          <a:prstGeom prst="rect">
            <a:avLst/>
          </a:prstGeom>
          <a:noFill/>
        </p:spPr>
        <p:txBody>
          <a:bodyPr wrap="none" rtlCol="0">
            <a:spAutoFit/>
          </a:bodyPr>
          <a:lstStyle/>
          <a:p>
            <a:r>
              <a:rPr lang="en-US" dirty="0" smtClean="0"/>
              <a:t>VB.NET</a:t>
            </a:r>
            <a:endParaRPr lang="en-US" dirty="0"/>
          </a:p>
        </p:txBody>
      </p:sp>
      <p:sp>
        <p:nvSpPr>
          <p:cNvPr id="33" name="TextBox 32"/>
          <p:cNvSpPr txBox="1"/>
          <p:nvPr/>
        </p:nvSpPr>
        <p:spPr>
          <a:xfrm>
            <a:off x="738589" y="2675168"/>
            <a:ext cx="899605" cy="369332"/>
          </a:xfrm>
          <a:prstGeom prst="rect">
            <a:avLst/>
          </a:prstGeom>
          <a:noFill/>
        </p:spPr>
        <p:txBody>
          <a:bodyPr wrap="none" rtlCol="0">
            <a:spAutoFit/>
          </a:bodyPr>
          <a:lstStyle/>
          <a:p>
            <a:r>
              <a:rPr lang="en-US" dirty="0" smtClean="0"/>
              <a:t>DirectX</a:t>
            </a:r>
            <a:endParaRPr lang="en-US" dirty="0"/>
          </a:p>
        </p:txBody>
      </p:sp>
      <p:sp>
        <p:nvSpPr>
          <p:cNvPr id="34" name="TextBox 33"/>
          <p:cNvSpPr txBox="1"/>
          <p:nvPr/>
        </p:nvSpPr>
        <p:spPr>
          <a:xfrm>
            <a:off x="738589" y="3206203"/>
            <a:ext cx="926857" cy="369332"/>
          </a:xfrm>
          <a:prstGeom prst="rect">
            <a:avLst/>
          </a:prstGeom>
          <a:noFill/>
        </p:spPr>
        <p:txBody>
          <a:bodyPr wrap="none" rtlCol="0">
            <a:spAutoFit/>
          </a:bodyPr>
          <a:lstStyle/>
          <a:p>
            <a:r>
              <a:rPr lang="en-US" dirty="0" smtClean="0"/>
              <a:t>Encarta</a:t>
            </a:r>
            <a:endParaRPr lang="en-US" dirty="0"/>
          </a:p>
        </p:txBody>
      </p:sp>
      <p:sp>
        <p:nvSpPr>
          <p:cNvPr id="35" name="TextBox 34"/>
          <p:cNvSpPr txBox="1"/>
          <p:nvPr/>
        </p:nvSpPr>
        <p:spPr>
          <a:xfrm>
            <a:off x="738589" y="3585189"/>
            <a:ext cx="655949" cy="369332"/>
          </a:xfrm>
          <a:prstGeom prst="rect">
            <a:avLst/>
          </a:prstGeom>
          <a:noFill/>
        </p:spPr>
        <p:txBody>
          <a:bodyPr wrap="none" rtlCol="0">
            <a:spAutoFit/>
          </a:bodyPr>
          <a:lstStyle/>
          <a:p>
            <a:r>
              <a:rPr lang="en-US" dirty="0" smtClean="0"/>
              <a:t>MSN</a:t>
            </a:r>
            <a:endParaRPr lang="en-US" dirty="0"/>
          </a:p>
        </p:txBody>
      </p:sp>
      <p:sp>
        <p:nvSpPr>
          <p:cNvPr id="36" name="TextBox 35"/>
          <p:cNvSpPr txBox="1"/>
          <p:nvPr/>
        </p:nvSpPr>
        <p:spPr>
          <a:xfrm>
            <a:off x="2126470" y="2398779"/>
            <a:ext cx="630301" cy="369332"/>
          </a:xfrm>
          <a:prstGeom prst="rect">
            <a:avLst/>
          </a:prstGeom>
          <a:noFill/>
        </p:spPr>
        <p:txBody>
          <a:bodyPr wrap="none" rtlCol="0">
            <a:spAutoFit/>
          </a:bodyPr>
          <a:lstStyle/>
          <a:p>
            <a:r>
              <a:rPr lang="en-US" dirty="0" smtClean="0"/>
              <a:t>Halo</a:t>
            </a:r>
            <a:endParaRPr lang="en-US" dirty="0"/>
          </a:p>
        </p:txBody>
      </p:sp>
      <p:sp>
        <p:nvSpPr>
          <p:cNvPr id="37" name="TextBox 36"/>
          <p:cNvSpPr txBox="1"/>
          <p:nvPr/>
        </p:nvSpPr>
        <p:spPr>
          <a:xfrm>
            <a:off x="5589593" y="6000649"/>
            <a:ext cx="952505" cy="369332"/>
          </a:xfrm>
          <a:prstGeom prst="rect">
            <a:avLst/>
          </a:prstGeom>
          <a:noFill/>
        </p:spPr>
        <p:txBody>
          <a:bodyPr wrap="none" rtlCol="0">
            <a:spAutoFit/>
          </a:bodyPr>
          <a:lstStyle/>
          <a:p>
            <a:r>
              <a:rPr lang="en-US" dirty="0" smtClean="0"/>
              <a:t>Hotmail</a:t>
            </a:r>
            <a:endParaRPr lang="en-US" dirty="0"/>
          </a:p>
        </p:txBody>
      </p:sp>
      <p:sp>
        <p:nvSpPr>
          <p:cNvPr id="38" name="TextBox 37"/>
          <p:cNvSpPr txBox="1"/>
          <p:nvPr/>
        </p:nvSpPr>
        <p:spPr>
          <a:xfrm>
            <a:off x="6863712" y="6026553"/>
            <a:ext cx="1863011" cy="369332"/>
          </a:xfrm>
          <a:prstGeom prst="rect">
            <a:avLst/>
          </a:prstGeom>
          <a:noFill/>
        </p:spPr>
        <p:txBody>
          <a:bodyPr wrap="none" rtlCol="0">
            <a:spAutoFit/>
          </a:bodyPr>
          <a:lstStyle/>
          <a:p>
            <a:r>
              <a:rPr lang="en-US" dirty="0" smtClean="0"/>
              <a:t>Internet Explorer</a:t>
            </a:r>
            <a:endParaRPr lang="en-US" dirty="0"/>
          </a:p>
        </p:txBody>
      </p:sp>
      <p:sp>
        <p:nvSpPr>
          <p:cNvPr id="39" name="TextBox 38"/>
          <p:cNvSpPr txBox="1"/>
          <p:nvPr/>
        </p:nvSpPr>
        <p:spPr>
          <a:xfrm>
            <a:off x="2852203" y="5969985"/>
            <a:ext cx="756938" cy="369332"/>
          </a:xfrm>
          <a:prstGeom prst="rect">
            <a:avLst/>
          </a:prstGeom>
          <a:noFill/>
        </p:spPr>
        <p:txBody>
          <a:bodyPr wrap="none" rtlCol="0">
            <a:spAutoFit/>
          </a:bodyPr>
          <a:lstStyle/>
          <a:p>
            <a:r>
              <a:rPr lang="en-US" dirty="0" smtClean="0"/>
              <a:t>Azure</a:t>
            </a:r>
            <a:endParaRPr lang="en-US" dirty="0"/>
          </a:p>
        </p:txBody>
      </p:sp>
      <p:sp>
        <p:nvSpPr>
          <p:cNvPr id="40" name="TextBox 39"/>
          <p:cNvSpPr txBox="1"/>
          <p:nvPr/>
        </p:nvSpPr>
        <p:spPr>
          <a:xfrm>
            <a:off x="576553" y="5804579"/>
            <a:ext cx="923651" cy="369332"/>
          </a:xfrm>
          <a:prstGeom prst="rect">
            <a:avLst/>
          </a:prstGeom>
          <a:noFill/>
        </p:spPr>
        <p:txBody>
          <a:bodyPr wrap="none" rtlCol="0">
            <a:spAutoFit/>
          </a:bodyPr>
          <a:lstStyle/>
          <a:p>
            <a:r>
              <a:rPr lang="en-US" dirty="0" smtClean="0"/>
              <a:t>Surface</a:t>
            </a:r>
            <a:endParaRPr lang="en-US" dirty="0"/>
          </a:p>
        </p:txBody>
      </p:sp>
      <p:sp>
        <p:nvSpPr>
          <p:cNvPr id="41" name="TextBox 40"/>
          <p:cNvSpPr txBox="1"/>
          <p:nvPr/>
        </p:nvSpPr>
        <p:spPr>
          <a:xfrm>
            <a:off x="882057" y="3964231"/>
            <a:ext cx="611065" cy="369332"/>
          </a:xfrm>
          <a:prstGeom prst="rect">
            <a:avLst/>
          </a:prstGeom>
          <a:noFill/>
        </p:spPr>
        <p:txBody>
          <a:bodyPr wrap="none" rtlCol="0">
            <a:spAutoFit/>
          </a:bodyPr>
          <a:lstStyle/>
          <a:p>
            <a:r>
              <a:rPr lang="en-US" dirty="0" smtClean="0"/>
              <a:t>XNA</a:t>
            </a:r>
            <a:endParaRPr lang="en-US" dirty="0"/>
          </a:p>
        </p:txBody>
      </p:sp>
      <p:sp>
        <p:nvSpPr>
          <p:cNvPr id="42" name="TextBox 41"/>
          <p:cNvSpPr txBox="1"/>
          <p:nvPr/>
        </p:nvSpPr>
        <p:spPr>
          <a:xfrm>
            <a:off x="927744" y="5427525"/>
            <a:ext cx="737702" cy="369332"/>
          </a:xfrm>
          <a:prstGeom prst="rect">
            <a:avLst/>
          </a:prstGeom>
          <a:noFill/>
        </p:spPr>
        <p:txBody>
          <a:bodyPr wrap="none" rtlCol="0">
            <a:spAutoFit/>
          </a:bodyPr>
          <a:lstStyle/>
          <a:p>
            <a:r>
              <a:rPr lang="en-US" dirty="0" smtClean="0"/>
              <a:t>ZUNE</a:t>
            </a:r>
            <a:endParaRPr lang="en-US" dirty="0"/>
          </a:p>
        </p:txBody>
      </p:sp>
      <p:sp>
        <p:nvSpPr>
          <p:cNvPr id="43" name="TextBox 42"/>
          <p:cNvSpPr txBox="1"/>
          <p:nvPr/>
        </p:nvSpPr>
        <p:spPr>
          <a:xfrm>
            <a:off x="5578094" y="4675329"/>
            <a:ext cx="636713" cy="369332"/>
          </a:xfrm>
          <a:prstGeom prst="rect">
            <a:avLst/>
          </a:prstGeom>
          <a:noFill/>
        </p:spPr>
        <p:txBody>
          <a:bodyPr wrap="none" rtlCol="0">
            <a:spAutoFit/>
          </a:bodyPr>
          <a:lstStyle/>
          <a:p>
            <a:r>
              <a:rPr lang="en-US" dirty="0" smtClean="0"/>
              <a:t>MVC</a:t>
            </a:r>
            <a:endParaRPr lang="en-US" dirty="0"/>
          </a:p>
        </p:txBody>
      </p:sp>
    </p:spTree>
    <p:extLst>
      <p:ext uri="{BB962C8B-B14F-4D97-AF65-F5344CB8AC3E}">
        <p14:creationId xmlns:p14="http://schemas.microsoft.com/office/powerpoint/2010/main" val="3844385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
            </a:r>
            <a:br>
              <a:rPr lang="en-US" dirty="0" smtClean="0"/>
            </a:b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766" y="536084"/>
            <a:ext cx="5521234" cy="1007626"/>
          </a:xfrm>
          <a:prstGeom prst="rect">
            <a:avLst/>
          </a:prstGeom>
        </p:spPr>
      </p:pic>
      <p:sp>
        <p:nvSpPr>
          <p:cNvPr id="6" name="TextBox 5"/>
          <p:cNvSpPr txBox="1"/>
          <p:nvPr/>
        </p:nvSpPr>
        <p:spPr>
          <a:xfrm>
            <a:off x="1394538" y="3585189"/>
            <a:ext cx="7749463" cy="1015663"/>
          </a:xfrm>
          <a:prstGeom prst="rect">
            <a:avLst/>
          </a:prstGeom>
          <a:noFill/>
        </p:spPr>
        <p:txBody>
          <a:bodyPr wrap="square" rtlCol="0">
            <a:spAutoFit/>
          </a:bodyPr>
          <a:lstStyle/>
          <a:p>
            <a:r>
              <a:rPr lang="en-US" sz="6000" b="1" dirty="0" smtClean="0">
                <a:solidFill>
                  <a:schemeClr val="tx2">
                    <a:lumMod val="60000"/>
                    <a:lumOff val="40000"/>
                  </a:schemeClr>
                </a:solidFill>
              </a:rPr>
              <a:t>Open Source Software</a:t>
            </a:r>
            <a:endParaRPr lang="en-US" sz="6000" b="1" dirty="0">
              <a:solidFill>
                <a:schemeClr val="tx2">
                  <a:lumMod val="60000"/>
                  <a:lumOff val="40000"/>
                </a:schemeClr>
              </a:solidFill>
            </a:endParaRPr>
          </a:p>
        </p:txBody>
      </p:sp>
      <p:sp>
        <p:nvSpPr>
          <p:cNvPr id="7" name="TextBox 6"/>
          <p:cNvSpPr txBox="1"/>
          <p:nvPr/>
        </p:nvSpPr>
        <p:spPr>
          <a:xfrm>
            <a:off x="6352309" y="2812421"/>
            <a:ext cx="3375583" cy="923330"/>
          </a:xfrm>
          <a:prstGeom prst="rect">
            <a:avLst/>
          </a:prstGeom>
          <a:noFill/>
        </p:spPr>
        <p:txBody>
          <a:bodyPr wrap="square" rtlCol="0">
            <a:spAutoFit/>
          </a:bodyPr>
          <a:lstStyle/>
          <a:p>
            <a:r>
              <a:rPr lang="en-US" sz="5400" b="1" dirty="0" smtClean="0"/>
              <a:t>Free</a:t>
            </a:r>
            <a:endParaRPr lang="en-US" sz="5400" b="1" dirty="0"/>
          </a:p>
        </p:txBody>
      </p:sp>
      <p:sp>
        <p:nvSpPr>
          <p:cNvPr id="8" name="TextBox 7"/>
          <p:cNvSpPr txBox="1"/>
          <p:nvPr/>
        </p:nvSpPr>
        <p:spPr>
          <a:xfrm>
            <a:off x="6324600" y="4876800"/>
            <a:ext cx="861133" cy="369332"/>
          </a:xfrm>
          <a:prstGeom prst="rect">
            <a:avLst/>
          </a:prstGeom>
          <a:noFill/>
        </p:spPr>
        <p:txBody>
          <a:bodyPr wrap="none" rtlCol="0">
            <a:spAutoFit/>
          </a:bodyPr>
          <a:lstStyle/>
          <a:p>
            <a:r>
              <a:rPr lang="en-US" dirty="0" smtClean="0"/>
              <a:t>Money</a:t>
            </a:r>
            <a:endParaRPr lang="en-US" dirty="0"/>
          </a:p>
        </p:txBody>
      </p:sp>
      <p:sp>
        <p:nvSpPr>
          <p:cNvPr id="11" name="TextBox 10"/>
          <p:cNvSpPr txBox="1"/>
          <p:nvPr/>
        </p:nvSpPr>
        <p:spPr>
          <a:xfrm>
            <a:off x="5392022" y="2670630"/>
            <a:ext cx="1091966" cy="369332"/>
          </a:xfrm>
          <a:prstGeom prst="rect">
            <a:avLst/>
          </a:prstGeom>
          <a:noFill/>
        </p:spPr>
        <p:txBody>
          <a:bodyPr wrap="none" rtlCol="0">
            <a:spAutoFit/>
          </a:bodyPr>
          <a:lstStyle/>
          <a:p>
            <a:r>
              <a:rPr lang="en-US" dirty="0" smtClean="0"/>
              <a:t>Windows</a:t>
            </a:r>
            <a:endParaRPr lang="en-US" dirty="0"/>
          </a:p>
        </p:txBody>
      </p:sp>
      <p:sp>
        <p:nvSpPr>
          <p:cNvPr id="12" name="TextBox 11"/>
          <p:cNvSpPr txBox="1"/>
          <p:nvPr/>
        </p:nvSpPr>
        <p:spPr>
          <a:xfrm>
            <a:off x="4699204" y="3186223"/>
            <a:ext cx="692818" cy="369332"/>
          </a:xfrm>
          <a:prstGeom prst="rect">
            <a:avLst/>
          </a:prstGeom>
          <a:noFill/>
        </p:spPr>
        <p:txBody>
          <a:bodyPr wrap="none" rtlCol="0">
            <a:spAutoFit/>
          </a:bodyPr>
          <a:lstStyle/>
          <a:p>
            <a:r>
              <a:rPr lang="en-US" dirty="0" err="1" smtClean="0"/>
              <a:t>XBox</a:t>
            </a:r>
            <a:endParaRPr lang="en-US" dirty="0"/>
          </a:p>
        </p:txBody>
      </p:sp>
      <p:sp>
        <p:nvSpPr>
          <p:cNvPr id="13" name="TextBox 12"/>
          <p:cNvSpPr txBox="1"/>
          <p:nvPr/>
        </p:nvSpPr>
        <p:spPr>
          <a:xfrm>
            <a:off x="947956" y="4911856"/>
            <a:ext cx="635110" cy="369332"/>
          </a:xfrm>
          <a:prstGeom prst="rect">
            <a:avLst/>
          </a:prstGeom>
          <a:noFill/>
        </p:spPr>
        <p:txBody>
          <a:bodyPr wrap="none" rtlCol="0">
            <a:spAutoFit/>
          </a:bodyPr>
          <a:lstStyle/>
          <a:p>
            <a:r>
              <a:rPr lang="en-US" dirty="0" smtClean="0"/>
              <a:t>.NET</a:t>
            </a:r>
            <a:endParaRPr lang="en-US" dirty="0"/>
          </a:p>
        </p:txBody>
      </p:sp>
      <p:sp>
        <p:nvSpPr>
          <p:cNvPr id="14" name="TextBox 13"/>
          <p:cNvSpPr txBox="1"/>
          <p:nvPr/>
        </p:nvSpPr>
        <p:spPr>
          <a:xfrm>
            <a:off x="3945226" y="4876800"/>
            <a:ext cx="774571" cy="369332"/>
          </a:xfrm>
          <a:prstGeom prst="rect">
            <a:avLst/>
          </a:prstGeom>
          <a:noFill/>
        </p:spPr>
        <p:txBody>
          <a:bodyPr wrap="none" rtlCol="0">
            <a:spAutoFit/>
          </a:bodyPr>
          <a:lstStyle/>
          <a:p>
            <a:r>
              <a:rPr lang="en-US" dirty="0" smtClean="0"/>
              <a:t>Office</a:t>
            </a:r>
            <a:endParaRPr lang="en-US" dirty="0"/>
          </a:p>
        </p:txBody>
      </p:sp>
      <p:sp>
        <p:nvSpPr>
          <p:cNvPr id="15" name="TextBox 14"/>
          <p:cNvSpPr txBox="1"/>
          <p:nvPr/>
        </p:nvSpPr>
        <p:spPr>
          <a:xfrm>
            <a:off x="6705600" y="2670630"/>
            <a:ext cx="1428596" cy="369332"/>
          </a:xfrm>
          <a:prstGeom prst="rect">
            <a:avLst/>
          </a:prstGeom>
          <a:noFill/>
        </p:spPr>
        <p:txBody>
          <a:bodyPr wrap="none" rtlCol="0">
            <a:spAutoFit/>
          </a:bodyPr>
          <a:lstStyle/>
          <a:p>
            <a:r>
              <a:rPr lang="en-US" dirty="0" smtClean="0"/>
              <a:t>Visual Studio</a:t>
            </a:r>
            <a:endParaRPr lang="en-US" dirty="0"/>
          </a:p>
        </p:txBody>
      </p:sp>
      <p:sp>
        <p:nvSpPr>
          <p:cNvPr id="16" name="TextBox 15"/>
          <p:cNvSpPr txBox="1"/>
          <p:nvPr/>
        </p:nvSpPr>
        <p:spPr>
          <a:xfrm>
            <a:off x="1636592" y="5841887"/>
            <a:ext cx="805029" cy="369332"/>
          </a:xfrm>
          <a:prstGeom prst="rect">
            <a:avLst/>
          </a:prstGeom>
          <a:noFill/>
        </p:spPr>
        <p:txBody>
          <a:bodyPr wrap="none" rtlCol="0">
            <a:spAutoFit/>
          </a:bodyPr>
          <a:lstStyle/>
          <a:p>
            <a:r>
              <a:rPr lang="en-US" dirty="0" smtClean="0"/>
              <a:t>MSDN</a:t>
            </a:r>
            <a:endParaRPr lang="en-US" dirty="0"/>
          </a:p>
        </p:txBody>
      </p:sp>
      <p:sp>
        <p:nvSpPr>
          <p:cNvPr id="17" name="TextBox 16"/>
          <p:cNvSpPr txBox="1"/>
          <p:nvPr/>
        </p:nvSpPr>
        <p:spPr>
          <a:xfrm>
            <a:off x="4841966" y="4727190"/>
            <a:ext cx="619080" cy="369332"/>
          </a:xfrm>
          <a:prstGeom prst="rect">
            <a:avLst/>
          </a:prstGeom>
          <a:noFill/>
        </p:spPr>
        <p:txBody>
          <a:bodyPr wrap="none" rtlCol="0">
            <a:spAutoFit/>
          </a:bodyPr>
          <a:lstStyle/>
          <a:p>
            <a:r>
              <a:rPr lang="en-US" dirty="0" smtClean="0"/>
              <a:t>Bing</a:t>
            </a:r>
            <a:endParaRPr lang="en-US" dirty="0"/>
          </a:p>
        </p:txBody>
      </p:sp>
      <p:sp>
        <p:nvSpPr>
          <p:cNvPr id="18" name="TextBox 17"/>
          <p:cNvSpPr txBox="1"/>
          <p:nvPr/>
        </p:nvSpPr>
        <p:spPr>
          <a:xfrm>
            <a:off x="3403796" y="3366419"/>
            <a:ext cx="1101584" cy="369332"/>
          </a:xfrm>
          <a:prstGeom prst="rect">
            <a:avLst/>
          </a:prstGeom>
          <a:noFill/>
        </p:spPr>
        <p:txBody>
          <a:bodyPr wrap="none" rtlCol="0">
            <a:spAutoFit/>
          </a:bodyPr>
          <a:lstStyle/>
          <a:p>
            <a:r>
              <a:rPr lang="en-US" dirty="0" err="1" smtClean="0"/>
              <a:t>CodePlex</a:t>
            </a:r>
            <a:endParaRPr lang="en-US" dirty="0"/>
          </a:p>
        </p:txBody>
      </p:sp>
      <p:sp>
        <p:nvSpPr>
          <p:cNvPr id="19" name="TextBox 18"/>
          <p:cNvSpPr txBox="1"/>
          <p:nvPr/>
        </p:nvSpPr>
        <p:spPr>
          <a:xfrm>
            <a:off x="987856" y="4384841"/>
            <a:ext cx="428322" cy="369332"/>
          </a:xfrm>
          <a:prstGeom prst="rect">
            <a:avLst/>
          </a:prstGeom>
          <a:noFill/>
        </p:spPr>
        <p:txBody>
          <a:bodyPr wrap="none" rtlCol="0">
            <a:spAutoFit/>
          </a:bodyPr>
          <a:lstStyle/>
          <a:p>
            <a:r>
              <a:rPr lang="en-US" dirty="0" smtClean="0"/>
              <a:t>C#</a:t>
            </a:r>
            <a:endParaRPr lang="en-US" dirty="0"/>
          </a:p>
        </p:txBody>
      </p:sp>
      <p:sp>
        <p:nvSpPr>
          <p:cNvPr id="20" name="TextBox 19"/>
          <p:cNvSpPr txBox="1"/>
          <p:nvPr/>
        </p:nvSpPr>
        <p:spPr>
          <a:xfrm>
            <a:off x="2852203" y="4859995"/>
            <a:ext cx="1024639" cy="369332"/>
          </a:xfrm>
          <a:prstGeom prst="rect">
            <a:avLst/>
          </a:prstGeom>
          <a:noFill/>
        </p:spPr>
        <p:txBody>
          <a:bodyPr wrap="none" rtlCol="0">
            <a:spAutoFit/>
          </a:bodyPr>
          <a:lstStyle/>
          <a:p>
            <a:r>
              <a:rPr lang="en-US" dirty="0" smtClean="0"/>
              <a:t>ASP.NET</a:t>
            </a:r>
            <a:endParaRPr lang="en-US" dirty="0"/>
          </a:p>
        </p:txBody>
      </p:sp>
      <p:sp>
        <p:nvSpPr>
          <p:cNvPr id="23" name="TextBox 22"/>
          <p:cNvSpPr txBox="1"/>
          <p:nvPr/>
        </p:nvSpPr>
        <p:spPr>
          <a:xfrm>
            <a:off x="4088855" y="5638800"/>
            <a:ext cx="1257075" cy="369332"/>
          </a:xfrm>
          <a:prstGeom prst="rect">
            <a:avLst/>
          </a:prstGeom>
          <a:noFill/>
        </p:spPr>
        <p:txBody>
          <a:bodyPr wrap="none" rtlCol="0">
            <a:spAutoFit/>
          </a:bodyPr>
          <a:lstStyle/>
          <a:p>
            <a:r>
              <a:rPr lang="en-US" dirty="0" smtClean="0"/>
              <a:t>SharePoint</a:t>
            </a:r>
            <a:endParaRPr lang="en-US" dirty="0"/>
          </a:p>
        </p:txBody>
      </p:sp>
      <p:sp>
        <p:nvSpPr>
          <p:cNvPr id="24" name="TextBox 23"/>
          <p:cNvSpPr txBox="1"/>
          <p:nvPr/>
        </p:nvSpPr>
        <p:spPr>
          <a:xfrm>
            <a:off x="4227258" y="5243150"/>
            <a:ext cx="1813317" cy="369332"/>
          </a:xfrm>
          <a:prstGeom prst="rect">
            <a:avLst/>
          </a:prstGeom>
          <a:noFill/>
        </p:spPr>
        <p:txBody>
          <a:bodyPr wrap="none" rtlCol="0">
            <a:spAutoFit/>
          </a:bodyPr>
          <a:lstStyle/>
          <a:p>
            <a:r>
              <a:rPr lang="en-US" dirty="0" smtClean="0"/>
              <a:t>Exchange Server</a:t>
            </a:r>
            <a:endParaRPr lang="en-US" dirty="0"/>
          </a:p>
        </p:txBody>
      </p:sp>
      <p:sp>
        <p:nvSpPr>
          <p:cNvPr id="25" name="TextBox 24"/>
          <p:cNvSpPr txBox="1"/>
          <p:nvPr/>
        </p:nvSpPr>
        <p:spPr>
          <a:xfrm>
            <a:off x="5868676" y="5454134"/>
            <a:ext cx="431528" cy="369332"/>
          </a:xfrm>
          <a:prstGeom prst="rect">
            <a:avLst/>
          </a:prstGeom>
          <a:noFill/>
        </p:spPr>
        <p:txBody>
          <a:bodyPr wrap="none" rtlCol="0">
            <a:spAutoFit/>
          </a:bodyPr>
          <a:lstStyle/>
          <a:p>
            <a:r>
              <a:rPr lang="en-US" dirty="0" smtClean="0"/>
              <a:t>IIS</a:t>
            </a:r>
            <a:endParaRPr lang="en-US" dirty="0"/>
          </a:p>
        </p:txBody>
      </p:sp>
      <p:sp>
        <p:nvSpPr>
          <p:cNvPr id="26" name="TextBox 25"/>
          <p:cNvSpPr txBox="1"/>
          <p:nvPr/>
        </p:nvSpPr>
        <p:spPr>
          <a:xfrm>
            <a:off x="6948455" y="5453456"/>
            <a:ext cx="1152880" cy="369332"/>
          </a:xfrm>
          <a:prstGeom prst="rect">
            <a:avLst/>
          </a:prstGeom>
          <a:noFill/>
        </p:spPr>
        <p:txBody>
          <a:bodyPr wrap="none" rtlCol="0">
            <a:spAutoFit/>
          </a:bodyPr>
          <a:lstStyle/>
          <a:p>
            <a:r>
              <a:rPr lang="en-US" dirty="0" smtClean="0"/>
              <a:t>Silverlight</a:t>
            </a:r>
            <a:endParaRPr lang="en-US" dirty="0"/>
          </a:p>
        </p:txBody>
      </p:sp>
      <p:sp>
        <p:nvSpPr>
          <p:cNvPr id="27" name="TextBox 26"/>
          <p:cNvSpPr txBox="1"/>
          <p:nvPr/>
        </p:nvSpPr>
        <p:spPr>
          <a:xfrm>
            <a:off x="7368430" y="4911856"/>
            <a:ext cx="630301" cy="369332"/>
          </a:xfrm>
          <a:prstGeom prst="rect">
            <a:avLst/>
          </a:prstGeom>
          <a:noFill/>
        </p:spPr>
        <p:txBody>
          <a:bodyPr wrap="none" rtlCol="0">
            <a:spAutoFit/>
          </a:bodyPr>
          <a:lstStyle/>
          <a:p>
            <a:r>
              <a:rPr lang="en-US" dirty="0" smtClean="0"/>
              <a:t>WPF</a:t>
            </a:r>
            <a:endParaRPr lang="en-US" dirty="0"/>
          </a:p>
        </p:txBody>
      </p:sp>
      <p:sp>
        <p:nvSpPr>
          <p:cNvPr id="28" name="TextBox 27"/>
          <p:cNvSpPr txBox="1"/>
          <p:nvPr/>
        </p:nvSpPr>
        <p:spPr>
          <a:xfrm>
            <a:off x="7786184" y="4511822"/>
            <a:ext cx="678391" cy="369332"/>
          </a:xfrm>
          <a:prstGeom prst="rect">
            <a:avLst/>
          </a:prstGeom>
          <a:noFill/>
        </p:spPr>
        <p:txBody>
          <a:bodyPr wrap="none" rtlCol="0">
            <a:spAutoFit/>
          </a:bodyPr>
          <a:lstStyle/>
          <a:p>
            <a:r>
              <a:rPr lang="en-US" dirty="0" smtClean="0"/>
              <a:t>LINQ</a:t>
            </a:r>
            <a:endParaRPr lang="en-US" dirty="0"/>
          </a:p>
        </p:txBody>
      </p:sp>
      <p:sp>
        <p:nvSpPr>
          <p:cNvPr id="29" name="TextBox 28"/>
          <p:cNvSpPr txBox="1"/>
          <p:nvPr/>
        </p:nvSpPr>
        <p:spPr>
          <a:xfrm>
            <a:off x="3876842" y="2719620"/>
            <a:ext cx="1257075" cy="369332"/>
          </a:xfrm>
          <a:prstGeom prst="rect">
            <a:avLst/>
          </a:prstGeom>
          <a:noFill/>
        </p:spPr>
        <p:txBody>
          <a:bodyPr wrap="none" rtlCol="0">
            <a:spAutoFit/>
          </a:bodyPr>
          <a:lstStyle/>
          <a:p>
            <a:r>
              <a:rPr lang="en-US" dirty="0" smtClean="0"/>
              <a:t>SQL Server</a:t>
            </a:r>
            <a:endParaRPr lang="en-US" dirty="0"/>
          </a:p>
        </p:txBody>
      </p:sp>
      <p:sp>
        <p:nvSpPr>
          <p:cNvPr id="31" name="TextBox 30"/>
          <p:cNvSpPr txBox="1"/>
          <p:nvPr/>
        </p:nvSpPr>
        <p:spPr>
          <a:xfrm>
            <a:off x="4420121" y="6162318"/>
            <a:ext cx="558166" cy="369332"/>
          </a:xfrm>
          <a:prstGeom prst="rect">
            <a:avLst/>
          </a:prstGeom>
          <a:noFill/>
        </p:spPr>
        <p:txBody>
          <a:bodyPr wrap="none" rtlCol="0">
            <a:spAutoFit/>
          </a:bodyPr>
          <a:lstStyle/>
          <a:p>
            <a:r>
              <a:rPr lang="en-US" dirty="0" smtClean="0"/>
              <a:t>Dos</a:t>
            </a:r>
            <a:endParaRPr lang="en-US" dirty="0"/>
          </a:p>
        </p:txBody>
      </p:sp>
      <p:sp>
        <p:nvSpPr>
          <p:cNvPr id="32" name="TextBox 31"/>
          <p:cNvSpPr txBox="1"/>
          <p:nvPr/>
        </p:nvSpPr>
        <p:spPr>
          <a:xfrm>
            <a:off x="1954200" y="3244334"/>
            <a:ext cx="898003" cy="369332"/>
          </a:xfrm>
          <a:prstGeom prst="rect">
            <a:avLst/>
          </a:prstGeom>
          <a:noFill/>
        </p:spPr>
        <p:txBody>
          <a:bodyPr wrap="none" rtlCol="0">
            <a:spAutoFit/>
          </a:bodyPr>
          <a:lstStyle/>
          <a:p>
            <a:r>
              <a:rPr lang="en-US" dirty="0" smtClean="0"/>
              <a:t>VB.NET</a:t>
            </a:r>
            <a:endParaRPr lang="en-US" dirty="0"/>
          </a:p>
        </p:txBody>
      </p:sp>
      <p:sp>
        <p:nvSpPr>
          <p:cNvPr id="33" name="TextBox 32"/>
          <p:cNvSpPr txBox="1"/>
          <p:nvPr/>
        </p:nvSpPr>
        <p:spPr>
          <a:xfrm>
            <a:off x="738589" y="2675168"/>
            <a:ext cx="899605" cy="369332"/>
          </a:xfrm>
          <a:prstGeom prst="rect">
            <a:avLst/>
          </a:prstGeom>
          <a:noFill/>
        </p:spPr>
        <p:txBody>
          <a:bodyPr wrap="none" rtlCol="0">
            <a:spAutoFit/>
          </a:bodyPr>
          <a:lstStyle/>
          <a:p>
            <a:r>
              <a:rPr lang="en-US" dirty="0" smtClean="0"/>
              <a:t>DirectX</a:t>
            </a:r>
            <a:endParaRPr lang="en-US" dirty="0"/>
          </a:p>
        </p:txBody>
      </p:sp>
      <p:sp>
        <p:nvSpPr>
          <p:cNvPr id="34" name="TextBox 33"/>
          <p:cNvSpPr txBox="1"/>
          <p:nvPr/>
        </p:nvSpPr>
        <p:spPr>
          <a:xfrm>
            <a:off x="738589" y="3206203"/>
            <a:ext cx="926857" cy="369332"/>
          </a:xfrm>
          <a:prstGeom prst="rect">
            <a:avLst/>
          </a:prstGeom>
          <a:noFill/>
        </p:spPr>
        <p:txBody>
          <a:bodyPr wrap="none" rtlCol="0">
            <a:spAutoFit/>
          </a:bodyPr>
          <a:lstStyle/>
          <a:p>
            <a:r>
              <a:rPr lang="en-US" dirty="0" smtClean="0"/>
              <a:t>Encarta</a:t>
            </a:r>
            <a:endParaRPr lang="en-US" dirty="0"/>
          </a:p>
        </p:txBody>
      </p:sp>
      <p:sp>
        <p:nvSpPr>
          <p:cNvPr id="35" name="TextBox 34"/>
          <p:cNvSpPr txBox="1"/>
          <p:nvPr/>
        </p:nvSpPr>
        <p:spPr>
          <a:xfrm>
            <a:off x="738589" y="3585189"/>
            <a:ext cx="655949" cy="369332"/>
          </a:xfrm>
          <a:prstGeom prst="rect">
            <a:avLst/>
          </a:prstGeom>
          <a:noFill/>
        </p:spPr>
        <p:txBody>
          <a:bodyPr wrap="none" rtlCol="0">
            <a:spAutoFit/>
          </a:bodyPr>
          <a:lstStyle/>
          <a:p>
            <a:r>
              <a:rPr lang="en-US" dirty="0" smtClean="0"/>
              <a:t>MSN</a:t>
            </a:r>
            <a:endParaRPr lang="en-US" dirty="0"/>
          </a:p>
        </p:txBody>
      </p:sp>
      <p:sp>
        <p:nvSpPr>
          <p:cNvPr id="36" name="TextBox 35"/>
          <p:cNvSpPr txBox="1"/>
          <p:nvPr/>
        </p:nvSpPr>
        <p:spPr>
          <a:xfrm>
            <a:off x="2126470" y="2398779"/>
            <a:ext cx="630301" cy="369332"/>
          </a:xfrm>
          <a:prstGeom prst="rect">
            <a:avLst/>
          </a:prstGeom>
          <a:noFill/>
        </p:spPr>
        <p:txBody>
          <a:bodyPr wrap="none" rtlCol="0">
            <a:spAutoFit/>
          </a:bodyPr>
          <a:lstStyle/>
          <a:p>
            <a:r>
              <a:rPr lang="en-US" dirty="0" smtClean="0"/>
              <a:t>Halo</a:t>
            </a:r>
            <a:endParaRPr lang="en-US" dirty="0"/>
          </a:p>
        </p:txBody>
      </p:sp>
      <p:sp>
        <p:nvSpPr>
          <p:cNvPr id="37" name="TextBox 36"/>
          <p:cNvSpPr txBox="1"/>
          <p:nvPr/>
        </p:nvSpPr>
        <p:spPr>
          <a:xfrm>
            <a:off x="5589593" y="6000649"/>
            <a:ext cx="952505" cy="369332"/>
          </a:xfrm>
          <a:prstGeom prst="rect">
            <a:avLst/>
          </a:prstGeom>
          <a:noFill/>
        </p:spPr>
        <p:txBody>
          <a:bodyPr wrap="none" rtlCol="0">
            <a:spAutoFit/>
          </a:bodyPr>
          <a:lstStyle/>
          <a:p>
            <a:r>
              <a:rPr lang="en-US" dirty="0" smtClean="0"/>
              <a:t>Hotmail</a:t>
            </a:r>
            <a:endParaRPr lang="en-US" dirty="0"/>
          </a:p>
        </p:txBody>
      </p:sp>
      <p:sp>
        <p:nvSpPr>
          <p:cNvPr id="38" name="TextBox 37"/>
          <p:cNvSpPr txBox="1"/>
          <p:nvPr/>
        </p:nvSpPr>
        <p:spPr>
          <a:xfrm>
            <a:off x="6863712" y="6026553"/>
            <a:ext cx="1863011" cy="369332"/>
          </a:xfrm>
          <a:prstGeom prst="rect">
            <a:avLst/>
          </a:prstGeom>
          <a:noFill/>
        </p:spPr>
        <p:txBody>
          <a:bodyPr wrap="none" rtlCol="0">
            <a:spAutoFit/>
          </a:bodyPr>
          <a:lstStyle/>
          <a:p>
            <a:r>
              <a:rPr lang="en-US" dirty="0" smtClean="0"/>
              <a:t>Internet Explorer</a:t>
            </a:r>
            <a:endParaRPr lang="en-US" dirty="0"/>
          </a:p>
        </p:txBody>
      </p:sp>
      <p:sp>
        <p:nvSpPr>
          <p:cNvPr id="39" name="TextBox 38"/>
          <p:cNvSpPr txBox="1"/>
          <p:nvPr/>
        </p:nvSpPr>
        <p:spPr>
          <a:xfrm>
            <a:off x="2852203" y="5969985"/>
            <a:ext cx="756938" cy="369332"/>
          </a:xfrm>
          <a:prstGeom prst="rect">
            <a:avLst/>
          </a:prstGeom>
          <a:noFill/>
        </p:spPr>
        <p:txBody>
          <a:bodyPr wrap="none" rtlCol="0">
            <a:spAutoFit/>
          </a:bodyPr>
          <a:lstStyle/>
          <a:p>
            <a:r>
              <a:rPr lang="en-US" dirty="0" smtClean="0"/>
              <a:t>Azure</a:t>
            </a:r>
            <a:endParaRPr lang="en-US" dirty="0"/>
          </a:p>
        </p:txBody>
      </p:sp>
      <p:sp>
        <p:nvSpPr>
          <p:cNvPr id="40" name="TextBox 39"/>
          <p:cNvSpPr txBox="1"/>
          <p:nvPr/>
        </p:nvSpPr>
        <p:spPr>
          <a:xfrm>
            <a:off x="576553" y="5804579"/>
            <a:ext cx="923651" cy="369332"/>
          </a:xfrm>
          <a:prstGeom prst="rect">
            <a:avLst/>
          </a:prstGeom>
          <a:noFill/>
        </p:spPr>
        <p:txBody>
          <a:bodyPr wrap="none" rtlCol="0">
            <a:spAutoFit/>
          </a:bodyPr>
          <a:lstStyle/>
          <a:p>
            <a:r>
              <a:rPr lang="en-US" dirty="0" smtClean="0"/>
              <a:t>Surface</a:t>
            </a:r>
            <a:endParaRPr lang="en-US" dirty="0"/>
          </a:p>
        </p:txBody>
      </p:sp>
      <p:sp>
        <p:nvSpPr>
          <p:cNvPr id="41" name="TextBox 40"/>
          <p:cNvSpPr txBox="1"/>
          <p:nvPr/>
        </p:nvSpPr>
        <p:spPr>
          <a:xfrm>
            <a:off x="882057" y="3964231"/>
            <a:ext cx="611065" cy="369332"/>
          </a:xfrm>
          <a:prstGeom prst="rect">
            <a:avLst/>
          </a:prstGeom>
          <a:noFill/>
        </p:spPr>
        <p:txBody>
          <a:bodyPr wrap="none" rtlCol="0">
            <a:spAutoFit/>
          </a:bodyPr>
          <a:lstStyle/>
          <a:p>
            <a:r>
              <a:rPr lang="en-US" dirty="0" smtClean="0"/>
              <a:t>XNA</a:t>
            </a:r>
            <a:endParaRPr lang="en-US" dirty="0"/>
          </a:p>
        </p:txBody>
      </p:sp>
      <p:sp>
        <p:nvSpPr>
          <p:cNvPr id="42" name="TextBox 41"/>
          <p:cNvSpPr txBox="1"/>
          <p:nvPr/>
        </p:nvSpPr>
        <p:spPr>
          <a:xfrm>
            <a:off x="927744" y="5427525"/>
            <a:ext cx="737702" cy="369332"/>
          </a:xfrm>
          <a:prstGeom prst="rect">
            <a:avLst/>
          </a:prstGeom>
          <a:noFill/>
        </p:spPr>
        <p:txBody>
          <a:bodyPr wrap="none" rtlCol="0">
            <a:spAutoFit/>
          </a:bodyPr>
          <a:lstStyle/>
          <a:p>
            <a:r>
              <a:rPr lang="en-US" dirty="0" smtClean="0"/>
              <a:t>ZUNE</a:t>
            </a:r>
            <a:endParaRPr lang="en-US" dirty="0"/>
          </a:p>
        </p:txBody>
      </p:sp>
      <p:sp>
        <p:nvSpPr>
          <p:cNvPr id="43" name="TextBox 42"/>
          <p:cNvSpPr txBox="1"/>
          <p:nvPr/>
        </p:nvSpPr>
        <p:spPr>
          <a:xfrm>
            <a:off x="5578094" y="4675329"/>
            <a:ext cx="636713" cy="369332"/>
          </a:xfrm>
          <a:prstGeom prst="rect">
            <a:avLst/>
          </a:prstGeom>
          <a:noFill/>
        </p:spPr>
        <p:txBody>
          <a:bodyPr wrap="none" rtlCol="0">
            <a:spAutoFit/>
          </a:bodyPr>
          <a:lstStyle/>
          <a:p>
            <a:r>
              <a:rPr lang="en-US" dirty="0" smtClean="0"/>
              <a:t>MVC</a:t>
            </a:r>
            <a:endParaRPr lang="en-US" dirty="0"/>
          </a:p>
        </p:txBody>
      </p:sp>
      <p:sp>
        <p:nvSpPr>
          <p:cNvPr id="44" name="Title 2"/>
          <p:cNvSpPr txBox="1">
            <a:spLocks/>
          </p:cNvSpPr>
          <p:nvPr/>
        </p:nvSpPr>
        <p:spPr>
          <a:xfrm>
            <a:off x="2022867" y="1146051"/>
            <a:ext cx="8229600" cy="12527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bg1"/>
                </a:solidFill>
                <a:effectLst>
                  <a:outerShdw blurRad="38100" dist="38100" dir="2700000" algn="tl">
                    <a:srgbClr val="000000">
                      <a:alpha val="43137"/>
                    </a:srgbClr>
                  </a:outerShdw>
                </a:effectLst>
              </a:rPr>
              <a:t>Has Changed</a:t>
            </a:r>
            <a:endParaRPr lang="en-US" b="1" dirty="0">
              <a:solidFill>
                <a:schemeClr val="bg1"/>
              </a:solidFill>
              <a:effectLst>
                <a:outerShdw blurRad="38100" dist="38100" dir="2700000" algn="tl">
                  <a:srgbClr val="000000">
                    <a:alpha val="43137"/>
                  </a:srgbClr>
                </a:outerShdw>
              </a:effectLst>
            </a:endParaRPr>
          </a:p>
        </p:txBody>
      </p:sp>
      <p:sp>
        <p:nvSpPr>
          <p:cNvPr id="45" name="TextBox 44"/>
          <p:cNvSpPr txBox="1"/>
          <p:nvPr/>
        </p:nvSpPr>
        <p:spPr>
          <a:xfrm>
            <a:off x="1891616" y="2836871"/>
            <a:ext cx="1766830" cy="369332"/>
          </a:xfrm>
          <a:prstGeom prst="rect">
            <a:avLst/>
          </a:prstGeom>
          <a:noFill/>
        </p:spPr>
        <p:txBody>
          <a:bodyPr wrap="none" rtlCol="0">
            <a:spAutoFit/>
          </a:bodyPr>
          <a:lstStyle/>
          <a:p>
            <a:r>
              <a:rPr lang="en-US" dirty="0" smtClean="0"/>
              <a:t>Windows Phone</a:t>
            </a:r>
            <a:endParaRPr lang="en-US" dirty="0"/>
          </a:p>
        </p:txBody>
      </p:sp>
      <p:sp>
        <p:nvSpPr>
          <p:cNvPr id="46" name="TextBox 45"/>
          <p:cNvSpPr txBox="1"/>
          <p:nvPr/>
        </p:nvSpPr>
        <p:spPr>
          <a:xfrm>
            <a:off x="1891616" y="5287320"/>
            <a:ext cx="1261884" cy="369332"/>
          </a:xfrm>
          <a:prstGeom prst="rect">
            <a:avLst/>
          </a:prstGeom>
          <a:noFill/>
        </p:spPr>
        <p:txBody>
          <a:bodyPr wrap="none" rtlCol="0">
            <a:spAutoFit/>
          </a:bodyPr>
          <a:lstStyle/>
          <a:p>
            <a:r>
              <a:rPr lang="en-US" dirty="0" smtClean="0"/>
              <a:t>Messenger</a:t>
            </a:r>
            <a:endParaRPr lang="en-US" dirty="0"/>
          </a:p>
        </p:txBody>
      </p:sp>
    </p:spTree>
    <p:extLst>
      <p:ext uri="{BB962C8B-B14F-4D97-AF65-F5344CB8AC3E}">
        <p14:creationId xmlns:p14="http://schemas.microsoft.com/office/powerpoint/2010/main" val="2327066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9437" y="877070"/>
            <a:ext cx="8236527" cy="769441"/>
          </a:xfrm>
          <a:prstGeom prst="rect">
            <a:avLst/>
          </a:prstGeom>
          <a:noFill/>
        </p:spPr>
        <p:txBody>
          <a:bodyPr wrap="square" rtlCol="0">
            <a:spAutoFit/>
          </a:bodyPr>
          <a:lstStyle/>
          <a:p>
            <a:r>
              <a:rPr lang="en-US" sz="4400" b="1" dirty="0" smtClean="0"/>
              <a:t>Developing Open source Projects</a:t>
            </a:r>
            <a:endParaRPr lang="en-US" sz="4400" b="1" dirty="0"/>
          </a:p>
        </p:txBody>
      </p:sp>
      <p:sp>
        <p:nvSpPr>
          <p:cNvPr id="10" name="TextBox 9"/>
          <p:cNvSpPr txBox="1"/>
          <p:nvPr/>
        </p:nvSpPr>
        <p:spPr>
          <a:xfrm>
            <a:off x="439008" y="3505200"/>
            <a:ext cx="3023585" cy="3046988"/>
          </a:xfrm>
          <a:prstGeom prst="rect">
            <a:avLst/>
          </a:prstGeom>
          <a:noFill/>
        </p:spPr>
        <p:txBody>
          <a:bodyPr wrap="none" rtlCol="0">
            <a:spAutoFit/>
          </a:bodyPr>
          <a:lstStyle/>
          <a:p>
            <a:r>
              <a:rPr lang="en-US" sz="2400" dirty="0" smtClean="0"/>
              <a:t>-Building </a:t>
            </a:r>
            <a:r>
              <a:rPr lang="en-US" sz="2400" dirty="0"/>
              <a:t>its </a:t>
            </a:r>
            <a:r>
              <a:rPr lang="en-US" sz="2400" dirty="0" smtClean="0"/>
              <a:t>own</a:t>
            </a:r>
          </a:p>
          <a:p>
            <a:r>
              <a:rPr lang="en-US" sz="2400" dirty="0" smtClean="0"/>
              <a:t>open source </a:t>
            </a:r>
            <a:r>
              <a:rPr lang="en-US" sz="2400" dirty="0"/>
              <a:t>projects</a:t>
            </a:r>
            <a:endParaRPr lang="en-US" sz="2400" dirty="0" smtClean="0"/>
          </a:p>
          <a:p>
            <a:endParaRPr lang="en-US" sz="2400" dirty="0" smtClean="0"/>
          </a:p>
          <a:p>
            <a:r>
              <a:rPr lang="en-US" sz="2400" dirty="0" smtClean="0"/>
              <a:t>-Development Tools</a:t>
            </a:r>
          </a:p>
          <a:p>
            <a:r>
              <a:rPr lang="en-US" sz="2400" dirty="0" smtClean="0"/>
              <a:t>&amp; Frameworks</a:t>
            </a:r>
          </a:p>
          <a:p>
            <a:endParaRPr lang="en-US" sz="2400" dirty="0"/>
          </a:p>
          <a:p>
            <a:r>
              <a:rPr lang="en-US" sz="2400" dirty="0" smtClean="0"/>
              <a:t>-Targeting Microsoft</a:t>
            </a:r>
          </a:p>
          <a:p>
            <a:r>
              <a:rPr lang="en-US" sz="2400" dirty="0" smtClean="0"/>
              <a:t>Technologies</a:t>
            </a:r>
          </a:p>
        </p:txBody>
      </p:sp>
      <p:sp>
        <p:nvSpPr>
          <p:cNvPr id="12" name="TextBox 11"/>
          <p:cNvSpPr txBox="1"/>
          <p:nvPr/>
        </p:nvSpPr>
        <p:spPr>
          <a:xfrm>
            <a:off x="339437" y="-81076"/>
            <a:ext cx="1524000" cy="1323439"/>
          </a:xfrm>
          <a:prstGeom prst="rect">
            <a:avLst/>
          </a:prstGeom>
          <a:noFill/>
        </p:spPr>
        <p:txBody>
          <a:bodyPr wrap="square" rtlCol="0">
            <a:spAutoFit/>
          </a:bodyPr>
          <a:lstStyle/>
          <a:p>
            <a:r>
              <a:rPr lang="en-US" sz="8000" dirty="0" smtClean="0">
                <a:solidFill>
                  <a:schemeClr val="bg1">
                    <a:lumMod val="95000"/>
                  </a:schemeClr>
                </a:solidFill>
              </a:rPr>
              <a:t>#1</a:t>
            </a:r>
            <a:endParaRPr lang="en-US" sz="8000" dirty="0">
              <a:solidFill>
                <a:schemeClr val="bg1">
                  <a:lumMod val="95000"/>
                </a:schemeClr>
              </a:solidFill>
            </a:endParaRPr>
          </a:p>
        </p:txBody>
      </p:sp>
      <p:sp>
        <p:nvSpPr>
          <p:cNvPr id="13" name="TextBox 12"/>
          <p:cNvSpPr txBox="1"/>
          <p:nvPr/>
        </p:nvSpPr>
        <p:spPr>
          <a:xfrm>
            <a:off x="4724400" y="3200400"/>
            <a:ext cx="4195379" cy="3416320"/>
          </a:xfrm>
          <a:prstGeom prst="rect">
            <a:avLst/>
          </a:prstGeom>
          <a:noFill/>
        </p:spPr>
        <p:txBody>
          <a:bodyPr wrap="none" rtlCol="0">
            <a:spAutoFit/>
          </a:bodyPr>
          <a:lstStyle/>
          <a:p>
            <a:endParaRPr lang="en-US" sz="2400" dirty="0" smtClean="0"/>
          </a:p>
          <a:p>
            <a:r>
              <a:rPr lang="en-US" sz="2400" dirty="0" smtClean="0"/>
              <a:t>-Interoperability focused</a:t>
            </a:r>
          </a:p>
          <a:p>
            <a:endParaRPr lang="en-US" sz="2400" dirty="0" smtClean="0"/>
          </a:p>
          <a:p>
            <a:endParaRPr lang="en-US" sz="2400" dirty="0" smtClean="0"/>
          </a:p>
          <a:p>
            <a:r>
              <a:rPr lang="en-US" sz="2400" dirty="0" smtClean="0"/>
              <a:t>-Already proven</a:t>
            </a:r>
          </a:p>
          <a:p>
            <a:endParaRPr lang="en-US" sz="2400" dirty="0" smtClean="0"/>
          </a:p>
          <a:p>
            <a:endParaRPr lang="en-US" sz="2400" dirty="0" smtClean="0"/>
          </a:p>
          <a:p>
            <a:r>
              <a:rPr lang="en-US" sz="2400" dirty="0" smtClean="0"/>
              <a:t>-Wildly adopted by developers,</a:t>
            </a:r>
          </a:p>
          <a:p>
            <a:r>
              <a:rPr lang="en-US" sz="2400" dirty="0" smtClean="0"/>
              <a:t>communities &amp; enterprises.</a:t>
            </a:r>
            <a:endParaRPr lang="en-US" sz="2400" dirty="0"/>
          </a:p>
        </p:txBody>
      </p:sp>
    </p:spTree>
    <p:extLst>
      <p:ext uri="{BB962C8B-B14F-4D97-AF65-F5344CB8AC3E}">
        <p14:creationId xmlns:p14="http://schemas.microsoft.com/office/powerpoint/2010/main" val="1505645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9437" y="877070"/>
            <a:ext cx="8236527" cy="769441"/>
          </a:xfrm>
          <a:prstGeom prst="rect">
            <a:avLst/>
          </a:prstGeom>
          <a:noFill/>
        </p:spPr>
        <p:txBody>
          <a:bodyPr wrap="square" rtlCol="0">
            <a:spAutoFit/>
          </a:bodyPr>
          <a:lstStyle/>
          <a:p>
            <a:r>
              <a:rPr lang="en-US" sz="4400" b="1" dirty="0" smtClean="0"/>
              <a:t>Microsoft Open source Projects</a:t>
            </a:r>
            <a:endParaRPr lang="en-US" sz="4400" b="1" dirty="0"/>
          </a:p>
        </p:txBody>
      </p:sp>
      <p:sp>
        <p:nvSpPr>
          <p:cNvPr id="12" name="TextBox 11"/>
          <p:cNvSpPr txBox="1"/>
          <p:nvPr/>
        </p:nvSpPr>
        <p:spPr>
          <a:xfrm>
            <a:off x="339437" y="-81076"/>
            <a:ext cx="1524000" cy="1323439"/>
          </a:xfrm>
          <a:prstGeom prst="rect">
            <a:avLst/>
          </a:prstGeom>
          <a:noFill/>
        </p:spPr>
        <p:txBody>
          <a:bodyPr wrap="square" rtlCol="0">
            <a:spAutoFit/>
          </a:bodyPr>
          <a:lstStyle/>
          <a:p>
            <a:r>
              <a:rPr lang="en-US" sz="8000" dirty="0" smtClean="0">
                <a:solidFill>
                  <a:schemeClr val="bg1">
                    <a:lumMod val="95000"/>
                  </a:schemeClr>
                </a:solidFill>
              </a:rPr>
              <a:t>#1</a:t>
            </a:r>
            <a:endParaRPr lang="en-US" sz="8000" dirty="0">
              <a:solidFill>
                <a:schemeClr val="bg1">
                  <a:lumMod val="95000"/>
                </a:scheme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293" y="1798288"/>
            <a:ext cx="1529452" cy="1893948"/>
          </a:xfrm>
          <a:prstGeom prst="rect">
            <a:avLst/>
          </a:prstGeom>
          <a:ln>
            <a:noFill/>
          </a:ln>
          <a:effectLst>
            <a:softEdge rad="112500"/>
          </a:effectLst>
        </p:spPr>
      </p:pic>
      <p:sp>
        <p:nvSpPr>
          <p:cNvPr id="7" name="TextBox 6"/>
          <p:cNvSpPr txBox="1"/>
          <p:nvPr/>
        </p:nvSpPr>
        <p:spPr>
          <a:xfrm>
            <a:off x="2057400" y="2279779"/>
            <a:ext cx="3004349" cy="1200329"/>
          </a:xfrm>
          <a:prstGeom prst="rect">
            <a:avLst/>
          </a:prstGeom>
          <a:noFill/>
        </p:spPr>
        <p:txBody>
          <a:bodyPr wrap="none" rtlCol="0">
            <a:spAutoFit/>
          </a:bodyPr>
          <a:lstStyle/>
          <a:p>
            <a:r>
              <a:rPr lang="en-US" dirty="0" smtClean="0"/>
              <a:t>MEF</a:t>
            </a:r>
          </a:p>
          <a:p>
            <a:r>
              <a:rPr lang="en-US" dirty="0" smtClean="0"/>
              <a:t>-Open Source Project in 2008</a:t>
            </a:r>
          </a:p>
          <a:p>
            <a:r>
              <a:rPr lang="en-US" dirty="0" smtClean="0"/>
              <a:t>-Part of .NET 4</a:t>
            </a:r>
          </a:p>
          <a:p>
            <a:r>
              <a:rPr lang="en-US" dirty="0" smtClean="0"/>
              <a:t>-VS2010 built on MEF</a:t>
            </a:r>
            <a:endParaRPr lang="en-US" dirty="0"/>
          </a:p>
        </p:txBody>
      </p:sp>
      <p:pic>
        <p:nvPicPr>
          <p:cNvPr id="1026" name="Picture 2" descr="logo_N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437" y="3952964"/>
            <a:ext cx="4409209" cy="838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98511" y="4983217"/>
            <a:ext cx="3905236" cy="1200329"/>
          </a:xfrm>
          <a:prstGeom prst="rect">
            <a:avLst/>
          </a:prstGeom>
          <a:noFill/>
        </p:spPr>
        <p:txBody>
          <a:bodyPr wrap="none" rtlCol="0">
            <a:spAutoFit/>
          </a:bodyPr>
          <a:lstStyle/>
          <a:p>
            <a:r>
              <a:rPr lang="en-US" dirty="0" smtClean="0"/>
              <a:t>- Small &amp; resource </a:t>
            </a:r>
            <a:r>
              <a:rPr lang="en-US" dirty="0"/>
              <a:t>constrained </a:t>
            </a:r>
            <a:r>
              <a:rPr lang="en-US" dirty="0" smtClean="0"/>
              <a:t>devices</a:t>
            </a:r>
          </a:p>
          <a:p>
            <a:r>
              <a:rPr lang="en-US" dirty="0" smtClean="0"/>
              <a:t>- Released in 2009</a:t>
            </a:r>
          </a:p>
          <a:p>
            <a:r>
              <a:rPr lang="en-US" dirty="0" smtClean="0"/>
              <a:t>- Used in +1.5 Million devices</a:t>
            </a:r>
          </a:p>
          <a:p>
            <a:endParaRPr lang="en-US" dirty="0"/>
          </a:p>
        </p:txBody>
      </p:sp>
      <p:grpSp>
        <p:nvGrpSpPr>
          <p:cNvPr id="17" name="Group 16"/>
          <p:cNvGrpSpPr/>
          <p:nvPr/>
        </p:nvGrpSpPr>
        <p:grpSpPr>
          <a:xfrm>
            <a:off x="5482492" y="3728907"/>
            <a:ext cx="2693849" cy="1439573"/>
            <a:chOff x="5638793" y="2514600"/>
            <a:chExt cx="2693849" cy="1439573"/>
          </a:xfrm>
        </p:grpSpPr>
        <p:pic>
          <p:nvPicPr>
            <p:cNvPr id="1028" name="Picture 4" descr="IronRuby">
              <a:hlinkClick r:id="rId5" tooltip="IronRuby"/>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793" y="2514600"/>
              <a:ext cx="2693849" cy="76967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h-online.com/imgs/43/4/5/6/6/8/5/ironpython-logo-2c5c25d3c2beea0a.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5092" y="3430298"/>
              <a:ext cx="2381250" cy="523875"/>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extBox 15"/>
          <p:cNvSpPr txBox="1"/>
          <p:nvPr/>
        </p:nvSpPr>
        <p:spPr>
          <a:xfrm>
            <a:off x="5482492" y="5257800"/>
            <a:ext cx="3409908" cy="1200329"/>
          </a:xfrm>
          <a:prstGeom prst="rect">
            <a:avLst/>
          </a:prstGeom>
          <a:noFill/>
        </p:spPr>
        <p:txBody>
          <a:bodyPr wrap="none" rtlCol="0">
            <a:spAutoFit/>
          </a:bodyPr>
          <a:lstStyle/>
          <a:p>
            <a:r>
              <a:rPr lang="en-US" dirty="0" smtClean="0"/>
              <a:t>-Open </a:t>
            </a:r>
            <a:r>
              <a:rPr lang="en-US" dirty="0"/>
              <a:t>Source implementation of </a:t>
            </a:r>
            <a:endParaRPr lang="en-US" dirty="0" smtClean="0"/>
          </a:p>
          <a:p>
            <a:r>
              <a:rPr lang="en-US" dirty="0" smtClean="0"/>
              <a:t>Ruby &amp; Python for .NET</a:t>
            </a:r>
          </a:p>
          <a:p>
            <a:r>
              <a:rPr lang="en-US" dirty="0" smtClean="0"/>
              <a:t>-Started by Microsoft</a:t>
            </a:r>
          </a:p>
          <a:p>
            <a:r>
              <a:rPr lang="en-US" dirty="0" smtClean="0"/>
              <a:t>-Released to the community</a:t>
            </a:r>
            <a:endParaRPr lang="en-US" dirty="0"/>
          </a:p>
        </p:txBody>
      </p:sp>
    </p:spTree>
    <p:extLst>
      <p:ext uri="{BB962C8B-B14F-4D97-AF65-F5344CB8AC3E}">
        <p14:creationId xmlns:p14="http://schemas.microsoft.com/office/powerpoint/2010/main" val="1168603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9437" y="877070"/>
            <a:ext cx="8236527" cy="769441"/>
          </a:xfrm>
          <a:prstGeom prst="rect">
            <a:avLst/>
          </a:prstGeom>
          <a:noFill/>
        </p:spPr>
        <p:txBody>
          <a:bodyPr wrap="square" rtlCol="0">
            <a:spAutoFit/>
          </a:bodyPr>
          <a:lstStyle/>
          <a:p>
            <a:r>
              <a:rPr lang="en-US" sz="4400" b="1" dirty="0" smtClean="0"/>
              <a:t>Microsoft Open source Projects</a:t>
            </a:r>
            <a:endParaRPr lang="en-US" sz="4400" b="1" dirty="0"/>
          </a:p>
        </p:txBody>
      </p:sp>
      <p:sp>
        <p:nvSpPr>
          <p:cNvPr id="12" name="TextBox 11"/>
          <p:cNvSpPr txBox="1"/>
          <p:nvPr/>
        </p:nvSpPr>
        <p:spPr>
          <a:xfrm>
            <a:off x="339437" y="-81076"/>
            <a:ext cx="1524000" cy="1323439"/>
          </a:xfrm>
          <a:prstGeom prst="rect">
            <a:avLst/>
          </a:prstGeom>
          <a:noFill/>
        </p:spPr>
        <p:txBody>
          <a:bodyPr wrap="square" rtlCol="0">
            <a:spAutoFit/>
          </a:bodyPr>
          <a:lstStyle/>
          <a:p>
            <a:r>
              <a:rPr lang="en-US" sz="8000" dirty="0" smtClean="0">
                <a:solidFill>
                  <a:schemeClr val="bg1">
                    <a:lumMod val="95000"/>
                  </a:schemeClr>
                </a:solidFill>
              </a:rPr>
              <a:t>#1</a:t>
            </a:r>
            <a:endParaRPr lang="en-US" sz="8000" dirty="0">
              <a:solidFill>
                <a:schemeClr val="bg1">
                  <a:lumMod val="95000"/>
                </a:schemeClr>
              </a:solidFill>
            </a:endParaRPr>
          </a:p>
        </p:txBody>
      </p:sp>
      <p:sp>
        <p:nvSpPr>
          <p:cNvPr id="7" name="TextBox 6"/>
          <p:cNvSpPr txBox="1"/>
          <p:nvPr/>
        </p:nvSpPr>
        <p:spPr>
          <a:xfrm>
            <a:off x="5212663" y="4835059"/>
            <a:ext cx="3682418" cy="1754326"/>
          </a:xfrm>
          <a:prstGeom prst="rect">
            <a:avLst/>
          </a:prstGeom>
          <a:noFill/>
        </p:spPr>
        <p:txBody>
          <a:bodyPr wrap="none" rtlCol="0">
            <a:spAutoFit/>
          </a:bodyPr>
          <a:lstStyle/>
          <a:p>
            <a:r>
              <a:rPr lang="en-US" dirty="0" smtClean="0"/>
              <a:t>MS Enterprise Library</a:t>
            </a:r>
          </a:p>
          <a:p>
            <a:r>
              <a:rPr lang="en-US" dirty="0" smtClean="0"/>
              <a:t>-Tools &amp; libraries for.NET</a:t>
            </a:r>
          </a:p>
          <a:p>
            <a:r>
              <a:rPr lang="en-US" dirty="0" smtClean="0"/>
              <a:t>-best </a:t>
            </a:r>
            <a:r>
              <a:rPr lang="en-US" dirty="0"/>
              <a:t>practices in core </a:t>
            </a:r>
            <a:r>
              <a:rPr lang="en-US" dirty="0" smtClean="0"/>
              <a:t>areas</a:t>
            </a:r>
          </a:p>
          <a:p>
            <a:r>
              <a:rPr lang="en-US" dirty="0" smtClean="0"/>
              <a:t>Data </a:t>
            </a:r>
            <a:r>
              <a:rPr lang="en-US" dirty="0"/>
              <a:t>access, security, logging, </a:t>
            </a:r>
            <a:r>
              <a:rPr lang="en-US" dirty="0" smtClean="0"/>
              <a:t>etc…</a:t>
            </a:r>
          </a:p>
          <a:p>
            <a:r>
              <a:rPr lang="en-US" dirty="0" smtClean="0"/>
              <a:t>-Widely adopted</a:t>
            </a:r>
          </a:p>
          <a:p>
            <a:r>
              <a:rPr lang="en-US" dirty="0" smtClean="0"/>
              <a:t>-Open source since 2005</a:t>
            </a:r>
            <a:endParaRPr lang="en-US" dirty="0"/>
          </a:p>
        </p:txBody>
      </p:sp>
      <p:sp>
        <p:nvSpPr>
          <p:cNvPr id="8" name="TextBox 7"/>
          <p:cNvSpPr txBox="1"/>
          <p:nvPr/>
        </p:nvSpPr>
        <p:spPr>
          <a:xfrm>
            <a:off x="1863437" y="2004535"/>
            <a:ext cx="3373039" cy="1477328"/>
          </a:xfrm>
          <a:prstGeom prst="rect">
            <a:avLst/>
          </a:prstGeom>
          <a:noFill/>
        </p:spPr>
        <p:txBody>
          <a:bodyPr wrap="none" rtlCol="0">
            <a:spAutoFit/>
          </a:bodyPr>
          <a:lstStyle/>
          <a:p>
            <a:pPr marL="285750" indent="-285750">
              <a:buFontTx/>
              <a:buChar char="-"/>
            </a:pPr>
            <a:r>
              <a:rPr lang="en-US" dirty="0" smtClean="0"/>
              <a:t>Orchard CMS</a:t>
            </a:r>
          </a:p>
          <a:p>
            <a:pPr marL="285750" indent="-285750">
              <a:buFontTx/>
              <a:buChar char="-"/>
            </a:pPr>
            <a:r>
              <a:rPr lang="en-US" dirty="0" smtClean="0"/>
              <a:t>Free</a:t>
            </a:r>
            <a:r>
              <a:rPr lang="en-US" dirty="0"/>
              <a:t>, open </a:t>
            </a:r>
            <a:r>
              <a:rPr lang="en-US" dirty="0" smtClean="0"/>
              <a:t>source,</a:t>
            </a:r>
          </a:p>
          <a:p>
            <a:pPr lvl="1"/>
            <a:r>
              <a:rPr lang="en-US" dirty="0" smtClean="0"/>
              <a:t>community-focused</a:t>
            </a:r>
            <a:r>
              <a:rPr lang="en-US" dirty="0"/>
              <a:t> project </a:t>
            </a:r>
            <a:endParaRPr lang="en-US" dirty="0" smtClean="0"/>
          </a:p>
          <a:p>
            <a:pPr marL="285750" indent="-285750">
              <a:buFontTx/>
              <a:buChar char="-"/>
            </a:pPr>
            <a:r>
              <a:rPr lang="en-US" dirty="0" smtClean="0"/>
              <a:t>Built on MVC </a:t>
            </a:r>
          </a:p>
          <a:p>
            <a:pPr marL="285750" indent="-285750">
              <a:buFontTx/>
              <a:buChar char="-"/>
            </a:pPr>
            <a:r>
              <a:rPr lang="en-US" dirty="0" smtClean="0"/>
              <a:t>Still in Beta</a:t>
            </a:r>
          </a:p>
        </p:txBody>
      </p:sp>
      <p:pic>
        <p:nvPicPr>
          <p:cNvPr id="2050" name="Picture 2" descr="http://entlib.codeplex.com/Images/pnp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7341" y="3768259"/>
            <a:ext cx="3793062" cy="1066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Orchard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49581"/>
            <a:ext cx="1787236" cy="178723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at-Is-MV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299074"/>
            <a:ext cx="2638586" cy="25351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278898" y="4234894"/>
            <a:ext cx="2178802" cy="1200329"/>
          </a:xfrm>
          <a:prstGeom prst="rect">
            <a:avLst/>
          </a:prstGeom>
          <a:noFill/>
        </p:spPr>
        <p:txBody>
          <a:bodyPr wrap="none" rtlCol="0">
            <a:spAutoFit/>
          </a:bodyPr>
          <a:lstStyle/>
          <a:p>
            <a:r>
              <a:rPr lang="en-US" dirty="0" smtClean="0"/>
              <a:t>-ASP.NET MVC</a:t>
            </a:r>
          </a:p>
          <a:p>
            <a:r>
              <a:rPr lang="en-US" dirty="0" smtClean="0"/>
              <a:t>-Part of ASP.NET</a:t>
            </a:r>
          </a:p>
          <a:p>
            <a:r>
              <a:rPr lang="en-US" dirty="0" smtClean="0"/>
              <a:t>-Since 2007</a:t>
            </a:r>
          </a:p>
          <a:p>
            <a:r>
              <a:rPr lang="en-US" dirty="0" smtClean="0"/>
              <a:t>-Stackoverflow.com </a:t>
            </a:r>
          </a:p>
        </p:txBody>
      </p:sp>
    </p:spTree>
    <p:extLst>
      <p:ext uri="{BB962C8B-B14F-4D97-AF65-F5344CB8AC3E}">
        <p14:creationId xmlns:p14="http://schemas.microsoft.com/office/powerpoint/2010/main" val="1240760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9437" y="877070"/>
            <a:ext cx="8236527" cy="584775"/>
          </a:xfrm>
          <a:prstGeom prst="rect">
            <a:avLst/>
          </a:prstGeom>
          <a:noFill/>
        </p:spPr>
        <p:txBody>
          <a:bodyPr wrap="square" rtlCol="0">
            <a:spAutoFit/>
          </a:bodyPr>
          <a:lstStyle/>
          <a:p>
            <a:r>
              <a:rPr lang="en-US" sz="3200" b="1" dirty="0"/>
              <a:t> </a:t>
            </a:r>
            <a:r>
              <a:rPr lang="en-US" sz="3200" b="1" dirty="0" smtClean="0"/>
              <a:t>Pushing </a:t>
            </a:r>
            <a:r>
              <a:rPr lang="en-US" sz="3200" b="1" dirty="0"/>
              <a:t>forward open source communities</a:t>
            </a:r>
          </a:p>
        </p:txBody>
      </p:sp>
      <p:sp>
        <p:nvSpPr>
          <p:cNvPr id="6" name="TextBox 5"/>
          <p:cNvSpPr txBox="1"/>
          <p:nvPr/>
        </p:nvSpPr>
        <p:spPr>
          <a:xfrm>
            <a:off x="339437" y="-81076"/>
            <a:ext cx="1524000" cy="1323439"/>
          </a:xfrm>
          <a:prstGeom prst="rect">
            <a:avLst/>
          </a:prstGeom>
          <a:noFill/>
        </p:spPr>
        <p:txBody>
          <a:bodyPr wrap="square" rtlCol="0">
            <a:spAutoFit/>
          </a:bodyPr>
          <a:lstStyle/>
          <a:p>
            <a:r>
              <a:rPr lang="en-US" sz="8000" dirty="0" smtClean="0">
                <a:solidFill>
                  <a:schemeClr val="bg1">
                    <a:lumMod val="95000"/>
                  </a:schemeClr>
                </a:solidFill>
              </a:rPr>
              <a:t>#2</a:t>
            </a:r>
            <a:endParaRPr lang="en-US" sz="8000" dirty="0">
              <a:solidFill>
                <a:schemeClr val="bg1">
                  <a:lumMod val="95000"/>
                </a:schemeClr>
              </a:solidFill>
            </a:endParaRPr>
          </a:p>
        </p:txBody>
      </p:sp>
      <p:sp>
        <p:nvSpPr>
          <p:cNvPr id="7" name="TextBox 6"/>
          <p:cNvSpPr txBox="1"/>
          <p:nvPr/>
        </p:nvSpPr>
        <p:spPr>
          <a:xfrm>
            <a:off x="304801" y="2438400"/>
            <a:ext cx="8577989" cy="923330"/>
          </a:xfrm>
          <a:prstGeom prst="rect">
            <a:avLst/>
          </a:prstGeom>
          <a:noFill/>
        </p:spPr>
        <p:txBody>
          <a:bodyPr wrap="none" rtlCol="0">
            <a:spAutoFit/>
          </a:bodyPr>
          <a:lstStyle/>
          <a:p>
            <a:r>
              <a:rPr lang="en-US" b="1" dirty="0" smtClean="0"/>
              <a:t>Public communities</a:t>
            </a:r>
          </a:p>
          <a:p>
            <a:pPr lvl="1"/>
            <a:r>
              <a:rPr lang="en-US" dirty="0" smtClean="0">
                <a:effectLst/>
                <a:hlinkClick r:id="rId2"/>
              </a:rPr>
              <a:t>ASP.NET</a:t>
            </a:r>
            <a:r>
              <a:rPr lang="en-US" dirty="0" smtClean="0">
                <a:effectLst/>
              </a:rPr>
              <a:t>, </a:t>
            </a:r>
            <a:r>
              <a:rPr lang="en-US" dirty="0" smtClean="0">
                <a:effectLst/>
                <a:hlinkClick r:id="rId3"/>
              </a:rPr>
              <a:t>WindowsClient.net</a:t>
            </a:r>
            <a:r>
              <a:rPr lang="en-US" dirty="0" smtClean="0">
                <a:effectLst/>
              </a:rPr>
              <a:t> , </a:t>
            </a:r>
            <a:r>
              <a:rPr lang="en-US" dirty="0" smtClean="0">
                <a:effectLst/>
                <a:hlinkClick r:id="rId4"/>
              </a:rPr>
              <a:t>Silverlight.net</a:t>
            </a:r>
            <a:r>
              <a:rPr lang="en-US" dirty="0" smtClean="0">
                <a:effectLst/>
              </a:rPr>
              <a:t>, </a:t>
            </a:r>
            <a:r>
              <a:rPr lang="en-US" dirty="0" smtClean="0">
                <a:effectLst/>
                <a:hlinkClick r:id="rId5"/>
              </a:rPr>
              <a:t>IIS.NET</a:t>
            </a:r>
            <a:r>
              <a:rPr lang="en-US" dirty="0" smtClean="0">
                <a:effectLst/>
              </a:rPr>
              <a:t>, </a:t>
            </a:r>
            <a:r>
              <a:rPr lang="en-US" dirty="0" smtClean="0">
                <a:effectLst/>
                <a:hlinkClick r:id="rId6" action="ppaction://hlinkfile"/>
              </a:rPr>
              <a:t>MSDN.COM</a:t>
            </a:r>
            <a:r>
              <a:rPr lang="en-US" dirty="0" smtClean="0">
                <a:effectLst/>
              </a:rPr>
              <a:t>, &amp; </a:t>
            </a:r>
            <a:r>
              <a:rPr lang="en-US" dirty="0" smtClean="0">
                <a:effectLst/>
                <a:hlinkClick r:id="rId7"/>
              </a:rPr>
              <a:t>technet.com</a:t>
            </a:r>
            <a:endParaRPr lang="en-US" dirty="0" smtClean="0">
              <a:effectLst/>
            </a:endParaRPr>
          </a:p>
          <a:p>
            <a:pPr lvl="1"/>
            <a:r>
              <a:rPr lang="en-US" dirty="0" smtClean="0"/>
              <a:t>Blogs, Forums, wikis, documentations, sample code</a:t>
            </a:r>
            <a:endParaRPr lang="en-US" dirty="0"/>
          </a:p>
        </p:txBody>
      </p:sp>
      <p:sp>
        <p:nvSpPr>
          <p:cNvPr id="10" name="TextBox 9"/>
          <p:cNvSpPr txBox="1"/>
          <p:nvPr/>
        </p:nvSpPr>
        <p:spPr>
          <a:xfrm>
            <a:off x="353292" y="3810000"/>
            <a:ext cx="6489790" cy="2585323"/>
          </a:xfrm>
          <a:prstGeom prst="rect">
            <a:avLst/>
          </a:prstGeom>
          <a:noFill/>
        </p:spPr>
        <p:txBody>
          <a:bodyPr wrap="none" rtlCol="0">
            <a:spAutoFit/>
          </a:bodyPr>
          <a:lstStyle/>
          <a:p>
            <a:r>
              <a:rPr lang="en-US" b="1" dirty="0" smtClean="0"/>
              <a:t>CodePlex.com &amp; Outer Curve Foundation</a:t>
            </a:r>
          </a:p>
          <a:p>
            <a:pPr lvl="1"/>
            <a:r>
              <a:rPr lang="en-US" dirty="0" smtClean="0">
                <a:effectLst/>
              </a:rPr>
              <a:t>Open source project hosting community</a:t>
            </a:r>
          </a:p>
          <a:p>
            <a:pPr lvl="1"/>
            <a:r>
              <a:rPr lang="en-US" dirty="0" smtClean="0"/>
              <a:t>Since 2006</a:t>
            </a:r>
          </a:p>
          <a:p>
            <a:pPr lvl="1"/>
            <a:r>
              <a:rPr lang="en-US" dirty="0" smtClean="0"/>
              <a:t>Hosting +18300 Project</a:t>
            </a:r>
          </a:p>
          <a:p>
            <a:pPr lvl="1"/>
            <a:r>
              <a:rPr lang="en-US" dirty="0" err="1" smtClean="0"/>
              <a:t>CodePlex</a:t>
            </a:r>
            <a:r>
              <a:rPr lang="en-US" dirty="0" smtClean="0"/>
              <a:t> foundation in 2009</a:t>
            </a:r>
          </a:p>
          <a:p>
            <a:pPr lvl="1"/>
            <a:r>
              <a:rPr lang="en-US" dirty="0" smtClean="0"/>
              <a:t>1 Million USD</a:t>
            </a:r>
          </a:p>
          <a:p>
            <a:pPr lvl="1"/>
            <a:endParaRPr lang="en-US" dirty="0"/>
          </a:p>
          <a:p>
            <a:pPr lvl="1"/>
            <a:r>
              <a:rPr lang="en-US" b="1" dirty="0" smtClean="0"/>
              <a:t>Board Directors</a:t>
            </a:r>
          </a:p>
          <a:p>
            <a:pPr lvl="1"/>
            <a:r>
              <a:rPr lang="en-US" dirty="0" err="1" smtClean="0">
                <a:effectLst/>
              </a:rPr>
              <a:t>VMWare</a:t>
            </a:r>
            <a:r>
              <a:rPr lang="en-US" dirty="0" smtClean="0">
                <a:effectLst/>
              </a:rPr>
              <a:t>, Novell, </a:t>
            </a:r>
            <a:r>
              <a:rPr lang="en-US" dirty="0" err="1" smtClean="0">
                <a:effectLst/>
              </a:rPr>
              <a:t>DotNetNuke</a:t>
            </a:r>
            <a:r>
              <a:rPr lang="en-US" dirty="0" smtClean="0">
                <a:effectLst/>
              </a:rPr>
              <a:t>, SAP, </a:t>
            </a:r>
            <a:r>
              <a:rPr lang="en-US" dirty="0" err="1" smtClean="0">
                <a:effectLst/>
              </a:rPr>
              <a:t>MindTouch</a:t>
            </a:r>
            <a:r>
              <a:rPr lang="en-US" dirty="0" smtClean="0">
                <a:effectLst/>
              </a:rPr>
              <a:t>  &amp; Microsoft</a:t>
            </a:r>
            <a:endParaRPr lang="en-US" dirty="0" smtClean="0"/>
          </a:p>
        </p:txBody>
      </p:sp>
    </p:spTree>
    <p:extLst>
      <p:ext uri="{BB962C8B-B14F-4D97-AF65-F5344CB8AC3E}">
        <p14:creationId xmlns:p14="http://schemas.microsoft.com/office/powerpoint/2010/main" val="110204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9437" y="877070"/>
            <a:ext cx="8236527" cy="584775"/>
          </a:xfrm>
          <a:prstGeom prst="rect">
            <a:avLst/>
          </a:prstGeom>
          <a:noFill/>
        </p:spPr>
        <p:txBody>
          <a:bodyPr wrap="square" rtlCol="0">
            <a:spAutoFit/>
          </a:bodyPr>
          <a:lstStyle/>
          <a:p>
            <a:r>
              <a:rPr lang="en-US" sz="3200" b="1" dirty="0" smtClean="0"/>
              <a:t>Adopting Open Source Projects</a:t>
            </a:r>
            <a:endParaRPr lang="en-US" sz="3200" b="1" dirty="0"/>
          </a:p>
        </p:txBody>
      </p:sp>
      <p:sp>
        <p:nvSpPr>
          <p:cNvPr id="6" name="TextBox 5"/>
          <p:cNvSpPr txBox="1"/>
          <p:nvPr/>
        </p:nvSpPr>
        <p:spPr>
          <a:xfrm>
            <a:off x="339437" y="-81076"/>
            <a:ext cx="1524000" cy="1323439"/>
          </a:xfrm>
          <a:prstGeom prst="rect">
            <a:avLst/>
          </a:prstGeom>
          <a:noFill/>
        </p:spPr>
        <p:txBody>
          <a:bodyPr wrap="square" rtlCol="0">
            <a:spAutoFit/>
          </a:bodyPr>
          <a:lstStyle/>
          <a:p>
            <a:r>
              <a:rPr lang="en-US" sz="8000" dirty="0" smtClean="0">
                <a:solidFill>
                  <a:schemeClr val="bg1">
                    <a:lumMod val="95000"/>
                  </a:schemeClr>
                </a:solidFill>
              </a:rPr>
              <a:t>#3</a:t>
            </a:r>
            <a:endParaRPr lang="en-US" sz="8000" dirty="0">
              <a:solidFill>
                <a:schemeClr val="bg1">
                  <a:lumMod val="95000"/>
                </a:schemeClr>
              </a:solidFill>
            </a:endParaRPr>
          </a:p>
        </p:txBody>
      </p:sp>
      <p:sp>
        <p:nvSpPr>
          <p:cNvPr id="8" name="TextBox 7"/>
          <p:cNvSpPr txBox="1"/>
          <p:nvPr/>
        </p:nvSpPr>
        <p:spPr>
          <a:xfrm>
            <a:off x="339437" y="2895600"/>
            <a:ext cx="4474302" cy="2308324"/>
          </a:xfrm>
          <a:prstGeom prst="rect">
            <a:avLst/>
          </a:prstGeom>
          <a:noFill/>
        </p:spPr>
        <p:txBody>
          <a:bodyPr wrap="none" rtlCol="0">
            <a:spAutoFit/>
          </a:bodyPr>
          <a:lstStyle/>
          <a:p>
            <a:r>
              <a:rPr lang="en-US" dirty="0" smtClean="0"/>
              <a:t>-open source .NET development framework </a:t>
            </a:r>
          </a:p>
          <a:p>
            <a:r>
              <a:rPr lang="en-US" dirty="0" smtClean="0"/>
              <a:t>for Linux, Windows and Mac OS X</a:t>
            </a:r>
          </a:p>
          <a:p>
            <a:endParaRPr lang="en-US" dirty="0" smtClean="0"/>
          </a:p>
          <a:p>
            <a:r>
              <a:rPr lang="en-US" dirty="0" smtClean="0"/>
              <a:t>-Started back in 2001</a:t>
            </a:r>
          </a:p>
          <a:p>
            <a:endParaRPr lang="en-US" dirty="0" smtClean="0"/>
          </a:p>
          <a:p>
            <a:r>
              <a:rPr lang="en-US" dirty="0" smtClean="0"/>
              <a:t>-Microsoft joined in 2007</a:t>
            </a:r>
          </a:p>
          <a:p>
            <a:endParaRPr lang="en-US" dirty="0" smtClean="0"/>
          </a:p>
          <a:p>
            <a:r>
              <a:rPr lang="en-US" dirty="0"/>
              <a:t>-</a:t>
            </a:r>
            <a:r>
              <a:rPr lang="en-US" dirty="0" smtClean="0"/>
              <a:t>Moonlight implementation of Silverlight</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37" y="2184230"/>
            <a:ext cx="2632363" cy="646269"/>
          </a:xfrm>
          <a:prstGeom prst="rect">
            <a:avLst/>
          </a:prstGeom>
        </p:spPr>
      </p:pic>
      <p:pic>
        <p:nvPicPr>
          <p:cNvPr id="4100" name="Picture 4" descr="jQuer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2667000"/>
            <a:ext cx="2895600" cy="71209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334000" y="3570008"/>
            <a:ext cx="3657600" cy="2862322"/>
          </a:xfrm>
          <a:prstGeom prst="rect">
            <a:avLst/>
          </a:prstGeom>
          <a:noFill/>
        </p:spPr>
        <p:txBody>
          <a:bodyPr wrap="square" rtlCol="0">
            <a:spAutoFit/>
          </a:bodyPr>
          <a:lstStyle/>
          <a:p>
            <a:r>
              <a:rPr lang="en-US" dirty="0" smtClean="0"/>
              <a:t>-Microsoft started shipping </a:t>
            </a:r>
            <a:r>
              <a:rPr lang="en-US" dirty="0" err="1" smtClean="0"/>
              <a:t>jQuery</a:t>
            </a:r>
            <a:r>
              <a:rPr lang="en-US" dirty="0" smtClean="0"/>
              <a:t> with Visual Studio since 2008</a:t>
            </a:r>
          </a:p>
          <a:p>
            <a:endParaRPr lang="en-US" dirty="0" smtClean="0"/>
          </a:p>
          <a:p>
            <a:r>
              <a:rPr lang="en-US" dirty="0" smtClean="0"/>
              <a:t>-In 2009 Microsoft hosted </a:t>
            </a:r>
            <a:r>
              <a:rPr lang="en-US" dirty="0" err="1" smtClean="0"/>
              <a:t>jQuery</a:t>
            </a:r>
            <a:r>
              <a:rPr lang="en-US" dirty="0" smtClean="0"/>
              <a:t> libraries on its own CDN</a:t>
            </a:r>
          </a:p>
          <a:p>
            <a:endParaRPr lang="en-US" dirty="0" smtClean="0"/>
          </a:p>
          <a:p>
            <a:r>
              <a:rPr lang="en-US" dirty="0" smtClean="0"/>
              <a:t>-This year Microsoft joined the </a:t>
            </a:r>
            <a:r>
              <a:rPr lang="en-US" dirty="0" err="1" smtClean="0"/>
              <a:t>jQuery</a:t>
            </a:r>
            <a:r>
              <a:rPr lang="en-US" dirty="0" smtClean="0"/>
              <a:t> team and recently contributed 3 official plugins: Globalization, data link, &amp; templates</a:t>
            </a:r>
            <a:endParaRPr lang="en-US" dirty="0"/>
          </a:p>
        </p:txBody>
      </p:sp>
    </p:spTree>
    <p:extLst>
      <p:ext uri="{BB962C8B-B14F-4D97-AF65-F5344CB8AC3E}">
        <p14:creationId xmlns:p14="http://schemas.microsoft.com/office/powerpoint/2010/main" val="72692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9437" y="877070"/>
            <a:ext cx="8236527" cy="769441"/>
          </a:xfrm>
          <a:prstGeom prst="rect">
            <a:avLst/>
          </a:prstGeom>
          <a:noFill/>
        </p:spPr>
        <p:txBody>
          <a:bodyPr wrap="square" rtlCol="0">
            <a:spAutoFit/>
          </a:bodyPr>
          <a:lstStyle/>
          <a:p>
            <a:r>
              <a:rPr lang="en-US" sz="4400" b="1" dirty="0" smtClean="0"/>
              <a:t>Free Software</a:t>
            </a:r>
            <a:endParaRPr lang="en-US" sz="4400" b="1" dirty="0"/>
          </a:p>
        </p:txBody>
      </p:sp>
      <p:sp>
        <p:nvSpPr>
          <p:cNvPr id="6" name="TextBox 5"/>
          <p:cNvSpPr txBox="1"/>
          <p:nvPr/>
        </p:nvSpPr>
        <p:spPr>
          <a:xfrm>
            <a:off x="339437" y="-81076"/>
            <a:ext cx="1524000" cy="1323439"/>
          </a:xfrm>
          <a:prstGeom prst="rect">
            <a:avLst/>
          </a:prstGeom>
          <a:noFill/>
        </p:spPr>
        <p:txBody>
          <a:bodyPr wrap="square" rtlCol="0">
            <a:spAutoFit/>
          </a:bodyPr>
          <a:lstStyle/>
          <a:p>
            <a:r>
              <a:rPr lang="en-US" sz="8000" dirty="0" smtClean="0">
                <a:solidFill>
                  <a:schemeClr val="bg1">
                    <a:lumMod val="95000"/>
                  </a:schemeClr>
                </a:solidFill>
              </a:rPr>
              <a:t>#4</a:t>
            </a:r>
            <a:endParaRPr lang="en-US" sz="8000" dirty="0">
              <a:solidFill>
                <a:schemeClr val="bg1">
                  <a:lumMod val="95000"/>
                </a:schemeClr>
              </a:solidFill>
            </a:endParaRPr>
          </a:p>
        </p:txBody>
      </p:sp>
      <p:sp>
        <p:nvSpPr>
          <p:cNvPr id="2" name="TextBox 1"/>
          <p:cNvSpPr txBox="1"/>
          <p:nvPr/>
        </p:nvSpPr>
        <p:spPr>
          <a:xfrm>
            <a:off x="590107" y="1962421"/>
            <a:ext cx="5259773" cy="923330"/>
          </a:xfrm>
          <a:prstGeom prst="rect">
            <a:avLst/>
          </a:prstGeom>
          <a:noFill/>
        </p:spPr>
        <p:txBody>
          <a:bodyPr wrap="none" rtlCol="0">
            <a:spAutoFit/>
          </a:bodyPr>
          <a:lstStyle/>
          <a:p>
            <a:r>
              <a:rPr lang="en-US" b="1" dirty="0" smtClean="0"/>
              <a:t>Free Development Tools everybody</a:t>
            </a:r>
          </a:p>
          <a:p>
            <a:r>
              <a:rPr lang="en-US" dirty="0" smtClean="0"/>
              <a:t>Develop Windows, Web and Phone Applications</a:t>
            </a:r>
          </a:p>
          <a:p>
            <a:r>
              <a:rPr lang="en-US" dirty="0" smtClean="0"/>
              <a:t>Visual Studio 2010 Express, SQL Server 2008 Express,</a:t>
            </a:r>
            <a:endParaRPr lang="en-US" dirty="0"/>
          </a:p>
        </p:txBody>
      </p:sp>
      <p:sp>
        <p:nvSpPr>
          <p:cNvPr id="3" name="TextBox 2"/>
          <p:cNvSpPr txBox="1"/>
          <p:nvPr/>
        </p:nvSpPr>
        <p:spPr>
          <a:xfrm>
            <a:off x="590107" y="3657600"/>
            <a:ext cx="6698757" cy="2031325"/>
          </a:xfrm>
          <a:prstGeom prst="rect">
            <a:avLst/>
          </a:prstGeom>
          <a:noFill/>
        </p:spPr>
        <p:txBody>
          <a:bodyPr wrap="none" rtlCol="0">
            <a:spAutoFit/>
          </a:bodyPr>
          <a:lstStyle/>
          <a:p>
            <a:r>
              <a:rPr lang="en-US" b="1" dirty="0" smtClean="0"/>
              <a:t>Free development and Server licenses for</a:t>
            </a:r>
          </a:p>
          <a:p>
            <a:endParaRPr lang="en-US" dirty="0" smtClean="0"/>
          </a:p>
          <a:p>
            <a:r>
              <a:rPr lang="en-US" dirty="0" smtClean="0"/>
              <a:t>Web developers and designers through the </a:t>
            </a:r>
            <a:r>
              <a:rPr lang="en-US" dirty="0" err="1" smtClean="0"/>
              <a:t>WebSiteSpark</a:t>
            </a:r>
            <a:r>
              <a:rPr lang="en-US" dirty="0" smtClean="0"/>
              <a:t> Program</a:t>
            </a:r>
          </a:p>
          <a:p>
            <a:endParaRPr lang="en-US" dirty="0"/>
          </a:p>
          <a:p>
            <a:r>
              <a:rPr lang="en-US" dirty="0" smtClean="0"/>
              <a:t>Startups through the </a:t>
            </a:r>
            <a:r>
              <a:rPr lang="en-US" dirty="0" err="1" smtClean="0"/>
              <a:t>BizSpark</a:t>
            </a:r>
            <a:r>
              <a:rPr lang="en-US" dirty="0" smtClean="0"/>
              <a:t> program</a:t>
            </a:r>
          </a:p>
          <a:p>
            <a:endParaRPr lang="en-US" dirty="0"/>
          </a:p>
          <a:p>
            <a:r>
              <a:rPr lang="en-US" dirty="0" smtClean="0"/>
              <a:t>Students Through </a:t>
            </a:r>
            <a:r>
              <a:rPr lang="en-US" dirty="0" err="1" smtClean="0"/>
              <a:t>DreamSpark</a:t>
            </a:r>
            <a:r>
              <a:rPr lang="en-US" dirty="0" smtClean="0"/>
              <a:t> program</a:t>
            </a:r>
            <a:endParaRPr lang="en-US" dirty="0"/>
          </a:p>
        </p:txBody>
      </p:sp>
    </p:spTree>
    <p:extLst>
      <p:ext uri="{BB962C8B-B14F-4D97-AF65-F5344CB8AC3E}">
        <p14:creationId xmlns:p14="http://schemas.microsoft.com/office/powerpoint/2010/main" val="26143805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492</TotalTime>
  <Words>763</Words>
  <Application>Microsoft Office PowerPoint</Application>
  <PresentationFormat>On-screen Show (4:3)</PresentationFormat>
  <Paragraphs>210</Paragraphs>
  <Slides>11</Slides>
  <Notes>5</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Waveform</vt:lpstr>
      <vt:lpstr>PowerPoint Presentation</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listening</vt:lpstr>
    </vt:vector>
  </TitlesOfParts>
  <Company>General Electron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مايكروسوفت و المصادرالمفتوحة</dc:title>
  <dc:creator>Bashar Kokash</dc:creator>
  <cp:lastModifiedBy>Bashar Kokash</cp:lastModifiedBy>
  <cp:revision>33</cp:revision>
  <dcterms:created xsi:type="dcterms:W3CDTF">2010-10-27T18:28:05Z</dcterms:created>
  <dcterms:modified xsi:type="dcterms:W3CDTF">2010-10-30T09:10:38Z</dcterms:modified>
</cp:coreProperties>
</file>