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36.xml.rels" ContentType="application/vnd.openxmlformats-package.relationships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4A6614C-A5AD-406C-B5B8-88CE94CAEDB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F2F1BE6-F6FC-4A56-A4C5-4842B660A33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55792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021968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9616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55792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021968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907680" y="2173680"/>
            <a:ext cx="490284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55792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021968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89616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855792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1021968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6907680" y="2173680"/>
            <a:ext cx="490284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55792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021968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89616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855792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1021968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907680" y="2173680"/>
            <a:ext cx="490284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855792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1021968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89616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855792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1021968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6907680" y="2173680"/>
            <a:ext cx="490284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907680" y="2173680"/>
            <a:ext cx="490284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855792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1021968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89616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855792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1021968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6907680" y="2173680"/>
            <a:ext cx="490284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855792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1021968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689616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855792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 type="body"/>
          </p:nvPr>
        </p:nvSpPr>
        <p:spPr>
          <a:xfrm>
            <a:off x="1021968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ubTitle"/>
          </p:nvPr>
        </p:nvSpPr>
        <p:spPr>
          <a:xfrm>
            <a:off x="6907680" y="2173680"/>
            <a:ext cx="4902840" cy="283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588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9414720" y="540936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855792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10219680" y="510192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689616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 type="body"/>
          </p:nvPr>
        </p:nvSpPr>
        <p:spPr>
          <a:xfrm>
            <a:off x="855792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9" name="PlaceHolder 7"/>
          <p:cNvSpPr>
            <a:spLocks noGrp="1"/>
          </p:cNvSpPr>
          <p:nvPr>
            <p:ph type="body"/>
          </p:nvPr>
        </p:nvSpPr>
        <p:spPr>
          <a:xfrm>
            <a:off x="10219680" y="5409360"/>
            <a:ext cx="1582200" cy="28044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9616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414720" y="5101920"/>
            <a:ext cx="2398320" cy="28044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96160" y="5409360"/>
            <a:ext cx="4914720" cy="2804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66960" y="2116080"/>
            <a:ext cx="5491080" cy="15138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97" strike="noStrike">
                <a:solidFill>
                  <a:srgbClr val="000000"/>
                </a:solidFill>
                <a:latin typeface="Franklin Gothic Demi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Franklin Gothic Book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0" y="758880"/>
            <a:ext cx="6098760" cy="6098760"/>
            <a:chOff x="0" y="758880"/>
            <a:chExt cx="6098760" cy="6098760"/>
          </a:xfrm>
        </p:grpSpPr>
        <p:sp>
          <p:nvSpPr>
            <p:cNvPr id="2" name="CustomShape 3"/>
            <p:cNvSpPr/>
            <p:nvPr/>
          </p:nvSpPr>
          <p:spPr>
            <a:xfrm>
              <a:off x="0" y="758880"/>
              <a:ext cx="3073320" cy="409788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862160"/>
              <a:ext cx="1996200" cy="199548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2097720" y="4857120"/>
              <a:ext cx="4001040" cy="200052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366960" y="4549680"/>
            <a:ext cx="5491080" cy="952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Book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Line 7"/>
          <p:cNvSpPr/>
          <p:nvPr/>
        </p:nvSpPr>
        <p:spPr>
          <a:xfrm>
            <a:off x="6366960" y="4251960"/>
            <a:ext cx="213336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6362640" y="0"/>
            <a:ext cx="5829120" cy="3235320"/>
            <a:chOff x="6362640" y="0"/>
            <a:chExt cx="5829120" cy="3235320"/>
          </a:xfrm>
        </p:grpSpPr>
        <p:sp>
          <p:nvSpPr>
            <p:cNvPr id="44" name="CustomShape 2"/>
            <p:cNvSpPr/>
            <p:nvPr/>
          </p:nvSpPr>
          <p:spPr>
            <a:xfrm>
              <a:off x="6362640" y="0"/>
              <a:ext cx="3884400" cy="3235320"/>
            </a:xfrm>
            <a:custGeom>
              <a:avLst/>
              <a:gdLst/>
              <a:ahLst/>
              <a:rect l="l" t="t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3"/>
            <p:cNvSpPr/>
            <p:nvPr/>
          </p:nvSpPr>
          <p:spPr>
            <a:xfrm>
              <a:off x="7004520" y="1289880"/>
              <a:ext cx="1945440" cy="194544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>
              <a:off x="8955360" y="0"/>
              <a:ext cx="1284120" cy="642240"/>
            </a:xfrm>
            <a:custGeom>
              <a:avLst/>
              <a:gdLst/>
              <a:ahLst/>
              <a:rect l="l" t="t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>
              <a:off x="7652520" y="641520"/>
              <a:ext cx="1945440" cy="194544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6"/>
            <p:cNvSpPr/>
            <p:nvPr/>
          </p:nvSpPr>
          <p:spPr>
            <a:xfrm>
              <a:off x="9598320" y="641520"/>
              <a:ext cx="2593440" cy="2593440"/>
            </a:xfrm>
            <a:custGeom>
              <a:avLst/>
              <a:gdLst/>
              <a:ahLst/>
              <a:rect l="l" t="t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</p:spPr>
        <p:txBody>
          <a:bodyPr lIns="0" rIns="0" tIns="0" bIns="0" anchor="b">
            <a:normAutofit fontScale="20000"/>
          </a:bodyPr>
          <a:p>
            <a:pPr>
              <a:lnSpc>
                <a:spcPct val="90000"/>
              </a:lnSpc>
            </a:pPr>
            <a:r>
              <a:rPr b="1" lang="en-US" sz="4400" spc="49" strike="noStrike">
                <a:solidFill>
                  <a:srgbClr val="000000"/>
                </a:solidFill>
                <a:latin typeface="Franklin Gothic Demi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50" name="Line 8"/>
          <p:cNvSpPr/>
          <p:nvPr/>
        </p:nvSpPr>
        <p:spPr>
          <a:xfrm>
            <a:off x="952200" y="193464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" name="PlaceHolder 9"/>
          <p:cNvSpPr>
            <a:spLocks noGrp="1"/>
          </p:cNvSpPr>
          <p:nvPr>
            <p:ph type="body"/>
          </p:nvPr>
        </p:nvSpPr>
        <p:spPr>
          <a:xfrm>
            <a:off x="952560" y="2818440"/>
            <a:ext cx="2133360" cy="369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 type="body"/>
          </p:nvPr>
        </p:nvSpPr>
        <p:spPr>
          <a:xfrm>
            <a:off x="952560" y="2209680"/>
            <a:ext cx="2133360" cy="20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Line 11"/>
          <p:cNvSpPr/>
          <p:nvPr/>
        </p:nvSpPr>
        <p:spPr>
          <a:xfrm>
            <a:off x="3663000" y="1938960"/>
            <a:ext cx="213336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" name="PlaceHolder 12"/>
          <p:cNvSpPr>
            <a:spLocks noGrp="1"/>
          </p:cNvSpPr>
          <p:nvPr>
            <p:ph type="body"/>
          </p:nvPr>
        </p:nvSpPr>
        <p:spPr>
          <a:xfrm>
            <a:off x="3663000" y="2818440"/>
            <a:ext cx="2127960" cy="369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 type="body"/>
          </p:nvPr>
        </p:nvSpPr>
        <p:spPr>
          <a:xfrm>
            <a:off x="3663000" y="2209680"/>
            <a:ext cx="2127960" cy="20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Line 14"/>
          <p:cNvSpPr/>
          <p:nvPr/>
        </p:nvSpPr>
        <p:spPr>
          <a:xfrm>
            <a:off x="952200" y="424800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7" name="PlaceHolder 15"/>
          <p:cNvSpPr>
            <a:spLocks noGrp="1"/>
          </p:cNvSpPr>
          <p:nvPr>
            <p:ph type="body"/>
          </p:nvPr>
        </p:nvSpPr>
        <p:spPr>
          <a:xfrm>
            <a:off x="952560" y="5131440"/>
            <a:ext cx="2133360" cy="369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16"/>
          <p:cNvSpPr>
            <a:spLocks noGrp="1"/>
          </p:cNvSpPr>
          <p:nvPr>
            <p:ph type="body"/>
          </p:nvPr>
        </p:nvSpPr>
        <p:spPr>
          <a:xfrm>
            <a:off x="952560" y="4522680"/>
            <a:ext cx="2133360" cy="20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Line 17"/>
          <p:cNvSpPr/>
          <p:nvPr/>
        </p:nvSpPr>
        <p:spPr>
          <a:xfrm>
            <a:off x="3663000" y="4251960"/>
            <a:ext cx="213336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0" name="PlaceHolder 18"/>
          <p:cNvSpPr>
            <a:spLocks noGrp="1"/>
          </p:cNvSpPr>
          <p:nvPr>
            <p:ph type="body"/>
          </p:nvPr>
        </p:nvSpPr>
        <p:spPr>
          <a:xfrm>
            <a:off x="3663000" y="5131440"/>
            <a:ext cx="2127960" cy="369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19"/>
          <p:cNvSpPr>
            <a:spLocks noGrp="1"/>
          </p:cNvSpPr>
          <p:nvPr>
            <p:ph type="body"/>
          </p:nvPr>
        </p:nvSpPr>
        <p:spPr>
          <a:xfrm>
            <a:off x="3663000" y="4522680"/>
            <a:ext cx="2127960" cy="20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Line 20"/>
          <p:cNvSpPr/>
          <p:nvPr/>
        </p:nvSpPr>
        <p:spPr>
          <a:xfrm>
            <a:off x="6366960" y="4251960"/>
            <a:ext cx="213336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" name="PlaceHolder 21"/>
          <p:cNvSpPr>
            <a:spLocks noGrp="1"/>
          </p:cNvSpPr>
          <p:nvPr>
            <p:ph type="body"/>
          </p:nvPr>
        </p:nvSpPr>
        <p:spPr>
          <a:xfrm>
            <a:off x="6366960" y="5131440"/>
            <a:ext cx="2129040" cy="369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4" name="PlaceHolder 22"/>
          <p:cNvSpPr>
            <a:spLocks noGrp="1"/>
          </p:cNvSpPr>
          <p:nvPr>
            <p:ph type="body"/>
          </p:nvPr>
        </p:nvSpPr>
        <p:spPr>
          <a:xfrm>
            <a:off x="6366960" y="4522680"/>
            <a:ext cx="2129040" cy="205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3"/>
          <p:cNvSpPr>
            <a:spLocks noGrp="1"/>
          </p:cNvSpPr>
          <p:nvPr>
            <p:ph type="dt"/>
          </p:nvPr>
        </p:nvSpPr>
        <p:spPr>
          <a:xfrm>
            <a:off x="2991960" y="6332400"/>
            <a:ext cx="131292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7F75782-367B-4CD1-8032-9E67CB066714}" type="datetime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66" name="PlaceHolder 24"/>
          <p:cNvSpPr>
            <a:spLocks noGrp="1"/>
          </p:cNvSpPr>
          <p:nvPr>
            <p:ph type="ftr"/>
          </p:nvPr>
        </p:nvSpPr>
        <p:spPr>
          <a:xfrm>
            <a:off x="1494720" y="6332400"/>
            <a:ext cx="149688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Franklin Gothic Demi"/>
              </a:rPr>
              <a:t>Annual Review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67" name="PlaceHolder 25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72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1C90EE9-0A67-4C54-B75A-DB73294E4CAC}" type="slidenum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105" name="CustomShape 2"/>
            <p:cNvSpPr/>
            <p:nvPr/>
          </p:nvSpPr>
          <p:spPr>
            <a:xfrm flipV="1" rot="16200000">
              <a:off x="1219680" y="5118480"/>
              <a:ext cx="1490760" cy="198792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3"/>
            <p:cNvSpPr/>
            <p:nvPr/>
          </p:nvSpPr>
          <p:spPr>
            <a:xfrm flipV="1" rot="16200000">
              <a:off x="0" y="5890680"/>
              <a:ext cx="968400" cy="96804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4"/>
            <p:cNvSpPr/>
            <p:nvPr/>
          </p:nvSpPr>
          <p:spPr>
            <a:xfrm flipV="1" rot="16200000">
              <a:off x="-484560" y="4385520"/>
              <a:ext cx="1941120" cy="97056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5880" y="-22680"/>
            <a:ext cx="6095520" cy="6902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</p:spPr>
        <p:txBody>
          <a:bodyPr lIns="0" rIns="0" tIns="0" bIns="0" anchor="b">
            <a:normAutofit fontScale="20000"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10" name="Line 7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PlaceHolder 8"/>
          <p:cNvSpPr>
            <a:spLocks noGrp="1"/>
          </p:cNvSpPr>
          <p:nvPr>
            <p:ph type="body"/>
          </p:nvPr>
        </p:nvSpPr>
        <p:spPr>
          <a:xfrm>
            <a:off x="952560" y="2289240"/>
            <a:ext cx="4571640" cy="2795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dt"/>
          </p:nvPr>
        </p:nvSpPr>
        <p:spPr>
          <a:xfrm>
            <a:off x="2991960" y="6332400"/>
            <a:ext cx="131292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A9C4F06-CC9A-4260-B922-595A3A5A1B83}" type="datetime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13" name="PlaceHolder 10"/>
          <p:cNvSpPr>
            <a:spLocks noGrp="1"/>
          </p:cNvSpPr>
          <p:nvPr>
            <p:ph type="ftr"/>
          </p:nvPr>
        </p:nvSpPr>
        <p:spPr>
          <a:xfrm>
            <a:off x="1494720" y="6332400"/>
            <a:ext cx="149688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Franklin Gothic Demi"/>
              </a:rPr>
              <a:t>Annual Review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14" name="PlaceHolder 11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72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1B24EB7-B032-4413-A8AF-46AADBFC9D15}" type="slidenum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</p:spPr>
        <p:txBody>
          <a:bodyPr lIns="0" rIns="0" tIns="0" bIns="0" anchor="b">
            <a:normAutofit fontScale="20000"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152" name="Line 2"/>
          <p:cNvSpPr/>
          <p:nvPr/>
        </p:nvSpPr>
        <p:spPr>
          <a:xfrm>
            <a:off x="952200" y="193896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952560" y="2656800"/>
            <a:ext cx="4838400" cy="573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154" name="Group 4"/>
          <p:cNvGrpSpPr/>
          <p:nvPr/>
        </p:nvGrpSpPr>
        <p:grpSpPr>
          <a:xfrm>
            <a:off x="8870400" y="360"/>
            <a:ext cx="3324960" cy="3324960"/>
            <a:chOff x="8870400" y="360"/>
            <a:chExt cx="3324960" cy="3324960"/>
          </a:xfrm>
        </p:grpSpPr>
        <p:sp>
          <p:nvSpPr>
            <p:cNvPr id="155" name="CustomShape 5"/>
            <p:cNvSpPr/>
            <p:nvPr/>
          </p:nvSpPr>
          <p:spPr>
            <a:xfrm rot="10800000">
              <a:off x="10519920" y="1091160"/>
              <a:ext cx="1675440" cy="22338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6"/>
            <p:cNvSpPr/>
            <p:nvPr/>
          </p:nvSpPr>
          <p:spPr>
            <a:xfrm rot="10800000">
              <a:off x="11107440" y="0"/>
              <a:ext cx="1087920" cy="10879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7"/>
            <p:cNvSpPr/>
            <p:nvPr/>
          </p:nvSpPr>
          <p:spPr>
            <a:xfrm rot="10800000">
              <a:off x="8870400" y="0"/>
              <a:ext cx="2181240" cy="10904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PlaceHolder 8"/>
          <p:cNvSpPr>
            <a:spLocks noGrp="1"/>
          </p:cNvSpPr>
          <p:nvPr>
            <p:ph type="body"/>
          </p:nvPr>
        </p:nvSpPr>
        <p:spPr>
          <a:xfrm>
            <a:off x="952560" y="2286000"/>
            <a:ext cx="4838400" cy="315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9" name="PlaceHolder 9"/>
          <p:cNvSpPr>
            <a:spLocks noGrp="1"/>
          </p:cNvSpPr>
          <p:nvPr>
            <p:ph type="body"/>
          </p:nvPr>
        </p:nvSpPr>
        <p:spPr>
          <a:xfrm>
            <a:off x="953640" y="3841920"/>
            <a:ext cx="4838400" cy="636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0" name="PlaceHolder 10"/>
          <p:cNvSpPr>
            <a:spLocks noGrp="1"/>
          </p:cNvSpPr>
          <p:nvPr>
            <p:ph type="body"/>
          </p:nvPr>
        </p:nvSpPr>
        <p:spPr>
          <a:xfrm>
            <a:off x="953640" y="3471120"/>
            <a:ext cx="4838400" cy="315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1" name="PlaceHolder 11"/>
          <p:cNvSpPr>
            <a:spLocks noGrp="1"/>
          </p:cNvSpPr>
          <p:nvPr>
            <p:ph type="body"/>
          </p:nvPr>
        </p:nvSpPr>
        <p:spPr>
          <a:xfrm>
            <a:off x="952560" y="5018040"/>
            <a:ext cx="4838400" cy="907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2" name="PlaceHolder 12"/>
          <p:cNvSpPr>
            <a:spLocks noGrp="1"/>
          </p:cNvSpPr>
          <p:nvPr>
            <p:ph type="body"/>
          </p:nvPr>
        </p:nvSpPr>
        <p:spPr>
          <a:xfrm>
            <a:off x="952560" y="4646880"/>
            <a:ext cx="4838400" cy="315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3" name="PlaceHolder 13"/>
          <p:cNvSpPr>
            <a:spLocks noGrp="1"/>
          </p:cNvSpPr>
          <p:nvPr>
            <p:ph type="body"/>
          </p:nvPr>
        </p:nvSpPr>
        <p:spPr>
          <a:xfrm>
            <a:off x="6399720" y="2656800"/>
            <a:ext cx="4838400" cy="573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4" name="PlaceHolder 14"/>
          <p:cNvSpPr>
            <a:spLocks noGrp="1"/>
          </p:cNvSpPr>
          <p:nvPr>
            <p:ph type="body"/>
          </p:nvPr>
        </p:nvSpPr>
        <p:spPr>
          <a:xfrm>
            <a:off x="6399720" y="2286000"/>
            <a:ext cx="4838400" cy="315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5" name="PlaceHolder 15"/>
          <p:cNvSpPr>
            <a:spLocks noGrp="1"/>
          </p:cNvSpPr>
          <p:nvPr>
            <p:ph type="body"/>
          </p:nvPr>
        </p:nvSpPr>
        <p:spPr>
          <a:xfrm>
            <a:off x="6399720" y="3841920"/>
            <a:ext cx="4838400" cy="907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6" name="PlaceHolder 16"/>
          <p:cNvSpPr>
            <a:spLocks noGrp="1"/>
          </p:cNvSpPr>
          <p:nvPr>
            <p:ph type="body"/>
          </p:nvPr>
        </p:nvSpPr>
        <p:spPr>
          <a:xfrm>
            <a:off x="6399720" y="3471120"/>
            <a:ext cx="4838400" cy="315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7" name="PlaceHolder 17"/>
          <p:cNvSpPr>
            <a:spLocks noGrp="1"/>
          </p:cNvSpPr>
          <p:nvPr>
            <p:ph type="dt"/>
          </p:nvPr>
        </p:nvSpPr>
        <p:spPr>
          <a:xfrm>
            <a:off x="2991960" y="6332400"/>
            <a:ext cx="131292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D7D6197-741E-4467-A65B-DE04601137C2}" type="datetime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68" name="PlaceHolder 18"/>
          <p:cNvSpPr>
            <a:spLocks noGrp="1"/>
          </p:cNvSpPr>
          <p:nvPr>
            <p:ph type="ftr"/>
          </p:nvPr>
        </p:nvSpPr>
        <p:spPr>
          <a:xfrm>
            <a:off x="1494720" y="6332400"/>
            <a:ext cx="149688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Franklin Gothic Demi"/>
              </a:rPr>
              <a:t>Annual Review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69" name="PlaceHolder 19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72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3022931-0D1C-413B-8E24-12236EE2F4A0}" type="slidenum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964080" y="879120"/>
            <a:ext cx="4941000" cy="610560"/>
          </a:xfrm>
          <a:prstGeom prst="rect">
            <a:avLst/>
          </a:prstGeom>
        </p:spPr>
        <p:txBody>
          <a:bodyPr lIns="0" rIns="0" tIns="0" bIns="0" anchor="b">
            <a:normAutofit fontScale="20000"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952560" y="2209680"/>
            <a:ext cx="10286640" cy="2592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Click icon to add table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/>
          </p:nvPr>
        </p:nvSpPr>
        <p:spPr>
          <a:xfrm>
            <a:off x="2991960" y="6332400"/>
            <a:ext cx="131292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E782C3E4-3A12-45B8-8759-E5A65EB4FC84}" type="datetime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/>
          </p:nvPr>
        </p:nvSpPr>
        <p:spPr>
          <a:xfrm>
            <a:off x="1494720" y="6332400"/>
            <a:ext cx="149688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Franklin Gothic Demi"/>
              </a:rPr>
              <a:t>Annual Review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/>
          </p:nvPr>
        </p:nvSpPr>
        <p:spPr>
          <a:xfrm>
            <a:off x="971640" y="6332400"/>
            <a:ext cx="522720" cy="247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D61B6F56-7B32-431F-A8DF-AA259FD018B5}" type="slidenum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964080" y="2476440"/>
            <a:ext cx="7131960" cy="32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800" spc="97" strike="noStrike">
                <a:solidFill>
                  <a:srgbClr val="000000"/>
                </a:solidFill>
                <a:latin typeface="Franklin Gothic Book"/>
              </a:rPr>
              <a:t>Click to edit Master title style</a:t>
            </a:r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99840" y="548280"/>
            <a:ext cx="1589040" cy="31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0" spc="-1" strike="noStrike">
                <a:solidFill>
                  <a:srgbClr val="000000"/>
                </a:solidFill>
                <a:latin typeface="Franklin Gothic Book"/>
              </a:rPr>
              <a:t>“</a:t>
            </a:r>
            <a:endParaRPr b="0" lang="en-US" sz="20000" spc="-1" strike="noStrike">
              <a:latin typeface="Arial"/>
            </a:endParaRPr>
          </a:p>
        </p:txBody>
      </p:sp>
      <p:grpSp>
        <p:nvGrpSpPr>
          <p:cNvPr id="249" name="Group 3"/>
          <p:cNvGrpSpPr/>
          <p:nvPr/>
        </p:nvGrpSpPr>
        <p:grpSpPr>
          <a:xfrm>
            <a:off x="6362640" y="0"/>
            <a:ext cx="5829120" cy="3235320"/>
            <a:chOff x="6362640" y="0"/>
            <a:chExt cx="5829120" cy="3235320"/>
          </a:xfrm>
        </p:grpSpPr>
        <p:sp>
          <p:nvSpPr>
            <p:cNvPr id="250" name="CustomShape 4"/>
            <p:cNvSpPr/>
            <p:nvPr/>
          </p:nvSpPr>
          <p:spPr>
            <a:xfrm>
              <a:off x="6362640" y="0"/>
              <a:ext cx="3884400" cy="3235320"/>
            </a:xfrm>
            <a:custGeom>
              <a:avLst/>
              <a:gdLst/>
              <a:ahLst/>
              <a:rect l="l" t="t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5"/>
            <p:cNvSpPr/>
            <p:nvPr/>
          </p:nvSpPr>
          <p:spPr>
            <a:xfrm>
              <a:off x="7004520" y="1289880"/>
              <a:ext cx="1945440" cy="194544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6"/>
            <p:cNvSpPr/>
            <p:nvPr/>
          </p:nvSpPr>
          <p:spPr>
            <a:xfrm>
              <a:off x="8955360" y="0"/>
              <a:ext cx="1284120" cy="642240"/>
            </a:xfrm>
            <a:custGeom>
              <a:avLst/>
              <a:gdLst/>
              <a:ahLst/>
              <a:rect l="l" t="t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7"/>
            <p:cNvSpPr/>
            <p:nvPr/>
          </p:nvSpPr>
          <p:spPr>
            <a:xfrm>
              <a:off x="7652520" y="641520"/>
              <a:ext cx="1945440" cy="194544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8"/>
            <p:cNvSpPr/>
            <p:nvPr/>
          </p:nvSpPr>
          <p:spPr>
            <a:xfrm>
              <a:off x="9598320" y="641520"/>
              <a:ext cx="2593440" cy="2593440"/>
            </a:xfrm>
            <a:custGeom>
              <a:avLst/>
              <a:gdLst/>
              <a:ahLst/>
              <a:rect l="l" t="t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5" name="Group 9"/>
          <p:cNvGrpSpPr/>
          <p:nvPr/>
        </p:nvGrpSpPr>
        <p:grpSpPr>
          <a:xfrm>
            <a:off x="360" y="3900240"/>
            <a:ext cx="2958840" cy="2958840"/>
            <a:chOff x="360" y="3900240"/>
            <a:chExt cx="2958840" cy="2958840"/>
          </a:xfrm>
        </p:grpSpPr>
        <p:sp>
          <p:nvSpPr>
            <p:cNvPr id="256" name="CustomShape 10"/>
            <p:cNvSpPr/>
            <p:nvPr/>
          </p:nvSpPr>
          <p:spPr>
            <a:xfrm flipV="1" rot="16200000">
              <a:off x="1219680" y="5118480"/>
              <a:ext cx="1490760" cy="198792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1"/>
            <p:cNvSpPr/>
            <p:nvPr/>
          </p:nvSpPr>
          <p:spPr>
            <a:xfrm flipV="1" rot="16200000">
              <a:off x="0" y="5890680"/>
              <a:ext cx="968400" cy="96804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2"/>
            <p:cNvSpPr/>
            <p:nvPr/>
          </p:nvSpPr>
          <p:spPr>
            <a:xfrm flipV="1" rot="16200000">
              <a:off x="-484560" y="4385520"/>
              <a:ext cx="1941120" cy="97056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96160" y="5101920"/>
            <a:ext cx="4914720" cy="5886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7ca655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title"/>
          </p:nvPr>
        </p:nvSpPr>
        <p:spPr>
          <a:xfrm>
            <a:off x="6907680" y="2173680"/>
            <a:ext cx="4902840" cy="610560"/>
          </a:xfrm>
          <a:prstGeom prst="rect">
            <a:avLst/>
          </a:prstGeom>
        </p:spPr>
        <p:txBody>
          <a:bodyPr lIns="0" rIns="0" tIns="0" bIns="0" anchor="b">
            <a:normAutofit fontScale="20000"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98" name="Line 3"/>
          <p:cNvSpPr/>
          <p:nvPr/>
        </p:nvSpPr>
        <p:spPr>
          <a:xfrm>
            <a:off x="6895800" y="3233520"/>
            <a:ext cx="2133720" cy="3960"/>
          </a:xfrm>
          <a:prstGeom prst="line">
            <a:avLst/>
          </a:prstGeom>
          <a:ln w="10152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6095520" cy="685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300" name="Group 5"/>
          <p:cNvGrpSpPr/>
          <p:nvPr/>
        </p:nvGrpSpPr>
        <p:grpSpPr>
          <a:xfrm>
            <a:off x="8870400" y="360"/>
            <a:ext cx="3324960" cy="3324960"/>
            <a:chOff x="8870400" y="360"/>
            <a:chExt cx="3324960" cy="3324960"/>
          </a:xfrm>
        </p:grpSpPr>
        <p:sp>
          <p:nvSpPr>
            <p:cNvPr id="301" name="CustomShape 6"/>
            <p:cNvSpPr/>
            <p:nvPr/>
          </p:nvSpPr>
          <p:spPr>
            <a:xfrm rot="10800000">
              <a:off x="10519920" y="1091160"/>
              <a:ext cx="1675440" cy="223380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7"/>
            <p:cNvSpPr/>
            <p:nvPr/>
          </p:nvSpPr>
          <p:spPr>
            <a:xfrm rot="10800000">
              <a:off x="11107440" y="0"/>
              <a:ext cx="1087920" cy="108792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8"/>
            <p:cNvSpPr/>
            <p:nvPr/>
          </p:nvSpPr>
          <p:spPr>
            <a:xfrm rot="10800000">
              <a:off x="8870400" y="0"/>
              <a:ext cx="2181240" cy="109044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366960" y="2116080"/>
            <a:ext cx="5491080" cy="151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97" strike="noStrike">
                <a:solidFill>
                  <a:srgbClr val="000000"/>
                </a:solidFill>
                <a:latin typeface="Franklin Gothic Demi"/>
              </a:rPr>
              <a:t>Credit Analysis</a:t>
            </a:r>
            <a:endParaRPr b="0" lang="en-US" sz="60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6366960" y="4549680"/>
            <a:ext cx="5491080" cy="95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Big Data Project</a:t>
            </a:r>
            <a:r>
              <a:rPr b="0" lang="en-US" sz="1800" spc="-1" strike="noStrike">
                <a:solidFill>
                  <a:srgbClr val="7ca655"/>
                </a:solidFill>
                <a:latin typeface="Franklin Gothic Book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Book"/>
              </a:rPr>
              <a:t>Submitted To Eng. Omar Samir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Book"/>
              </a:rPr>
              <a:t>By Team 10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964080" y="879120"/>
            <a:ext cx="684828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41000"/>
          </a:bodyPr>
          <a:p>
            <a:pPr>
              <a:lnSpc>
                <a:spcPct val="90000"/>
              </a:lnSpc>
            </a:pPr>
            <a:r>
              <a:rPr b="1" lang="en-US" sz="5400" spc="97" strike="noStrike">
                <a:solidFill>
                  <a:srgbClr val="000000"/>
                </a:solidFill>
                <a:latin typeface="Times New Roman"/>
              </a:rPr>
              <a:t>Outliers Detection</a:t>
            </a:r>
            <a:br/>
            <a:r>
              <a:rPr b="0" lang="en-US" sz="3100" spc="97" strike="noStrike">
                <a:solidFill>
                  <a:srgbClr val="000000"/>
                </a:solidFill>
                <a:latin typeface="Franklin Gothic Demi"/>
              </a:rPr>
              <a:t>Data Preprocessing</a:t>
            </a:r>
            <a:endParaRPr b="0" lang="en-US" sz="31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DA0C17A2-244D-4529-93C3-0E1F5D0DBC5C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75F3553E-58D0-40F3-9E0C-60A60EF676BC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10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395" name="CustomShape 5"/>
          <p:cNvSpPr/>
          <p:nvPr/>
        </p:nvSpPr>
        <p:spPr>
          <a:xfrm>
            <a:off x="1260720" y="1971000"/>
            <a:ext cx="4449960" cy="20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Check if there are extreme values and drop example with extreme values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96" name="Picture 7" descr=""/>
          <p:cNvPicPr/>
          <p:nvPr/>
        </p:nvPicPr>
        <p:blipFill>
          <a:blip r:embed="rId1"/>
          <a:stretch/>
        </p:blipFill>
        <p:spPr>
          <a:xfrm>
            <a:off x="5711040" y="2624760"/>
            <a:ext cx="5885640" cy="370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964080" y="879120"/>
            <a:ext cx="861264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21000"/>
          </a:bodyPr>
          <a:p>
            <a:pPr>
              <a:lnSpc>
                <a:spcPct val="90000"/>
              </a:lnSpc>
            </a:pPr>
            <a:r>
              <a:rPr b="1" lang="en-US" sz="4900" spc="97" strike="noStrike">
                <a:solidFill>
                  <a:srgbClr val="000000"/>
                </a:solidFill>
                <a:latin typeface="Times New Roman"/>
              </a:rPr>
              <a:t>Check and Visualize Nan Values</a:t>
            </a:r>
            <a:br/>
            <a:r>
              <a:rPr b="0" lang="en-US" sz="3100" spc="97" strike="noStrike">
                <a:solidFill>
                  <a:srgbClr val="000000"/>
                </a:solidFill>
                <a:latin typeface="Franklin Gothic Demi"/>
              </a:rPr>
              <a:t>Data Preprocessing</a:t>
            </a:r>
            <a:endParaRPr b="0" lang="en-US" sz="31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B9C25E2F-E0A0-495B-9151-8EDD3D7AB09A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F333A197-79E9-4E95-8205-0ACB10627214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11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01" name="CustomShape 5"/>
          <p:cNvSpPr/>
          <p:nvPr/>
        </p:nvSpPr>
        <p:spPr>
          <a:xfrm>
            <a:off x="1260720" y="1971000"/>
            <a:ext cx="979200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Visualize Nan Values in dataset using Missingno Library</a:t>
            </a:r>
            <a:br/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402" name="Picture 7" descr=""/>
          <p:cNvPicPr/>
          <p:nvPr/>
        </p:nvPicPr>
        <p:blipFill>
          <a:blip r:embed="rId1"/>
          <a:stretch/>
        </p:blipFill>
        <p:spPr>
          <a:xfrm>
            <a:off x="2243520" y="2601000"/>
            <a:ext cx="7532640" cy="360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964080" y="879120"/>
            <a:ext cx="861264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44000"/>
          </a:bodyPr>
          <a:p>
            <a:pPr>
              <a:lnSpc>
                <a:spcPct val="90000"/>
              </a:lnSpc>
            </a:pPr>
            <a:r>
              <a:rPr b="1" lang="en-US" sz="4900" spc="97" strike="noStrike">
                <a:solidFill>
                  <a:srgbClr val="000000"/>
                </a:solidFill>
                <a:latin typeface="Times New Roman"/>
              </a:rPr>
              <a:t>Fill Nan Values</a:t>
            </a:r>
            <a:br/>
            <a:r>
              <a:rPr b="0" lang="en-US" sz="3100" spc="97" strike="noStrike">
                <a:solidFill>
                  <a:srgbClr val="000000"/>
                </a:solidFill>
                <a:latin typeface="Franklin Gothic Demi"/>
              </a:rPr>
              <a:t>Data Preprocessing</a:t>
            </a:r>
            <a:endParaRPr b="0" lang="en-US" sz="31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D486C0AC-4636-490B-8A39-CDFBEABAF9DF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83A33666-28F5-4CF7-941F-F70B4843026C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12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07" name="CustomShape 5"/>
          <p:cNvSpPr/>
          <p:nvPr/>
        </p:nvSpPr>
        <p:spPr>
          <a:xfrm>
            <a:off x="1260720" y="1971000"/>
            <a:ext cx="10931040" cy="41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Remove Nan Values as follow: </a:t>
            </a:r>
            <a:endParaRPr b="0" lang="en-US" sz="2800" spc="-1" strike="noStrike">
              <a:latin typeface="Arial"/>
            </a:endParaRPr>
          </a:p>
          <a:p>
            <a:pPr marL="1371600" indent="-456840" algn="just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Recommended 1: Drop columns with Nan values larger than 50%</a:t>
            </a:r>
            <a:endParaRPr b="0" lang="en-US" sz="2800" spc="-1" strike="noStrike">
              <a:latin typeface="Arial"/>
            </a:endParaRPr>
          </a:p>
          <a:p>
            <a:pPr marL="914400" algn="just"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Columns decreased from 122 to 73 columns. </a:t>
            </a:r>
            <a:endParaRPr b="0" lang="en-US" sz="2800" spc="-1" strike="noStrike">
              <a:latin typeface="Arial"/>
            </a:endParaRPr>
          </a:p>
          <a:p>
            <a:pPr marL="1371600" indent="-456840" algn="just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Recommended 2: Fill columns with Nan values less than 13%</a:t>
            </a:r>
            <a:endParaRPr b="0" lang="en-US" sz="2800" spc="-1" strike="noStrike">
              <a:latin typeface="Arial"/>
            </a:endParaRPr>
          </a:p>
          <a:p>
            <a:pPr marL="1371600" indent="-456840" algn="just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Drop remaining rows with Nan values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output dataset after this step has the shape of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(83997, 77) </a:t>
            </a:r>
            <a:br/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5470200" y="2116080"/>
            <a:ext cx="6387840" cy="151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97" strike="noStrike">
                <a:solidFill>
                  <a:srgbClr val="000000"/>
                </a:solidFill>
                <a:latin typeface="Franklin Gothic Demi"/>
              </a:rPr>
              <a:t>Bivariate Analysis</a:t>
            </a:r>
            <a:endParaRPr b="0" lang="en-US" sz="60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Times New Roman"/>
              </a:rPr>
              <a:t>Continuous Vs Continuous Analysis</a:t>
            </a:r>
            <a:br/>
            <a:r>
              <a:rPr b="0" lang="en-US" sz="2800" spc="97" strike="noStrike">
                <a:solidFill>
                  <a:srgbClr val="000000"/>
                </a:solidFill>
                <a:latin typeface="Times New Roman"/>
              </a:rPr>
              <a:t>Bivariate Analysis</a:t>
            </a:r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4582F1FA-1D18-40CB-B9BD-97B35B94C92C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71B889F9-E590-49DC-827E-C633B50D3DFE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12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-112320" y="1971000"/>
            <a:ext cx="5790960" cy="15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Compute correlation between continuous features to remove dependent features.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14" name="Picture 7" descr=""/>
          <p:cNvPicPr/>
          <p:nvPr/>
        </p:nvPicPr>
        <p:blipFill>
          <a:blip r:embed="rId1"/>
          <a:stretch/>
        </p:blipFill>
        <p:spPr>
          <a:xfrm>
            <a:off x="6095880" y="2110320"/>
            <a:ext cx="4666320" cy="402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Continuous Vs Target (Binary Categorical)</a:t>
            </a:r>
            <a:br/>
            <a:r>
              <a:rPr b="0" lang="en-US" sz="2800" spc="97" strike="noStrike">
                <a:solidFill>
                  <a:srgbClr val="000000"/>
                </a:solidFill>
                <a:latin typeface="Times New Roman"/>
              </a:rPr>
              <a:t>Bivariate Analysis</a:t>
            </a:r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F7DF8801-5213-46B1-A5EE-5F759DA2B021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499918F6-2667-4896-962D-F9169CA3D7B2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14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19" name="CustomShape 5"/>
          <p:cNvSpPr/>
          <p:nvPr/>
        </p:nvSpPr>
        <p:spPr>
          <a:xfrm>
            <a:off x="-112320" y="1971000"/>
            <a:ext cx="5790960" cy="30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Draw box plot for continuous features Vs output target to and check if distribution changes for each class. Remove features that have same distribution for both classes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20" name="Picture 8" descr=""/>
          <p:cNvPicPr/>
          <p:nvPr/>
        </p:nvPicPr>
        <p:blipFill>
          <a:blip r:embed="rId1"/>
          <a:stretch/>
        </p:blipFill>
        <p:spPr>
          <a:xfrm>
            <a:off x="6095880" y="2419920"/>
            <a:ext cx="5153040" cy="350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Times New Roman"/>
              </a:rPr>
              <a:t>Binary Categorical Vs Binary Categorical</a:t>
            </a:r>
            <a:br/>
            <a:r>
              <a:rPr b="0" lang="en-US" sz="3200" spc="97" strike="noStrike">
                <a:solidFill>
                  <a:srgbClr val="000000"/>
                </a:solidFill>
                <a:latin typeface="Times New Roman"/>
              </a:rPr>
              <a:t>Bivariate Analysis</a:t>
            </a:r>
            <a:endParaRPr b="0" lang="en-US" sz="32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A8BADEB3-E08A-4D27-ADDC-2F0DC04030BF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C134CA99-CC14-4DEC-9CB6-FCAA96FA0579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15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-112320" y="1971000"/>
            <a:ext cx="10585800" cy="30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5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To find correlation between binary categorical features we used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PEARSON’R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method. Remove dependent features with correlation r larger than 0.85 and p-value less than 0.05.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3600" spc="97" strike="noStrike">
                <a:solidFill>
                  <a:srgbClr val="000000"/>
                </a:solidFill>
                <a:latin typeface="Times New Roman"/>
              </a:rPr>
              <a:t>Binary Categorical Vs Target (Binary Categorical)</a:t>
            </a:r>
            <a:br/>
            <a:r>
              <a:rPr b="0" lang="en-US" sz="2800" spc="97" strike="noStrike">
                <a:solidFill>
                  <a:srgbClr val="000000"/>
                </a:solidFill>
                <a:latin typeface="Times New Roman"/>
              </a:rPr>
              <a:t>Bivariate Analysis</a:t>
            </a:r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1EAA2F1B-F32B-41F5-BA8A-E0057479481C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5ECA4D3D-A72B-4B8D-8E94-811150493FE1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16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30" name="CustomShape 5"/>
          <p:cNvSpPr/>
          <p:nvPr/>
        </p:nvSpPr>
        <p:spPr>
          <a:xfrm>
            <a:off x="-112320" y="1971000"/>
            <a:ext cx="1084428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5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We used same method (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PEARSON’R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) to remove features with correlation r less than 0.04 with output or p-value less than 0.05.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Times New Roman"/>
              </a:rPr>
              <a:t>Multiple Categorical  Vs Continuous</a:t>
            </a:r>
            <a:br/>
            <a:r>
              <a:rPr b="0" lang="en-US" sz="2800" spc="97" strike="noStrike">
                <a:solidFill>
                  <a:srgbClr val="000000"/>
                </a:solidFill>
                <a:latin typeface="Times New Roman"/>
              </a:rPr>
              <a:t>Bivariate Analysis</a:t>
            </a:r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AFC3DC2E-4E7C-45C8-94CA-22697A2FDF30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D87B151E-8C4E-4B92-921D-E4017C08355E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17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35" name="CustomShape 5"/>
          <p:cNvSpPr/>
          <p:nvPr/>
        </p:nvSpPr>
        <p:spPr>
          <a:xfrm>
            <a:off x="-112320" y="1971000"/>
            <a:ext cx="5790960" cy="30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Draw box plot for continuous features Vs output target to and check if distribution change for each class. Remove features that have different distribution for all classes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6" name="Picture 8" descr=""/>
          <p:cNvPicPr/>
          <p:nvPr/>
        </p:nvPicPr>
        <p:blipFill>
          <a:blip r:embed="rId1"/>
          <a:stretch/>
        </p:blipFill>
        <p:spPr>
          <a:xfrm>
            <a:off x="5855400" y="2356200"/>
            <a:ext cx="5293440" cy="373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Times New Roman"/>
              </a:rPr>
              <a:t>Multiple Categorical Vs Categorical</a:t>
            </a:r>
            <a:br/>
            <a:r>
              <a:rPr b="0" lang="en-US" sz="2800" spc="97" strike="noStrike">
                <a:solidFill>
                  <a:srgbClr val="000000"/>
                </a:solidFill>
                <a:latin typeface="Times New Roman"/>
              </a:rPr>
              <a:t>Bivariate Analysis</a:t>
            </a:r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C7A0CA29-E184-49FE-84EB-2ACACF226E11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2E5BF3BA-462F-4AAD-B9EE-0DEA5D01FC67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18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-112320" y="1971000"/>
            <a:ext cx="11004480" cy="18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 used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Chi-Square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test to calculate the correlation between multi-categorical features. Remove dependent features with correlation larger than 0.85 and features that have correlation with response feature of value less than 0.05.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2" name="Picture 7" descr=""/>
          <p:cNvPicPr/>
          <p:nvPr/>
        </p:nvPicPr>
        <p:blipFill>
          <a:blip r:embed="rId1"/>
          <a:stretch/>
        </p:blipFill>
        <p:spPr>
          <a:xfrm>
            <a:off x="185400" y="3585600"/>
            <a:ext cx="11153520" cy="217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49" strike="noStrike">
                <a:solidFill>
                  <a:srgbClr val="000000"/>
                </a:solidFill>
                <a:latin typeface="Franklin Gothic Demi"/>
              </a:rPr>
              <a:t>Agenda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952560" y="2209680"/>
            <a:ext cx="2133360" cy="20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01. Problem Description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952560" y="2818440"/>
            <a:ext cx="21333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Credit Analysis Description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1" name="TextShape 4"/>
          <p:cNvSpPr txBox="1"/>
          <p:nvPr/>
        </p:nvSpPr>
        <p:spPr>
          <a:xfrm>
            <a:off x="3663000" y="2209680"/>
            <a:ext cx="2127960" cy="20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02. Project Pipeline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2" name="TextShape 5"/>
          <p:cNvSpPr txBox="1"/>
          <p:nvPr/>
        </p:nvSpPr>
        <p:spPr>
          <a:xfrm>
            <a:off x="3663000" y="2818440"/>
            <a:ext cx="2127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1- Data Preprocessing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2- Bivariate Analysis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3- Univariate Analysis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3" name="TextShape 6"/>
          <p:cNvSpPr txBox="1"/>
          <p:nvPr/>
        </p:nvSpPr>
        <p:spPr>
          <a:xfrm>
            <a:off x="952560" y="4522680"/>
            <a:ext cx="2133360" cy="20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03. Models Training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4" name="TextShape 7"/>
          <p:cNvSpPr txBox="1"/>
          <p:nvPr/>
        </p:nvSpPr>
        <p:spPr>
          <a:xfrm>
            <a:off x="952560" y="5131440"/>
            <a:ext cx="21333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Train Several Models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5" name="TextShape 8"/>
          <p:cNvSpPr txBox="1"/>
          <p:nvPr/>
        </p:nvSpPr>
        <p:spPr>
          <a:xfrm>
            <a:off x="3663000" y="4522680"/>
            <a:ext cx="2127960" cy="20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04. Results And Evaluation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6" name="TextShape 9"/>
          <p:cNvSpPr txBox="1"/>
          <p:nvPr/>
        </p:nvSpPr>
        <p:spPr>
          <a:xfrm>
            <a:off x="3663000" y="5131440"/>
            <a:ext cx="212796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Evaluate model on f1-score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7" name="TextShape 10"/>
          <p:cNvSpPr txBox="1"/>
          <p:nvPr/>
        </p:nvSpPr>
        <p:spPr>
          <a:xfrm>
            <a:off x="6366960" y="4522680"/>
            <a:ext cx="2129040" cy="20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7ca655"/>
                </a:solidFill>
                <a:latin typeface="Franklin Gothic Demi"/>
              </a:rPr>
              <a:t>05. Future Work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8" name="TextShape 11"/>
          <p:cNvSpPr txBox="1"/>
          <p:nvPr/>
        </p:nvSpPr>
        <p:spPr>
          <a:xfrm>
            <a:off x="6366960" y="5131440"/>
            <a:ext cx="2129040" cy="36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Franklin Gothic Book"/>
              </a:rPr>
              <a:t>What to do for better prediction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9" name="TextShape 12"/>
          <p:cNvSpPr txBox="1"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3C480DE-E2F9-4669-BE8C-0A56D0D6BE58}" type="slidenum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360" name="TextShape 13"/>
          <p:cNvSpPr txBox="1"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E714D35-3CF9-468F-8ECC-330F257F2014}" type="datetime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85360" y="2116080"/>
            <a:ext cx="6773040" cy="151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97" strike="noStrike">
                <a:solidFill>
                  <a:srgbClr val="000000"/>
                </a:solidFill>
                <a:latin typeface="Franklin Gothic Demi"/>
              </a:rPr>
              <a:t>Univariate Analysis</a:t>
            </a:r>
            <a:endParaRPr b="0" lang="en-US" sz="60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Distribution of defaulters and non-defaulters</a:t>
            </a:r>
            <a:br/>
            <a:r>
              <a:rPr b="0" lang="en-US" sz="2800" spc="97" strike="noStrike">
                <a:solidFill>
                  <a:srgbClr val="000000"/>
                </a:solidFill>
                <a:latin typeface="Times New Roman"/>
              </a:rPr>
              <a:t>Univariate Analysis</a:t>
            </a:r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7CB23187-1EAD-4ABE-BF5C-BC71586A30FB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EA2AC5A2-9299-4DD9-8AB5-6D517C7F10BA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19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48" name="CustomShape 5"/>
          <p:cNvSpPr/>
          <p:nvPr/>
        </p:nvSpPr>
        <p:spPr>
          <a:xfrm>
            <a:off x="-112320" y="1971000"/>
            <a:ext cx="5790960" cy="15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Our dataset has 91% non-Defaulters and 9% Defaulters so our dataset is imbalanced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49" name="Picture 8" descr=""/>
          <p:cNvPicPr/>
          <p:nvPr/>
        </p:nvPicPr>
        <p:blipFill>
          <a:blip r:embed="rId1"/>
          <a:stretch/>
        </p:blipFill>
        <p:spPr>
          <a:xfrm>
            <a:off x="5679000" y="2166840"/>
            <a:ext cx="5301720" cy="441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Distribution of applicant’s gender</a:t>
            </a:r>
            <a:br/>
            <a:r>
              <a:rPr b="0" lang="en-US" sz="2800" spc="97" strike="noStrike">
                <a:solidFill>
                  <a:srgbClr val="000000"/>
                </a:solidFill>
                <a:latin typeface="Times New Roman"/>
              </a:rPr>
              <a:t>Univariate Analysis</a:t>
            </a:r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6CEB53B1-5CA0-4878-B869-F8EB446D90C0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2F311410-5CF9-4AC5-928C-06DF268BA149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21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-112320" y="1971000"/>
            <a:ext cx="11084760" cy="10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number of non-Defaulters for men is less than the number of defaulters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55" name="Picture 7" descr=""/>
          <p:cNvPicPr/>
          <p:nvPr/>
        </p:nvPicPr>
        <p:blipFill>
          <a:blip r:embed="rId1"/>
          <a:stretch/>
        </p:blipFill>
        <p:spPr>
          <a:xfrm>
            <a:off x="2637720" y="2656800"/>
            <a:ext cx="8582400" cy="370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Occupation Type Distribution</a:t>
            </a:r>
            <a:br/>
            <a:r>
              <a:rPr b="0" lang="en-US" sz="2800" spc="97" strike="noStrike">
                <a:solidFill>
                  <a:srgbClr val="000000"/>
                </a:solidFill>
                <a:latin typeface="Times New Roman"/>
              </a:rPr>
              <a:t>Univariate Analysis</a:t>
            </a:r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044858A8-5900-4760-8EE1-5EFCD9796DAA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0CF6270B-6A9E-4D1A-960C-21F41310D0A0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22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-112320" y="1971000"/>
            <a:ext cx="1108476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1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majority of male clients are laborers followed by drivers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61" name="Picture 8" descr=""/>
          <p:cNvPicPr/>
          <p:nvPr/>
        </p:nvPicPr>
        <p:blipFill>
          <a:blip r:embed="rId1"/>
          <a:stretch/>
        </p:blipFill>
        <p:spPr>
          <a:xfrm>
            <a:off x="2658600" y="2518920"/>
            <a:ext cx="8313840" cy="438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Models Training</a:t>
            </a:r>
            <a:endParaRPr b="0" lang="en-US" sz="40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32899352-D7DE-4EDD-97C5-DCEA97162DB2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96234781-7D5F-4C9C-9326-2111DA46BCBB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23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-112320" y="1971000"/>
            <a:ext cx="1098864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We used Logistic regression from Statsmodels library to find out the significance of features in prediction. We removed features that have p-value less than 0.05 which indicates that features are not significant for prediction.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5085360" y="2116080"/>
            <a:ext cx="6773040" cy="151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97" strike="noStrike">
                <a:solidFill>
                  <a:srgbClr val="000000"/>
                </a:solidFill>
                <a:latin typeface="Times New Roman"/>
              </a:rPr>
              <a:t>Models Training</a:t>
            </a:r>
            <a:endParaRPr b="0" lang="en-US" sz="60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Models Training</a:t>
            </a:r>
            <a:endParaRPr b="0" lang="en-US" sz="40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473A7953-9B5D-4557-9F6E-1279ED3633E6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89A2F422-5628-4B61-B0D8-EB2772739258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24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72" name="CustomShape 5"/>
          <p:cNvSpPr/>
          <p:nvPr/>
        </p:nvSpPr>
        <p:spPr>
          <a:xfrm>
            <a:off x="-112320" y="1971000"/>
            <a:ext cx="10988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371600" indent="-456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We used Logistic regression to find out the significance of features in prediction. </a:t>
            </a:r>
            <a:endParaRPr b="0" lang="en-US" sz="2800" spc="-1" strike="noStrike">
              <a:latin typeface="Arial"/>
            </a:endParaRPr>
          </a:p>
          <a:p>
            <a:pPr marL="1371600" indent="-456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We removed features that have p-value less than 0.05.</a:t>
            </a:r>
            <a:endParaRPr b="0" lang="en-US" sz="2800" spc="-1" strike="noStrike">
              <a:latin typeface="Arial"/>
            </a:endParaRPr>
          </a:p>
          <a:p>
            <a:pPr marL="1371600" indent="-456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Then  we implemented Stochastic Logistic Regression using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MapReduce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Results And </a:t>
            </a:r>
            <a:br/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Evaluation</a:t>
            </a:r>
            <a:endParaRPr b="0" lang="en-US" sz="40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A655ADED-CA14-4DA2-818B-CA1B43E96BF6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92CA6C05-5779-42B1-8502-13DE08931B16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26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-112320" y="1971000"/>
            <a:ext cx="4796280" cy="20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3716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Logistic Regression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model achieved on the test data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78" name="Picture 6" descr=""/>
          <p:cNvPicPr/>
          <p:nvPr/>
        </p:nvPicPr>
        <p:blipFill>
          <a:blip r:embed="rId1"/>
          <a:stretch/>
        </p:blipFill>
        <p:spPr>
          <a:xfrm>
            <a:off x="5422320" y="0"/>
            <a:ext cx="67690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Results And </a:t>
            </a:r>
            <a:br/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Evaluation</a:t>
            </a:r>
            <a:endParaRPr b="0" lang="en-US" sz="40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76AF0CAC-F78E-4CEB-8FF2-A44D8DB31970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23CBBFB5-357E-4EF1-A90D-75F499A1C68C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27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83" name="CustomShape 5"/>
          <p:cNvSpPr/>
          <p:nvPr/>
        </p:nvSpPr>
        <p:spPr>
          <a:xfrm>
            <a:off x="-112320" y="1971000"/>
            <a:ext cx="991368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 indent="-3427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Stochastic Logistic Regression on Over Sampled data using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MapReduce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84" name="Picture 2" descr=""/>
          <p:cNvPicPr/>
          <p:nvPr/>
        </p:nvPicPr>
        <p:blipFill>
          <a:blip r:embed="rId1"/>
          <a:stretch/>
        </p:blipFill>
        <p:spPr>
          <a:xfrm>
            <a:off x="795960" y="3756960"/>
            <a:ext cx="10344600" cy="151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5085360" y="2116080"/>
            <a:ext cx="6773040" cy="151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97" strike="noStrike">
                <a:solidFill>
                  <a:srgbClr val="000000"/>
                </a:solidFill>
                <a:latin typeface="Times New Roman"/>
              </a:rPr>
              <a:t>Other Trails</a:t>
            </a:r>
            <a:endParaRPr b="0" lang="en-US" sz="60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36000"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Problem Description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952560" y="2289240"/>
            <a:ext cx="10501200" cy="279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Consider you are a Data Analyst with a private bank or a loan distribution firm. Your organization receives many applications in a given day. You need to predict whether he/she will be defaulters. 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We worked on Current_app data set to analyze loan applications whether or not clients are defaulters. The data set has 307511 rows and 122 columns.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E98CAA2-6195-4DA4-9CB0-823625CAC39A}" type="slidenum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3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364" name="TextShape 4"/>
          <p:cNvSpPr txBox="1"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1E6B0D8-5DDA-40ED-A14B-54E02EBE2357}" type="datetime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Results And </a:t>
            </a:r>
            <a:br/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Evaluation</a:t>
            </a:r>
            <a:endParaRPr b="0" lang="en-US" sz="40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1A2830C4-CA58-4F5E-8343-3DCF5869E93F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8F9A6BFB-5804-4023-A75C-79EEA3E3CD31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28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90" name="CustomShape 5"/>
          <p:cNvSpPr/>
          <p:nvPr/>
        </p:nvSpPr>
        <p:spPr>
          <a:xfrm>
            <a:off x="-112320" y="1971000"/>
            <a:ext cx="479628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3716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Decision Tree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model trained on the over sampled data achieved the following on test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91" name="Picture 7" descr=""/>
          <p:cNvPicPr/>
          <p:nvPr/>
        </p:nvPicPr>
        <p:blipFill>
          <a:blip r:embed="rId1"/>
          <a:stretch/>
        </p:blipFill>
        <p:spPr>
          <a:xfrm>
            <a:off x="4872960" y="0"/>
            <a:ext cx="73666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Results And </a:t>
            </a:r>
            <a:br/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Evaluation</a:t>
            </a:r>
            <a:endParaRPr b="0" lang="en-US" sz="40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E4A844C3-E143-4456-8BF1-48358597C277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90D05E88-EB58-4BF4-9528-DBDEB7816EEE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30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496" name="CustomShape 5"/>
          <p:cNvSpPr/>
          <p:nvPr/>
        </p:nvSpPr>
        <p:spPr>
          <a:xfrm>
            <a:off x="-112320" y="1971000"/>
            <a:ext cx="479628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3716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KNN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model trained on the over sampled data achieved the following on test data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97" name="Picture 8" descr=""/>
          <p:cNvPicPr/>
          <p:nvPr/>
        </p:nvPicPr>
        <p:blipFill>
          <a:blip r:embed="rId1"/>
          <a:stretch/>
        </p:blipFill>
        <p:spPr>
          <a:xfrm>
            <a:off x="5406120" y="0"/>
            <a:ext cx="6785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Results And </a:t>
            </a:r>
            <a:br/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Evaluation</a:t>
            </a:r>
            <a:endParaRPr b="0" lang="en-US" sz="40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80DE551E-AA56-4590-9AAA-414288C858EB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9C25D967-AF77-453E-BED3-9B7A9D41B8E1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31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-112320" y="1971000"/>
            <a:ext cx="4796280" cy="26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3716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SVM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model trained on the over sampled data achieved the following on test data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03" name="Picture 7" descr=""/>
          <p:cNvPicPr/>
          <p:nvPr/>
        </p:nvPicPr>
        <p:blipFill>
          <a:blip r:embed="rId1"/>
          <a:stretch/>
        </p:blipFill>
        <p:spPr>
          <a:xfrm>
            <a:off x="4960080" y="0"/>
            <a:ext cx="72316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971640" y="936720"/>
            <a:ext cx="105858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Results And </a:t>
            </a:r>
            <a:br/>
            <a:r>
              <a:rPr b="1" lang="en-US" sz="4000" spc="97" strike="noStrike">
                <a:solidFill>
                  <a:srgbClr val="000000"/>
                </a:solidFill>
                <a:latin typeface="Times New Roman"/>
              </a:rPr>
              <a:t>Evaluation</a:t>
            </a:r>
            <a:endParaRPr b="0" lang="en-US" sz="40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FFE4092C-F431-407E-901C-194E5916EE00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76AE811E-9594-4C65-863F-32B0D6416450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&lt;number&gt;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508" name="CustomShape 5"/>
          <p:cNvSpPr/>
          <p:nvPr/>
        </p:nvSpPr>
        <p:spPr>
          <a:xfrm>
            <a:off x="-112320" y="1971000"/>
            <a:ext cx="495648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3716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Random Forest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model trained on the over sampled data achieved the following on test data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09" name="Picture 8" descr=""/>
          <p:cNvPicPr/>
          <p:nvPr/>
        </p:nvPicPr>
        <p:blipFill>
          <a:blip r:embed="rId1"/>
          <a:stretch/>
        </p:blipFill>
        <p:spPr>
          <a:xfrm>
            <a:off x="5207040" y="0"/>
            <a:ext cx="69847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964080" y="879120"/>
            <a:ext cx="756036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Best Model 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graphicFrame>
        <p:nvGraphicFramePr>
          <p:cNvPr id="511" name="Table 2"/>
          <p:cNvGraphicFramePr/>
          <p:nvPr/>
        </p:nvGraphicFramePr>
        <p:xfrm>
          <a:off x="631800" y="3429000"/>
          <a:ext cx="10286640" cy="2217600"/>
        </p:xfrm>
        <a:graphic>
          <a:graphicData uri="http://schemas.openxmlformats.org/drawingml/2006/table">
            <a:tbl>
              <a:tblPr/>
              <a:tblGrid>
                <a:gridCol w="2573640"/>
                <a:gridCol w="2573640"/>
                <a:gridCol w="2573640"/>
                <a:gridCol w="2565720"/>
              </a:tblGrid>
              <a:tr h="1108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Accuracy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F1-Score defaulters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F1-Score Non-defaulter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08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SVM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68%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9d44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28%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9d44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80%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9d448"/>
                    </a:solidFill>
                  </a:tcPr>
                </a:tc>
              </a:tr>
            </a:tbl>
          </a:graphicData>
        </a:graphic>
      </p:graphicFrame>
      <p:sp>
        <p:nvSpPr>
          <p:cNvPr id="512" name="TextShape 3"/>
          <p:cNvSpPr txBox="1"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51242CFB-5854-4B40-86B7-DEF1C1A317AA}" type="slidenum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34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13" name="TextShape 4"/>
          <p:cNvSpPr txBox="1"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Franklin Gothic Demi"/>
              </a:rPr>
              <a:t>Annual Review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14" name="TextShape 5"/>
          <p:cNvSpPr txBox="1"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F42EEDA-8453-41B2-A9A5-2CB06D18F5A5}" type="datetime">
              <a:rPr b="0" lang="en-US" sz="11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15" name="CustomShape 6"/>
          <p:cNvSpPr/>
          <p:nvPr/>
        </p:nvSpPr>
        <p:spPr>
          <a:xfrm>
            <a:off x="-112320" y="1971000"/>
            <a:ext cx="110307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371600" indent="-456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Best Model Based on F1-Score is Support Vector Machine trained on  Over-Sampled Data achieved the following on test data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964080" y="2476440"/>
            <a:ext cx="9639360" cy="328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4000" spc="97" strike="noStrike">
                <a:solidFill>
                  <a:srgbClr val="000000"/>
                </a:solidFill>
                <a:latin typeface="Franklin Gothic Book"/>
              </a:rPr>
              <a:t>Future Work</a:t>
            </a:r>
            <a:br/>
            <a:br/>
            <a:r>
              <a:rPr b="0" lang="en-US" sz="2800" spc="97" strike="noStrike">
                <a:solidFill>
                  <a:srgbClr val="000000"/>
                </a:solidFill>
                <a:latin typeface="Times New Roman"/>
              </a:rPr>
              <a:t>We can work on collecting more data of class 1 to achieve some sort of balance which will be useful for our prediction.</a:t>
            </a:r>
            <a:br/>
            <a:endParaRPr b="0" lang="en-US" sz="28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6907680" y="2173680"/>
            <a:ext cx="490284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Thank you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pic>
        <p:nvPicPr>
          <p:cNvPr id="518" name="Picture Placeholder 12" descr="Portrait of a team member"/>
          <p:cNvPicPr/>
          <p:nvPr/>
        </p:nvPicPr>
        <p:blipFill>
          <a:blip r:embed="rId1"/>
          <a:stretch/>
        </p:blipFill>
        <p:spPr>
          <a:xfrm>
            <a:off x="0" y="0"/>
            <a:ext cx="6095520" cy="6857640"/>
          </a:xfrm>
          <a:prstGeom prst="rect">
            <a:avLst/>
          </a:prstGeom>
          <a:ln>
            <a:noFill/>
          </a:ln>
        </p:spPr>
      </p:pic>
      <p:sp>
        <p:nvSpPr>
          <p:cNvPr id="519" name="TextShape 2"/>
          <p:cNvSpPr txBox="1"/>
          <p:nvPr/>
        </p:nvSpPr>
        <p:spPr>
          <a:xfrm>
            <a:off x="6896160" y="5101920"/>
            <a:ext cx="4914720" cy="5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7ca655"/>
                </a:solidFill>
                <a:latin typeface="Franklin Gothic Book"/>
              </a:rPr>
              <a:t>Team 10 </a:t>
            </a:r>
            <a:endParaRPr b="0" lang="en-US" sz="4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Project Pipeline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7E2C1494-5AD1-4C08-ABDC-0ABC1AEAB3F9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7750B9A3-F8C9-4B8F-8D20-EDBAB9BCB994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3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1260720" y="1971000"/>
            <a:ext cx="9436680" cy="34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1680" indent="-57132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Data Preprocessing</a:t>
            </a:r>
            <a:endParaRPr b="0" lang="en-US" sz="36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Check Invalid Values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Outliers Detection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Check and Visualize Nan Values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Fill Nan Values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Project Pipeline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A5144072-C6E6-48B9-BAA6-89AAA8606D04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6CCAB21E-FFBE-4710-BE55-A2C786F7FB65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4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1233000" y="2134080"/>
            <a:ext cx="10385640" cy="28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1680" indent="-57132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Bivariate Analysis</a:t>
            </a:r>
            <a:endParaRPr b="0" lang="en-US" sz="36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Continuous Vs Continuous Analysis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Continuous Vs Target (Binary Categorical)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Binary Categorical Vs Binary Categorical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Project Pipeline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9DD55CFA-5667-4A4B-806C-64D105C856EB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14A8983D-2D27-4260-9BEC-B2C8C7FD316A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5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1233000" y="2134080"/>
            <a:ext cx="10385640" cy="28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1680" indent="-57132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Bivariate Analysis</a:t>
            </a:r>
            <a:endParaRPr b="0" lang="en-US" sz="36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Binary Categorical Vs Target (Binary Categorical)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Multiple Categorical  Vs Continuous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Multiple Categorical Vs Categorical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964080" y="879120"/>
            <a:ext cx="494100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4400" spc="97" strike="noStrike">
                <a:solidFill>
                  <a:srgbClr val="000000"/>
                </a:solidFill>
                <a:latin typeface="Franklin Gothic Demi"/>
              </a:rPr>
              <a:t>Project Pipeline</a:t>
            </a:r>
            <a:endParaRPr b="0" lang="en-US" sz="44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10A66975-7398-474F-857A-A4575DC08303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2561E047-A04A-42A5-A3CE-94EA72160222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6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1260720" y="1971000"/>
            <a:ext cx="9436680" cy="28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1680" indent="-57132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Univariate Analysis</a:t>
            </a:r>
            <a:endParaRPr b="0" lang="en-US" sz="36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Distribution of defaulters and non-defaulters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Distribution of applicant’s gender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Occupation Type Distribution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491720" y="2116080"/>
            <a:ext cx="7366320" cy="151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97" strike="noStrike">
                <a:solidFill>
                  <a:srgbClr val="000000"/>
                </a:solidFill>
                <a:latin typeface="Franklin Gothic Demi"/>
              </a:rPr>
              <a:t>Data Preprocessing</a:t>
            </a:r>
            <a:endParaRPr b="0" lang="en-US" sz="60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964080" y="879120"/>
            <a:ext cx="8612640" cy="61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42000"/>
          </a:bodyPr>
          <a:p>
            <a:pPr>
              <a:lnSpc>
                <a:spcPct val="90000"/>
              </a:lnSpc>
            </a:pPr>
            <a:r>
              <a:rPr b="1" lang="en-US" sz="4900" spc="97" strike="noStrike">
                <a:solidFill>
                  <a:srgbClr val="000000"/>
                </a:solidFill>
                <a:latin typeface="Franklin Gothic Demi"/>
              </a:rPr>
              <a:t>Check Invalid Values</a:t>
            </a:r>
            <a:br/>
            <a:r>
              <a:rPr b="0" lang="en-US" sz="3100" spc="97" strike="noStrike">
                <a:solidFill>
                  <a:srgbClr val="000000"/>
                </a:solidFill>
                <a:latin typeface="Franklin Gothic Demi"/>
              </a:rPr>
              <a:t>Data Preprocessing</a:t>
            </a:r>
            <a:endParaRPr b="0" lang="en-US" sz="31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2991960" y="6332400"/>
            <a:ext cx="13129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fld id="{8848597C-4AD5-49CE-8756-CF3637C61FAE}" type="datetime">
              <a:rPr b="0" lang="en-US" sz="1600" spc="-1" strike="noStrike">
                <a:solidFill>
                  <a:srgbClr val="000000"/>
                </a:solidFill>
                <a:latin typeface="Franklin Gothic Book"/>
              </a:rPr>
              <a:t>5/22/22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494720" y="6332400"/>
            <a:ext cx="149688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Franklin Gothic Book"/>
              </a:rPr>
              <a:t>Annual Review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971640" y="6332400"/>
            <a:ext cx="522720" cy="2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fld id="{23D09F94-0645-479B-8CFF-7E84A8AC9647}" type="slidenum"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9</a:t>
            </a:fld>
            <a:endParaRPr b="0" lang="en-US" sz="28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1260720" y="1971000"/>
            <a:ext cx="44499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Check if any features has invalid values and correct it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90" name="Picture 22" descr=""/>
          <p:cNvPicPr/>
          <p:nvPr/>
        </p:nvPicPr>
        <p:blipFill>
          <a:blip r:embed="rId1"/>
          <a:stretch/>
        </p:blipFill>
        <p:spPr>
          <a:xfrm>
            <a:off x="5402520" y="2571840"/>
            <a:ext cx="5817600" cy="400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83</TotalTime>
  <Application>LibreOffice/6.4.7.2$Linux_X86_64 LibreOffice_project/40$Build-2</Application>
  <Words>910</Words>
  <Paragraphs>190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2022-05-22T15:01:30Z</dcterms:created>
  <dc:creator>Khalid Ali - UG - CU</dc:creator>
  <dc:description/>
  <dc:language>en-US</dc:language>
  <cp:lastModifiedBy/>
  <dcterms:modified xsi:type="dcterms:W3CDTF">2022-05-22T21:38:08Z</dcterms:modified>
  <cp:revision>9</cp:revision>
  <dc:subject/>
  <dc:title>Credit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36</vt:i4>
  </property>
</Properties>
</file>