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7" r:id="rId4"/>
    <p:sldId id="278" r:id="rId5"/>
    <p:sldId id="282" r:id="rId6"/>
    <p:sldId id="267" r:id="rId7"/>
    <p:sldId id="276" r:id="rId8"/>
    <p:sldId id="268" r:id="rId9"/>
    <p:sldId id="269" r:id="rId10"/>
    <p:sldId id="283" r:id="rId11"/>
    <p:sldId id="273" r:id="rId12"/>
    <p:sldId id="281" r:id="rId13"/>
    <p:sldId id="28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hList1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/>
      <dgm:t>
        <a:bodyPr/>
        <a:lstStyle/>
        <a:p>
          <a:pPr>
            <a:defRPr b="1"/>
          </a:pPr>
          <a:r>
            <a:rPr lang="en-US" b="1">
              <a:ea typeface="+mn-ea"/>
              <a:cs typeface="+mn-cs"/>
            </a:rPr>
            <a:t>DEPENDENT VARIABLE</a:t>
          </a:r>
          <a:endParaRPr lang="en-US" b="1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r>
            <a:rPr lang="en-US" b="0" dirty="0"/>
            <a:t>Market Value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/>
      <dgm:t>
        <a:bodyPr/>
        <a:lstStyle/>
        <a:p>
          <a:pPr>
            <a:defRPr b="1"/>
          </a:pPr>
          <a:r>
            <a:rPr lang="en-US" b="1" dirty="0">
              <a:ea typeface="+mn-ea"/>
              <a:cs typeface="+mn-cs"/>
            </a:rPr>
            <a:t>INDEPENDENT VARIABLES</a:t>
          </a:r>
          <a:endParaRPr lang="en-US" b="1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7DAD18B5-BAC8-4B87-8455-4AF752A9D6B0}">
      <dgm:prSet/>
      <dgm:spPr/>
      <dgm:t>
        <a:bodyPr/>
        <a:lstStyle/>
        <a:p>
          <a:r>
            <a:rPr lang="en-US" b="0" dirty="0"/>
            <a:t>Type of Property</a:t>
          </a:r>
        </a:p>
      </dgm:t>
    </dgm:pt>
    <dgm:pt modelId="{F65AD57A-7BA7-4875-A24E-B8D4E42223F0}" type="sibTrans" cxnId="{D7C0394A-6DD0-48DE-927F-C5236BB27981}">
      <dgm:prSet/>
      <dgm:spPr/>
      <dgm:t>
        <a:bodyPr/>
        <a:lstStyle/>
        <a:p>
          <a:endParaRPr lang="en-US"/>
        </a:p>
      </dgm:t>
    </dgm:pt>
    <dgm:pt modelId="{FDA06054-20E7-48C7-AB40-675E8B83AA48}" type="parTrans" cxnId="{D7C0394A-6DD0-48DE-927F-C5236BB27981}">
      <dgm:prSet/>
      <dgm:spPr/>
      <dgm:t>
        <a:bodyPr/>
        <a:lstStyle/>
        <a:p>
          <a:endParaRPr lang="en-US"/>
        </a:p>
      </dgm:t>
    </dgm:pt>
    <dgm:pt modelId="{1210F54B-0614-493A-BA9E-9BAA72F72AAB}">
      <dgm:prSet/>
      <dgm:spPr/>
      <dgm:t>
        <a:bodyPr/>
        <a:lstStyle/>
        <a:p>
          <a:r>
            <a:rPr lang="en-CA" b="0" dirty="0"/>
            <a:t>Season</a:t>
          </a:r>
          <a:endParaRPr lang="en-US" b="0" dirty="0"/>
        </a:p>
      </dgm:t>
    </dgm:pt>
    <dgm:pt modelId="{4B2EF624-D6DD-4D6B-AE57-2E4F33515A91}" type="parTrans" cxnId="{0A5FCE7D-7AF3-4946-9003-2BE2F84000E1}">
      <dgm:prSet/>
      <dgm:spPr/>
      <dgm:t>
        <a:bodyPr/>
        <a:lstStyle/>
        <a:p>
          <a:endParaRPr lang="en-US"/>
        </a:p>
      </dgm:t>
    </dgm:pt>
    <dgm:pt modelId="{9C574E78-E1DF-4B8B-B3A4-9695333373E8}" type="sibTrans" cxnId="{0A5FCE7D-7AF3-4946-9003-2BE2F84000E1}">
      <dgm:prSet/>
      <dgm:spPr/>
      <dgm:t>
        <a:bodyPr/>
        <a:lstStyle/>
        <a:p>
          <a:endParaRPr lang="en-US"/>
        </a:p>
      </dgm:t>
    </dgm:pt>
    <dgm:pt modelId="{BEFAE7C6-9EB4-406C-B1AD-02AB9B890A5A}">
      <dgm:prSet/>
      <dgm:spPr/>
      <dgm:t>
        <a:bodyPr/>
        <a:lstStyle/>
        <a:p>
          <a:r>
            <a:rPr lang="en-CA" b="0" dirty="0"/>
            <a:t>Number of washrooms</a:t>
          </a:r>
          <a:endParaRPr lang="en-US" b="0" dirty="0"/>
        </a:p>
      </dgm:t>
    </dgm:pt>
    <dgm:pt modelId="{67306352-1303-45DA-9222-0D99C6B4F6F9}" type="parTrans" cxnId="{8B8A42CD-9B68-4FA9-AC24-7883516A6ACE}">
      <dgm:prSet/>
      <dgm:spPr/>
      <dgm:t>
        <a:bodyPr/>
        <a:lstStyle/>
        <a:p>
          <a:endParaRPr lang="en-US"/>
        </a:p>
      </dgm:t>
    </dgm:pt>
    <dgm:pt modelId="{CBAD3D96-DEFA-4F2A-BF69-CCDD9FD31B47}" type="sibTrans" cxnId="{8B8A42CD-9B68-4FA9-AC24-7883516A6ACE}">
      <dgm:prSet/>
      <dgm:spPr/>
      <dgm:t>
        <a:bodyPr/>
        <a:lstStyle/>
        <a:p>
          <a:endParaRPr lang="en-US"/>
        </a:p>
      </dgm:t>
    </dgm:pt>
    <dgm:pt modelId="{09C61643-71A0-4816-8F23-CC15B7B2003E}">
      <dgm:prSet/>
      <dgm:spPr/>
      <dgm:t>
        <a:bodyPr/>
        <a:lstStyle/>
        <a:p>
          <a:r>
            <a:rPr lang="en-CA" b="0" dirty="0"/>
            <a:t>Number of Bedrooms</a:t>
          </a:r>
          <a:endParaRPr lang="en-US" b="0" dirty="0"/>
        </a:p>
      </dgm:t>
    </dgm:pt>
    <dgm:pt modelId="{24DCD390-5790-4572-AA08-1F14157B713E}" type="parTrans" cxnId="{36B92D0C-A326-4C26-AEDB-40708E9153FF}">
      <dgm:prSet/>
      <dgm:spPr/>
      <dgm:t>
        <a:bodyPr/>
        <a:lstStyle/>
        <a:p>
          <a:endParaRPr lang="en-US"/>
        </a:p>
      </dgm:t>
    </dgm:pt>
    <dgm:pt modelId="{9022D200-F18F-4574-8B97-AA011D7EF207}" type="sibTrans" cxnId="{36B92D0C-A326-4C26-AEDB-40708E9153FF}">
      <dgm:prSet/>
      <dgm:spPr/>
      <dgm:t>
        <a:bodyPr/>
        <a:lstStyle/>
        <a:p>
          <a:endParaRPr lang="en-US"/>
        </a:p>
      </dgm:t>
    </dgm:pt>
    <dgm:pt modelId="{96699415-E1D1-4740-AAA3-A32497CD16ED}">
      <dgm:prSet/>
      <dgm:spPr/>
      <dgm:t>
        <a:bodyPr/>
        <a:lstStyle/>
        <a:p>
          <a:r>
            <a:rPr lang="en-CA" b="0" dirty="0"/>
            <a:t>Distance to Go</a:t>
          </a:r>
          <a:endParaRPr lang="en-US" b="0" dirty="0"/>
        </a:p>
      </dgm:t>
    </dgm:pt>
    <dgm:pt modelId="{A8654431-300B-4065-BE8A-E0C758A8DE35}" type="parTrans" cxnId="{81F7C804-6C83-4E09-AD5A-3C8C96C7C709}">
      <dgm:prSet/>
      <dgm:spPr/>
      <dgm:t>
        <a:bodyPr/>
        <a:lstStyle/>
        <a:p>
          <a:endParaRPr lang="en-US"/>
        </a:p>
      </dgm:t>
    </dgm:pt>
    <dgm:pt modelId="{BEAF1479-09B1-4801-9320-E2E1E6A081EC}" type="sibTrans" cxnId="{81F7C804-6C83-4E09-AD5A-3C8C96C7C709}">
      <dgm:prSet/>
      <dgm:spPr/>
      <dgm:t>
        <a:bodyPr/>
        <a:lstStyle/>
        <a:p>
          <a:endParaRPr lang="en-US"/>
        </a:p>
      </dgm:t>
    </dgm:pt>
    <dgm:pt modelId="{4774C5BF-461F-4FB7-ADEF-F9FA356962FE}">
      <dgm:prSet/>
      <dgm:spPr/>
      <dgm:t>
        <a:bodyPr/>
        <a:lstStyle/>
        <a:p>
          <a:r>
            <a:rPr lang="en-CA" b="0" dirty="0"/>
            <a:t>Distance to Hospital</a:t>
          </a:r>
          <a:endParaRPr lang="en-US" b="0" dirty="0"/>
        </a:p>
      </dgm:t>
    </dgm:pt>
    <dgm:pt modelId="{8753495D-389B-4D79-B241-058D1A0DF35C}" type="parTrans" cxnId="{D5AFCD4F-E5AB-4DB5-A184-3D8F07C82C97}">
      <dgm:prSet/>
      <dgm:spPr/>
      <dgm:t>
        <a:bodyPr/>
        <a:lstStyle/>
        <a:p>
          <a:endParaRPr lang="en-US"/>
        </a:p>
      </dgm:t>
    </dgm:pt>
    <dgm:pt modelId="{047B45D0-33AC-46B0-8102-00589478AEBE}" type="sibTrans" cxnId="{D5AFCD4F-E5AB-4DB5-A184-3D8F07C82C97}">
      <dgm:prSet/>
      <dgm:spPr/>
      <dgm:t>
        <a:bodyPr/>
        <a:lstStyle/>
        <a:p>
          <a:endParaRPr lang="en-US"/>
        </a:p>
      </dgm:t>
    </dgm:pt>
    <dgm:pt modelId="{D96CC409-4B85-44B7-AFD9-C63FC50FDA84}">
      <dgm:prSet/>
      <dgm:spPr/>
      <dgm:t>
        <a:bodyPr/>
        <a:lstStyle/>
        <a:p>
          <a:r>
            <a:rPr lang="en-CA" b="0" dirty="0"/>
            <a:t>Geographical Coordinates</a:t>
          </a:r>
          <a:endParaRPr lang="en-US" b="0" dirty="0"/>
        </a:p>
      </dgm:t>
    </dgm:pt>
    <dgm:pt modelId="{C2B45AB0-980B-4274-BB18-192554BE3142}" type="parTrans" cxnId="{A67B036D-D1AA-49E1-AD97-7B89146033C4}">
      <dgm:prSet/>
      <dgm:spPr/>
      <dgm:t>
        <a:bodyPr/>
        <a:lstStyle/>
        <a:p>
          <a:endParaRPr lang="en-US"/>
        </a:p>
      </dgm:t>
    </dgm:pt>
    <dgm:pt modelId="{D99C9A20-CA22-40AD-95FC-E42B888E1C4C}" type="sibTrans" cxnId="{A67B036D-D1AA-49E1-AD97-7B89146033C4}">
      <dgm:prSet/>
      <dgm:spPr/>
      <dgm:t>
        <a:bodyPr/>
        <a:lstStyle/>
        <a:p>
          <a:endParaRPr lang="en-US"/>
        </a:p>
      </dgm:t>
    </dgm:pt>
    <dgm:pt modelId="{749BC16F-E018-4E34-80E2-E07D71C4C75C}" type="pres">
      <dgm:prSet presAssocID="{1E11E206-3F6C-4535-B4C2-1852A1175E7D}" presName="Name0" presStyleCnt="0">
        <dgm:presLayoutVars>
          <dgm:dir/>
          <dgm:animLvl val="lvl"/>
          <dgm:resizeHandles val="exact"/>
        </dgm:presLayoutVars>
      </dgm:prSet>
      <dgm:spPr/>
    </dgm:pt>
    <dgm:pt modelId="{645E3875-51C8-4617-9C15-F878D8AFC231}" type="pres">
      <dgm:prSet presAssocID="{96F225B3-2268-4CB1-9A6D-DD3D78235A90}" presName="composite" presStyleCnt="0"/>
      <dgm:spPr/>
    </dgm:pt>
    <dgm:pt modelId="{867CEE69-DD9A-44D9-8BFC-999319E75E50}" type="pres">
      <dgm:prSet presAssocID="{96F225B3-2268-4CB1-9A6D-DD3D78235A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4556B05-AAD7-4041-A328-22669A3FA672}" type="pres">
      <dgm:prSet presAssocID="{96F225B3-2268-4CB1-9A6D-DD3D78235A90}" presName="desTx" presStyleLbl="alignAccFollowNode1" presStyleIdx="0" presStyleCnt="2">
        <dgm:presLayoutVars>
          <dgm:bulletEnabled val="1"/>
        </dgm:presLayoutVars>
      </dgm:prSet>
      <dgm:spPr/>
    </dgm:pt>
    <dgm:pt modelId="{F2880925-1BC8-4E6A-B67C-620A4351D319}" type="pres">
      <dgm:prSet presAssocID="{F7D5E32B-2816-47FB-95E5-01C708BBC493}" presName="space" presStyleCnt="0"/>
      <dgm:spPr/>
    </dgm:pt>
    <dgm:pt modelId="{406E1435-9D3F-413C-B8E5-0CDD113C5717}" type="pres">
      <dgm:prSet presAssocID="{9270810E-5EDA-493C-94A3-CD56D6BDC201}" presName="composite" presStyleCnt="0"/>
      <dgm:spPr/>
    </dgm:pt>
    <dgm:pt modelId="{B59DAAF4-9581-4FC9-83C7-2ED7D38F5EFD}" type="pres">
      <dgm:prSet presAssocID="{9270810E-5EDA-493C-94A3-CD56D6BDC2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0A9904F-D379-4AF0-904E-F0BA96F50A06}" type="pres">
      <dgm:prSet presAssocID="{9270810E-5EDA-493C-94A3-CD56D6BDC2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1F7C804-6C83-4E09-AD5A-3C8C96C7C709}" srcId="{9270810E-5EDA-493C-94A3-CD56D6BDC201}" destId="{96699415-E1D1-4740-AAA3-A32497CD16ED}" srcOrd="4" destOrd="0" parTransId="{A8654431-300B-4065-BE8A-E0C758A8DE35}" sibTransId="{BEAF1479-09B1-4801-9320-E2E1E6A081EC}"/>
    <dgm:cxn modelId="{36B92D0C-A326-4C26-AEDB-40708E9153FF}" srcId="{9270810E-5EDA-493C-94A3-CD56D6BDC201}" destId="{09C61643-71A0-4816-8F23-CC15B7B2003E}" srcOrd="3" destOrd="0" parTransId="{24DCD390-5790-4572-AA08-1F14157B713E}" sibTransId="{9022D200-F18F-4574-8B97-AA011D7EF207}"/>
    <dgm:cxn modelId="{F0BF8A14-7274-4E2B-982A-58066CC18E11}" type="presOf" srcId="{96F225B3-2268-4CB1-9A6D-DD3D78235A90}" destId="{867CEE69-DD9A-44D9-8BFC-999319E75E50}" srcOrd="0" destOrd="0" presId="urn:microsoft.com/office/officeart/2005/8/layout/hList1"/>
    <dgm:cxn modelId="{71F09832-B47C-47BE-9FF4-E990614A63A9}" type="presOf" srcId="{1210F54B-0614-493A-BA9E-9BAA72F72AAB}" destId="{E0A9904F-D379-4AF0-904E-F0BA96F50A06}" srcOrd="0" destOrd="1" presId="urn:microsoft.com/office/officeart/2005/8/layout/hList1"/>
    <dgm:cxn modelId="{D7C0394A-6DD0-48DE-927F-C5236BB27981}" srcId="{9270810E-5EDA-493C-94A3-CD56D6BDC201}" destId="{7DAD18B5-BAC8-4B87-8455-4AF752A9D6B0}" srcOrd="0" destOrd="0" parTransId="{FDA06054-20E7-48C7-AB40-675E8B83AA48}" sibTransId="{F65AD57A-7BA7-4875-A24E-B8D4E42223F0}"/>
    <dgm:cxn modelId="{A67B036D-D1AA-49E1-AD97-7B89146033C4}" srcId="{9270810E-5EDA-493C-94A3-CD56D6BDC201}" destId="{D96CC409-4B85-44B7-AFD9-C63FC50FDA84}" srcOrd="6" destOrd="0" parTransId="{C2B45AB0-980B-4274-BB18-192554BE3142}" sibTransId="{D99C9A20-CA22-40AD-95FC-E42B888E1C4C}"/>
    <dgm:cxn modelId="{D5AFCD4F-E5AB-4DB5-A184-3D8F07C82C97}" srcId="{9270810E-5EDA-493C-94A3-CD56D6BDC201}" destId="{4774C5BF-461F-4FB7-ADEF-F9FA356962FE}" srcOrd="5" destOrd="0" parTransId="{8753495D-389B-4D79-B241-058D1A0DF35C}" sibTransId="{047B45D0-33AC-46B0-8102-00589478AEBE}"/>
    <dgm:cxn modelId="{82F9E979-1E44-4948-83A8-9A43A8BA730B}" type="presOf" srcId="{09C61643-71A0-4816-8F23-CC15B7B2003E}" destId="{E0A9904F-D379-4AF0-904E-F0BA96F50A06}" srcOrd="0" destOrd="3" presId="urn:microsoft.com/office/officeart/2005/8/layout/hList1"/>
    <dgm:cxn modelId="{0A5FCE7D-7AF3-4946-9003-2BE2F84000E1}" srcId="{9270810E-5EDA-493C-94A3-CD56D6BDC201}" destId="{1210F54B-0614-493A-BA9E-9BAA72F72AAB}" srcOrd="1" destOrd="0" parTransId="{4B2EF624-D6DD-4D6B-AE57-2E4F33515A91}" sibTransId="{9C574E78-E1DF-4B8B-B3A4-9695333373E8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723B58A-571B-456A-89FC-6BC3E7F82C54}" type="presOf" srcId="{9270810E-5EDA-493C-94A3-CD56D6BDC201}" destId="{B59DAAF4-9581-4FC9-83C7-2ED7D38F5EFD}" srcOrd="0" destOrd="0" presId="urn:microsoft.com/office/officeart/2005/8/layout/hList1"/>
    <dgm:cxn modelId="{A2EC15AC-A630-45C4-9F00-9E7748FB1C11}" type="presOf" srcId="{D96CC409-4B85-44B7-AFD9-C63FC50FDA84}" destId="{E0A9904F-D379-4AF0-904E-F0BA96F50A06}" srcOrd="0" destOrd="6" presId="urn:microsoft.com/office/officeart/2005/8/layout/hList1"/>
    <dgm:cxn modelId="{E47CA0BE-AF1F-4111-977A-3BDD6536494F}" type="presOf" srcId="{7DAD18B5-BAC8-4B87-8455-4AF752A9D6B0}" destId="{E0A9904F-D379-4AF0-904E-F0BA96F50A06}" srcOrd="0" destOrd="0" presId="urn:microsoft.com/office/officeart/2005/8/layout/hList1"/>
    <dgm:cxn modelId="{33B3B1CB-05D9-4C18-9B65-B8E62C422899}" type="presOf" srcId="{4774C5BF-461F-4FB7-ADEF-F9FA356962FE}" destId="{E0A9904F-D379-4AF0-904E-F0BA96F50A06}" srcOrd="0" destOrd="5" presId="urn:microsoft.com/office/officeart/2005/8/layout/hList1"/>
    <dgm:cxn modelId="{8B8A42CD-9B68-4FA9-AC24-7883516A6ACE}" srcId="{9270810E-5EDA-493C-94A3-CD56D6BDC201}" destId="{BEFAE7C6-9EB4-406C-B1AD-02AB9B890A5A}" srcOrd="2" destOrd="0" parTransId="{67306352-1303-45DA-9222-0D99C6B4F6F9}" sibTransId="{CBAD3D96-DEFA-4F2A-BF69-CCDD9FD31B47}"/>
    <dgm:cxn modelId="{07CA80DC-856A-4E30-B1A8-333420444A6F}" type="presOf" srcId="{BEFAE7C6-9EB4-406C-B1AD-02AB9B890A5A}" destId="{E0A9904F-D379-4AF0-904E-F0BA96F50A06}" srcOrd="0" destOrd="2" presId="urn:microsoft.com/office/officeart/2005/8/layout/h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FE699EFC-6E71-4E75-9854-5B49B71179AF}" type="presOf" srcId="{96699415-E1D1-4740-AAA3-A32497CD16ED}" destId="{E0A9904F-D379-4AF0-904E-F0BA96F50A06}" srcOrd="0" destOrd="4" presId="urn:microsoft.com/office/officeart/2005/8/layout/hList1"/>
    <dgm:cxn modelId="{73B8A9FC-77FB-44C7-A5A0-511336640786}" type="presOf" srcId="{73381DCD-C269-4E6D-9AFB-BECEE2749D18}" destId="{E4556B05-AAD7-4041-A328-22669A3FA672}" srcOrd="0" destOrd="0" presId="urn:microsoft.com/office/officeart/2005/8/layout/hList1"/>
    <dgm:cxn modelId="{769FE9FE-6AAA-4887-A4BB-A41458D20F1A}" type="presOf" srcId="{1E11E206-3F6C-4535-B4C2-1852A1175E7D}" destId="{749BC16F-E018-4E34-80E2-E07D71C4C75C}" srcOrd="0" destOrd="0" presId="urn:microsoft.com/office/officeart/2005/8/layout/hList1"/>
    <dgm:cxn modelId="{D3D47CA1-08E5-4C2B-947B-3CE2E1004D67}" type="presParOf" srcId="{749BC16F-E018-4E34-80E2-E07D71C4C75C}" destId="{645E3875-51C8-4617-9C15-F878D8AFC231}" srcOrd="0" destOrd="0" presId="urn:microsoft.com/office/officeart/2005/8/layout/hList1"/>
    <dgm:cxn modelId="{09CB1099-F2B9-4CEE-9534-88A271DA49A0}" type="presParOf" srcId="{645E3875-51C8-4617-9C15-F878D8AFC231}" destId="{867CEE69-DD9A-44D9-8BFC-999319E75E50}" srcOrd="0" destOrd="0" presId="urn:microsoft.com/office/officeart/2005/8/layout/hList1"/>
    <dgm:cxn modelId="{2C1A13A9-857A-4AC7-94C3-BEF84AADD12A}" type="presParOf" srcId="{645E3875-51C8-4617-9C15-F878D8AFC231}" destId="{E4556B05-AAD7-4041-A328-22669A3FA672}" srcOrd="1" destOrd="0" presId="urn:microsoft.com/office/officeart/2005/8/layout/hList1"/>
    <dgm:cxn modelId="{40B9CECF-9143-40F9-819C-712E568C989F}" type="presParOf" srcId="{749BC16F-E018-4E34-80E2-E07D71C4C75C}" destId="{F2880925-1BC8-4E6A-B67C-620A4351D319}" srcOrd="1" destOrd="0" presId="urn:microsoft.com/office/officeart/2005/8/layout/hList1"/>
    <dgm:cxn modelId="{BEEE44E1-7DDF-4647-B187-7FE6A3C1DC5F}" type="presParOf" srcId="{749BC16F-E018-4E34-80E2-E07D71C4C75C}" destId="{406E1435-9D3F-413C-B8E5-0CDD113C5717}" srcOrd="2" destOrd="0" presId="urn:microsoft.com/office/officeart/2005/8/layout/hList1"/>
    <dgm:cxn modelId="{388F45E0-B2D8-4985-8D11-B2B5BC2188D1}" type="presParOf" srcId="{406E1435-9D3F-413C-B8E5-0CDD113C5717}" destId="{B59DAAF4-9581-4FC9-83C7-2ED7D38F5EFD}" srcOrd="0" destOrd="0" presId="urn:microsoft.com/office/officeart/2005/8/layout/hList1"/>
    <dgm:cxn modelId="{40CE39CC-DE60-43BC-80AC-3D2DBFD912D3}" type="presParOf" srcId="{406E1435-9D3F-413C-B8E5-0CDD113C5717}" destId="{E0A9904F-D379-4AF0-904E-F0BA96F50A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CEE69-DD9A-44D9-8BFC-999319E75E50}">
      <dsp:nvSpPr>
        <dsp:cNvPr id="0" name=""/>
        <dsp:cNvSpPr/>
      </dsp:nvSpPr>
      <dsp:spPr>
        <a:xfrm>
          <a:off x="32" y="64985"/>
          <a:ext cx="3081832" cy="8021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>
              <a:ea typeface="+mn-ea"/>
              <a:cs typeface="+mn-cs"/>
            </a:rPr>
            <a:t>DEPENDENT VARIABLE</a:t>
          </a:r>
          <a:endParaRPr lang="en-US" sz="2200" b="1" kern="1200"/>
        </a:p>
      </dsp:txBody>
      <dsp:txXfrm>
        <a:off x="32" y="64985"/>
        <a:ext cx="3081832" cy="802106"/>
      </dsp:txXfrm>
    </dsp:sp>
    <dsp:sp modelId="{E4556B05-AAD7-4041-A328-22669A3FA672}">
      <dsp:nvSpPr>
        <dsp:cNvPr id="0" name=""/>
        <dsp:cNvSpPr/>
      </dsp:nvSpPr>
      <dsp:spPr>
        <a:xfrm>
          <a:off x="32" y="867092"/>
          <a:ext cx="3081832" cy="338184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/>
            <a:t>Market Value</a:t>
          </a:r>
        </a:p>
      </dsp:txBody>
      <dsp:txXfrm>
        <a:off x="32" y="867092"/>
        <a:ext cx="3081832" cy="3381840"/>
      </dsp:txXfrm>
    </dsp:sp>
    <dsp:sp modelId="{B59DAAF4-9581-4FC9-83C7-2ED7D38F5EFD}">
      <dsp:nvSpPr>
        <dsp:cNvPr id="0" name=""/>
        <dsp:cNvSpPr/>
      </dsp:nvSpPr>
      <dsp:spPr>
        <a:xfrm>
          <a:off x="3513321" y="64985"/>
          <a:ext cx="3081832" cy="8021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 dirty="0">
              <a:ea typeface="+mn-ea"/>
              <a:cs typeface="+mn-cs"/>
            </a:rPr>
            <a:t>INDEPENDENT VARIABLES</a:t>
          </a:r>
          <a:endParaRPr lang="en-US" sz="2200" b="1" kern="1200" dirty="0"/>
        </a:p>
      </dsp:txBody>
      <dsp:txXfrm>
        <a:off x="3513321" y="64985"/>
        <a:ext cx="3081832" cy="802106"/>
      </dsp:txXfrm>
    </dsp:sp>
    <dsp:sp modelId="{E0A9904F-D379-4AF0-904E-F0BA96F50A06}">
      <dsp:nvSpPr>
        <dsp:cNvPr id="0" name=""/>
        <dsp:cNvSpPr/>
      </dsp:nvSpPr>
      <dsp:spPr>
        <a:xfrm>
          <a:off x="3513321" y="867092"/>
          <a:ext cx="3081832" cy="338184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/>
            <a:t>Type of Property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b="0" kern="1200" dirty="0"/>
            <a:t>Season</a:t>
          </a:r>
          <a:endParaRPr lang="en-US" sz="2200" b="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b="0" kern="1200" dirty="0"/>
            <a:t>Number of washrooms</a:t>
          </a:r>
          <a:endParaRPr lang="en-US" sz="2200" b="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b="0" kern="1200" dirty="0"/>
            <a:t>Number of Bedrooms</a:t>
          </a:r>
          <a:endParaRPr lang="en-US" sz="2200" b="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b="0" kern="1200" dirty="0"/>
            <a:t>Distance to Go</a:t>
          </a:r>
          <a:endParaRPr lang="en-US" sz="2200" b="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b="0" kern="1200" dirty="0"/>
            <a:t>Distance to Hospital</a:t>
          </a:r>
          <a:endParaRPr lang="en-US" sz="2200" b="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b="0" kern="1200" dirty="0"/>
            <a:t>Geographical Coordinates</a:t>
          </a:r>
          <a:endParaRPr lang="en-US" sz="2200" b="0" kern="1200" dirty="0"/>
        </a:p>
      </dsp:txBody>
      <dsp:txXfrm>
        <a:off x="3513321" y="867092"/>
        <a:ext cx="3081832" cy="338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584A7-B367-4F73-89C8-54DEAB67511B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CD95-75E0-4E1F-A366-DF318E5D96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563-B7B6-482C-B30C-E843649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9488-8E7E-4D51-93C8-69F04DEE9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6642-D35C-4660-BBC6-5C128E8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8363-019D-43A7-A5EA-7CCF2873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D6EB-E1AA-47E6-8A51-C40F8280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3E65-65B5-42EF-BF6A-7E159CB9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117F5-17CB-4067-8950-72B2C569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7D3E-6503-435F-BD1F-952A43B2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B7A2-CF5D-43E0-A9C3-063BC4BC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A948-4DC1-4F62-92B1-A8B3AD2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2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94A85-1637-4502-B311-662845069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A0F7-600C-48F2-BACE-272DB977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758F-8817-49EB-8642-01B24C6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E9DA-1CFC-44B9-9B9E-167E085F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4E17-2F84-41BD-BE6B-123E831B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1BF9-F00C-451C-8FCD-987B9DC6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780F-FD9F-42D5-971B-AF315612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8B9E-A499-45FF-8921-A425A06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88CC-572D-4F25-9330-9919D3EC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C681-989B-45A9-98A7-9994706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487-023A-48E0-802A-21430054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CFAA-7F9F-4E1A-B28F-32B824F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722-D50A-4E31-AB24-C878FB0F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77C1-E683-4251-92E4-7F6243D4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2D2C-B114-45B5-ACC2-CB69F6E3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F94-88C2-4099-9717-B8521E8C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B9E2-E20D-4B4C-A53F-6836CFE1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495C-B00A-46DA-96F1-7DEEF6ED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040D-ED88-49A9-AA36-C921569E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0E04-0628-426F-A589-95DA2129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3B213-7EDA-4348-A8DB-5F3E2A33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C4A6-1793-4D01-878A-9F7E46B7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1B44-FE6B-4815-A535-9CEC957F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A1284-0CA4-4543-A8F4-39389F08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EE2DB-47C2-41DD-90BA-A00CF322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DB3C6-F73C-41A7-B8F4-D2664B7FE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54CFF-E5D0-44D0-818B-2ADA335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23165-FF30-4772-8474-C241D12D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C0C9-3B10-4FD2-9978-52C8BEE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24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55F2-D7FF-4513-858C-5FA607A9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FDE53-2180-4FC9-BEB5-95A7AFFA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F1E5-C47D-4D32-91A2-2BF4AB6B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493F3-19B8-44D3-A79D-D7711327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17817-428A-4969-8CBD-A63B5CD0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FA3CE-C5BC-4964-8A90-0341BC15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8980-13AA-446C-833B-4E3A1DE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153-9FCB-465E-B8DE-A1F7E1D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CE61-1E51-442B-9E9C-470EF1B2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17E6A-2E6F-414E-AC40-60BAC589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A47-6AB6-4CEF-A5BD-FEFB3725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C724-653C-45D9-8148-9BDA70BD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6227-AAF2-4D13-ADF2-CF4109FA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4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0B5-E6D5-4207-82A4-6569AF27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421A2-4671-459A-8D73-3CCA1334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4BA6-098C-46B5-A116-48F3D11C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41AC-F848-46C9-81F5-145A0C79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EB23-11EB-4F45-9EFB-4D767CC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87AA7-6DDC-47F7-A23B-0F587D97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2EEA8-413A-492D-9A89-17682774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4C71-F3F8-47DD-9B66-C3305D79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835D-6336-4CCC-AFCF-83FE8F57F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96C7-B7B2-4066-9A42-21F3CD1E66E3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C610-7904-49E3-A34C-323B14DE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72AE-4F40-41DF-BCC6-94884468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1/12/20/what-would-help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victor-stenger/stiffening-the-standards-_b_4157101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189620" y="1306072"/>
            <a:ext cx="6193727" cy="1453458"/>
          </a:xfrm>
        </p:spPr>
        <p:txBody>
          <a:bodyPr>
            <a:normAutofit/>
          </a:bodyPr>
          <a:lstStyle/>
          <a:p>
            <a:pPr algn="l"/>
            <a:r>
              <a:rPr lang="en-US" sz="5400" spc="300" dirty="0">
                <a:ln w="6350"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Sitka Heading" panose="02000505000000020004" pitchFamily="2" charset="0"/>
              </a:rPr>
              <a:t>House Simple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rgbClr val="FFFFFF"/>
                </a:solidFill>
              </a:rPr>
              <a:t>Khaled Al </a:t>
            </a:r>
            <a:r>
              <a:rPr lang="en-US" sz="1300" dirty="0" err="1">
                <a:solidFill>
                  <a:srgbClr val="FFFFFF"/>
                </a:solidFill>
              </a:rPr>
              <a:t>Najjar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Farukh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Jabeen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Saad Moinuddin</a:t>
            </a: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Bhavnil</a:t>
            </a:r>
            <a:r>
              <a:rPr lang="en-US" sz="1300" dirty="0">
                <a:solidFill>
                  <a:srgbClr val="FFFFFF"/>
                </a:solidFill>
              </a:rPr>
              <a:t> Patel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Anna </a:t>
            </a:r>
            <a:r>
              <a:rPr lang="en-US" sz="1300" dirty="0" err="1">
                <a:solidFill>
                  <a:srgbClr val="FFFFFF"/>
                </a:solidFill>
              </a:rPr>
              <a:t>Sak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Chongli</a:t>
            </a:r>
            <a:r>
              <a:rPr lang="en-US" sz="1300" dirty="0">
                <a:solidFill>
                  <a:srgbClr val="FFFFFF"/>
                </a:solidFill>
              </a:rPr>
              <a:t> Zhao</a:t>
            </a:r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B97BACD8-4C51-4203-A2D5-4406BAC5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7616" y="323928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Sitka Heading"/>
              </a:rPr>
              <a:t>“…this simple"</a:t>
            </a:r>
            <a:endParaRPr lang="en-CA" i="1" dirty="0">
              <a:solidFill>
                <a:schemeClr val="bg1"/>
              </a:solidFill>
              <a:latin typeface="Sitka Hea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ACB86FA-E75E-42A5-A6EC-88E5A704C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198" y="1470518"/>
            <a:ext cx="2927384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5CAE35-9128-4384-90A2-65398934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264" y="1470518"/>
            <a:ext cx="3588489" cy="227714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194F2B-5983-4D27-A0B6-51CC7E2E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67440"/>
              </p:ext>
            </p:extLst>
          </p:nvPr>
        </p:nvGraphicFramePr>
        <p:xfrm>
          <a:off x="8029264" y="4058482"/>
          <a:ext cx="3678829" cy="1679322"/>
        </p:xfrm>
        <a:graphic>
          <a:graphicData uri="http://schemas.openxmlformats.org/drawingml/2006/table">
            <a:tbl>
              <a:tblPr/>
              <a:tblGrid>
                <a:gridCol w="3678829">
                  <a:extLst>
                    <a:ext uri="{9D8B030D-6E8A-4147-A177-3AD203B41FA5}">
                      <a16:colId xmlns:a16="http://schemas.microsoft.com/office/drawing/2014/main" val="560994192"/>
                    </a:ext>
                  </a:extLst>
                </a:gridCol>
              </a:tblGrid>
              <a:tr h="1151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Highlight:</a:t>
                      </a: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84158"/>
                  </a:ext>
                </a:extLst>
              </a:tr>
              <a:tr h="2408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Explanatory power:  Higher R squared</a:t>
                      </a: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66270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Independent variable joint significance: Higher F test</a:t>
                      </a: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4880"/>
                  </a:ext>
                </a:extLst>
              </a:tr>
              <a:tr h="43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Independent variable individual significance: Higher individual T test</a:t>
                      </a: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385834"/>
                  </a:ext>
                </a:extLst>
              </a:tr>
              <a:tr h="47952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Distribution of error term: Modestly skewed and leptokurtic</a:t>
                      </a:r>
                    </a:p>
                  </a:txBody>
                  <a:tcPr marL="5944" marR="5944" marT="59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1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040"/>
            <a:ext cx="2899189" cy="3630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Development and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Further Development</a:t>
            </a:r>
          </a:p>
          <a:p>
            <a:r>
              <a:rPr lang="en-US" sz="1800" dirty="0"/>
              <a:t>UI Development</a:t>
            </a:r>
          </a:p>
          <a:p>
            <a:r>
              <a:rPr lang="en-US" sz="1800" dirty="0"/>
              <a:t>Real time analytics</a:t>
            </a:r>
          </a:p>
          <a:p>
            <a:pPr lvl="1"/>
            <a:r>
              <a:rPr lang="en-US" sz="1400" dirty="0"/>
              <a:t>Length of time listed</a:t>
            </a:r>
          </a:p>
          <a:p>
            <a:r>
              <a:rPr lang="en-US" sz="1800" dirty="0"/>
              <a:t>Optimize model for each location</a:t>
            </a:r>
          </a:p>
          <a:p>
            <a:r>
              <a:rPr lang="en-US" sz="1800" dirty="0"/>
              <a:t>Implications of bank interest rate</a:t>
            </a:r>
          </a:p>
          <a:p>
            <a:endParaRPr lang="en-US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CD2969-3873-48F4-AE68-91FABEE8222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Limitations</a:t>
            </a:r>
          </a:p>
          <a:p>
            <a:r>
              <a:rPr lang="en-US" sz="1800" dirty="0"/>
              <a:t>Square footage</a:t>
            </a:r>
          </a:p>
          <a:p>
            <a:r>
              <a:rPr lang="en-US" sz="1800" dirty="0"/>
              <a:t>Age of home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93B53-B7AC-43A3-BCCD-66CBECB6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4722" y="3241288"/>
            <a:ext cx="3427278" cy="36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android phone png">
            <a:extLst>
              <a:ext uri="{FF2B5EF4-FFF2-40B4-BE49-F238E27FC236}">
                <a16:creationId xmlns:a16="http://schemas.microsoft.com/office/drawing/2014/main" id="{AB918C38-FB5C-4A9A-AC8C-CAB17CF01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7946" r="17968" b="8313"/>
          <a:stretch/>
        </p:blipFill>
        <p:spPr bwMode="auto">
          <a:xfrm>
            <a:off x="4302330" y="22974"/>
            <a:ext cx="3482370" cy="68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42" y="2100691"/>
            <a:ext cx="2427765" cy="2808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 and Production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ign on the side of a mountain&#10;&#10;Description automatically generated">
            <a:extLst>
              <a:ext uri="{FF2B5EF4-FFF2-40B4-BE49-F238E27FC236}">
                <a16:creationId xmlns:a16="http://schemas.microsoft.com/office/drawing/2014/main" id="{308A9964-E029-4C32-B800-6BA7488B3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47" y="843891"/>
            <a:ext cx="2994438" cy="5323446"/>
          </a:xfrm>
          <a:prstGeom prst="rect">
            <a:avLst/>
          </a:prstGeom>
        </p:spPr>
      </p:pic>
      <p:pic>
        <p:nvPicPr>
          <p:cNvPr id="18" name="Picture 12" descr="Image result for android phone png">
            <a:extLst>
              <a:ext uri="{FF2B5EF4-FFF2-40B4-BE49-F238E27FC236}">
                <a16:creationId xmlns:a16="http://schemas.microsoft.com/office/drawing/2014/main" id="{65A2F84E-A8D5-4C34-8BC1-6C65177AE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7946" r="17968" b="8313"/>
          <a:stretch/>
        </p:blipFill>
        <p:spPr bwMode="auto">
          <a:xfrm>
            <a:off x="8290670" y="22974"/>
            <a:ext cx="3482370" cy="68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20B7A3-1231-4D39-811E-4CE22BEAA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183" y="797584"/>
            <a:ext cx="3018638" cy="53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android phone png">
            <a:extLst>
              <a:ext uri="{FF2B5EF4-FFF2-40B4-BE49-F238E27FC236}">
                <a16:creationId xmlns:a16="http://schemas.microsoft.com/office/drawing/2014/main" id="{AB918C38-FB5C-4A9A-AC8C-CAB17CF01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7946" r="17968" b="8313"/>
          <a:stretch/>
        </p:blipFill>
        <p:spPr bwMode="auto">
          <a:xfrm>
            <a:off x="4302330" y="22974"/>
            <a:ext cx="3482370" cy="68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42" y="2100691"/>
            <a:ext cx="2427765" cy="2808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 and Production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5B5B94C-9C8F-4714-8629-BDDD241C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3" y="797584"/>
            <a:ext cx="3018638" cy="53664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A3281-8136-4FA9-9EF5-B8E0C8C9A2A3}"/>
              </a:ext>
            </a:extLst>
          </p:cNvPr>
          <p:cNvCxnSpPr>
            <a:cxnSpLocks/>
          </p:cNvCxnSpPr>
          <p:nvPr/>
        </p:nvCxnSpPr>
        <p:spPr>
          <a:xfrm flipH="1">
            <a:off x="6994562" y="815716"/>
            <a:ext cx="2055302" cy="30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B2D48F-0113-4EFA-9603-6331A1278CED}"/>
              </a:ext>
            </a:extLst>
          </p:cNvPr>
          <p:cNvCxnSpPr/>
          <p:nvPr/>
        </p:nvCxnSpPr>
        <p:spPr>
          <a:xfrm flipH="1">
            <a:off x="6442745" y="2817671"/>
            <a:ext cx="2206305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D695E-755B-41EA-8502-5471A87EE439}"/>
              </a:ext>
            </a:extLst>
          </p:cNvPr>
          <p:cNvCxnSpPr/>
          <p:nvPr/>
        </p:nvCxnSpPr>
        <p:spPr>
          <a:xfrm flipH="1">
            <a:off x="6404995" y="4186860"/>
            <a:ext cx="2306972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B3B098-1AC0-41A8-B6EF-479874FD5A97}"/>
              </a:ext>
            </a:extLst>
          </p:cNvPr>
          <p:cNvSpPr txBox="1"/>
          <p:nvPr/>
        </p:nvSpPr>
        <p:spPr>
          <a:xfrm>
            <a:off x="9049864" y="582280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Product and slogan are easy to remember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700492-A771-4417-8822-A82F40D4D33F}"/>
              </a:ext>
            </a:extLst>
          </p:cNvPr>
          <p:cNvCxnSpPr>
            <a:cxnSpLocks/>
          </p:cNvCxnSpPr>
          <p:nvPr/>
        </p:nvCxnSpPr>
        <p:spPr>
          <a:xfrm flipH="1">
            <a:off x="6752680" y="1653141"/>
            <a:ext cx="2055302" cy="30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E98843-2CC4-49C0-8E1F-496C0870EB0C}"/>
              </a:ext>
            </a:extLst>
          </p:cNvPr>
          <p:cNvSpPr txBox="1"/>
          <p:nvPr/>
        </p:nvSpPr>
        <p:spPr>
          <a:xfrm>
            <a:off x="8807982" y="1485020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UI is user friendly and clutter free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B61E0F-AE77-4519-BC72-A038B1E2637F}"/>
              </a:ext>
            </a:extLst>
          </p:cNvPr>
          <p:cNvSpPr txBox="1"/>
          <p:nvPr/>
        </p:nvSpPr>
        <p:spPr>
          <a:xfrm>
            <a:off x="8605249" y="2651002"/>
            <a:ext cx="245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Integration with Google Maps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75FAD-CD28-4954-BD52-2A965F4A8257}"/>
              </a:ext>
            </a:extLst>
          </p:cNvPr>
          <p:cNvSpPr txBox="1"/>
          <p:nvPr/>
        </p:nvSpPr>
        <p:spPr>
          <a:xfrm>
            <a:off x="8711967" y="3899768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Easily attainable data for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23484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BC99E-2D20-4D6D-BEFF-B42E18C0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95" y="1481278"/>
            <a:ext cx="7910809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31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My Home Worth?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6B4110-27D9-4D30-9434-F892F681AC41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fld id="{FEA1243F-3000-4347-94A4-FBDEAD3122CB}" type="slidenum">
              <a:rPr lang="en-US" sz="2000" b="1"/>
              <a:pPr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t>2</a:t>
            </a:fld>
            <a:endParaRPr lang="en-US" sz="2000" b="1"/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767186"/>
            <a:ext cx="6377769" cy="3941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How do you determine the value of your home?</a:t>
            </a:r>
          </a:p>
          <a:p>
            <a:endParaRPr lang="en-US" sz="2400" dirty="0"/>
          </a:p>
          <a:p>
            <a:r>
              <a:rPr lang="en-US" sz="2400" dirty="0"/>
              <a:t>How much money is your home worth right now?</a:t>
            </a:r>
          </a:p>
          <a:p>
            <a:pPr marL="0" indent="0">
              <a:buNone/>
            </a:pPr>
            <a:endParaRPr lang="en-US" sz="2400" dirty="0"/>
          </a:p>
          <a:p>
            <a:pPr marL="64008"/>
            <a:r>
              <a:rPr lang="en-US" sz="2400" dirty="0"/>
              <a:t>How much should you list your home for?</a:t>
            </a:r>
          </a:p>
        </p:txBody>
      </p:sp>
      <p:sp>
        <p:nvSpPr>
          <p:cNvPr id="12" name="AutoShape 2" descr="Image result for summer is coming">
            <a:extLst>
              <a:ext uri="{FF2B5EF4-FFF2-40B4-BE49-F238E27FC236}">
                <a16:creationId xmlns:a16="http://schemas.microsoft.com/office/drawing/2014/main" id="{78B78030-0397-419A-B994-FB76A1418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8" name="Picture 2" descr="Image result for summer is coming">
            <a:extLst>
              <a:ext uri="{FF2B5EF4-FFF2-40B4-BE49-F238E27FC236}">
                <a16:creationId xmlns:a16="http://schemas.microsoft.com/office/drawing/2014/main" id="{083FC5A4-A074-43AC-A2C3-AB48F477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75" y="1646444"/>
            <a:ext cx="5524500" cy="3067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Approach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A00D68-E583-46C5-9985-18FD04C29B02}"/>
              </a:ext>
            </a:extLst>
          </p:cNvPr>
          <p:cNvSpPr txBox="1">
            <a:spLocks/>
          </p:cNvSpPr>
          <p:nvPr/>
        </p:nvSpPr>
        <p:spPr>
          <a:xfrm>
            <a:off x="838200" y="3931534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3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Collect historical data on home sales in Southern Ontario</a:t>
            </a:r>
          </a:p>
          <a:p>
            <a:pPr lvl="1"/>
            <a:r>
              <a:rPr lang="en-US" sz="2000" dirty="0"/>
              <a:t>Houses in the City of Mississauga</a:t>
            </a:r>
          </a:p>
          <a:p>
            <a:r>
              <a:rPr lang="en-US" sz="2400" dirty="0"/>
              <a:t>Identify variables that affect home prices</a:t>
            </a:r>
          </a:p>
          <a:p>
            <a:pPr lvl="1"/>
            <a:r>
              <a:rPr lang="en-US" sz="2000" dirty="0"/>
              <a:t>Dependent: </a:t>
            </a:r>
          </a:p>
          <a:p>
            <a:pPr lvl="2"/>
            <a:r>
              <a:rPr lang="en-US" sz="1600" dirty="0"/>
              <a:t>Adjusted home price</a:t>
            </a:r>
          </a:p>
          <a:p>
            <a:pPr lvl="1"/>
            <a:r>
              <a:rPr lang="en-US" sz="2000" dirty="0"/>
              <a:t>Independents:</a:t>
            </a:r>
          </a:p>
          <a:p>
            <a:pPr lvl="2"/>
            <a:r>
              <a:rPr lang="en-US" sz="1600" dirty="0"/>
              <a:t>Rooms</a:t>
            </a:r>
          </a:p>
          <a:p>
            <a:pPr lvl="2"/>
            <a:r>
              <a:rPr lang="en-US" sz="1600" dirty="0"/>
              <a:t>Home style</a:t>
            </a:r>
          </a:p>
          <a:p>
            <a:pPr lvl="2"/>
            <a:r>
              <a:rPr lang="en-US" sz="1600" dirty="0"/>
              <a:t>Distance from points of interest</a:t>
            </a:r>
            <a:endParaRPr lang="en-US" sz="2000" dirty="0"/>
          </a:p>
          <a:p>
            <a:r>
              <a:rPr lang="en-US" sz="2400" dirty="0"/>
              <a:t>Model the Data</a:t>
            </a:r>
          </a:p>
          <a:p>
            <a:pPr lvl="1"/>
            <a:r>
              <a:rPr lang="en-US" sz="2000" dirty="0"/>
              <a:t>OLS Algorithm</a:t>
            </a:r>
          </a:p>
        </p:txBody>
      </p:sp>
    </p:spTree>
    <p:extLst>
      <p:ext uri="{BB962C8B-B14F-4D97-AF65-F5344CB8AC3E}">
        <p14:creationId xmlns:p14="http://schemas.microsoft.com/office/powerpoint/2010/main" val="27640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D67110-CD5A-49CC-BC07-65AF08B9B81B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4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Collect Data</a:t>
            </a:r>
          </a:p>
          <a:p>
            <a:r>
              <a:rPr lang="en-US" sz="2000" dirty="0"/>
              <a:t>Categorize relevant variables</a:t>
            </a:r>
          </a:p>
          <a:p>
            <a:r>
              <a:rPr lang="en-US" sz="2000" dirty="0"/>
              <a:t>Adjust for Real House Value today (inflation)</a:t>
            </a:r>
          </a:p>
          <a:p>
            <a:r>
              <a:rPr lang="en-US" sz="2000" dirty="0"/>
              <a:t>Construct relevant variables</a:t>
            </a:r>
          </a:p>
          <a:p>
            <a:pPr lvl="1"/>
            <a:r>
              <a:rPr lang="en-US" sz="1600" dirty="0"/>
              <a:t>Distance To Go</a:t>
            </a:r>
          </a:p>
          <a:p>
            <a:pPr lvl="1"/>
            <a:r>
              <a:rPr lang="en-US" sz="1600" dirty="0"/>
              <a:t>Distance To Hospital</a:t>
            </a:r>
          </a:p>
          <a:p>
            <a:pPr lvl="1"/>
            <a:r>
              <a:rPr lang="en-US" sz="1600" dirty="0"/>
              <a:t>Seasonality</a:t>
            </a:r>
          </a:p>
          <a:p>
            <a:r>
              <a:rPr lang="en-US" sz="2000" dirty="0"/>
              <a:t>Accommodate the OLS function for modelling</a:t>
            </a:r>
          </a:p>
        </p:txBody>
      </p:sp>
    </p:spTree>
    <p:extLst>
      <p:ext uri="{BB962C8B-B14F-4D97-AF65-F5344CB8AC3E}">
        <p14:creationId xmlns:p14="http://schemas.microsoft.com/office/powerpoint/2010/main" val="18677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Variables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D67110-CD5A-49CC-BC07-65AF08B9B81B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5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A476AD54-73A5-49BD-876C-BFDE5D140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607425"/>
              </p:ext>
            </p:extLst>
          </p:nvPr>
        </p:nvGraphicFramePr>
        <p:xfrm>
          <a:off x="4758612" y="1271951"/>
          <a:ext cx="6595187" cy="431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96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81FD6-52CF-4BA4-AAB9-4AB46B30F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C0AA5-06A2-4032-A91B-2752153B5041}"/>
              </a:ext>
            </a:extLst>
          </p:cNvPr>
          <p:cNvSpPr txBox="1"/>
          <p:nvPr/>
        </p:nvSpPr>
        <p:spPr>
          <a:xfrm>
            <a:off x="709448" y="191395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HYPOTHESIS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sz="1800" i="1"/>
              <a:t>“If a home is located within a closer vicinity of a Go Station and Hospital while also maintaining more desirable features, such as more rooms and washrooms, then we expect to see a higher market value for that home”</a:t>
            </a:r>
          </a:p>
        </p:txBody>
      </p:sp>
    </p:spTree>
    <p:extLst>
      <p:ext uri="{BB962C8B-B14F-4D97-AF65-F5344CB8AC3E}">
        <p14:creationId xmlns:p14="http://schemas.microsoft.com/office/powerpoint/2010/main" val="39390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Analyzing The 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2749716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Is there a relationship between key independent variables and the dependent variable?</a:t>
            </a:r>
          </a:p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BBC4BE-3613-447F-9ACC-11ADC1DA0042}"/>
              </a:ext>
            </a:extLst>
          </p:cNvPr>
          <p:cNvSpPr txBox="1">
            <a:spLocks/>
          </p:cNvSpPr>
          <p:nvPr/>
        </p:nvSpPr>
        <p:spPr>
          <a:xfrm>
            <a:off x="4849198" y="2050893"/>
            <a:ext cx="2749716" cy="442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Display visualizations of relationships between variables upon which hypothesis is based</a:t>
            </a:r>
          </a:p>
        </p:txBody>
      </p:sp>
    </p:spTree>
    <p:extLst>
      <p:ext uri="{BB962C8B-B14F-4D97-AF65-F5344CB8AC3E}">
        <p14:creationId xmlns:p14="http://schemas.microsoft.com/office/powerpoint/2010/main" val="206601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C0AA5-06A2-4032-A91B-2752153B5041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1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Formulation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4008"/>
            <a:r>
              <a:rPr lang="en-US" sz="2400" dirty="0"/>
              <a:t>Orderly Least Squares (OLS)</a:t>
            </a:r>
          </a:p>
          <a:p>
            <a:pPr marL="521208" lvl="1"/>
            <a:r>
              <a:rPr lang="en-US" sz="2000" dirty="0"/>
              <a:t>Split the data into Test and Train</a:t>
            </a:r>
          </a:p>
          <a:p>
            <a:pPr marL="521208" lvl="1"/>
            <a:r>
              <a:rPr lang="en-US" sz="2000" dirty="0"/>
              <a:t>Fitting the model</a:t>
            </a:r>
          </a:p>
          <a:p>
            <a:pPr marL="64008"/>
            <a:r>
              <a:rPr lang="en-US" sz="2400" dirty="0"/>
              <a:t>Predictions</a:t>
            </a:r>
          </a:p>
          <a:p>
            <a:pPr marL="64008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7B73E-7EA9-4AC4-860A-7B4070264A6D}"/>
              </a:ext>
            </a:extLst>
          </p:cNvPr>
          <p:cNvSpPr/>
          <p:nvPr/>
        </p:nvSpPr>
        <p:spPr>
          <a:xfrm>
            <a:off x="10134600" y="228601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z="1200" b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057401"/>
            <a:ext cx="6250940" cy="2953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dirty="0"/>
              <a:t>Accuracy score and number of correct predictions</a:t>
            </a:r>
          </a:p>
          <a:p>
            <a:r>
              <a:rPr lang="en-US" sz="1900" dirty="0"/>
              <a:t>Evaluate model performance by calculating the residual sum of squares and variance score</a:t>
            </a:r>
          </a:p>
          <a:p>
            <a:r>
              <a:rPr lang="en-US" sz="1900" dirty="0"/>
              <a:t>Using Scatterplot to see the distribution of test and predicted values.</a:t>
            </a:r>
          </a:p>
          <a:p>
            <a:r>
              <a:rPr lang="en-US" sz="1900" dirty="0"/>
              <a:t>Plot a histogram of residuals to see if it’s normally distributed.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262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407</Words>
  <Application>Microsoft Office PowerPoint</Application>
  <PresentationFormat>Widescreen</PresentationFormat>
  <Paragraphs>95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Sitka Heading</vt:lpstr>
      <vt:lpstr>Office Theme</vt:lpstr>
      <vt:lpstr>House Simple</vt:lpstr>
      <vt:lpstr>What Is My Home Worth?</vt:lpstr>
      <vt:lpstr>Approach</vt:lpstr>
      <vt:lpstr>Methodology</vt:lpstr>
      <vt:lpstr>Variables</vt:lpstr>
      <vt:lpstr>PowerPoint Presentation</vt:lpstr>
      <vt:lpstr>Analyzing The Data</vt:lpstr>
      <vt:lpstr>PowerPoint Presentation</vt:lpstr>
      <vt:lpstr>Results</vt:lpstr>
      <vt:lpstr>Results</vt:lpstr>
      <vt:lpstr>Further Development and Limitations:</vt:lpstr>
      <vt:lpstr>Concept and Production</vt:lpstr>
      <vt:lpstr>Concept and Production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Simple</dc:title>
  <dc:creator>saad m</dc:creator>
  <cp:lastModifiedBy>saad m</cp:lastModifiedBy>
  <cp:revision>7</cp:revision>
  <dcterms:created xsi:type="dcterms:W3CDTF">2019-04-12T02:52:00Z</dcterms:created>
  <dcterms:modified xsi:type="dcterms:W3CDTF">2019-04-13T13:11:16Z</dcterms:modified>
</cp:coreProperties>
</file>