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7" r:id="rId4"/>
    <p:sldId id="278" r:id="rId5"/>
    <p:sldId id="259" r:id="rId6"/>
    <p:sldId id="267" r:id="rId7"/>
    <p:sldId id="276" r:id="rId8"/>
    <p:sldId id="268" r:id="rId9"/>
    <p:sldId id="274" r:id="rId10"/>
    <p:sldId id="275" r:id="rId11"/>
    <p:sldId id="269" r:id="rId12"/>
    <p:sldId id="260" r:id="rId13"/>
    <p:sldId id="279" r:id="rId14"/>
    <p:sldId id="273" r:id="rId15"/>
    <p:sldId id="28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hList1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6F225B3-2268-4CB1-9A6D-DD3D78235A90}">
      <dgm:prSet/>
      <dgm:spPr/>
      <dgm:t>
        <a:bodyPr/>
        <a:lstStyle/>
        <a:p>
          <a:pPr>
            <a:defRPr b="1"/>
          </a:pPr>
          <a:r>
            <a:rPr lang="en-US" b="1">
              <a:ea typeface="+mn-ea"/>
              <a:cs typeface="+mn-cs"/>
            </a:rPr>
            <a:t>DEPENDENT VARIABLE</a:t>
          </a:r>
          <a:endParaRPr lang="en-US" b="1"/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 sz="1200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/>
        </a:p>
      </dgm:t>
    </dgm:pt>
    <dgm:pt modelId="{73381DCD-C269-4E6D-9AFB-BECEE2749D18}">
      <dgm:prSet/>
      <dgm:spPr/>
      <dgm:t>
        <a:bodyPr/>
        <a:lstStyle/>
        <a:p>
          <a:r>
            <a:rPr lang="en-US" b="0" dirty="0"/>
            <a:t>Market Value</a:t>
          </a:r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en-US" sz="1200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en-US"/>
        </a:p>
      </dgm:t>
    </dgm:pt>
    <dgm:pt modelId="{9270810E-5EDA-493C-94A3-CD56D6BDC201}">
      <dgm:prSet/>
      <dgm:spPr/>
      <dgm:t>
        <a:bodyPr/>
        <a:lstStyle/>
        <a:p>
          <a:pPr>
            <a:defRPr b="1"/>
          </a:pPr>
          <a:r>
            <a:rPr lang="en-US" b="1" dirty="0">
              <a:ea typeface="+mn-ea"/>
              <a:cs typeface="+mn-cs"/>
            </a:rPr>
            <a:t>INDEPENDENT VARIABLES</a:t>
          </a:r>
          <a:endParaRPr lang="en-US" b="1" dirty="0"/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 sz="1200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/>
        </a:p>
      </dgm:t>
    </dgm:pt>
    <dgm:pt modelId="{7DAD18B5-BAC8-4B87-8455-4AF752A9D6B0}">
      <dgm:prSet/>
      <dgm:spPr/>
      <dgm:t>
        <a:bodyPr/>
        <a:lstStyle/>
        <a:p>
          <a:r>
            <a:rPr lang="en-US" b="0" dirty="0"/>
            <a:t>Type of property (townhome, condo, detached)</a:t>
          </a:r>
        </a:p>
      </dgm:t>
    </dgm:pt>
    <dgm:pt modelId="{F65AD57A-7BA7-4875-A24E-B8D4E42223F0}" type="sibTrans" cxnId="{D7C0394A-6DD0-48DE-927F-C5236BB27981}">
      <dgm:prSet/>
      <dgm:spPr/>
      <dgm:t>
        <a:bodyPr/>
        <a:lstStyle/>
        <a:p>
          <a:endParaRPr lang="en-US"/>
        </a:p>
      </dgm:t>
    </dgm:pt>
    <dgm:pt modelId="{FDA06054-20E7-48C7-AB40-675E8B83AA48}" type="parTrans" cxnId="{D7C0394A-6DD0-48DE-927F-C5236BB27981}">
      <dgm:prSet/>
      <dgm:spPr/>
      <dgm:t>
        <a:bodyPr/>
        <a:lstStyle/>
        <a:p>
          <a:endParaRPr lang="en-US"/>
        </a:p>
      </dgm:t>
    </dgm:pt>
    <dgm:pt modelId="{EDE0B6FE-A512-44B2-9F33-A2C04134B24E}">
      <dgm:prSet/>
      <dgm:spPr/>
      <dgm:t>
        <a:bodyPr/>
        <a:lstStyle/>
        <a:p>
          <a:r>
            <a:rPr lang="en-US" b="0"/>
            <a:t>Number of bedrooms and washrooms (estimators of sq ft)</a:t>
          </a:r>
        </a:p>
      </dgm:t>
    </dgm:pt>
    <dgm:pt modelId="{EC134795-1DAB-44CD-A9C0-119138C7F84B}" type="parTrans" cxnId="{1E234EB5-181B-412C-95C4-E2911BE011CB}">
      <dgm:prSet/>
      <dgm:spPr/>
      <dgm:t>
        <a:bodyPr/>
        <a:lstStyle/>
        <a:p>
          <a:endParaRPr lang="en-CA"/>
        </a:p>
      </dgm:t>
    </dgm:pt>
    <dgm:pt modelId="{86ED2C9F-87C6-4D98-98BE-1CDA75ACA06B}" type="sibTrans" cxnId="{1E234EB5-181B-412C-95C4-E2911BE011CB}">
      <dgm:prSet/>
      <dgm:spPr/>
      <dgm:t>
        <a:bodyPr/>
        <a:lstStyle/>
        <a:p>
          <a:endParaRPr lang="en-CA"/>
        </a:p>
      </dgm:t>
    </dgm:pt>
    <dgm:pt modelId="{FE7F8496-08F5-4377-9412-55829BF618C6}">
      <dgm:prSet/>
      <dgm:spPr/>
      <dgm:t>
        <a:bodyPr/>
        <a:lstStyle/>
        <a:p>
          <a:r>
            <a:rPr lang="en-US" b="0"/>
            <a:t>Free hold</a:t>
          </a:r>
        </a:p>
      </dgm:t>
    </dgm:pt>
    <dgm:pt modelId="{7EA43869-D9DE-4DDE-B8F0-822FE2474A73}" type="parTrans" cxnId="{5C261F77-DD95-4A38-BEC6-C6E4000412FB}">
      <dgm:prSet/>
      <dgm:spPr/>
      <dgm:t>
        <a:bodyPr/>
        <a:lstStyle/>
        <a:p>
          <a:endParaRPr lang="en-CA"/>
        </a:p>
      </dgm:t>
    </dgm:pt>
    <dgm:pt modelId="{BC166736-66DC-4396-83FA-232AA310F359}" type="sibTrans" cxnId="{5C261F77-DD95-4A38-BEC6-C6E4000412FB}">
      <dgm:prSet/>
      <dgm:spPr/>
      <dgm:t>
        <a:bodyPr/>
        <a:lstStyle/>
        <a:p>
          <a:endParaRPr lang="en-CA"/>
        </a:p>
      </dgm:t>
    </dgm:pt>
    <dgm:pt modelId="{42E6EE52-7716-4563-A63D-2A72895B7715}">
      <dgm:prSet/>
      <dgm:spPr/>
      <dgm:t>
        <a:bodyPr/>
        <a:lstStyle/>
        <a:p>
          <a:r>
            <a:rPr lang="en-US" b="0"/>
            <a:t>Geographical location</a:t>
          </a:r>
        </a:p>
      </dgm:t>
    </dgm:pt>
    <dgm:pt modelId="{4BE816F3-5913-40E2-92CF-04E67C79ACA8}" type="parTrans" cxnId="{766FD6A5-9443-4BA0-97F9-0255C78B1AA7}">
      <dgm:prSet/>
      <dgm:spPr/>
      <dgm:t>
        <a:bodyPr/>
        <a:lstStyle/>
        <a:p>
          <a:endParaRPr lang="en-CA"/>
        </a:p>
      </dgm:t>
    </dgm:pt>
    <dgm:pt modelId="{45D92A6E-7DF8-42EC-A926-0F9A40AC467D}" type="sibTrans" cxnId="{766FD6A5-9443-4BA0-97F9-0255C78B1AA7}">
      <dgm:prSet/>
      <dgm:spPr/>
      <dgm:t>
        <a:bodyPr/>
        <a:lstStyle/>
        <a:p>
          <a:endParaRPr lang="en-CA"/>
        </a:p>
      </dgm:t>
    </dgm:pt>
    <dgm:pt modelId="{F4DC3EA7-E43A-427F-891C-EBF1E2A1AE22}">
      <dgm:prSet/>
      <dgm:spPr/>
      <dgm:t>
        <a:bodyPr/>
        <a:lstStyle/>
        <a:p>
          <a:r>
            <a:rPr lang="en-US" b="0"/>
            <a:t>Distance to nearest Go Station and Major Hospital</a:t>
          </a:r>
        </a:p>
      </dgm:t>
    </dgm:pt>
    <dgm:pt modelId="{0834B476-2621-4F51-9BFF-B29C2760DBB1}" type="parTrans" cxnId="{622B6D2D-574B-40EF-8730-CA10CF102FF3}">
      <dgm:prSet/>
      <dgm:spPr/>
      <dgm:t>
        <a:bodyPr/>
        <a:lstStyle/>
        <a:p>
          <a:endParaRPr lang="en-CA"/>
        </a:p>
      </dgm:t>
    </dgm:pt>
    <dgm:pt modelId="{87EC3006-5A2D-490B-B7E7-05EA69529090}" type="sibTrans" cxnId="{622B6D2D-574B-40EF-8730-CA10CF102FF3}">
      <dgm:prSet/>
      <dgm:spPr/>
      <dgm:t>
        <a:bodyPr/>
        <a:lstStyle/>
        <a:p>
          <a:endParaRPr lang="en-CA"/>
        </a:p>
      </dgm:t>
    </dgm:pt>
    <dgm:pt modelId="{749BC16F-E018-4E34-80E2-E07D71C4C75C}" type="pres">
      <dgm:prSet presAssocID="{1E11E206-3F6C-4535-B4C2-1852A1175E7D}" presName="Name0" presStyleCnt="0">
        <dgm:presLayoutVars>
          <dgm:dir/>
          <dgm:animLvl val="lvl"/>
          <dgm:resizeHandles val="exact"/>
        </dgm:presLayoutVars>
      </dgm:prSet>
      <dgm:spPr/>
    </dgm:pt>
    <dgm:pt modelId="{645E3875-51C8-4617-9C15-F878D8AFC231}" type="pres">
      <dgm:prSet presAssocID="{96F225B3-2268-4CB1-9A6D-DD3D78235A90}" presName="composite" presStyleCnt="0"/>
      <dgm:spPr/>
    </dgm:pt>
    <dgm:pt modelId="{867CEE69-DD9A-44D9-8BFC-999319E75E50}" type="pres">
      <dgm:prSet presAssocID="{96F225B3-2268-4CB1-9A6D-DD3D78235A9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4556B05-AAD7-4041-A328-22669A3FA672}" type="pres">
      <dgm:prSet presAssocID="{96F225B3-2268-4CB1-9A6D-DD3D78235A90}" presName="desTx" presStyleLbl="alignAccFollowNode1" presStyleIdx="0" presStyleCnt="2">
        <dgm:presLayoutVars>
          <dgm:bulletEnabled val="1"/>
        </dgm:presLayoutVars>
      </dgm:prSet>
      <dgm:spPr/>
    </dgm:pt>
    <dgm:pt modelId="{F2880925-1BC8-4E6A-B67C-620A4351D319}" type="pres">
      <dgm:prSet presAssocID="{F7D5E32B-2816-47FB-95E5-01C708BBC493}" presName="space" presStyleCnt="0"/>
      <dgm:spPr/>
    </dgm:pt>
    <dgm:pt modelId="{406E1435-9D3F-413C-B8E5-0CDD113C5717}" type="pres">
      <dgm:prSet presAssocID="{9270810E-5EDA-493C-94A3-CD56D6BDC201}" presName="composite" presStyleCnt="0"/>
      <dgm:spPr/>
    </dgm:pt>
    <dgm:pt modelId="{B59DAAF4-9581-4FC9-83C7-2ED7D38F5EFD}" type="pres">
      <dgm:prSet presAssocID="{9270810E-5EDA-493C-94A3-CD56D6BDC20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0A9904F-D379-4AF0-904E-F0BA96F50A06}" type="pres">
      <dgm:prSet presAssocID="{9270810E-5EDA-493C-94A3-CD56D6BDC20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0BF8A14-7274-4E2B-982A-58066CC18E11}" type="presOf" srcId="{96F225B3-2268-4CB1-9A6D-DD3D78235A90}" destId="{867CEE69-DD9A-44D9-8BFC-999319E75E50}" srcOrd="0" destOrd="0" presId="urn:microsoft.com/office/officeart/2005/8/layout/hList1"/>
    <dgm:cxn modelId="{622B6D2D-574B-40EF-8730-CA10CF102FF3}" srcId="{9270810E-5EDA-493C-94A3-CD56D6BDC201}" destId="{F4DC3EA7-E43A-427F-891C-EBF1E2A1AE22}" srcOrd="4" destOrd="0" parTransId="{0834B476-2621-4F51-9BFF-B29C2760DBB1}" sibTransId="{87EC3006-5A2D-490B-B7E7-05EA69529090}"/>
    <dgm:cxn modelId="{8ABFB23B-64A2-4660-92C4-A7A075788B87}" type="presOf" srcId="{F4DC3EA7-E43A-427F-891C-EBF1E2A1AE22}" destId="{E0A9904F-D379-4AF0-904E-F0BA96F50A06}" srcOrd="0" destOrd="4" presId="urn:microsoft.com/office/officeart/2005/8/layout/hList1"/>
    <dgm:cxn modelId="{D7C0394A-6DD0-48DE-927F-C5236BB27981}" srcId="{9270810E-5EDA-493C-94A3-CD56D6BDC201}" destId="{7DAD18B5-BAC8-4B87-8455-4AF752A9D6B0}" srcOrd="0" destOrd="0" parTransId="{FDA06054-20E7-48C7-AB40-675E8B83AA48}" sibTransId="{F65AD57A-7BA7-4875-A24E-B8D4E42223F0}"/>
    <dgm:cxn modelId="{5C261F77-DD95-4A38-BEC6-C6E4000412FB}" srcId="{9270810E-5EDA-493C-94A3-CD56D6BDC201}" destId="{FE7F8496-08F5-4377-9412-55829BF618C6}" srcOrd="2" destOrd="0" parTransId="{7EA43869-D9DE-4DDE-B8F0-822FE2474A73}" sibTransId="{BC166736-66DC-4396-83FA-232AA310F359}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6723B58A-571B-456A-89FC-6BC3E7F82C54}" type="presOf" srcId="{9270810E-5EDA-493C-94A3-CD56D6BDC201}" destId="{B59DAAF4-9581-4FC9-83C7-2ED7D38F5EFD}" srcOrd="0" destOrd="0" presId="urn:microsoft.com/office/officeart/2005/8/layout/hList1"/>
    <dgm:cxn modelId="{EC6D3E8D-59E1-4E50-8457-6DBDDCA3827D}" type="presOf" srcId="{FE7F8496-08F5-4377-9412-55829BF618C6}" destId="{E0A9904F-D379-4AF0-904E-F0BA96F50A06}" srcOrd="0" destOrd="2" presId="urn:microsoft.com/office/officeart/2005/8/layout/hList1"/>
    <dgm:cxn modelId="{766FD6A5-9443-4BA0-97F9-0255C78B1AA7}" srcId="{9270810E-5EDA-493C-94A3-CD56D6BDC201}" destId="{42E6EE52-7716-4563-A63D-2A72895B7715}" srcOrd="3" destOrd="0" parTransId="{4BE816F3-5913-40E2-92CF-04E67C79ACA8}" sibTransId="{45D92A6E-7DF8-42EC-A926-0F9A40AC467D}"/>
    <dgm:cxn modelId="{1E234EB5-181B-412C-95C4-E2911BE011CB}" srcId="{9270810E-5EDA-493C-94A3-CD56D6BDC201}" destId="{EDE0B6FE-A512-44B2-9F33-A2C04134B24E}" srcOrd="1" destOrd="0" parTransId="{EC134795-1DAB-44CD-A9C0-119138C7F84B}" sibTransId="{86ED2C9F-87C6-4D98-98BE-1CDA75ACA06B}"/>
    <dgm:cxn modelId="{E47CA0BE-AF1F-4111-977A-3BDD6536494F}" type="presOf" srcId="{7DAD18B5-BAC8-4B87-8455-4AF752A9D6B0}" destId="{E0A9904F-D379-4AF0-904E-F0BA96F50A06}" srcOrd="0" destOrd="0" presId="urn:microsoft.com/office/officeart/2005/8/layout/hList1"/>
    <dgm:cxn modelId="{5001CEC2-A072-4BD8-89E1-1629C1A119DA}" type="presOf" srcId="{EDE0B6FE-A512-44B2-9F33-A2C04134B24E}" destId="{E0A9904F-D379-4AF0-904E-F0BA96F50A06}" srcOrd="0" destOrd="1" presId="urn:microsoft.com/office/officeart/2005/8/layout/hList1"/>
    <dgm:cxn modelId="{6E1C8BD2-775A-452E-8A01-4FC02E65DE4E}" type="presOf" srcId="{42E6EE52-7716-4563-A63D-2A72895B7715}" destId="{E0A9904F-D379-4AF0-904E-F0BA96F50A06}" srcOrd="0" destOrd="3" presId="urn:microsoft.com/office/officeart/2005/8/layout/hList1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73B8A9FC-77FB-44C7-A5A0-511336640786}" type="presOf" srcId="{73381DCD-C269-4E6D-9AFB-BECEE2749D18}" destId="{E4556B05-AAD7-4041-A328-22669A3FA672}" srcOrd="0" destOrd="0" presId="urn:microsoft.com/office/officeart/2005/8/layout/hList1"/>
    <dgm:cxn modelId="{769FE9FE-6AAA-4887-A4BB-A41458D20F1A}" type="presOf" srcId="{1E11E206-3F6C-4535-B4C2-1852A1175E7D}" destId="{749BC16F-E018-4E34-80E2-E07D71C4C75C}" srcOrd="0" destOrd="0" presId="urn:microsoft.com/office/officeart/2005/8/layout/hList1"/>
    <dgm:cxn modelId="{D3D47CA1-08E5-4C2B-947B-3CE2E1004D67}" type="presParOf" srcId="{749BC16F-E018-4E34-80E2-E07D71C4C75C}" destId="{645E3875-51C8-4617-9C15-F878D8AFC231}" srcOrd="0" destOrd="0" presId="urn:microsoft.com/office/officeart/2005/8/layout/hList1"/>
    <dgm:cxn modelId="{09CB1099-F2B9-4CEE-9534-88A271DA49A0}" type="presParOf" srcId="{645E3875-51C8-4617-9C15-F878D8AFC231}" destId="{867CEE69-DD9A-44D9-8BFC-999319E75E50}" srcOrd="0" destOrd="0" presId="urn:microsoft.com/office/officeart/2005/8/layout/hList1"/>
    <dgm:cxn modelId="{2C1A13A9-857A-4AC7-94C3-BEF84AADD12A}" type="presParOf" srcId="{645E3875-51C8-4617-9C15-F878D8AFC231}" destId="{E4556B05-AAD7-4041-A328-22669A3FA672}" srcOrd="1" destOrd="0" presId="urn:microsoft.com/office/officeart/2005/8/layout/hList1"/>
    <dgm:cxn modelId="{40B9CECF-9143-40F9-819C-712E568C989F}" type="presParOf" srcId="{749BC16F-E018-4E34-80E2-E07D71C4C75C}" destId="{F2880925-1BC8-4E6A-B67C-620A4351D319}" srcOrd="1" destOrd="0" presId="urn:microsoft.com/office/officeart/2005/8/layout/hList1"/>
    <dgm:cxn modelId="{BEEE44E1-7DDF-4647-B187-7FE6A3C1DC5F}" type="presParOf" srcId="{749BC16F-E018-4E34-80E2-E07D71C4C75C}" destId="{406E1435-9D3F-413C-B8E5-0CDD113C5717}" srcOrd="2" destOrd="0" presId="urn:microsoft.com/office/officeart/2005/8/layout/hList1"/>
    <dgm:cxn modelId="{388F45E0-B2D8-4985-8D11-B2B5BC2188D1}" type="presParOf" srcId="{406E1435-9D3F-413C-B8E5-0CDD113C5717}" destId="{B59DAAF4-9581-4FC9-83C7-2ED7D38F5EFD}" srcOrd="0" destOrd="0" presId="urn:microsoft.com/office/officeart/2005/8/layout/hList1"/>
    <dgm:cxn modelId="{40CE39CC-DE60-43BC-80AC-3D2DBFD912D3}" type="presParOf" srcId="{406E1435-9D3F-413C-B8E5-0CDD113C5717}" destId="{E0A9904F-D379-4AF0-904E-F0BA96F50A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CEE69-DD9A-44D9-8BFC-999319E75E50}">
      <dsp:nvSpPr>
        <dsp:cNvPr id="0" name=""/>
        <dsp:cNvSpPr/>
      </dsp:nvSpPr>
      <dsp:spPr>
        <a:xfrm>
          <a:off x="51" y="52704"/>
          <a:ext cx="4913783" cy="7488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>
              <a:ea typeface="+mn-ea"/>
              <a:cs typeface="+mn-cs"/>
            </a:rPr>
            <a:t>DEPENDENT VARIABLE</a:t>
          </a:r>
          <a:endParaRPr lang="en-US" sz="2600" b="1" kern="1200"/>
        </a:p>
      </dsp:txBody>
      <dsp:txXfrm>
        <a:off x="51" y="52704"/>
        <a:ext cx="4913783" cy="748800"/>
      </dsp:txXfrm>
    </dsp:sp>
    <dsp:sp modelId="{E4556B05-AAD7-4041-A328-22669A3FA672}">
      <dsp:nvSpPr>
        <dsp:cNvPr id="0" name=""/>
        <dsp:cNvSpPr/>
      </dsp:nvSpPr>
      <dsp:spPr>
        <a:xfrm>
          <a:off x="51" y="801504"/>
          <a:ext cx="4913783" cy="349713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/>
            <a:t>Market Value</a:t>
          </a:r>
        </a:p>
      </dsp:txBody>
      <dsp:txXfrm>
        <a:off x="51" y="801504"/>
        <a:ext cx="4913783" cy="3497130"/>
      </dsp:txXfrm>
    </dsp:sp>
    <dsp:sp modelId="{B59DAAF4-9581-4FC9-83C7-2ED7D38F5EFD}">
      <dsp:nvSpPr>
        <dsp:cNvPr id="0" name=""/>
        <dsp:cNvSpPr/>
      </dsp:nvSpPr>
      <dsp:spPr>
        <a:xfrm>
          <a:off x="5601764" y="52704"/>
          <a:ext cx="4913783" cy="7488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>
              <a:ea typeface="+mn-ea"/>
              <a:cs typeface="+mn-cs"/>
            </a:rPr>
            <a:t>INDEPENDENT VARIABLES</a:t>
          </a:r>
          <a:endParaRPr lang="en-US" sz="2600" b="1" kern="1200" dirty="0"/>
        </a:p>
      </dsp:txBody>
      <dsp:txXfrm>
        <a:off x="5601764" y="52704"/>
        <a:ext cx="4913783" cy="748800"/>
      </dsp:txXfrm>
    </dsp:sp>
    <dsp:sp modelId="{E0A9904F-D379-4AF0-904E-F0BA96F50A06}">
      <dsp:nvSpPr>
        <dsp:cNvPr id="0" name=""/>
        <dsp:cNvSpPr/>
      </dsp:nvSpPr>
      <dsp:spPr>
        <a:xfrm>
          <a:off x="5601764" y="801504"/>
          <a:ext cx="4913783" cy="349713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 dirty="0"/>
            <a:t>Type of property (townhome, condo, detached)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/>
            <a:t>Number of bedrooms and washrooms (estimators of sq ft)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/>
            <a:t>Free hold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/>
            <a:t>Geographical location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kern="1200"/>
            <a:t>Distance to nearest Go Station and Major Hospital</a:t>
          </a:r>
        </a:p>
      </dsp:txBody>
      <dsp:txXfrm>
        <a:off x="5601764" y="801504"/>
        <a:ext cx="4913783" cy="3497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584A7-B367-4F73-89C8-54DEAB67511B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ECD95-75E0-4E1F-A366-DF318E5D96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64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9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6563-B7B6-482C-B30C-E843649E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E9488-8E7E-4D51-93C8-69F04DEE9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6642-D35C-4660-BBC6-5C128E8F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8363-019D-43A7-A5EA-7CCF2873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D6EB-E1AA-47E6-8A51-C40F8280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8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3E65-65B5-42EF-BF6A-7E159CB9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117F5-17CB-4067-8950-72B2C5696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B7D3E-6503-435F-BD1F-952A43B2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B7A2-CF5D-43E0-A9C3-063BC4BC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A948-4DC1-4F62-92B1-A8B3AD2F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24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94A85-1637-4502-B311-662845069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FA0F7-600C-48F2-BACE-272DB9771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F758F-8817-49EB-8642-01B24C6A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1E9DA-1CFC-44B9-9B9E-167E085F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4E17-2F84-41BD-BE6B-123E831B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0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655"/>
            <a:ext cx="1030224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355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1BF9-F00C-451C-8FCD-987B9DC6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780F-FD9F-42D5-971B-AF315612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B8B9E-A499-45FF-8921-A425A069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88CC-572D-4F25-9330-9919D3EC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5C681-989B-45A9-98A7-99947060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2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7487-023A-48E0-802A-21430054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5CFAA-7F9F-4E1A-B28F-32B824FF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8722-D50A-4E31-AB24-C878FB0F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77C1-E683-4251-92E4-7F6243D4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F2D2C-B114-45B5-ACC2-CB69F6E3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26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6F94-88C2-4099-9717-B8521E8C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B9E2-E20D-4B4C-A53F-6836CFE16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3495C-B00A-46DA-96F1-7DEEF6ED1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5040D-ED88-49A9-AA36-C921569E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D0E04-0628-426F-A589-95DA2129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3B213-7EDA-4348-A8DB-5F3E2A33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00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C4A6-1793-4D01-878A-9F7E46B7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91B44-FE6B-4815-A535-9CEC957F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A1284-0CA4-4543-A8F4-39389F08E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EE2DB-47C2-41DD-90BA-A00CF3221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DB3C6-F73C-41A7-B8F4-D2664B7FE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54CFF-E5D0-44D0-818B-2ADA335D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23165-FF30-4772-8474-C241D12D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FC0C9-3B10-4FD2-9978-52C8BEEF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24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55F2-D7FF-4513-858C-5FA607A9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FDE53-2180-4FC9-BEB5-95A7AFFA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8F1E5-C47D-4D32-91A2-2BF4AB6B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493F3-19B8-44D3-A79D-D7711327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4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17817-428A-4969-8CBD-A63B5CD0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FA3CE-C5BC-4964-8A90-0341BC15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8980-13AA-446C-833B-4E3A1DE4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94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B153-9FCB-465E-B8DE-A1F7E1D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CE61-1E51-442B-9E9C-470EF1B2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17E6A-2E6F-414E-AC40-60BAC589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02A47-6AB6-4CEF-A5BD-FEFB3725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C724-653C-45D9-8148-9BDA70BD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6227-AAF2-4D13-ADF2-CF4109FA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49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60B5-E6D5-4207-82A4-6569AF27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421A2-4671-459A-8D73-3CCA13342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74BA6-098C-46B5-A116-48F3D11CC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241AC-F848-46C9-81F5-145A0C79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4EB23-11EB-4F45-9EFB-4D767CC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87AA7-6DDC-47F7-A23B-0F587D97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6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2EEA8-413A-492D-9A89-17682774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24C71-F3F8-47DD-9B66-C3305D79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6835D-6336-4CCC-AFCF-83FE8F57F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96C7-B7B2-4066-9A42-21F3CD1E66E3}" type="datetimeFigureOut">
              <a:rPr lang="en-CA" smtClean="0"/>
              <a:t>2019-04-11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AC610-7904-49E3-A34C-323B14DE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D72AE-4F40-41DF-BCC6-94884468C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2534-04A9-47F1-85EE-3EBA30581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7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calpreaching.net/2011/12/20/what-would-help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victor-stenger/stiffening-the-standards-_b_4157101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189620" y="1306072"/>
            <a:ext cx="6193727" cy="1453458"/>
          </a:xfrm>
        </p:spPr>
        <p:txBody>
          <a:bodyPr>
            <a:normAutofit/>
          </a:bodyPr>
          <a:lstStyle/>
          <a:p>
            <a:pPr algn="l"/>
            <a:r>
              <a:rPr lang="en-US" sz="5400" spc="300" dirty="0">
                <a:ln w="6350">
                  <a:solidFill>
                    <a:schemeClr val="bg1"/>
                  </a:solidFill>
                </a:ln>
                <a:solidFill>
                  <a:srgbClr val="FFFFFF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Sitka Heading" panose="02000505000000020004" pitchFamily="2" charset="0"/>
              </a:rPr>
              <a:t>House Simple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US" sz="1300" dirty="0">
                <a:solidFill>
                  <a:srgbClr val="FFFFFF"/>
                </a:solidFill>
              </a:rPr>
              <a:t>Khaled Al </a:t>
            </a:r>
            <a:r>
              <a:rPr lang="en-US" sz="1300" dirty="0" err="1">
                <a:solidFill>
                  <a:srgbClr val="FFFFFF"/>
                </a:solidFill>
              </a:rPr>
              <a:t>Najjar</a:t>
            </a:r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US" sz="1300" dirty="0" err="1">
                <a:solidFill>
                  <a:srgbClr val="FFFFFF"/>
                </a:solidFill>
              </a:rPr>
              <a:t>Farukh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Jabeen</a:t>
            </a:r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US" sz="1300" dirty="0">
                <a:solidFill>
                  <a:srgbClr val="FFFFFF"/>
                </a:solidFill>
              </a:rPr>
              <a:t>Saad Moinuddin</a:t>
            </a:r>
          </a:p>
          <a:p>
            <a:pPr algn="l"/>
            <a:r>
              <a:rPr lang="en-US" sz="1300" dirty="0" err="1">
                <a:solidFill>
                  <a:srgbClr val="FFFFFF"/>
                </a:solidFill>
              </a:rPr>
              <a:t>Bhavnil</a:t>
            </a:r>
            <a:r>
              <a:rPr lang="en-US" sz="1300" dirty="0">
                <a:solidFill>
                  <a:srgbClr val="FFFFFF"/>
                </a:solidFill>
              </a:rPr>
              <a:t> Patel</a:t>
            </a:r>
          </a:p>
          <a:p>
            <a:pPr algn="l"/>
            <a:r>
              <a:rPr lang="en-US" sz="1300" dirty="0">
                <a:solidFill>
                  <a:srgbClr val="FFFFFF"/>
                </a:solidFill>
              </a:rPr>
              <a:t>Anna </a:t>
            </a:r>
            <a:r>
              <a:rPr lang="en-US" sz="1300" dirty="0" err="1">
                <a:solidFill>
                  <a:srgbClr val="FFFFFF"/>
                </a:solidFill>
              </a:rPr>
              <a:t>Sak</a:t>
            </a:r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US" sz="1300" dirty="0" err="1">
                <a:solidFill>
                  <a:srgbClr val="FFFFFF"/>
                </a:solidFill>
              </a:rPr>
              <a:t>Chongli</a:t>
            </a:r>
            <a:r>
              <a:rPr lang="en-US" sz="1300" dirty="0">
                <a:solidFill>
                  <a:srgbClr val="FFFFFF"/>
                </a:solidFill>
              </a:rPr>
              <a:t> Zhao</a:t>
            </a:r>
          </a:p>
          <a:p>
            <a:pPr algn="l"/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B97BACD8-4C51-4203-A2D5-4406BAC51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37616" y="3239289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Sitka Heading"/>
              </a:rPr>
              <a:t>“…this simple"</a:t>
            </a:r>
            <a:endParaRPr lang="en-CA" i="1" dirty="0">
              <a:solidFill>
                <a:schemeClr val="bg1"/>
              </a:solidFill>
              <a:latin typeface="Sitka Headi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ln w="25400"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/>
          <a:lstStyle/>
          <a:p>
            <a:r>
              <a:rPr lang="en-US" dirty="0"/>
              <a:t>Split the data into Test and Train:</a:t>
            </a:r>
          </a:p>
          <a:p>
            <a:endParaRPr lang="en-US" dirty="0"/>
          </a:p>
          <a:p>
            <a:r>
              <a:rPr lang="en-US" dirty="0"/>
              <a:t>Fit the model with Data</a:t>
            </a:r>
          </a:p>
          <a:p>
            <a:pPr marL="64008" indent="0">
              <a:buNone/>
            </a:pPr>
            <a:endParaRPr lang="en-US" dirty="0"/>
          </a:p>
          <a:p>
            <a:r>
              <a:rPr lang="en-US" dirty="0"/>
              <a:t>Prediction</a:t>
            </a:r>
          </a:p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FEF534-7B6D-4A3D-A187-C9F73FE9BB20}"/>
              </a:ext>
            </a:extLst>
          </p:cNvPr>
          <p:cNvSpPr txBox="1">
            <a:spLocks/>
          </p:cNvSpPr>
          <p:nvPr/>
        </p:nvSpPr>
        <p:spPr>
          <a:xfrm>
            <a:off x="9698355" y="174116"/>
            <a:ext cx="502920" cy="301752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en-US" b="1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775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ln w="25400"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/>
          <a:lstStyle/>
          <a:p>
            <a:r>
              <a:rPr lang="en-US" dirty="0"/>
              <a:t>Accuracy score and number of correct predictions</a:t>
            </a:r>
          </a:p>
          <a:p>
            <a:r>
              <a:rPr lang="en-US" dirty="0"/>
              <a:t>Evaluate model performance by calculating the residual sum of squares and variance score</a:t>
            </a:r>
          </a:p>
          <a:p>
            <a:r>
              <a:rPr lang="en-US" dirty="0"/>
              <a:t>Using Scatterplot to see the distribution of test and predicted values.</a:t>
            </a:r>
          </a:p>
          <a:p>
            <a:r>
              <a:rPr lang="en-US" dirty="0"/>
              <a:t>Plot a histogram of residuals to see if it’s normally distributed.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B96066-47DF-4E74-A386-02E0F7046FDE}"/>
              </a:ext>
            </a:extLst>
          </p:cNvPr>
          <p:cNvSpPr txBox="1">
            <a:spLocks/>
          </p:cNvSpPr>
          <p:nvPr/>
        </p:nvSpPr>
        <p:spPr>
          <a:xfrm>
            <a:off x="9698355" y="174116"/>
            <a:ext cx="502920" cy="301752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en-US" b="1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629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149340" y="2438401"/>
            <a:ext cx="3810000" cy="3525995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1800" dirty="0"/>
              <a:t>Y – Predicted Values</a:t>
            </a:r>
          </a:p>
          <a:p>
            <a:pPr>
              <a:spcAft>
                <a:spcPts val="1000"/>
              </a:spcAft>
            </a:pPr>
            <a:r>
              <a:rPr lang="en-US" sz="1800" dirty="0"/>
              <a:t>X – Test Values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38F76EC-78D9-498F-A3B6-D258068559E6}"/>
              </a:ext>
            </a:extLst>
          </p:cNvPr>
          <p:cNvSpPr txBox="1">
            <a:spLocks/>
          </p:cNvSpPr>
          <p:nvPr/>
        </p:nvSpPr>
        <p:spPr>
          <a:xfrm>
            <a:off x="6149340" y="1905000"/>
            <a:ext cx="3810000" cy="4381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</a:rPr>
              <a:t>Scatterplot 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01F8AA4-259E-42A8-873C-5B7A1ECB6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3004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6149340" y="2438401"/>
            <a:ext cx="3810000" cy="3525995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1800" dirty="0"/>
              <a:t>Residuals</a:t>
            </a:r>
          </a:p>
          <a:p>
            <a:pPr>
              <a:spcAft>
                <a:spcPts val="1000"/>
              </a:spcAft>
            </a:pPr>
            <a:r>
              <a:rPr lang="en-US" sz="1800" dirty="0"/>
              <a:t>X – Adjusted Sold Price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38F76EC-78D9-498F-A3B6-D258068559E6}"/>
              </a:ext>
            </a:extLst>
          </p:cNvPr>
          <p:cNvSpPr txBox="1">
            <a:spLocks/>
          </p:cNvSpPr>
          <p:nvPr/>
        </p:nvSpPr>
        <p:spPr>
          <a:xfrm>
            <a:off x="6149340" y="1905000"/>
            <a:ext cx="3810000" cy="4381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</a:rPr>
              <a:t>Histogram 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6DC577-BF9B-467C-BE61-CE86725B3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15" y="2124076"/>
            <a:ext cx="4351547" cy="276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86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Further Development and 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Further Development</a:t>
            </a:r>
          </a:p>
          <a:p>
            <a:r>
              <a:rPr lang="en-US" sz="1800" dirty="0"/>
              <a:t>UI Development</a:t>
            </a:r>
          </a:p>
          <a:p>
            <a:r>
              <a:rPr lang="en-US" sz="1800" dirty="0"/>
              <a:t>Real time analytics</a:t>
            </a:r>
          </a:p>
          <a:p>
            <a:pPr lvl="1"/>
            <a:r>
              <a:rPr lang="en-US" sz="1400" dirty="0"/>
              <a:t>Length of time listed</a:t>
            </a:r>
          </a:p>
          <a:p>
            <a:r>
              <a:rPr lang="en-US" sz="1800" dirty="0"/>
              <a:t>Optimize model for each location</a:t>
            </a:r>
          </a:p>
          <a:p>
            <a:r>
              <a:rPr lang="en-US" sz="1800" dirty="0"/>
              <a:t>Implications of bank interest rate</a:t>
            </a:r>
          </a:p>
          <a:p>
            <a:endParaRPr lang="en-US" sz="1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CD2969-3873-48F4-AE68-91FABEE82224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Limitations</a:t>
            </a:r>
          </a:p>
          <a:p>
            <a:r>
              <a:rPr lang="en-US" sz="1800" dirty="0"/>
              <a:t>Square footage</a:t>
            </a:r>
          </a:p>
          <a:p>
            <a:r>
              <a:rPr lang="en-US" sz="1800" dirty="0"/>
              <a:t>Age of home</a:t>
            </a:r>
          </a:p>
          <a:p>
            <a:r>
              <a:rPr lang="en-US" sz="1800" dirty="0"/>
              <a:t>Upgrades and renovations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93B53-B7AC-43A3-BCCD-66CBECB66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64722" y="3241288"/>
            <a:ext cx="3427278" cy="36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0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android phone png">
            <a:extLst>
              <a:ext uri="{FF2B5EF4-FFF2-40B4-BE49-F238E27FC236}">
                <a16:creationId xmlns:a16="http://schemas.microsoft.com/office/drawing/2014/main" id="{AB918C38-FB5C-4A9A-AC8C-CAB17CF01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7946" r="17968" b="8313"/>
          <a:stretch/>
        </p:blipFill>
        <p:spPr bwMode="auto">
          <a:xfrm>
            <a:off x="4302330" y="22974"/>
            <a:ext cx="3482370" cy="683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42" y="2100691"/>
            <a:ext cx="2427765" cy="2808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 and Production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5B5B94C-9C8F-4714-8629-BDDD241C7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3" y="797584"/>
            <a:ext cx="3018638" cy="536646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9A3281-8136-4FA9-9EF5-B8E0C8C9A2A3}"/>
              </a:ext>
            </a:extLst>
          </p:cNvPr>
          <p:cNvCxnSpPr>
            <a:cxnSpLocks/>
          </p:cNvCxnSpPr>
          <p:nvPr/>
        </p:nvCxnSpPr>
        <p:spPr>
          <a:xfrm flipH="1">
            <a:off x="6994562" y="815716"/>
            <a:ext cx="2055302" cy="30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B2D48F-0113-4EFA-9603-6331A1278CED}"/>
              </a:ext>
            </a:extLst>
          </p:cNvPr>
          <p:cNvCxnSpPr/>
          <p:nvPr/>
        </p:nvCxnSpPr>
        <p:spPr>
          <a:xfrm flipH="1">
            <a:off x="6442745" y="2817671"/>
            <a:ext cx="2206305" cy="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D695E-755B-41EA-8502-5471A87EE439}"/>
              </a:ext>
            </a:extLst>
          </p:cNvPr>
          <p:cNvCxnSpPr/>
          <p:nvPr/>
        </p:nvCxnSpPr>
        <p:spPr>
          <a:xfrm flipH="1">
            <a:off x="6404995" y="4186860"/>
            <a:ext cx="2306972" cy="5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3B3B098-1AC0-41A8-B6EF-479874FD5A97}"/>
              </a:ext>
            </a:extLst>
          </p:cNvPr>
          <p:cNvSpPr txBox="1"/>
          <p:nvPr/>
        </p:nvSpPr>
        <p:spPr>
          <a:xfrm>
            <a:off x="9049864" y="582280"/>
            <a:ext cx="245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+mj-lt"/>
                <a:cs typeface="Times New Roman" panose="02020603050405020304" pitchFamily="18" charset="0"/>
              </a:rPr>
              <a:t>Product and slogan are easy to remember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700492-A771-4417-8822-A82F40D4D33F}"/>
              </a:ext>
            </a:extLst>
          </p:cNvPr>
          <p:cNvCxnSpPr>
            <a:cxnSpLocks/>
          </p:cNvCxnSpPr>
          <p:nvPr/>
        </p:nvCxnSpPr>
        <p:spPr>
          <a:xfrm flipH="1">
            <a:off x="6752680" y="1653141"/>
            <a:ext cx="2055302" cy="30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E98843-2CC4-49C0-8E1F-496C0870EB0C}"/>
              </a:ext>
            </a:extLst>
          </p:cNvPr>
          <p:cNvSpPr txBox="1"/>
          <p:nvPr/>
        </p:nvSpPr>
        <p:spPr>
          <a:xfrm>
            <a:off x="8807982" y="1485020"/>
            <a:ext cx="245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+mj-lt"/>
                <a:cs typeface="Times New Roman" panose="02020603050405020304" pitchFamily="18" charset="0"/>
              </a:rPr>
              <a:t>UI is user friendly and clutter free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B61E0F-AE77-4519-BC72-A038B1E2637F}"/>
              </a:ext>
            </a:extLst>
          </p:cNvPr>
          <p:cNvSpPr txBox="1"/>
          <p:nvPr/>
        </p:nvSpPr>
        <p:spPr>
          <a:xfrm>
            <a:off x="8605249" y="2651002"/>
            <a:ext cx="2454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+mj-lt"/>
                <a:cs typeface="Times New Roman" panose="02020603050405020304" pitchFamily="18" charset="0"/>
              </a:rPr>
              <a:t>Integration with Google Maps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275FAD-CD28-4954-BD52-2A965F4A8257}"/>
              </a:ext>
            </a:extLst>
          </p:cNvPr>
          <p:cNvSpPr txBox="1"/>
          <p:nvPr/>
        </p:nvSpPr>
        <p:spPr>
          <a:xfrm>
            <a:off x="8711967" y="3899768"/>
            <a:ext cx="245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+mj-lt"/>
                <a:cs typeface="Times New Roman" panose="02020603050405020304" pitchFamily="18" charset="0"/>
              </a:rPr>
              <a:t>Easily attainable data for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71994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5BC99E-2D20-4D6D-BEFF-B42E18C0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95" y="1481278"/>
            <a:ext cx="7910809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3310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My Home Worth?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B6B4110-27D9-4D30-9434-F892F681AC41}"/>
              </a:ext>
            </a:extLst>
          </p:cNvPr>
          <p:cNvSpPr txBox="1">
            <a:spLocks/>
          </p:cNvSpPr>
          <p:nvPr/>
        </p:nvSpPr>
        <p:spPr>
          <a:xfrm>
            <a:off x="829781" y="3903542"/>
            <a:ext cx="3494362" cy="15639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fld id="{FEA1243F-3000-4347-94A4-FBDEAD3122CB}" type="slidenum">
              <a:rPr lang="en-US" sz="2000" b="1"/>
              <a:pPr indent="-2286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t>2</a:t>
            </a:fld>
            <a:endParaRPr lang="en-US" sz="2000" b="1"/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017C-635D-45BE-B3D3-2AFEAFF9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/>
          </a:p>
          <a:p>
            <a:r>
              <a:rPr lang="en-US" sz="2400"/>
              <a:t>How do you determine the value of your home?</a:t>
            </a:r>
          </a:p>
          <a:p>
            <a:endParaRPr lang="en-US" sz="2400"/>
          </a:p>
          <a:p>
            <a:r>
              <a:rPr lang="en-US" sz="2400"/>
              <a:t>How much money is your home worth right now?</a:t>
            </a:r>
          </a:p>
          <a:p>
            <a:endParaRPr lang="en-US" sz="2400"/>
          </a:p>
          <a:p>
            <a:r>
              <a:rPr lang="en-US" sz="2400"/>
              <a:t>Should you sell your home now?</a:t>
            </a:r>
          </a:p>
          <a:p>
            <a:pPr marL="64008"/>
            <a:endParaRPr lang="en-US" sz="2400"/>
          </a:p>
        </p:txBody>
      </p:sp>
      <p:sp>
        <p:nvSpPr>
          <p:cNvPr id="12" name="AutoShape 2" descr="Image result for summer is coming">
            <a:extLst>
              <a:ext uri="{FF2B5EF4-FFF2-40B4-BE49-F238E27FC236}">
                <a16:creationId xmlns:a16="http://schemas.microsoft.com/office/drawing/2014/main" id="{78B78030-0397-419A-B994-FB76A14185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8" name="Picture 2" descr="Image result for summer is coming">
            <a:extLst>
              <a:ext uri="{FF2B5EF4-FFF2-40B4-BE49-F238E27FC236}">
                <a16:creationId xmlns:a16="http://schemas.microsoft.com/office/drawing/2014/main" id="{083FC5A4-A074-43AC-A2C3-AB48F4774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895475"/>
            <a:ext cx="5524500" cy="3067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Approach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BA00D68-E583-46C5-9985-18FD04C29B02}"/>
              </a:ext>
            </a:extLst>
          </p:cNvPr>
          <p:cNvSpPr txBox="1">
            <a:spLocks/>
          </p:cNvSpPr>
          <p:nvPr/>
        </p:nvSpPr>
        <p:spPr>
          <a:xfrm>
            <a:off x="838200" y="3931534"/>
            <a:ext cx="3494362" cy="1563939"/>
          </a:xfrm>
          <a:prstGeom prst="rect">
            <a:avLst/>
          </a:prstGeom>
          <a:noFill/>
        </p:spPr>
        <p:txBody>
          <a:bodyPr vert="horz" wrap="square" anchor="t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FEA1243F-3000-4347-94A4-FBDEAD3122CB}" type="slidenum">
              <a:rPr lang="en-US" sz="2000" b="1"/>
              <a:pPr>
                <a:spcAft>
                  <a:spcPts val="600"/>
                </a:spcAft>
              </a:pPr>
              <a:t>3</a:t>
            </a:fld>
            <a:endParaRPr lang="en-US" sz="2000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017C-635D-45BE-B3D3-2AFEAFF9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Collect data on home sales in Southern Ontario</a:t>
            </a:r>
          </a:p>
          <a:p>
            <a:pPr lvl="1"/>
            <a:r>
              <a:rPr lang="en-US" sz="2000" dirty="0"/>
              <a:t>City of Mississauga</a:t>
            </a:r>
          </a:p>
          <a:p>
            <a:r>
              <a:rPr lang="en-US" sz="2400" dirty="0"/>
              <a:t>Identify variables that affect home prices</a:t>
            </a:r>
          </a:p>
          <a:p>
            <a:pPr lvl="1"/>
            <a:r>
              <a:rPr lang="en-US" sz="2000" dirty="0"/>
              <a:t>Dependent: </a:t>
            </a:r>
          </a:p>
          <a:p>
            <a:pPr lvl="2"/>
            <a:r>
              <a:rPr lang="en-US" sz="1600" dirty="0"/>
              <a:t>Home price</a:t>
            </a:r>
          </a:p>
          <a:p>
            <a:pPr lvl="1"/>
            <a:r>
              <a:rPr lang="en-US" sz="2000" dirty="0"/>
              <a:t>Independents:</a:t>
            </a:r>
          </a:p>
          <a:p>
            <a:pPr lvl="2"/>
            <a:r>
              <a:rPr lang="en-US" sz="1600" dirty="0"/>
              <a:t>Rooms</a:t>
            </a:r>
          </a:p>
          <a:p>
            <a:pPr lvl="2"/>
            <a:r>
              <a:rPr lang="en-US" sz="1600" dirty="0"/>
              <a:t>Home style</a:t>
            </a:r>
          </a:p>
          <a:p>
            <a:pPr lvl="2"/>
            <a:r>
              <a:rPr lang="en-US" sz="1600" dirty="0"/>
              <a:t>Distance from points of interest</a:t>
            </a:r>
            <a:endParaRPr lang="en-US" sz="2000" dirty="0"/>
          </a:p>
          <a:p>
            <a:r>
              <a:rPr lang="en-US" sz="2400" dirty="0"/>
              <a:t>Model Data</a:t>
            </a:r>
          </a:p>
          <a:p>
            <a:pPr lvl="1"/>
            <a:r>
              <a:rPr lang="en-US" sz="2000" dirty="0"/>
              <a:t>OLS Algorithm</a:t>
            </a:r>
          </a:p>
        </p:txBody>
      </p:sp>
    </p:spTree>
    <p:extLst>
      <p:ext uri="{BB962C8B-B14F-4D97-AF65-F5344CB8AC3E}">
        <p14:creationId xmlns:p14="http://schemas.microsoft.com/office/powerpoint/2010/main" val="276408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Methodology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CD67110-CD5A-49CC-BC07-65AF08B9B81B}"/>
              </a:ext>
            </a:extLst>
          </p:cNvPr>
          <p:cNvSpPr txBox="1">
            <a:spLocks/>
          </p:cNvSpPr>
          <p:nvPr/>
        </p:nvSpPr>
        <p:spPr>
          <a:xfrm>
            <a:off x="829781" y="3903542"/>
            <a:ext cx="3494362" cy="1563939"/>
          </a:xfrm>
          <a:prstGeom prst="rect">
            <a:avLst/>
          </a:prstGeom>
          <a:noFill/>
        </p:spPr>
        <p:txBody>
          <a:bodyPr vert="horz" wrap="square" anchor="t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FEA1243F-3000-4347-94A4-FBDEAD3122CB}" type="slidenum">
              <a:rPr lang="en-US" sz="2000" b="1"/>
              <a:pPr>
                <a:spcAft>
                  <a:spcPts val="600"/>
                </a:spcAft>
              </a:pPr>
              <a:t>4</a:t>
            </a:fld>
            <a:endParaRPr lang="en-US" sz="2000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017C-635D-45BE-B3D3-2AFEAFF9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Classification of properties according to their maintenance fees: Yes/No</a:t>
            </a:r>
          </a:p>
          <a:p>
            <a:r>
              <a:rPr lang="en-US" sz="2000" dirty="0"/>
              <a:t>Classification of properties according to the area: 34 areas</a:t>
            </a:r>
          </a:p>
          <a:p>
            <a:r>
              <a:rPr lang="en-US" sz="2000" dirty="0"/>
              <a:t>Adjusting the Sold Price to the inflation rate</a:t>
            </a:r>
          </a:p>
          <a:p>
            <a:r>
              <a:rPr lang="en-US" sz="2000" dirty="0"/>
              <a:t>Determination of minimum distance from the property to the Go-Stations and Hospitals using </a:t>
            </a:r>
            <a:r>
              <a:rPr lang="en-US" sz="2000" dirty="0" err="1"/>
              <a:t>Geopy</a:t>
            </a:r>
            <a:endParaRPr lang="en-US" sz="2000" dirty="0"/>
          </a:p>
          <a:p>
            <a:r>
              <a:rPr lang="en-US" sz="2000" dirty="0"/>
              <a:t>Grouping the properties according to the season it was sold: Summer, Shoulder or Winter</a:t>
            </a:r>
          </a:p>
          <a:p>
            <a:r>
              <a:rPr lang="en-US" sz="2000" dirty="0"/>
              <a:t>Using a Linear Regression model to train the machine</a:t>
            </a:r>
          </a:p>
          <a:p>
            <a:r>
              <a:rPr lang="en-US" sz="2000" dirty="0"/>
              <a:t>Loading the train model into a Linear Regression to predict property values</a:t>
            </a:r>
          </a:p>
        </p:txBody>
      </p:sp>
    </p:spTree>
    <p:extLst>
      <p:ext uri="{BB962C8B-B14F-4D97-AF65-F5344CB8AC3E}">
        <p14:creationId xmlns:p14="http://schemas.microsoft.com/office/powerpoint/2010/main" val="186770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>
              <a:spcAft>
                <a:spcPts val="600"/>
              </a:spcAft>
            </a:pP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A1243F-3000-4347-94A4-FBDEAD3122C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181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581FD6-52CF-4BA4-AAB9-4AB46B30F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456" r="19192" b="36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C0AA5-06A2-4032-A91B-2752153B5041}"/>
              </a:ext>
            </a:extLst>
          </p:cNvPr>
          <p:cNvSpPr txBox="1"/>
          <p:nvPr/>
        </p:nvSpPr>
        <p:spPr>
          <a:xfrm>
            <a:off x="594804" y="640263"/>
            <a:ext cx="6619811" cy="13449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78EB-C7F1-4459-BFB5-F0A5961C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400" i="1" dirty="0"/>
              <a:t>“If a home is located within a closer vicinity of a Go Station and Hospital while also maintaining more desirable features, such as more rooms and washrooms, then we expect to see a higher market value for that home”</a:t>
            </a:r>
          </a:p>
        </p:txBody>
      </p:sp>
    </p:spTree>
    <p:extLst>
      <p:ext uri="{BB962C8B-B14F-4D97-AF65-F5344CB8AC3E}">
        <p14:creationId xmlns:p14="http://schemas.microsoft.com/office/powerpoint/2010/main" val="393906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2813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Analyzing The Data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2749716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Is there a relationship between key independent variables and the dependent variable?</a:t>
            </a:r>
          </a:p>
          <a:p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BBC4BE-3613-447F-9ACC-11ADC1DA0042}"/>
              </a:ext>
            </a:extLst>
          </p:cNvPr>
          <p:cNvSpPr txBox="1">
            <a:spLocks/>
          </p:cNvSpPr>
          <p:nvPr/>
        </p:nvSpPr>
        <p:spPr>
          <a:xfrm>
            <a:off x="4849198" y="2050893"/>
            <a:ext cx="2749716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Display visualizations of relationships between variables upon which hypothesis is based</a:t>
            </a:r>
          </a:p>
        </p:txBody>
      </p:sp>
    </p:spTree>
    <p:extLst>
      <p:ext uri="{BB962C8B-B14F-4D97-AF65-F5344CB8AC3E}">
        <p14:creationId xmlns:p14="http://schemas.microsoft.com/office/powerpoint/2010/main" val="206601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C0AA5-06A2-4032-A91B-2752153B5041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78EB-C7F1-4459-BFB5-F0A5961C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4008"/>
            <a:r>
              <a:rPr lang="en-US" sz="2400">
                <a:solidFill>
                  <a:srgbClr val="000000"/>
                </a:solidFill>
              </a:rPr>
              <a:t>Orderly Least Squares (OLS)</a:t>
            </a:r>
          </a:p>
          <a:p>
            <a:pPr marL="64008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7B73E-7EA9-4AC4-860A-7B4070264A6D}"/>
              </a:ext>
            </a:extLst>
          </p:cNvPr>
          <p:cNvSpPr/>
          <p:nvPr/>
        </p:nvSpPr>
        <p:spPr>
          <a:xfrm>
            <a:off x="10134600" y="228601"/>
            <a:ext cx="30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fld id="{FEA1243F-3000-4347-94A4-FBDEAD3122CB}" type="slidenum">
              <a:rPr lang="en-US" sz="1200" b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200" b="1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E2DD-B57F-404A-ADF5-515DD9F5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21FD-6C41-4448-BC44-A3BC51DE6EB6}"/>
              </a:ext>
            </a:extLst>
          </p:cNvPr>
          <p:cNvSpPr>
            <a:spLocks noGrp="1"/>
          </p:cNvSpPr>
          <p:nvPr>
            <p:ph idx="1"/>
          </p:nvPr>
        </p:nvSpPr>
        <p:spPr>
          <a:ln w="25400"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C7592B-49D1-4B75-8DA1-B84311F7E8A4}"/>
              </a:ext>
            </a:extLst>
          </p:cNvPr>
          <p:cNvSpPr txBox="1">
            <a:spLocks/>
          </p:cNvSpPr>
          <p:nvPr/>
        </p:nvSpPr>
        <p:spPr>
          <a:xfrm>
            <a:off x="9698355" y="174116"/>
            <a:ext cx="502920" cy="301752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1243F-3000-4347-94A4-FBDEAD3122CB}" type="slidenum">
              <a:rPr lang="en-US" b="1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035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458</Words>
  <Application>Microsoft Office PowerPoint</Application>
  <PresentationFormat>Widescreen</PresentationFormat>
  <Paragraphs>107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Sitka Heading</vt:lpstr>
      <vt:lpstr>Office Theme</vt:lpstr>
      <vt:lpstr>House Simple</vt:lpstr>
      <vt:lpstr>What Is My Home Worth?</vt:lpstr>
      <vt:lpstr>Approach</vt:lpstr>
      <vt:lpstr>Methodology</vt:lpstr>
      <vt:lpstr>Variables</vt:lpstr>
      <vt:lpstr>PowerPoint Presentation</vt:lpstr>
      <vt:lpstr>Analyzing The Data</vt:lpstr>
      <vt:lpstr>PowerPoint Presentation</vt:lpstr>
      <vt:lpstr>Classification</vt:lpstr>
      <vt:lpstr>Machine Learning</vt:lpstr>
      <vt:lpstr>Results</vt:lpstr>
      <vt:lpstr>Visualization</vt:lpstr>
      <vt:lpstr>Visualization</vt:lpstr>
      <vt:lpstr>Further Development and Limitations:</vt:lpstr>
      <vt:lpstr>Concept and Production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Simple</dc:title>
  <dc:creator>saad m</dc:creator>
  <cp:lastModifiedBy>saad m</cp:lastModifiedBy>
  <cp:revision>2</cp:revision>
  <dcterms:created xsi:type="dcterms:W3CDTF">2019-04-12T00:45:16Z</dcterms:created>
  <dcterms:modified xsi:type="dcterms:W3CDTF">2019-04-12T00:53:34Z</dcterms:modified>
</cp:coreProperties>
</file>