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7" r:id="rId4"/>
    <p:sldId id="278" r:id="rId5"/>
    <p:sldId id="259" r:id="rId6"/>
    <p:sldId id="267" r:id="rId7"/>
    <p:sldId id="276" r:id="rId8"/>
    <p:sldId id="268" r:id="rId9"/>
    <p:sldId id="274" r:id="rId10"/>
    <p:sldId id="275" r:id="rId11"/>
    <p:sldId id="269" r:id="rId12"/>
    <p:sldId id="260" r:id="rId13"/>
    <p:sldId id="279" r:id="rId14"/>
    <p:sldId id="273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-924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ea typeface="+mn-ea"/>
              <a:cs typeface="+mn-cs"/>
            </a:rPr>
            <a:t>INDEPENDENT VARIABLE</a:t>
          </a:r>
          <a:endParaRPr lang="en-US" b="1" dirty="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Type of property (townhome, condo, detached)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ea typeface="+mn-ea"/>
              <a:cs typeface="+mn-cs"/>
            </a:rPr>
            <a:t>INDEPENDENT VARIABLES</a:t>
          </a:r>
          <a:endParaRPr lang="en-US" b="1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7DAD18B5-BAC8-4B87-8455-4AF752A9D6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Market Value</a:t>
          </a:r>
        </a:p>
      </dgm:t>
    </dgm:pt>
    <dgm:pt modelId="{FDA06054-20E7-48C7-AB40-675E8B83AA48}" type="parTrans" cxnId="{D7C0394A-6DD0-48DE-927F-C5236BB27981}">
      <dgm:prSet/>
      <dgm:spPr/>
      <dgm:t>
        <a:bodyPr/>
        <a:lstStyle/>
        <a:p>
          <a:endParaRPr lang="en-US"/>
        </a:p>
      </dgm:t>
    </dgm:pt>
    <dgm:pt modelId="{F65AD57A-7BA7-4875-A24E-B8D4E42223F0}" type="sibTrans" cxnId="{D7C0394A-6DD0-48DE-927F-C5236BB27981}">
      <dgm:prSet/>
      <dgm:spPr/>
      <dgm:t>
        <a:bodyPr/>
        <a:lstStyle/>
        <a:p>
          <a:endParaRPr lang="en-US"/>
        </a:p>
      </dgm:t>
    </dgm:pt>
    <dgm:pt modelId="{C72B0127-7154-4013-B764-4F8B0B201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Number of bedrooms and washrooms (estimators of </a:t>
          </a:r>
          <a:r>
            <a:rPr lang="en-US" b="0" dirty="0" err="1"/>
            <a:t>sq</a:t>
          </a:r>
          <a:r>
            <a:rPr lang="en-US" b="0" dirty="0"/>
            <a:t> ft)</a:t>
          </a:r>
        </a:p>
      </dgm:t>
    </dgm:pt>
    <dgm:pt modelId="{3B5A0B5B-32A5-4AA8-BC7F-7289060555CC}" type="parTrans" cxnId="{6BBF7C21-3F42-4017-A3C5-A5CB0CDA1939}">
      <dgm:prSet/>
      <dgm:spPr/>
      <dgm:t>
        <a:bodyPr/>
        <a:lstStyle/>
        <a:p>
          <a:endParaRPr lang="en-CA"/>
        </a:p>
      </dgm:t>
    </dgm:pt>
    <dgm:pt modelId="{36D8C9A6-17FF-410E-BD0F-BEE63564FD8E}" type="sibTrans" cxnId="{6BBF7C21-3F42-4017-A3C5-A5CB0CDA1939}">
      <dgm:prSet/>
      <dgm:spPr/>
      <dgm:t>
        <a:bodyPr/>
        <a:lstStyle/>
        <a:p>
          <a:endParaRPr lang="en-CA"/>
        </a:p>
      </dgm:t>
    </dgm:pt>
    <dgm:pt modelId="{0D630666-7CE7-4407-A574-EFFE537B0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Free hold</a:t>
          </a:r>
        </a:p>
      </dgm:t>
    </dgm:pt>
    <dgm:pt modelId="{86789481-4956-48D3-ACD4-0D70AFCE6854}" type="parTrans" cxnId="{85C4A92D-7D70-45B0-B07C-A7AD57A0CEB9}">
      <dgm:prSet/>
      <dgm:spPr/>
      <dgm:t>
        <a:bodyPr/>
        <a:lstStyle/>
        <a:p>
          <a:endParaRPr lang="en-CA"/>
        </a:p>
      </dgm:t>
    </dgm:pt>
    <dgm:pt modelId="{D84AE0E8-63C2-406C-9D01-A244A03478F7}" type="sibTrans" cxnId="{85C4A92D-7D70-45B0-B07C-A7AD57A0CEB9}">
      <dgm:prSet/>
      <dgm:spPr/>
      <dgm:t>
        <a:bodyPr/>
        <a:lstStyle/>
        <a:p>
          <a:endParaRPr lang="en-CA"/>
        </a:p>
      </dgm:t>
    </dgm:pt>
    <dgm:pt modelId="{1601EB2B-75AD-4A84-A570-D327B3DB1E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Geographical location</a:t>
          </a:r>
        </a:p>
      </dgm:t>
    </dgm:pt>
    <dgm:pt modelId="{F28D3FFE-1478-4527-A6DE-DC7556BAABFA}" type="parTrans" cxnId="{C6B62135-C132-4B36-A0BA-950F3EA3A30F}">
      <dgm:prSet/>
      <dgm:spPr/>
      <dgm:t>
        <a:bodyPr/>
        <a:lstStyle/>
        <a:p>
          <a:endParaRPr lang="en-CA"/>
        </a:p>
      </dgm:t>
    </dgm:pt>
    <dgm:pt modelId="{43E429C7-7EAF-46DE-AC1B-161A0CDAB227}" type="sibTrans" cxnId="{C6B62135-C132-4B36-A0BA-950F3EA3A30F}">
      <dgm:prSet/>
      <dgm:spPr/>
      <dgm:t>
        <a:bodyPr/>
        <a:lstStyle/>
        <a:p>
          <a:endParaRPr lang="en-CA"/>
        </a:p>
      </dgm:t>
    </dgm:pt>
    <dgm:pt modelId="{2FF0DCB9-935C-41A1-A4D4-92B720110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Distance to nearest Go Station and Major Hospital</a:t>
          </a:r>
        </a:p>
      </dgm:t>
    </dgm:pt>
    <dgm:pt modelId="{DC43A757-FB35-4FB2-B970-0C2F6EA03978}" type="parTrans" cxnId="{CD68076A-9D1F-4326-9C2F-A872CDE364AF}">
      <dgm:prSet/>
      <dgm:spPr/>
      <dgm:t>
        <a:bodyPr/>
        <a:lstStyle/>
        <a:p>
          <a:endParaRPr lang="en-CA"/>
        </a:p>
      </dgm:t>
    </dgm:pt>
    <dgm:pt modelId="{940ED2AC-68B4-4EFF-9F72-8217F249CBC6}" type="sibTrans" cxnId="{CD68076A-9D1F-4326-9C2F-A872CDE364AF}">
      <dgm:prSet/>
      <dgm:spPr/>
      <dgm:t>
        <a:bodyPr/>
        <a:lstStyle/>
        <a:p>
          <a:endParaRPr lang="en-CA"/>
        </a:p>
      </dgm:t>
    </dgm:pt>
    <dgm:pt modelId="{42D3C79C-AF48-4B01-BE2B-EF96F9F1C785}" type="pres">
      <dgm:prSet presAssocID="{1E11E206-3F6C-4535-B4C2-1852A1175E7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13CE86F-BF67-41DC-A180-FA2F6657798A}" type="pres">
      <dgm:prSet presAssocID="{96F225B3-2268-4CB1-9A6D-DD3D78235A90}" presName="compNode" presStyleCnt="0"/>
      <dgm:spPr/>
    </dgm:pt>
    <dgm:pt modelId="{FB35C247-BDA2-4B53-8D2C-491EEE831305}" type="pres">
      <dgm:prSet presAssocID="{96F225B3-2268-4CB1-9A6D-DD3D78235A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AD6F816-791A-459C-BBD8-4E509A0E51B4}" type="pres">
      <dgm:prSet presAssocID="{96F225B3-2268-4CB1-9A6D-DD3D78235A90}" presName="iconSpace" presStyleCnt="0"/>
      <dgm:spPr/>
    </dgm:pt>
    <dgm:pt modelId="{99B2050D-E867-4FCA-BF3F-B0C3438CCF58}" type="pres">
      <dgm:prSet presAssocID="{96F225B3-2268-4CB1-9A6D-DD3D78235A9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CA"/>
        </a:p>
      </dgm:t>
    </dgm:pt>
    <dgm:pt modelId="{DD8FE371-58F2-406A-A4A5-57BB04F2E745}" type="pres">
      <dgm:prSet presAssocID="{96F225B3-2268-4CB1-9A6D-DD3D78235A90}" presName="txSpace" presStyleCnt="0"/>
      <dgm:spPr/>
    </dgm:pt>
    <dgm:pt modelId="{59E52D10-92B0-44A4-ABFA-CF7AA0BB6EEE}" type="pres">
      <dgm:prSet presAssocID="{96F225B3-2268-4CB1-9A6D-DD3D78235A90}" presName="desTx" presStyleLbl="revTx" presStyleIdx="1" presStyleCnt="4">
        <dgm:presLayoutVars/>
      </dgm:prSet>
      <dgm:spPr/>
      <dgm:t>
        <a:bodyPr/>
        <a:lstStyle/>
        <a:p>
          <a:endParaRPr lang="en-CA"/>
        </a:p>
      </dgm:t>
    </dgm:pt>
    <dgm:pt modelId="{BDB9CE11-0822-4EC3-95D2-290DD998A8F7}" type="pres">
      <dgm:prSet presAssocID="{F7D5E32B-2816-47FB-95E5-01C708BBC493}" presName="sibTrans" presStyleCnt="0"/>
      <dgm:spPr/>
    </dgm:pt>
    <dgm:pt modelId="{6A9757C7-6EE4-4F72-9C2D-51DCAF6F285E}" type="pres">
      <dgm:prSet presAssocID="{9270810E-5EDA-493C-94A3-CD56D6BDC201}" presName="compNode" presStyleCnt="0"/>
      <dgm:spPr/>
    </dgm:pt>
    <dgm:pt modelId="{5149B84C-CB0F-494D-9387-7DFE84AE2FD6}" type="pres">
      <dgm:prSet presAssocID="{9270810E-5EDA-493C-94A3-CD56D6BDC2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E2487BD-564A-4C26-A194-957F4C67DA2A}" type="pres">
      <dgm:prSet presAssocID="{9270810E-5EDA-493C-94A3-CD56D6BDC201}" presName="iconSpace" presStyleCnt="0"/>
      <dgm:spPr/>
    </dgm:pt>
    <dgm:pt modelId="{338A0CBA-809E-4F21-AC85-B1A4CA62F258}" type="pres">
      <dgm:prSet presAssocID="{9270810E-5EDA-493C-94A3-CD56D6BDC20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CA"/>
        </a:p>
      </dgm:t>
    </dgm:pt>
    <dgm:pt modelId="{6426DEF2-7E85-40C9-82CB-0FC7B794AEEB}" type="pres">
      <dgm:prSet presAssocID="{9270810E-5EDA-493C-94A3-CD56D6BDC201}" presName="txSpace" presStyleCnt="0"/>
      <dgm:spPr/>
    </dgm:pt>
    <dgm:pt modelId="{56DC9309-C3FD-4CA6-948C-3FE1040E8BF9}" type="pres">
      <dgm:prSet presAssocID="{9270810E-5EDA-493C-94A3-CD56D6BDC201}" presName="desTx" presStyleLbl="revTx" presStyleIdx="3" presStyleCnt="4">
        <dgm:presLayoutVars/>
      </dgm:prSet>
      <dgm:spPr/>
      <dgm:t>
        <a:bodyPr/>
        <a:lstStyle/>
        <a:p>
          <a:endParaRPr lang="en-CA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5631D5F2-78A7-4D0D-9D8F-CCBB3411F1DA}" type="presOf" srcId="{1601EB2B-75AD-4A84-A570-D327B3DB1E7E}" destId="{59E52D10-92B0-44A4-ABFA-CF7AA0BB6EEE}" srcOrd="0" destOrd="3" presId="urn:microsoft.com/office/officeart/2018/2/layout/IconLabelDescriptionList"/>
    <dgm:cxn modelId="{550B244F-4DFF-483E-9204-320A5ABE9B7B}" type="presOf" srcId="{1E11E206-3F6C-4535-B4C2-1852A1175E7D}" destId="{42D3C79C-AF48-4B01-BE2B-EF96F9F1C785}" srcOrd="0" destOrd="0" presId="urn:microsoft.com/office/officeart/2018/2/layout/IconLabelDescriptionList"/>
    <dgm:cxn modelId="{69C12F5C-4EB7-4AE8-841C-DD1EF16582B8}" type="presOf" srcId="{9270810E-5EDA-493C-94A3-CD56D6BDC201}" destId="{338A0CBA-809E-4F21-AC85-B1A4CA62F258}" srcOrd="0" destOrd="0" presId="urn:microsoft.com/office/officeart/2018/2/layout/IconLabelDescriptionList"/>
    <dgm:cxn modelId="{FDADE5AD-05EA-4960-B9F6-A05FAA018000}" type="presOf" srcId="{73381DCD-C269-4E6D-9AFB-BECEE2749D18}" destId="{59E52D10-92B0-44A4-ABFA-CF7AA0BB6EEE}" srcOrd="0" destOrd="0" presId="urn:microsoft.com/office/officeart/2018/2/layout/IconLabelDescriptionList"/>
    <dgm:cxn modelId="{33B08DDC-7382-4075-A9C2-596DB46B0892}" type="presOf" srcId="{2FF0DCB9-935C-41A1-A4D4-92B720110C2B}" destId="{59E52D10-92B0-44A4-ABFA-CF7AA0BB6EEE}" srcOrd="0" destOrd="4" presId="urn:microsoft.com/office/officeart/2018/2/layout/IconLabelDescriptionList"/>
    <dgm:cxn modelId="{B1886E52-426B-4BF0-89AD-13590CC29A3C}" type="presOf" srcId="{7DAD18B5-BAC8-4B87-8455-4AF752A9D6B0}" destId="{56DC9309-C3FD-4CA6-948C-3FE1040E8BF9}" srcOrd="0" destOrd="0" presId="urn:microsoft.com/office/officeart/2018/2/layout/IconLabelDescriptionList"/>
    <dgm:cxn modelId="{85C4A92D-7D70-45B0-B07C-A7AD57A0CEB9}" srcId="{96F225B3-2268-4CB1-9A6D-DD3D78235A90}" destId="{0D630666-7CE7-4407-A574-EFFE537B00D3}" srcOrd="2" destOrd="0" parTransId="{86789481-4956-48D3-ACD4-0D70AFCE6854}" sibTransId="{D84AE0E8-63C2-406C-9D01-A244A03478F7}"/>
    <dgm:cxn modelId="{CD68076A-9D1F-4326-9C2F-A872CDE364AF}" srcId="{96F225B3-2268-4CB1-9A6D-DD3D78235A90}" destId="{2FF0DCB9-935C-41A1-A4D4-92B720110C2B}" srcOrd="4" destOrd="0" parTransId="{DC43A757-FB35-4FB2-B970-0C2F6EA03978}" sibTransId="{940ED2AC-68B4-4EFF-9F72-8217F249CBC6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8188F8F3-A587-48FB-B64A-AC2DCEB348C6}" type="presOf" srcId="{C72B0127-7154-4013-B764-4F8B0B201226}" destId="{59E52D10-92B0-44A4-ABFA-CF7AA0BB6EEE}" srcOrd="0" destOrd="1" presId="urn:microsoft.com/office/officeart/2018/2/layout/IconLabelDescriptionList"/>
    <dgm:cxn modelId="{C6B62135-C132-4B36-A0BA-950F3EA3A30F}" srcId="{96F225B3-2268-4CB1-9A6D-DD3D78235A90}" destId="{1601EB2B-75AD-4A84-A570-D327B3DB1E7E}" srcOrd="3" destOrd="0" parTransId="{F28D3FFE-1478-4527-A6DE-DC7556BAABFA}" sibTransId="{43E429C7-7EAF-46DE-AC1B-161A0CDAB227}"/>
    <dgm:cxn modelId="{6BBF7C21-3F42-4017-A3C5-A5CB0CDA1939}" srcId="{96F225B3-2268-4CB1-9A6D-DD3D78235A90}" destId="{C72B0127-7154-4013-B764-4F8B0B201226}" srcOrd="1" destOrd="0" parTransId="{3B5A0B5B-32A5-4AA8-BC7F-7289060555CC}" sibTransId="{36D8C9A6-17FF-410E-BD0F-BEE63564FD8E}"/>
    <dgm:cxn modelId="{371A936E-A029-46F5-A43F-29EE2BD8DFD9}" type="presOf" srcId="{0D630666-7CE7-4407-A574-EFFE537B00D3}" destId="{59E52D10-92B0-44A4-ABFA-CF7AA0BB6EEE}" srcOrd="0" destOrd="2" presId="urn:microsoft.com/office/officeart/2018/2/layout/IconLabelDescriptionList"/>
    <dgm:cxn modelId="{D7C0394A-6DD0-48DE-927F-C5236BB27981}" srcId="{9270810E-5EDA-493C-94A3-CD56D6BDC201}" destId="{7DAD18B5-BAC8-4B87-8455-4AF752A9D6B0}" srcOrd="0" destOrd="0" parTransId="{FDA06054-20E7-48C7-AB40-675E8B83AA48}" sibTransId="{F65AD57A-7BA7-4875-A24E-B8D4E42223F0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23CE8139-F7B7-4D37-9955-AE9C2F42EFC6}" type="presOf" srcId="{96F225B3-2268-4CB1-9A6D-DD3D78235A90}" destId="{99B2050D-E867-4FCA-BF3F-B0C3438CCF58}" srcOrd="0" destOrd="0" presId="urn:microsoft.com/office/officeart/2018/2/layout/IconLabelDescriptionList"/>
    <dgm:cxn modelId="{1F7A60CD-E15E-446E-A5CC-FAE1DE89A535}" type="presParOf" srcId="{42D3C79C-AF48-4B01-BE2B-EF96F9F1C785}" destId="{013CE86F-BF67-41DC-A180-FA2F6657798A}" srcOrd="0" destOrd="0" presId="urn:microsoft.com/office/officeart/2018/2/layout/IconLabelDescriptionList"/>
    <dgm:cxn modelId="{C82E883F-A822-4408-B939-F25250A8A8BD}" type="presParOf" srcId="{013CE86F-BF67-41DC-A180-FA2F6657798A}" destId="{FB35C247-BDA2-4B53-8D2C-491EEE831305}" srcOrd="0" destOrd="0" presId="urn:microsoft.com/office/officeart/2018/2/layout/IconLabelDescriptionList"/>
    <dgm:cxn modelId="{05A14BF0-9BF2-4A2F-A927-97C2B8E5B141}" type="presParOf" srcId="{013CE86F-BF67-41DC-A180-FA2F6657798A}" destId="{5AD6F816-791A-459C-BBD8-4E509A0E51B4}" srcOrd="1" destOrd="0" presId="urn:microsoft.com/office/officeart/2018/2/layout/IconLabelDescriptionList"/>
    <dgm:cxn modelId="{8BFD66D8-6F88-4ADF-9B5A-573CCD9A519A}" type="presParOf" srcId="{013CE86F-BF67-41DC-A180-FA2F6657798A}" destId="{99B2050D-E867-4FCA-BF3F-B0C3438CCF58}" srcOrd="2" destOrd="0" presId="urn:microsoft.com/office/officeart/2018/2/layout/IconLabelDescriptionList"/>
    <dgm:cxn modelId="{308ABD1A-D49C-409D-BC9C-C0366DD6B0FF}" type="presParOf" srcId="{013CE86F-BF67-41DC-A180-FA2F6657798A}" destId="{DD8FE371-58F2-406A-A4A5-57BB04F2E745}" srcOrd="3" destOrd="0" presId="urn:microsoft.com/office/officeart/2018/2/layout/IconLabelDescriptionList"/>
    <dgm:cxn modelId="{3040E0D5-E919-42A9-ACC8-2E1A366354F0}" type="presParOf" srcId="{013CE86F-BF67-41DC-A180-FA2F6657798A}" destId="{59E52D10-92B0-44A4-ABFA-CF7AA0BB6EEE}" srcOrd="4" destOrd="0" presId="urn:microsoft.com/office/officeart/2018/2/layout/IconLabelDescriptionList"/>
    <dgm:cxn modelId="{82B046FA-1A49-4C72-93A4-B7180CF99339}" type="presParOf" srcId="{42D3C79C-AF48-4B01-BE2B-EF96F9F1C785}" destId="{BDB9CE11-0822-4EC3-95D2-290DD998A8F7}" srcOrd="1" destOrd="0" presId="urn:microsoft.com/office/officeart/2018/2/layout/IconLabelDescriptionList"/>
    <dgm:cxn modelId="{CF3A22CA-EC50-4128-AD85-AF1012BE527F}" type="presParOf" srcId="{42D3C79C-AF48-4B01-BE2B-EF96F9F1C785}" destId="{6A9757C7-6EE4-4F72-9C2D-51DCAF6F285E}" srcOrd="2" destOrd="0" presId="urn:microsoft.com/office/officeart/2018/2/layout/IconLabelDescriptionList"/>
    <dgm:cxn modelId="{F0B473FC-9C15-450E-9C97-25E15CFA6CCB}" type="presParOf" srcId="{6A9757C7-6EE4-4F72-9C2D-51DCAF6F285E}" destId="{5149B84C-CB0F-494D-9387-7DFE84AE2FD6}" srcOrd="0" destOrd="0" presId="urn:microsoft.com/office/officeart/2018/2/layout/IconLabelDescriptionList"/>
    <dgm:cxn modelId="{9EC93A3B-FC78-4C9E-8300-74407C3454FC}" type="presParOf" srcId="{6A9757C7-6EE4-4F72-9C2D-51DCAF6F285E}" destId="{6E2487BD-564A-4C26-A194-957F4C67DA2A}" srcOrd="1" destOrd="0" presId="urn:microsoft.com/office/officeart/2018/2/layout/IconLabelDescriptionList"/>
    <dgm:cxn modelId="{1C5A60DE-5A90-4F60-BD77-1650533932EB}" type="presParOf" srcId="{6A9757C7-6EE4-4F72-9C2D-51DCAF6F285E}" destId="{338A0CBA-809E-4F21-AC85-B1A4CA62F258}" srcOrd="2" destOrd="0" presId="urn:microsoft.com/office/officeart/2018/2/layout/IconLabelDescriptionList"/>
    <dgm:cxn modelId="{C9540D83-AC05-4225-AF22-F606DB7AB736}" type="presParOf" srcId="{6A9757C7-6EE4-4F72-9C2D-51DCAF6F285E}" destId="{6426DEF2-7E85-40C9-82CB-0FC7B794AEEB}" srcOrd="3" destOrd="0" presId="urn:microsoft.com/office/officeart/2018/2/layout/IconLabelDescriptionList"/>
    <dgm:cxn modelId="{8351228E-FDC8-43A3-8EC9-45B5D93052EF}" type="presParOf" srcId="{6A9757C7-6EE4-4F72-9C2D-51DCAF6F285E}" destId="{56DC9309-C3FD-4CA6-948C-3FE1040E8BF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5C247-BDA2-4B53-8D2C-491EEE831305}">
      <dsp:nvSpPr>
        <dsp:cNvPr id="0" name=""/>
        <dsp:cNvSpPr/>
      </dsp:nvSpPr>
      <dsp:spPr>
        <a:xfrm>
          <a:off x="4622" y="25407"/>
          <a:ext cx="1175671" cy="1175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050D-E867-4FCA-BF3F-B0C3438CCF58}">
      <dsp:nvSpPr>
        <dsp:cNvPr id="0" name=""/>
        <dsp:cNvSpPr/>
      </dsp:nvSpPr>
      <dsp:spPr>
        <a:xfrm>
          <a:off x="4622" y="1393455"/>
          <a:ext cx="3359060" cy="503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b="1" kern="1200" dirty="0">
              <a:ea typeface="+mn-ea"/>
              <a:cs typeface="+mn-cs"/>
            </a:rPr>
            <a:t>INDEPENDENT VARIABLE</a:t>
          </a:r>
          <a:endParaRPr lang="en-US" sz="2400" b="1" kern="1200" dirty="0"/>
        </a:p>
      </dsp:txBody>
      <dsp:txXfrm>
        <a:off x="4622" y="1393455"/>
        <a:ext cx="3359060" cy="503859"/>
      </dsp:txXfrm>
    </dsp:sp>
    <dsp:sp modelId="{59E52D10-92B0-44A4-ABFA-CF7AA0BB6EEE}">
      <dsp:nvSpPr>
        <dsp:cNvPr id="0" name=""/>
        <dsp:cNvSpPr/>
      </dsp:nvSpPr>
      <dsp:spPr>
        <a:xfrm>
          <a:off x="4622" y="1986792"/>
          <a:ext cx="3359060" cy="251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/>
            <a:t>Type of property (townhome, condo, detached)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/>
            <a:t>Number of bedrooms and washrooms (estimators of </a:t>
          </a:r>
          <a:r>
            <a:rPr lang="en-US" sz="1700" b="0" kern="1200" dirty="0" err="1"/>
            <a:t>sq</a:t>
          </a:r>
          <a:r>
            <a:rPr lang="en-US" sz="1700" b="0" kern="1200" dirty="0"/>
            <a:t> ft)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/>
            <a:t>Free hold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/>
            <a:t>Geographical location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/>
            <a:t>Distance to nearest Go Station and Major Hospital</a:t>
          </a:r>
        </a:p>
      </dsp:txBody>
      <dsp:txXfrm>
        <a:off x="4622" y="1986792"/>
        <a:ext cx="3359060" cy="2512506"/>
      </dsp:txXfrm>
    </dsp:sp>
    <dsp:sp modelId="{5149B84C-CB0F-494D-9387-7DFE84AE2FD6}">
      <dsp:nvSpPr>
        <dsp:cNvPr id="0" name=""/>
        <dsp:cNvSpPr/>
      </dsp:nvSpPr>
      <dsp:spPr>
        <a:xfrm>
          <a:off x="3951517" y="25407"/>
          <a:ext cx="1175671" cy="1175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A0CBA-809E-4F21-AC85-B1A4CA62F258}">
      <dsp:nvSpPr>
        <dsp:cNvPr id="0" name=""/>
        <dsp:cNvSpPr/>
      </dsp:nvSpPr>
      <dsp:spPr>
        <a:xfrm>
          <a:off x="3951517" y="1393455"/>
          <a:ext cx="3359060" cy="503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b="1" kern="1200" dirty="0">
              <a:ea typeface="+mn-ea"/>
              <a:cs typeface="+mn-cs"/>
            </a:rPr>
            <a:t>INDEPENDENT VARIABLES</a:t>
          </a:r>
          <a:endParaRPr lang="en-US" sz="2400" b="1" kern="1200" dirty="0"/>
        </a:p>
      </dsp:txBody>
      <dsp:txXfrm>
        <a:off x="3951517" y="1393455"/>
        <a:ext cx="3359060" cy="503859"/>
      </dsp:txXfrm>
    </dsp:sp>
    <dsp:sp modelId="{56DC9309-C3FD-4CA6-948C-3FE1040E8BF9}">
      <dsp:nvSpPr>
        <dsp:cNvPr id="0" name=""/>
        <dsp:cNvSpPr/>
      </dsp:nvSpPr>
      <dsp:spPr>
        <a:xfrm>
          <a:off x="3951517" y="1986792"/>
          <a:ext cx="3359060" cy="251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/>
            <a:t>Market Value</a:t>
          </a:r>
        </a:p>
      </dsp:txBody>
      <dsp:txXfrm>
        <a:off x="3951517" y="1986792"/>
        <a:ext cx="3359060" cy="251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584A7-B367-4F73-89C8-54DEAB67511B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CD95-75E0-4E1F-A366-DF318E5D96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D6563-B7B6-482C-B30C-E843649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6E9488-8E7E-4D51-93C8-69F04DEE9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6C6642-D35C-4660-BBC6-5C128E8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7A8363-019D-43A7-A5EA-7CCF2873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DED6EB-E1AA-47E6-8A51-C40F8280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63E65-65B5-42EF-BF6A-7E159CB9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4117F5-17CB-4067-8950-72B2C569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0B7D3E-6503-435F-BD1F-952A43B2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97B7A2-CF5D-43E0-A9C3-063BC4BC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3A948-4DC1-4F62-92B1-A8B3AD2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2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694A85-1637-4502-B311-662845069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8FA0F7-600C-48F2-BACE-272DB977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F758F-8817-49EB-8642-01B24C6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C1E9DA-1CFC-44B9-9B9E-167E085F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4A4E17-2F84-41BD-BE6B-123E831B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5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31BF9-F00C-451C-8FCD-987B9DC6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2780F-FD9F-42D5-971B-AF315612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DB8B9E-A499-45FF-8921-A425A06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6C88CC-572D-4F25-9330-9919D3EC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45C681-989B-45A9-98A7-9994706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17487-023A-48E0-802A-21430054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45CFAA-7F9F-4E1A-B28F-32B824F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648722-D50A-4E31-AB24-C878FB0F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077C1-E683-4251-92E4-7F6243D4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F2D2C-B114-45B5-ACC2-CB69F6E3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36F94-88C2-4099-9717-B8521E8C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2B9E2-E20D-4B4C-A53F-6836CFE1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43495C-B00A-46DA-96F1-7DEEF6ED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75040D-ED88-49A9-AA36-C921569E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ED0E04-0628-426F-A589-95DA2129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23B213-7EDA-4348-A8DB-5F3E2A33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6C4A6-1793-4D01-878A-9F7E46B7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D91B44-FE6B-4815-A535-9CEC957F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8A1284-0CA4-4543-A8F4-39389F08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4EE2DB-47C2-41DD-90BA-A00CF322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1DB3C6-F73C-41A7-B8F4-D2664B7FE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7F54CFF-E5D0-44D0-818B-2ADA335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6423165-FF30-4772-8474-C241D12D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2FC0C9-3B10-4FD2-9978-52C8BEE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24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655F2-D7FF-4513-858C-5FA607A9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DFDE53-2180-4FC9-BEB5-95A7AFFA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F8F1E5-C47D-4D32-91A2-2BF4AB6B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1493F3-19B8-44D3-A79D-D7711327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617817-428A-4969-8CBD-A63B5CD0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7FA3CE-C5BC-4964-8A90-0341BC15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878980-13AA-446C-833B-4E3A1DE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9B153-9FCB-465E-B8DE-A1F7E1D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7CE61-1E51-442B-9E9C-470EF1B2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117E6A-2E6F-414E-AC40-60BAC589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702A47-6AB6-4CEF-A5BD-FEFB3725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06C724-653C-45D9-8148-9BDA70BD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386227-AAF2-4D13-ADF2-CF4109FA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4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760B5-E6D5-4207-82A4-6569AF27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E421A2-4671-459A-8D73-3CCA1334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E74BA6-098C-46B5-A116-48F3D11C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4241AC-F848-46C9-81F5-145A0C79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94EB23-11EB-4F45-9EFB-4D767CC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387AA7-6DDC-47F7-A23B-0F587D97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32EEA8-413A-492D-9A89-17682774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24C71-F3F8-47DD-9B66-C3305D79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56835D-6336-4CCC-AFCF-83FE8F57F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96C7-B7B2-4066-9A42-21F3CD1E66E3}" type="datetimeFigureOut">
              <a:rPr lang="en-CA" smtClean="0"/>
              <a:t>11/04/2019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3AC610-7904-49E3-A34C-323B14DE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5D72AE-4F40-41DF-BCC6-94884468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1/12/20/what-would-help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victor-stenger/stiffening-the-standards-_b_4157101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029DE7B6-DC7C-4BA1-B406-EDDA0C0A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189620" y="1306072"/>
            <a:ext cx="6193727" cy="1453458"/>
          </a:xfrm>
        </p:spPr>
        <p:txBody>
          <a:bodyPr>
            <a:normAutofit/>
          </a:bodyPr>
          <a:lstStyle/>
          <a:p>
            <a:pPr algn="l"/>
            <a:r>
              <a:rPr lang="en-US" sz="5400" spc="300" dirty="0">
                <a:ln w="6350"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Sitka Heading" panose="02000505000000020004" pitchFamily="2" charset="0"/>
              </a:rPr>
              <a:t>House </a:t>
            </a:r>
            <a:r>
              <a:rPr lang="en-US" sz="5400" spc="300" dirty="0" smtClean="0">
                <a:ln w="6350"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Sitka Heading" panose="02000505000000020004" pitchFamily="2" charset="0"/>
              </a:rPr>
              <a:t>Simple</a:t>
            </a:r>
            <a:endParaRPr lang="en-US" sz="5400" spc="300" dirty="0">
              <a:ln w="6350">
                <a:solidFill>
                  <a:schemeClr val="bg1"/>
                </a:solidFill>
              </a:ln>
              <a:solidFill>
                <a:srgbClr val="FFFFFF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Sitka Heading" panose="02000505000000020004" pitchFamily="2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rgbClr val="FFFFFF"/>
                </a:solidFill>
              </a:rPr>
              <a:t>Khaled Al </a:t>
            </a:r>
            <a:r>
              <a:rPr lang="en-US" sz="1300" dirty="0" err="1">
                <a:solidFill>
                  <a:srgbClr val="FFFFFF"/>
                </a:solidFill>
              </a:rPr>
              <a:t>Najjar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Farukh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Jabeen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Saad Moinuddin</a:t>
            </a: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Bhavnil</a:t>
            </a:r>
            <a:r>
              <a:rPr lang="en-US" sz="1300" dirty="0">
                <a:solidFill>
                  <a:srgbClr val="FFFFFF"/>
                </a:solidFill>
              </a:rPr>
              <a:t> Patel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Anna </a:t>
            </a:r>
            <a:r>
              <a:rPr lang="en-US" sz="1300" dirty="0" err="1">
                <a:solidFill>
                  <a:srgbClr val="FFFFFF"/>
                </a:solidFill>
              </a:rPr>
              <a:t>Sak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Chongli</a:t>
            </a:r>
            <a:r>
              <a:rPr lang="en-US" sz="1300" dirty="0">
                <a:solidFill>
                  <a:srgbClr val="FFFFFF"/>
                </a:solidFill>
              </a:rPr>
              <a:t> Zhao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xmlns="" id="{B97BACD8-4C51-4203-A2D5-4406BAC5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7616" y="323928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Sitka Heading"/>
              </a:rPr>
              <a:t>“…this simple"</a:t>
            </a:r>
            <a:endParaRPr lang="en-CA" i="1" dirty="0">
              <a:solidFill>
                <a:schemeClr val="bg1"/>
              </a:solidFill>
              <a:latin typeface="Sitka Hea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r>
              <a:rPr lang="en-US" dirty="0"/>
              <a:t>Split the data into Test and Train:</a:t>
            </a:r>
          </a:p>
          <a:p>
            <a:endParaRPr lang="en-US" dirty="0"/>
          </a:p>
          <a:p>
            <a:r>
              <a:rPr lang="en-US" dirty="0"/>
              <a:t>Fit the model with Data</a:t>
            </a:r>
          </a:p>
          <a:p>
            <a:pPr marL="64008" indent="0">
              <a:buNone/>
            </a:pPr>
            <a:endParaRPr lang="en-US" dirty="0"/>
          </a:p>
          <a:p>
            <a:r>
              <a:rPr lang="en-US" dirty="0"/>
              <a:t>Prediction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7FEF534-7B6D-4A3D-A187-C9F73FE9BB20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75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r>
              <a:rPr lang="en-US" dirty="0"/>
              <a:t>Accuracy score and number of correct predictions</a:t>
            </a:r>
          </a:p>
          <a:p>
            <a:r>
              <a:rPr lang="en-US" dirty="0"/>
              <a:t>Evaluate model performance by calculating the residual sum of squares and variance score</a:t>
            </a:r>
          </a:p>
          <a:p>
            <a:r>
              <a:rPr lang="en-US" dirty="0"/>
              <a:t>Using Scatterplot to see the distribution of test and predicted values.</a:t>
            </a:r>
          </a:p>
          <a:p>
            <a:r>
              <a:rPr lang="en-US" dirty="0"/>
              <a:t>Plot a histogram of residuals to see if it’s normally distributed.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AB96066-47DF-4E74-A386-02E0F7046FDE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62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49340" y="2438401"/>
            <a:ext cx="3810000" cy="352599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1800" dirty="0"/>
              <a:t>Y – Predicted Values</a:t>
            </a:r>
          </a:p>
          <a:p>
            <a:pPr>
              <a:spcAft>
                <a:spcPts val="1000"/>
              </a:spcAft>
            </a:pPr>
            <a:r>
              <a:rPr lang="en-US" sz="1800" dirty="0"/>
              <a:t>X – Test Values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6149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Scatterplot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901F8AA4-259E-42A8-873C-5B7A1EC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3004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49340" y="2438401"/>
            <a:ext cx="3810000" cy="352599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1800" dirty="0"/>
              <a:t>Residuals</a:t>
            </a:r>
          </a:p>
          <a:p>
            <a:pPr>
              <a:spcAft>
                <a:spcPts val="1000"/>
              </a:spcAft>
            </a:pPr>
            <a:r>
              <a:rPr lang="en-US" sz="1800" dirty="0"/>
              <a:t>X – Adjusted Sold Price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6149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Histogramm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66DC577-BF9B-467C-BE61-CE86725B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15" y="2124076"/>
            <a:ext cx="4351547" cy="276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6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Development and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Further Development</a:t>
            </a:r>
          </a:p>
          <a:p>
            <a:r>
              <a:rPr lang="en-US" sz="1800" dirty="0"/>
              <a:t>UI Development</a:t>
            </a:r>
          </a:p>
          <a:p>
            <a:r>
              <a:rPr lang="en-US" sz="1800" dirty="0"/>
              <a:t>Real time analytics</a:t>
            </a:r>
          </a:p>
          <a:p>
            <a:pPr lvl="1"/>
            <a:r>
              <a:rPr lang="en-US" sz="1400" dirty="0"/>
              <a:t>Length of time listed</a:t>
            </a:r>
          </a:p>
          <a:p>
            <a:r>
              <a:rPr lang="en-US" sz="1800" dirty="0"/>
              <a:t>Optimize model for each location</a:t>
            </a:r>
          </a:p>
          <a:p>
            <a:r>
              <a:rPr lang="en-US" sz="1800" dirty="0"/>
              <a:t>Implications </a:t>
            </a:r>
            <a:r>
              <a:rPr lang="en-US" sz="1800" dirty="0" smtClean="0"/>
              <a:t>of bank </a:t>
            </a:r>
            <a:r>
              <a:rPr lang="en-US" sz="1800" dirty="0"/>
              <a:t>interest rate</a:t>
            </a:r>
          </a:p>
          <a:p>
            <a:endParaRPr lang="en-US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ACD2969-3873-48F4-AE68-91FABEE8222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Limitations</a:t>
            </a:r>
          </a:p>
          <a:p>
            <a:r>
              <a:rPr lang="en-US" sz="1800" dirty="0"/>
              <a:t>Square </a:t>
            </a:r>
            <a:r>
              <a:rPr lang="en-US" sz="1800" dirty="0" smtClean="0"/>
              <a:t>footage</a:t>
            </a:r>
          </a:p>
          <a:p>
            <a:r>
              <a:rPr lang="en-US" sz="1800" dirty="0" smtClean="0"/>
              <a:t>Age of home</a:t>
            </a:r>
          </a:p>
          <a:p>
            <a:r>
              <a:rPr lang="en-US" sz="1800" dirty="0" smtClean="0"/>
              <a:t>Upgrades and renovations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C93B53-B7AC-43A3-BCCD-66CBECB6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764722" y="3241288"/>
            <a:ext cx="3427278" cy="36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19B57-D31A-4358-8F62-708E84B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B52C6EC-7B6A-4BA9-9742-FCF7F30C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4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17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5168E7B-6D42-4B3A-B7A1-17D4C49E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98A030C2-9F23-4593-9F99-7B73C232A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BC99E-2D20-4D6D-BEFF-B42E18C0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286CB0-34D1-4CBC-BFA8-A66932D6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4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My Home Worth?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B4110-27D9-4D30-9434-F892F681AC41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fld id="{FEA1243F-3000-4347-94A4-FBDEAD3122CB}" type="slidenum">
              <a:rPr lang="en-US" sz="2000" b="1"/>
              <a:pPr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t>2</a:t>
            </a:fld>
            <a:endParaRPr lang="en-US" sz="2000" b="1"/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/>
          </a:p>
          <a:p>
            <a:r>
              <a:rPr lang="en-US" sz="2400"/>
              <a:t>How do you determine the value of your home?</a:t>
            </a:r>
          </a:p>
          <a:p>
            <a:endParaRPr lang="en-US" sz="2400"/>
          </a:p>
          <a:p>
            <a:r>
              <a:rPr lang="en-US" sz="2400"/>
              <a:t>How much money is your home worth right now?</a:t>
            </a:r>
          </a:p>
          <a:p>
            <a:endParaRPr lang="en-US" sz="2400"/>
          </a:p>
          <a:p>
            <a:r>
              <a:rPr lang="en-US" sz="2400"/>
              <a:t>Should you sell your home now?</a:t>
            </a:r>
          </a:p>
          <a:p>
            <a:pPr marL="64008"/>
            <a:endParaRPr lang="en-US" sz="2400"/>
          </a:p>
        </p:txBody>
      </p:sp>
      <p:sp>
        <p:nvSpPr>
          <p:cNvPr id="12" name="AutoShape 2" descr="Image result for summer is coming">
            <a:extLst>
              <a:ext uri="{FF2B5EF4-FFF2-40B4-BE49-F238E27FC236}">
                <a16:creationId xmlns:a16="http://schemas.microsoft.com/office/drawing/2014/main" xmlns="" id="{78B78030-0397-419A-B994-FB76A1418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8" name="Picture 2" descr="Image result for summer is coming">
            <a:extLst>
              <a:ext uri="{FF2B5EF4-FFF2-40B4-BE49-F238E27FC236}">
                <a16:creationId xmlns:a16="http://schemas.microsoft.com/office/drawing/2014/main" xmlns="" id="{083FC5A4-A074-43AC-A2C3-AB48F477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95475"/>
            <a:ext cx="5524500" cy="3067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Approach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BBA00D68-E583-46C5-9985-18FD04C29B02}"/>
              </a:ext>
            </a:extLst>
          </p:cNvPr>
          <p:cNvSpPr txBox="1">
            <a:spLocks/>
          </p:cNvSpPr>
          <p:nvPr/>
        </p:nvSpPr>
        <p:spPr>
          <a:xfrm>
            <a:off x="838200" y="3931534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3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Collect data on home sales in Southern Ontario</a:t>
            </a:r>
          </a:p>
          <a:p>
            <a:pPr lvl="1"/>
            <a:r>
              <a:rPr lang="en-US" sz="2000" dirty="0"/>
              <a:t>City of Mississauga</a:t>
            </a:r>
          </a:p>
          <a:p>
            <a:r>
              <a:rPr lang="en-US" sz="2400" dirty="0"/>
              <a:t>Identify variables that affect home prices</a:t>
            </a:r>
          </a:p>
          <a:p>
            <a:pPr lvl="1"/>
            <a:r>
              <a:rPr lang="en-US" sz="2000" dirty="0"/>
              <a:t>Dependent: </a:t>
            </a:r>
          </a:p>
          <a:p>
            <a:pPr lvl="2"/>
            <a:r>
              <a:rPr lang="en-US" sz="1600" dirty="0"/>
              <a:t>Home price</a:t>
            </a:r>
          </a:p>
          <a:p>
            <a:pPr lvl="1"/>
            <a:r>
              <a:rPr lang="en-US" sz="2000" dirty="0"/>
              <a:t>Independents:</a:t>
            </a:r>
          </a:p>
          <a:p>
            <a:pPr lvl="2"/>
            <a:r>
              <a:rPr lang="en-US" sz="1600" dirty="0"/>
              <a:t>Rooms</a:t>
            </a:r>
          </a:p>
          <a:p>
            <a:pPr lvl="2"/>
            <a:r>
              <a:rPr lang="en-US" sz="1600" dirty="0"/>
              <a:t>Home style</a:t>
            </a:r>
          </a:p>
          <a:p>
            <a:pPr lvl="2"/>
            <a:r>
              <a:rPr lang="en-US" sz="1600" dirty="0"/>
              <a:t>Distance from points of interest</a:t>
            </a:r>
            <a:endParaRPr lang="en-US" sz="2000" dirty="0"/>
          </a:p>
          <a:p>
            <a:r>
              <a:rPr lang="en-US" sz="2400" dirty="0"/>
              <a:t>Model Data</a:t>
            </a:r>
          </a:p>
          <a:p>
            <a:pPr lvl="1"/>
            <a:r>
              <a:rPr lang="en-US" sz="2000" dirty="0"/>
              <a:t>OLS Algorithm</a:t>
            </a:r>
          </a:p>
        </p:txBody>
      </p:sp>
    </p:spTree>
    <p:extLst>
      <p:ext uri="{BB962C8B-B14F-4D97-AF65-F5344CB8AC3E}">
        <p14:creationId xmlns:p14="http://schemas.microsoft.com/office/powerpoint/2010/main" val="27640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CD67110-CD5A-49CC-BC07-65AF08B9B81B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4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Classification of properties according to their maintenance fees: Yes/No</a:t>
            </a:r>
          </a:p>
          <a:p>
            <a:r>
              <a:rPr lang="en-US" sz="2000" dirty="0"/>
              <a:t>Classification of properties according to the area: 34 areas</a:t>
            </a:r>
          </a:p>
          <a:p>
            <a:r>
              <a:rPr lang="en-US" sz="2000" dirty="0"/>
              <a:t>Adjusting the Sold Price to the inflation rate</a:t>
            </a:r>
          </a:p>
          <a:p>
            <a:r>
              <a:rPr lang="en-US" sz="2000" dirty="0"/>
              <a:t>Determination of minimum distance from the property to the Go-Stations and Hospitals using </a:t>
            </a:r>
            <a:r>
              <a:rPr lang="en-US" sz="2000" dirty="0" err="1"/>
              <a:t>Geopy</a:t>
            </a:r>
            <a:endParaRPr lang="en-US" sz="2000" dirty="0"/>
          </a:p>
          <a:p>
            <a:r>
              <a:rPr lang="en-US" sz="2000" dirty="0"/>
              <a:t>Grouping the properties according to the season it was sold: Summer, Shoulder or Winter</a:t>
            </a:r>
          </a:p>
          <a:p>
            <a:r>
              <a:rPr lang="en-US" sz="2000" dirty="0"/>
              <a:t>Using a Linear Regression model to train the machine</a:t>
            </a:r>
          </a:p>
          <a:p>
            <a:r>
              <a:rPr lang="en-US" sz="2000" dirty="0"/>
              <a:t>Loading the train model into a Linear Regression to predict property values</a:t>
            </a:r>
          </a:p>
        </p:txBody>
      </p:sp>
    </p:spTree>
    <p:extLst>
      <p:ext uri="{BB962C8B-B14F-4D97-AF65-F5344CB8AC3E}">
        <p14:creationId xmlns:p14="http://schemas.microsoft.com/office/powerpoint/2010/main" val="18677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xmlns="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8101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81FD6-52CF-4BA4-AAB9-4AB46B30F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5940" t="4130" r="1" b="1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9C0AA5-06A2-4032-A91B-2752153B5041}"/>
              </a:ext>
            </a:extLst>
          </p:cNvPr>
          <p:cNvSpPr txBox="1"/>
          <p:nvPr/>
        </p:nvSpPr>
        <p:spPr>
          <a:xfrm>
            <a:off x="7851031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/>
            <a:r>
              <a:rPr lang="en-US" sz="1800" i="1"/>
              <a:t>“If a home is located within a closer vicinity of a Go Station and Hospital while also maintaining more desirable features, such as more rooms and washrooms, then we expect to see a higher market value for that home”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E7B73E-7EA9-4AC4-860A-7B4070264A6D}"/>
              </a:ext>
            </a:extLst>
          </p:cNvPr>
          <p:cNvSpPr/>
          <p:nvPr/>
        </p:nvSpPr>
        <p:spPr>
          <a:xfrm>
            <a:off x="10134600" y="228601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z="1200" b="1">
                <a:solidFill>
                  <a:schemeClr val="bg2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The Data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smtClean="0"/>
              <a:t>Is there a relationship between key independent variables and the dependent variable?</a:t>
            </a:r>
            <a:endParaRPr lang="en-US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A0656A8-871A-484C-8D73-01658024EA5C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Display visualizations of relationships between variables upon which hypothesis is based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1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9C0AA5-06A2-4032-A91B-2752153B5041}"/>
              </a:ext>
            </a:extLst>
          </p:cNvPr>
          <p:cNvSpPr txBox="1"/>
          <p:nvPr/>
        </p:nvSpPr>
        <p:spPr>
          <a:xfrm>
            <a:off x="1981200" y="1219200"/>
            <a:ext cx="5303520" cy="9144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lvl="1"/>
            <a:r>
              <a:rPr lang="en-US" sz="2400" b="1" dirty="0">
                <a:solidFill>
                  <a:srgbClr val="262626"/>
                </a:solidFill>
                <a:latin typeface="Arial Body"/>
              </a:rPr>
              <a:t>Model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09800"/>
            <a:ext cx="8229600" cy="3962400"/>
          </a:xfrm>
          <a:noFill/>
          <a:ln w="25400">
            <a:solidFill>
              <a:schemeClr val="accent1"/>
            </a:solidFill>
          </a:ln>
        </p:spPr>
        <p:txBody>
          <a:bodyPr/>
          <a:lstStyle/>
          <a:p>
            <a:pPr marL="64008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E7B73E-7EA9-4AC4-860A-7B4070264A6D}"/>
              </a:ext>
            </a:extLst>
          </p:cNvPr>
          <p:cNvSpPr/>
          <p:nvPr/>
        </p:nvSpPr>
        <p:spPr>
          <a:xfrm>
            <a:off x="10134600" y="228601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FEA1243F-3000-4347-94A4-FBDEAD3122CB}" type="slidenum">
              <a:rPr lang="en-US" sz="1200" b="1">
                <a:solidFill>
                  <a:schemeClr val="bg2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en-US" sz="12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FC7592B-49D1-4B75-8DA1-B84311F7E8A4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3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422</Words>
  <Application>Microsoft Office PowerPoint</Application>
  <PresentationFormat>Custom</PresentationFormat>
  <Paragraphs>104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House Simple</vt:lpstr>
      <vt:lpstr>What Is My Home Worth?</vt:lpstr>
      <vt:lpstr>Approach</vt:lpstr>
      <vt:lpstr>Methodology</vt:lpstr>
      <vt:lpstr>Variables</vt:lpstr>
      <vt:lpstr>PowerPoint Presentation</vt:lpstr>
      <vt:lpstr>Analyzing The Data</vt:lpstr>
      <vt:lpstr>PowerPoint Presentation</vt:lpstr>
      <vt:lpstr>Classification</vt:lpstr>
      <vt:lpstr>Machine Learning</vt:lpstr>
      <vt:lpstr>Results</vt:lpstr>
      <vt:lpstr>Visualization</vt:lpstr>
      <vt:lpstr>Visualization</vt:lpstr>
      <vt:lpstr>Further Development and Limitations:</vt:lpstr>
      <vt:lpstr>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Simple Beta</dc:title>
  <dc:creator>saad m</dc:creator>
  <cp:lastModifiedBy>Saad Moinuddin</cp:lastModifiedBy>
  <cp:revision>4</cp:revision>
  <dcterms:created xsi:type="dcterms:W3CDTF">2019-04-11T06:39:35Z</dcterms:created>
  <dcterms:modified xsi:type="dcterms:W3CDTF">2019-04-11T14:11:55Z</dcterms:modified>
</cp:coreProperties>
</file>