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59" r:id="rId9"/>
    <p:sldId id="267" r:id="rId10"/>
    <p:sldId id="269" r:id="rId11"/>
    <p:sldId id="270" r:id="rId12"/>
    <p:sldId id="271" r:id="rId13"/>
    <p:sldId id="272" r:id="rId14"/>
    <p:sldId id="274" r:id="rId15"/>
    <p:sldId id="268" r:id="rId16"/>
    <p:sldId id="261" r:id="rId17"/>
    <p:sldId id="273" r:id="rId18"/>
    <p:sldId id="262" r:id="rId19"/>
    <p:sldId id="26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585400-97DC-4F6A-BE68-7B7576B64508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59"/>
            <p14:sldId id="267"/>
            <p14:sldId id="269"/>
            <p14:sldId id="270"/>
            <p14:sldId id="271"/>
            <p14:sldId id="272"/>
            <p14:sldId id="274"/>
            <p14:sldId id="268"/>
            <p14:sldId id="261"/>
            <p14:sldId id="273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6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8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99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81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4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6166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9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Khaled Ahmed Ashoush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-6350"/>
            <a:ext cx="9169400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customers Industry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Insight:</a:t>
            </a:r>
            <a:endParaRPr lang="en-US" dirty="0"/>
          </a:p>
          <a:p>
            <a:r>
              <a:rPr lang="en-US" dirty="0"/>
              <a:t>The customers related to Financial Service and</a:t>
            </a:r>
          </a:p>
          <a:p>
            <a:r>
              <a:rPr lang="en-US" dirty="0"/>
              <a:t>Manufacturing showing most profit with 18 lacs +</a:t>
            </a:r>
          </a:p>
          <a:p>
            <a:r>
              <a:rPr lang="en-US" dirty="0"/>
              <a:t>profit.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676BA986-F723-BA59-FE3C-41943616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59" y="2164723"/>
            <a:ext cx="491424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72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purchased brands among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Insight:</a:t>
            </a:r>
            <a:endParaRPr lang="en-US" dirty="0"/>
          </a:p>
          <a:p>
            <a:r>
              <a:rPr lang="en-US" dirty="0"/>
              <a:t>Customers buys more </a:t>
            </a:r>
            <a:r>
              <a:rPr lang="en-US" dirty="0" err="1"/>
              <a:t>Solex</a:t>
            </a:r>
            <a:r>
              <a:rPr lang="en-US" dirty="0"/>
              <a:t> brand among the other</a:t>
            </a:r>
          </a:p>
          <a:p>
            <a:r>
              <a:rPr lang="en-US" dirty="0"/>
              <a:t>brands with transaction count of more than 3000.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DAA4EC5-E354-91AF-063E-ADEFD0C5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95" y="2095873"/>
            <a:ext cx="469648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11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profit brands among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Insight:</a:t>
            </a:r>
            <a:endParaRPr lang="en-US" dirty="0"/>
          </a:p>
          <a:p>
            <a:r>
              <a:rPr lang="en-US" dirty="0"/>
              <a:t>However, Customers buys more </a:t>
            </a:r>
            <a:r>
              <a:rPr lang="en-US" dirty="0" err="1"/>
              <a:t>Solex</a:t>
            </a:r>
            <a:r>
              <a:rPr lang="en-US" dirty="0"/>
              <a:t> brand among the other</a:t>
            </a:r>
          </a:p>
          <a:p>
            <a:r>
              <a:rPr lang="en-US" dirty="0"/>
              <a:t>brands with transaction count of more than 3000.</a:t>
            </a:r>
          </a:p>
          <a:p>
            <a:r>
              <a:rPr lang="en-US" dirty="0"/>
              <a:t>The most profit brand is WeareA2B with average profit 800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C74FA733-7C96-3625-0999-FAA6FBF2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27" y="2050899"/>
            <a:ext cx="451244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02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Wealth Segment of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Insights:</a:t>
            </a:r>
          </a:p>
          <a:p>
            <a:endParaRPr lang="en-US" dirty="0"/>
          </a:p>
          <a:p>
            <a:r>
              <a:rPr lang="en-US" dirty="0"/>
              <a:t>The mass customer are the most profitable segment</a:t>
            </a:r>
          </a:p>
          <a:p>
            <a:r>
              <a:rPr lang="en-US" dirty="0"/>
              <a:t>among the three segments as nearly 50% of the</a:t>
            </a:r>
          </a:p>
          <a:p>
            <a:r>
              <a:rPr lang="en-US" dirty="0"/>
              <a:t>profit is made by this segment.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C525C17-05D4-32ED-F4B2-D93330E9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114925"/>
            <a:ext cx="472124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77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based on Customer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Insights:</a:t>
            </a:r>
          </a:p>
          <a:p>
            <a:endParaRPr lang="en-US" dirty="0"/>
          </a:p>
          <a:p>
            <a:r>
              <a:rPr lang="en-US" dirty="0"/>
              <a:t>The Medium and low values customers are the largest segment and Female exceed male</a:t>
            </a:r>
          </a:p>
          <a:p>
            <a:r>
              <a:rPr lang="en-US" dirty="0"/>
              <a:t>among the three segments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B3EA73-DFDB-BBA9-731C-D76BE447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164723"/>
            <a:ext cx="4572000" cy="26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36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purchased products among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</a:t>
            </a:r>
          </a:p>
          <a:p>
            <a:endParaRPr lang="af-ZA" dirty="0">
              <a:solidFill>
                <a:srgbClr val="7030A0"/>
              </a:solidFill>
            </a:endParaRPr>
          </a:p>
          <a:p>
            <a:r>
              <a:rPr lang="en-US" dirty="0"/>
              <a:t>Standard product are most buyable products by</a:t>
            </a:r>
          </a:p>
          <a:p>
            <a:r>
              <a:rPr lang="en-US" dirty="0"/>
              <a:t>customers among the other product with more than</a:t>
            </a:r>
          </a:p>
          <a:p>
            <a:r>
              <a:rPr lang="en-US" dirty="0"/>
              <a:t>10000 + transactions took place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C7FC4E6-233C-E39F-B0D4-33C8A7F3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22812"/>
            <a:ext cx="436697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52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Gender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</a:t>
            </a:r>
          </a:p>
          <a:p>
            <a:endParaRPr lang="af-ZA" dirty="0">
              <a:solidFill>
                <a:srgbClr val="7030A0"/>
              </a:solidFill>
            </a:endParaRPr>
          </a:p>
          <a:p>
            <a:r>
              <a:rPr lang="en-US" dirty="0"/>
              <a:t>Male and Female customers do same profit  in general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FCD2AF2-BD6E-0E7D-B1F6-53F3CA5A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69" y="2154134"/>
            <a:ext cx="3982006" cy="2725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85534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9BC16-1D4A-1EA3-CCD7-DF78FA86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852148"/>
            <a:ext cx="8520602" cy="74747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Marketing team should deploy the targeted model based on -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1DEECC-6DD8-AEB4-2982-BD09B71C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665199"/>
            <a:ext cx="8520602" cy="29036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Customer between age 30 to 49.</a:t>
            </a:r>
          </a:p>
          <a:p>
            <a:endParaRPr lang="en-US" dirty="0"/>
          </a:p>
          <a:p>
            <a:r>
              <a:rPr lang="en-US" dirty="0"/>
              <a:t>30% of our customers are lost Customers, and 32% of our customers are Low value Customers. Based on recent transaction history. Using RFM technique.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Customers in the Mass Consumer Segment.</a:t>
            </a:r>
          </a:p>
          <a:p>
            <a:endParaRPr lang="en-US" dirty="0"/>
          </a:p>
          <a:p>
            <a:r>
              <a:rPr lang="en-US" dirty="0"/>
              <a:t>Customers related to Financial Services and Manufacturing Industries.</a:t>
            </a:r>
          </a:p>
          <a:p>
            <a:endParaRPr lang="en-US" dirty="0"/>
          </a:p>
          <a:p>
            <a:r>
              <a:rPr lang="en-US" dirty="0" err="1"/>
              <a:t>Solex</a:t>
            </a:r>
            <a:r>
              <a:rPr lang="en-US" dirty="0"/>
              <a:t> brand and Standard product as the top priority.</a:t>
            </a:r>
          </a:p>
          <a:p>
            <a:endParaRPr lang="en-US" dirty="0"/>
          </a:p>
          <a:p>
            <a:r>
              <a:rPr lang="en-US" dirty="0"/>
              <a:t>The most profit brand is WeareA2B</a:t>
            </a:r>
          </a:p>
          <a:p>
            <a:endParaRPr lang="en-US" dirty="0"/>
          </a:p>
          <a:p>
            <a:r>
              <a:rPr lang="en-US" dirty="0"/>
              <a:t>Customers living in New South Wales.</a:t>
            </a:r>
          </a:p>
        </p:txBody>
      </p:sp>
    </p:spTree>
    <p:extLst>
      <p:ext uri="{BB962C8B-B14F-4D97-AF65-F5344CB8AC3E}">
        <p14:creationId xmlns:p14="http://schemas.microsoft.com/office/powerpoint/2010/main" val="10876244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r>
              <a:rPr lang="en-US" sz="2800" b="1" dirty="0"/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Sprocket Central Pty Ltd , a medium size bikes &amp;</a:t>
            </a:r>
            <a:br>
              <a:rPr lang="en-US" sz="2000" dirty="0"/>
            </a:br>
            <a:r>
              <a:rPr lang="en-US" sz="2000" dirty="0"/>
              <a:t>cycling accessories organization, has given us a</a:t>
            </a:r>
            <a:br>
              <a:rPr lang="en-US" sz="2000" dirty="0"/>
            </a:br>
            <a:r>
              <a:rPr lang="en-US" sz="2000" dirty="0"/>
              <a:t>new list of 1000 potential customers with them</a:t>
            </a:r>
            <a:br>
              <a:rPr lang="en-US" sz="2000" dirty="0"/>
            </a:br>
            <a:r>
              <a:rPr lang="en-US" sz="2000" dirty="0"/>
              <a:t>demographics and attributes. (However, these customers do</a:t>
            </a:r>
            <a:br>
              <a:rPr lang="en-US" sz="2000" dirty="0"/>
            </a:br>
            <a:r>
              <a:rPr lang="en-US" sz="2000" dirty="0"/>
              <a:t>not have prior transaction history with the organization.)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Our goal: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The marketing team at Sprocket Central Pty Ltd</a:t>
            </a:r>
          </a:p>
          <a:p>
            <a:pPr marL="114300" indent="0">
              <a:buNone/>
            </a:pPr>
            <a:r>
              <a:rPr lang="en-US" sz="2400" dirty="0"/>
              <a:t>want to know about useful customer insights which</a:t>
            </a:r>
          </a:p>
          <a:p>
            <a:pPr marL="114300" indent="0">
              <a:buNone/>
            </a:pPr>
            <a:r>
              <a:rPr lang="en-US" sz="2400" dirty="0"/>
              <a:t>could help optimize resource allocation for targeted</a:t>
            </a:r>
          </a:p>
          <a:p>
            <a:pPr marL="114300" indent="0">
              <a:buNone/>
            </a:pPr>
            <a:r>
              <a:rPr lang="en-US" sz="2400" dirty="0"/>
              <a:t>marketing. Hence, improve performance by</a:t>
            </a:r>
          </a:p>
          <a:p>
            <a:pPr marL="114300" indent="0">
              <a:buNone/>
            </a:pPr>
            <a:r>
              <a:rPr lang="en-US" sz="2400" dirty="0"/>
              <a:t>focusing on high value customers.</a:t>
            </a:r>
          </a:p>
        </p:txBody>
      </p:sp>
    </p:spTree>
    <p:extLst>
      <p:ext uri="{BB962C8B-B14F-4D97-AF65-F5344CB8AC3E}">
        <p14:creationId xmlns:p14="http://schemas.microsoft.com/office/powerpoint/2010/main" val="18652687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About Dataset: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Sprocket Central Pty Ltd provided us 3 datasets:</a:t>
            </a:r>
          </a:p>
          <a:p>
            <a:pPr marL="114300" indent="0">
              <a:buNone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Customer Demographic</a:t>
            </a:r>
          </a:p>
          <a:p>
            <a:pPr marL="571500" indent="-457200">
              <a:buFont typeface="+mj-lt"/>
              <a:buAutoNum type="arabicPeriod"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Customer Addresses</a:t>
            </a:r>
          </a:p>
          <a:p>
            <a:pPr marL="571500" indent="-457200">
              <a:buFont typeface="+mj-lt"/>
              <a:buAutoNum type="arabicPeriod"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Transactions data</a:t>
            </a:r>
          </a:p>
          <a:p>
            <a:pPr marL="571500" indent="-457200">
              <a:buFont typeface="+mj-lt"/>
              <a:buAutoNum type="arabicPeriod"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New Customer List (which is the target data)</a:t>
            </a:r>
          </a:p>
        </p:txBody>
      </p:sp>
    </p:spTree>
    <p:extLst>
      <p:ext uri="{BB962C8B-B14F-4D97-AF65-F5344CB8AC3E}">
        <p14:creationId xmlns:p14="http://schemas.microsoft.com/office/powerpoint/2010/main" val="30963131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Steps Taken: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Data Cleaning → Cleaned for better quality</a:t>
            </a:r>
          </a:p>
          <a:p>
            <a:endParaRPr lang="en-US" sz="2400" dirty="0"/>
          </a:p>
          <a:p>
            <a:r>
              <a:rPr lang="en-US" sz="2400" dirty="0"/>
              <a:t>Data Transformation → Merged the</a:t>
            </a:r>
          </a:p>
          <a:p>
            <a:r>
              <a:rPr lang="en-US" sz="2400" dirty="0"/>
              <a:t>transactions, customer demographic, customer address</a:t>
            </a:r>
          </a:p>
          <a:p>
            <a:r>
              <a:rPr lang="en-US" sz="2400" dirty="0"/>
              <a:t>Using RFM technique to segment customers</a:t>
            </a:r>
          </a:p>
          <a:p>
            <a:r>
              <a:rPr lang="en-US" sz="2400" dirty="0"/>
              <a:t>Data Exploration → Explore the data to reveal insights</a:t>
            </a:r>
          </a:p>
        </p:txBody>
      </p:sp>
    </p:spTree>
    <p:extLst>
      <p:ext uri="{BB962C8B-B14F-4D97-AF65-F5344CB8AC3E}">
        <p14:creationId xmlns:p14="http://schemas.microsoft.com/office/powerpoint/2010/main" val="29903305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af-ZA" dirty="0"/>
              <a:t>Data</a:t>
            </a:r>
            <a:r>
              <a:rPr dirty="0"/>
              <a:t> </a:t>
            </a:r>
            <a:r>
              <a:rPr lang="af-ZA" dirty="0"/>
              <a:t>Exploration 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30% of our customers are lost Customers, and 32% of our customers are Low value Customers. </a:t>
            </a:r>
            <a:r>
              <a:rPr lang="en-US" dirty="0"/>
              <a:t>Based on recent transaction history. 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F5333EB-3E46-E6BD-0A81-AFA76E4A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98" y="2164723"/>
            <a:ext cx="3800653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Total Profit based on different Age Groups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Insights:</a:t>
            </a:r>
          </a:p>
          <a:p>
            <a:endParaRPr lang="en-US" dirty="0"/>
          </a:p>
          <a:p>
            <a:r>
              <a:rPr lang="en-US" dirty="0"/>
              <a:t>The customers between 30 to 49 age are the most</a:t>
            </a:r>
          </a:p>
          <a:p>
            <a:r>
              <a:rPr lang="en-US" dirty="0"/>
              <a:t>profitable in terms of recent transaction history</a:t>
            </a:r>
          </a:p>
          <a:p>
            <a:r>
              <a:rPr lang="en-US" dirty="0"/>
              <a:t>with more than 19 lacs profit.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4969973" y="22192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B4E4A66-20DB-4A66-126C-1EAB460C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90" y="2238768"/>
            <a:ext cx="3896269" cy="26102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State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</a:t>
            </a:r>
          </a:p>
          <a:p>
            <a:r>
              <a:rPr lang="en-US" dirty="0">
                <a:solidFill>
                  <a:schemeClr val="tx1"/>
                </a:solidFill>
              </a:rPr>
              <a:t>Customers living in New South </a:t>
            </a:r>
            <a:r>
              <a:rPr lang="en-US" dirty="0" err="1">
                <a:solidFill>
                  <a:schemeClr val="tx1"/>
                </a:solidFill>
              </a:rPr>
              <a:t>wales</a:t>
            </a:r>
            <a:r>
              <a:rPr lang="en-US" dirty="0">
                <a:solidFill>
                  <a:schemeClr val="tx1"/>
                </a:solidFill>
              </a:rPr>
              <a:t> are the most</a:t>
            </a:r>
          </a:p>
          <a:p>
            <a:r>
              <a:rPr lang="en-US" dirty="0">
                <a:solidFill>
                  <a:schemeClr val="tx1"/>
                </a:solidFill>
              </a:rPr>
              <a:t>profitable customers with more than 50% profit</a:t>
            </a:r>
          </a:p>
          <a:p>
            <a:r>
              <a:rPr lang="en-US" dirty="0">
                <a:solidFill>
                  <a:schemeClr val="tx1"/>
                </a:solidFill>
              </a:rPr>
              <a:t>among the other States.</a:t>
            </a:r>
            <a:endParaRPr lang="af-ZA" dirty="0">
              <a:solidFill>
                <a:schemeClr val="tx1"/>
              </a:solidFill>
            </a:endParaRP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FA9AD18-C042-0371-FD5B-19520F8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4723"/>
            <a:ext cx="3800652" cy="2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011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1302</Words>
  <Application>Microsoft Office PowerPoint</Application>
  <PresentationFormat>On-screen Show (16:9)</PresentationFormat>
  <Paragraphs>144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Open Sans</vt:lpstr>
      <vt:lpstr>Open Sans Extrabold</vt:lpstr>
      <vt:lpstr>Open Sans Light</vt:lpstr>
      <vt:lpstr>Wingdings 3</vt:lpstr>
      <vt:lpstr>Slice</vt:lpstr>
      <vt:lpstr>PowerPoint Presentation</vt:lpstr>
      <vt:lpstr>PowerPoint Presentation</vt:lpstr>
      <vt:lpstr>Problem Statement:</vt:lpstr>
      <vt:lpstr>Our goal:</vt:lpstr>
      <vt:lpstr>About Dataset:</vt:lpstr>
      <vt:lpstr>Steps Taken: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team should deploy the targeted model based on -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khaled ashoush</cp:lastModifiedBy>
  <cp:revision>4</cp:revision>
  <dcterms:modified xsi:type="dcterms:W3CDTF">2022-09-14T14:12:15Z</dcterms:modified>
</cp:coreProperties>
</file>