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25"/>
  </p:notesMasterIdLst>
  <p:sldIdLst>
    <p:sldId id="290" r:id="rId2"/>
    <p:sldId id="256" r:id="rId3"/>
    <p:sldId id="284" r:id="rId4"/>
    <p:sldId id="286" r:id="rId5"/>
    <p:sldId id="300" r:id="rId6"/>
    <p:sldId id="307" r:id="rId7"/>
    <p:sldId id="318" r:id="rId8"/>
    <p:sldId id="289" r:id="rId9"/>
    <p:sldId id="291" r:id="rId10"/>
    <p:sldId id="292" r:id="rId11"/>
    <p:sldId id="311" r:id="rId12"/>
    <p:sldId id="312" r:id="rId13"/>
    <p:sldId id="313" r:id="rId14"/>
    <p:sldId id="299" r:id="rId15"/>
    <p:sldId id="315" r:id="rId16"/>
    <p:sldId id="305" r:id="rId17"/>
    <p:sldId id="316" r:id="rId18"/>
    <p:sldId id="317" r:id="rId19"/>
    <p:sldId id="314" r:id="rId20"/>
    <p:sldId id="306" r:id="rId21"/>
    <p:sldId id="319" r:id="rId22"/>
    <p:sldId id="298" r:id="rId23"/>
    <p:sldId id="309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led badr" initials="kb" lastIdx="1" clrIdx="0"/>
  <p:cmAuthor id="2" name="Abdo sobhy" initials="As" lastIdx="1" clrIdx="1">
    <p:extLst/>
  </p:cmAuthor>
  <p:cmAuthor id="3" name="Abdo sobhy" initials="As [2]" lastIdx="1" clrIdx="2">
    <p:extLst/>
  </p:cmAuthor>
  <p:cmAuthor id="4" name="Abdo sobhy" initials="As [3]" lastIdx="1" clrIdx="3">
    <p:extLst/>
  </p:cmAuthor>
  <p:cmAuthor id="5" name="Abdo sobhy" initials="As [4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E4F2"/>
    <a:srgbClr val="C3D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C6AE52-298D-4FFC-A32F-76E7956A0C47}">
  <a:tblStyle styleId="{85C6AE52-298D-4FFC-A32F-76E7956A0C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6"/>
    <p:restoredTop sz="97020"/>
  </p:normalViewPr>
  <p:slideViewPr>
    <p:cSldViewPr snapToGrid="0" snapToObjects="1">
      <p:cViewPr varScale="1">
        <p:scale>
          <a:sx n="113" d="100"/>
          <a:sy n="113" d="100"/>
        </p:scale>
        <p:origin x="58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22428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170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06400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graph">
  <p:cSld name="TITLE_ONLY_1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10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1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79468D-B331-4B81-A07B-143576E9A98B}" type="datetimeFigureOut">
              <a:rPr lang="en-GB" smtClean="0"/>
              <a:pPr/>
              <a:t>27/04/2019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CA5A-5571-4564-A6A3-F2FD5D5C0EB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12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79468D-B331-4B81-A07B-143576E9A98B}" type="datetimeFigureOut">
              <a:rPr lang="en-GB" smtClean="0"/>
              <a:pPr/>
              <a:t>27/04/2019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CA5A-5571-4564-A6A3-F2FD5D5C0EB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84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8" r:id="rId3"/>
    <p:sldLayoutId id="2147483662" r:id="rId4"/>
    <p:sldLayoutId id="214748366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</a:t>
            </a:fld>
            <a:endParaRPr lang="uk-UA"/>
          </a:p>
        </p:txBody>
      </p:sp>
      <p:sp>
        <p:nvSpPr>
          <p:cNvPr id="5" name="Google Shape;779;p15"/>
          <p:cNvSpPr txBox="1">
            <a:spLocks/>
          </p:cNvSpPr>
          <p:nvPr/>
        </p:nvSpPr>
        <p:spPr>
          <a:xfrm>
            <a:off x="2223656" y="535925"/>
            <a:ext cx="4894117" cy="660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</a:rPr>
              <a:t>Graduation Project Presentation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Google Shape;779;p15"/>
          <p:cNvSpPr txBox="1">
            <a:spLocks/>
          </p:cNvSpPr>
          <p:nvPr/>
        </p:nvSpPr>
        <p:spPr>
          <a:xfrm>
            <a:off x="2721553" y="1010443"/>
            <a:ext cx="3898322" cy="660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“Twitter Sentiment Analysis”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Google Shape;779;p15"/>
          <p:cNvSpPr txBox="1">
            <a:spLocks/>
          </p:cNvSpPr>
          <p:nvPr/>
        </p:nvSpPr>
        <p:spPr>
          <a:xfrm>
            <a:off x="1180237" y="1670686"/>
            <a:ext cx="1541316" cy="5238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</a:rPr>
              <a:t>Prepared by: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553" y="1670687"/>
            <a:ext cx="646499" cy="47451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779;p15"/>
          <p:cNvSpPr txBox="1">
            <a:spLocks/>
          </p:cNvSpPr>
          <p:nvPr/>
        </p:nvSpPr>
        <p:spPr>
          <a:xfrm>
            <a:off x="2721553" y="2171636"/>
            <a:ext cx="4209334" cy="1706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1- Abdel Rahman  Mahmoud Rashad</a:t>
            </a:r>
          </a:p>
          <a:p>
            <a:r>
              <a:rPr lang="en-US" b="1" dirty="0">
                <a:solidFill>
                  <a:schemeClr val="bg1"/>
                </a:solidFill>
              </a:rPr>
              <a:t>2- Abdel Rahman Sobhy Saleh</a:t>
            </a:r>
          </a:p>
          <a:p>
            <a:r>
              <a:rPr lang="en-US" b="1" dirty="0">
                <a:solidFill>
                  <a:schemeClr val="bg1"/>
                </a:solidFill>
              </a:rPr>
              <a:t>3- Abdel Rahman Tarek Mahmoud </a:t>
            </a:r>
          </a:p>
          <a:p>
            <a:r>
              <a:rPr lang="en-US" b="1" dirty="0">
                <a:solidFill>
                  <a:schemeClr val="bg1"/>
                </a:solidFill>
              </a:rPr>
              <a:t>4- Bishoy Alper Aziz            </a:t>
            </a:r>
          </a:p>
          <a:p>
            <a:r>
              <a:rPr lang="en-US" b="1" dirty="0">
                <a:solidFill>
                  <a:schemeClr val="bg1"/>
                </a:solidFill>
              </a:rPr>
              <a:t>5- Khaled Mohamed Abdel Hamid      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6- Yasser El-Sayed Mohamed </a:t>
            </a:r>
            <a:br>
              <a:rPr lang="en-US" b="1" dirty="0">
                <a:solidFill>
                  <a:schemeClr val="bg1"/>
                </a:solidFill>
              </a:rPr>
            </a:br>
            <a:br>
              <a:rPr lang="en-U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Google Shape;779;p15"/>
          <p:cNvSpPr txBox="1">
            <a:spLocks/>
          </p:cNvSpPr>
          <p:nvPr/>
        </p:nvSpPr>
        <p:spPr>
          <a:xfrm>
            <a:off x="1180237" y="3877752"/>
            <a:ext cx="1859707" cy="660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</a:rPr>
              <a:t>Supervised by: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254" y="3765708"/>
            <a:ext cx="385380" cy="596961"/>
          </a:xfrm>
          <a:prstGeom prst="rect">
            <a:avLst/>
          </a:prstGeom>
        </p:spPr>
      </p:pic>
      <p:sp>
        <p:nvSpPr>
          <p:cNvPr id="13" name="Google Shape;779;p15"/>
          <p:cNvSpPr txBox="1">
            <a:spLocks/>
          </p:cNvSpPr>
          <p:nvPr/>
        </p:nvSpPr>
        <p:spPr>
          <a:xfrm>
            <a:off x="2721554" y="4319917"/>
            <a:ext cx="3315338" cy="5035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</a:rPr>
              <a:t>Dr. Diaa El-Din Mohamed Fayed</a:t>
            </a:r>
          </a:p>
        </p:txBody>
      </p:sp>
    </p:spTree>
    <p:extLst>
      <p:ext uri="{BB962C8B-B14F-4D97-AF65-F5344CB8AC3E}">
        <p14:creationId xmlns:p14="http://schemas.microsoft.com/office/powerpoint/2010/main" val="7134172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10</a:t>
            </a:fld>
            <a:endParaRPr lang="uk-UA"/>
          </a:p>
        </p:txBody>
      </p:sp>
      <p:sp>
        <p:nvSpPr>
          <p:cNvPr id="3" name="TextBox 2"/>
          <p:cNvSpPr txBox="1"/>
          <p:nvPr/>
        </p:nvSpPr>
        <p:spPr>
          <a:xfrm>
            <a:off x="331300" y="342632"/>
            <a:ext cx="6409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v"/>
            </a:pPr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Support Vector Machine (SVM)</a:t>
            </a:r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4603" y="1275183"/>
            <a:ext cx="3710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is Support Vector Machine (SVM)?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87390" y="1275183"/>
            <a:ext cx="3098255" cy="221407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Content Placeholder 3" descr="DOO1gZYX4AALWd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70344" y="2053846"/>
            <a:ext cx="4970398" cy="290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22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7754" y="331304"/>
            <a:ext cx="4229890" cy="609293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kernel trick</a:t>
            </a:r>
          </a:p>
        </p:txBody>
      </p:sp>
      <p:pic>
        <p:nvPicPr>
          <p:cNvPr id="4" name="Content Placeholder 3" descr="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29182" y="1322631"/>
            <a:ext cx="4158462" cy="3402378"/>
          </a:xfrm>
        </p:spPr>
      </p:pic>
    </p:spTree>
    <p:extLst>
      <p:ext uri="{BB962C8B-B14F-4D97-AF65-F5344CB8AC3E}">
        <p14:creationId xmlns:p14="http://schemas.microsoft.com/office/powerpoint/2010/main" val="1395276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11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174607" y="915802"/>
            <a:ext cx="2808312" cy="3348372"/>
          </a:xfrm>
        </p:spPr>
      </p:pic>
      <p:pic>
        <p:nvPicPr>
          <p:cNvPr id="6" name="Content Placeholder 5" descr="12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774922" y="861796"/>
            <a:ext cx="3028950" cy="3456384"/>
          </a:xfrm>
        </p:spPr>
      </p:pic>
    </p:spTree>
    <p:extLst>
      <p:ext uri="{BB962C8B-B14F-4D97-AF65-F5344CB8AC3E}">
        <p14:creationId xmlns:p14="http://schemas.microsoft.com/office/powerpoint/2010/main" val="1378153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247751"/>
            <a:ext cx="6188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Use SVM in sentiment analysis</a:t>
            </a:r>
            <a:endParaRPr lang="en-GB" sz="24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508" y="1046514"/>
            <a:ext cx="943781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GB" sz="2000" dirty="0">
                <a:solidFill>
                  <a:schemeClr val="bg1"/>
                </a:solidFill>
              </a:rPr>
              <a:t>Need is a way to transform a piece of text into a vector of numbers</a:t>
            </a:r>
            <a:br>
              <a:rPr lang="en-GB" sz="2000" dirty="0">
                <a:solidFill>
                  <a:schemeClr val="bg1"/>
                </a:solidFill>
              </a:rPr>
            </a:br>
            <a:endParaRPr lang="en-GB" sz="2000" dirty="0">
              <a:solidFill>
                <a:schemeClr val="bg1"/>
              </a:solidFill>
            </a:endParaRPr>
          </a:p>
          <a:p>
            <a:pPr marL="400050" indent="-400050">
              <a:buFont typeface="+mj-lt"/>
              <a:buAutoNum type="romanUcPeriod"/>
            </a:pPr>
            <a:r>
              <a:rPr lang="en-GB" sz="2000" dirty="0">
                <a:solidFill>
                  <a:schemeClr val="bg1"/>
                </a:solidFill>
              </a:rPr>
              <a:t>Counting  frequency of words</a:t>
            </a:r>
            <a:br>
              <a:rPr lang="en-GB" sz="2000" dirty="0">
                <a:solidFill>
                  <a:schemeClr val="bg1"/>
                </a:solidFill>
              </a:rPr>
            </a:br>
            <a:br>
              <a:rPr lang="en-GB" sz="2000" dirty="0">
                <a:solidFill>
                  <a:schemeClr val="bg1"/>
                </a:solidFill>
              </a:rPr>
            </a:br>
            <a:r>
              <a:rPr lang="en-GB" sz="2000" dirty="0">
                <a:solidFill>
                  <a:schemeClr val="bg1"/>
                </a:solidFill>
              </a:rPr>
              <a:t>      </a:t>
            </a:r>
            <a:r>
              <a:rPr lang="en-GB" sz="1800" dirty="0">
                <a:solidFill>
                  <a:schemeClr val="bg1"/>
                </a:solidFill>
              </a:rPr>
              <a:t>- calculating frequencies use TF-IDF.</a:t>
            </a:r>
            <a:br>
              <a:rPr lang="en-GB" sz="1800" dirty="0">
                <a:solidFill>
                  <a:schemeClr val="bg1"/>
                </a:solidFill>
              </a:rPr>
            </a:br>
            <a:r>
              <a:rPr lang="en-GB" sz="1800" dirty="0">
                <a:solidFill>
                  <a:schemeClr val="bg1"/>
                </a:solidFill>
              </a:rPr>
              <a:t>       - every text in our dataset is represented as a vector with thousands or tens of         	 thousands of dimensions.</a:t>
            </a:r>
            <a:br>
              <a:rPr lang="en-GB" sz="1800" dirty="0">
                <a:solidFill>
                  <a:schemeClr val="bg1"/>
                </a:solidFill>
              </a:rPr>
            </a:br>
            <a:r>
              <a:rPr lang="en-GB" sz="1800" dirty="0">
                <a:solidFill>
                  <a:schemeClr val="bg1"/>
                </a:solidFill>
              </a:rPr>
              <a:t>       - Choosing a kernel function.</a:t>
            </a:r>
          </a:p>
          <a:p>
            <a:pPr marL="400050" indent="-400050">
              <a:buFont typeface="+mj-lt"/>
              <a:buAutoNum type="romanUcPeriod"/>
            </a:pPr>
            <a:endParaRPr lang="en-GB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7496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14</a:t>
            </a:fld>
            <a:endParaRPr lang="uk-UA"/>
          </a:p>
        </p:txBody>
      </p:sp>
      <p:sp>
        <p:nvSpPr>
          <p:cNvPr id="3" name="TextBox 2"/>
          <p:cNvSpPr txBox="1"/>
          <p:nvPr/>
        </p:nvSpPr>
        <p:spPr>
          <a:xfrm>
            <a:off x="320414" y="351854"/>
            <a:ext cx="305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v"/>
            </a:pPr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Sentiwordnet</a:t>
            </a:r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4143" y="879644"/>
            <a:ext cx="3710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is Sentiwordnet Algorithm?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4143" y="1308246"/>
            <a:ext cx="5071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 sentiwordnet algorithm work?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4142" y="1736848"/>
            <a:ext cx="7720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there are three different approaches were implemented and evaluated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8183" y="2110750"/>
            <a:ext cx="627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lingpipe classifier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sentiwordnet classifier with classification rule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sentiwordnet classifier with machine learning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07" y="2952393"/>
            <a:ext cx="6527825" cy="200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116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75" y="287425"/>
            <a:ext cx="4099025" cy="461875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Use Case Diagram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endParaRPr 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15</a:t>
            </a:fld>
            <a:endParaRPr lang="uk-UA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03"/>
          <a:stretch/>
        </p:blipFill>
        <p:spPr>
          <a:xfrm>
            <a:off x="1880923" y="1620371"/>
            <a:ext cx="5001154" cy="224042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27"/>
          <a:stretch/>
        </p:blipFill>
        <p:spPr>
          <a:xfrm>
            <a:off x="1880923" y="3124200"/>
            <a:ext cx="5001153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20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1729 L 3.33333E-6 -0.1416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3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75" y="287425"/>
            <a:ext cx="6131025" cy="461875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Class diagram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16</a:t>
            </a:fld>
            <a:endParaRPr lang="uk-UA"/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" r="3345"/>
          <a:stretch/>
        </p:blipFill>
        <p:spPr bwMode="auto">
          <a:xfrm>
            <a:off x="1448789" y="939354"/>
            <a:ext cx="6329549" cy="40817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4455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75" y="287425"/>
            <a:ext cx="4162525" cy="461875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Activity diagram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17</a:t>
            </a:fld>
            <a:endParaRPr lang="uk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D1B15A-B9E2-473A-B7F5-91205AC4C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97"/>
          <a:stretch/>
        </p:blipFill>
        <p:spPr>
          <a:xfrm>
            <a:off x="2077572" y="907676"/>
            <a:ext cx="4699746" cy="2326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E655BC-2C0D-4C8F-A753-3E70DFED35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5"/>
          <a:stretch/>
        </p:blipFill>
        <p:spPr>
          <a:xfrm>
            <a:off x="2077572" y="3234017"/>
            <a:ext cx="4699746" cy="183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4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75" y="287425"/>
            <a:ext cx="6131025" cy="461875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Sequence diagram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18</a:t>
            </a:fld>
            <a:endParaRPr lang="uk-UA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0D4C810E-2644-4D15-A329-F8CA686E6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81" y="749299"/>
            <a:ext cx="6602506" cy="2679701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1B1E7034-098F-43F4-AFA6-1ACA01B32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380" y="3429000"/>
            <a:ext cx="6602507" cy="16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6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75" y="287425"/>
            <a:ext cx="6131025" cy="461875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Entity Relationship Diagram “ERD”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19</a:t>
            </a:fld>
            <a:endParaRPr lang="uk-UA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B925FB6C-F110-4C6D-A87F-B89264A45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58936E0E-1611-4062-A87D-1417C4F4D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8">
            <a:extLst>
              <a:ext uri="{FF2B5EF4-FFF2-40B4-BE49-F238E27FC236}">
                <a16:creationId xmlns:a16="http://schemas.microsoft.com/office/drawing/2014/main" id="{0602CFEE-6183-41E2-BC1C-76B648DF9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9">
            <a:extLst>
              <a:ext uri="{FF2B5EF4-FFF2-40B4-BE49-F238E27FC236}">
                <a16:creationId xmlns:a16="http://schemas.microsoft.com/office/drawing/2014/main" id="{076564A2-9A06-42B7-89F3-FE0CEED65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44">
            <a:extLst>
              <a:ext uri="{FF2B5EF4-FFF2-40B4-BE49-F238E27FC236}">
                <a16:creationId xmlns:a16="http://schemas.microsoft.com/office/drawing/2014/main" id="{F517E0AD-16B7-47AD-9B33-5AF68AD87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47">
            <a:extLst>
              <a:ext uri="{FF2B5EF4-FFF2-40B4-BE49-F238E27FC236}">
                <a16:creationId xmlns:a16="http://schemas.microsoft.com/office/drawing/2014/main" id="{5F4D0428-B7D1-440B-8558-524EC7FED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24880"/>
            <a:ext cx="3097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057" y="1068840"/>
            <a:ext cx="5470144" cy="385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9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447142" y="1108236"/>
            <a:ext cx="9091711" cy="8972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400" b="1" dirty="0">
                <a:solidFill>
                  <a:srgbClr val="D3E4F2"/>
                </a:solidFill>
              </a:rPr>
              <a:t>Twitter Sentiment Analysis </a:t>
            </a:r>
            <a:endParaRPr sz="4400" dirty="0">
              <a:solidFill>
                <a:srgbClr val="D3E4F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75" y="167415"/>
            <a:ext cx="7896325" cy="496997"/>
          </a:xfrm>
        </p:spPr>
        <p:txBody>
          <a:bodyPr/>
          <a:lstStyle/>
          <a:p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User interface of system .. What will be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20</a:t>
            </a:fld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482600" y="1066801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page1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4" t="6858" r="17217" b="7913"/>
          <a:stretch/>
        </p:blipFill>
        <p:spPr bwMode="auto">
          <a:xfrm>
            <a:off x="3098800" y="1066801"/>
            <a:ext cx="5753775" cy="37845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2600" y="1374578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page2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8" t="4060" r="12345" b="8018"/>
          <a:stretch/>
        </p:blipFill>
        <p:spPr bwMode="auto">
          <a:xfrm>
            <a:off x="3098800" y="1066802"/>
            <a:ext cx="5753775" cy="37845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2600" y="1682355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page3</a:t>
            </a:r>
          </a:p>
        </p:txBody>
      </p:sp>
      <p:pic>
        <p:nvPicPr>
          <p:cNvPr id="9" name="Picture 8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1" r="6086" b="-12"/>
          <a:stretch/>
        </p:blipFill>
        <p:spPr bwMode="auto">
          <a:xfrm>
            <a:off x="3098800" y="1066800"/>
            <a:ext cx="5753775" cy="37845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82600" y="1990132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page4</a:t>
            </a:r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0" y="1066799"/>
            <a:ext cx="5753775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8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775" y="114300"/>
            <a:ext cx="5635725" cy="5894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Result and Output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21</a:t>
            </a:fld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469900" y="1270000"/>
            <a:ext cx="637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2000" b="1" dirty="0">
                <a:solidFill>
                  <a:schemeClr val="bg1"/>
                </a:solidFill>
              </a:rPr>
              <a:t>Google Chart Tools </a:t>
            </a:r>
          </a:p>
          <a:p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1800" dirty="0">
                <a:solidFill>
                  <a:schemeClr val="bg1"/>
                </a:solidFill>
              </a:rPr>
              <a:t>Pie Chart and Line Chart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83"/>
          <a:stretch/>
        </p:blipFill>
        <p:spPr>
          <a:xfrm>
            <a:off x="1512837" y="2544186"/>
            <a:ext cx="2489200" cy="2381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70"/>
          <a:stretch/>
        </p:blipFill>
        <p:spPr>
          <a:xfrm>
            <a:off x="4789275" y="2542167"/>
            <a:ext cx="3187700" cy="23834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5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075" y="203910"/>
            <a:ext cx="2896154" cy="664029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REFERENCES: 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22</a:t>
            </a:fld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512347" y="1088706"/>
            <a:ext cx="83529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http://help.sentiment140.com/for-students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units.imamu.edu.sa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rcentres</a:t>
            </a:r>
            <a:r>
              <a:rPr lang="en-US" dirty="0">
                <a:solidFill>
                  <a:schemeClr val="bg1"/>
                </a:solidFill>
              </a:rPr>
              <a:t>/en/</a:t>
            </a:r>
            <a:r>
              <a:rPr lang="en-US" dirty="0" err="1">
                <a:solidFill>
                  <a:schemeClr val="bg1"/>
                </a:solidFill>
              </a:rPr>
              <a:t>asa</a:t>
            </a:r>
            <a:r>
              <a:rPr lang="en-US" dirty="0">
                <a:solidFill>
                  <a:schemeClr val="bg1"/>
                </a:solidFill>
              </a:rPr>
              <a:t>/Pages/Lessone1.aspx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ethraarab.wordpress.com</a:t>
            </a:r>
            <a:r>
              <a:rPr lang="en-US" dirty="0">
                <a:solidFill>
                  <a:schemeClr val="bg1"/>
                </a:solidFill>
              </a:rPr>
              <a:t>/2015/04/27/data-mining-and-machine-learning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https://s3.amazonaws.com/</a:t>
            </a:r>
            <a:r>
              <a:rPr lang="en-US" dirty="0" err="1">
                <a:solidFill>
                  <a:schemeClr val="bg1"/>
                </a:solidFill>
              </a:rPr>
              <a:t>ppt</a:t>
            </a:r>
            <a:r>
              <a:rPr lang="en-US" dirty="0">
                <a:solidFill>
                  <a:schemeClr val="bg1"/>
                </a:solidFill>
              </a:rPr>
              <a:t>-download/finalyear-170810032309.pdf 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www.slideshare.net</a:t>
            </a:r>
            <a:r>
              <a:rPr lang="en-US" dirty="0">
                <a:solidFill>
                  <a:schemeClr val="bg1"/>
                </a:solidFill>
              </a:rPr>
              <a:t>/rachitgoel16/twitter-sentimentanalysis-jiit201314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https://www.analyticsvidhya.com/blog/2017/09/</a:t>
            </a:r>
            <a:r>
              <a:rPr lang="en-US" dirty="0" err="1">
                <a:solidFill>
                  <a:schemeClr val="bg1"/>
                </a:solidFill>
              </a:rPr>
              <a:t>understaing</a:t>
            </a:r>
            <a:r>
              <a:rPr lang="en-US" dirty="0">
                <a:solidFill>
                  <a:schemeClr val="bg1"/>
                </a:solidFill>
              </a:rPr>
              <a:t>-support-vector-machine-example-code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https://monkeylearn.com/text-classification-support-vector-machines-svm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www.analyticsvidhya.com</a:t>
            </a:r>
            <a:r>
              <a:rPr lang="en-US" dirty="0">
                <a:solidFill>
                  <a:schemeClr val="bg1"/>
                </a:solidFill>
              </a:rPr>
              <a:t>/blog/2017/09/naive-</a:t>
            </a:r>
            <a:r>
              <a:rPr lang="en-US" dirty="0" err="1">
                <a:solidFill>
                  <a:schemeClr val="bg1"/>
                </a:solidFill>
              </a:rPr>
              <a:t>bayes</a:t>
            </a:r>
            <a:r>
              <a:rPr lang="en-US" dirty="0">
                <a:solidFill>
                  <a:schemeClr val="bg1"/>
                </a:solidFill>
              </a:rPr>
              <a:t>-explained/</a:t>
            </a:r>
            <a:endParaRPr lang="ar-SA" dirty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nekst-online.nl</a:t>
            </a:r>
            <a:r>
              <a:rPr lang="en-US" dirty="0">
                <a:solidFill>
                  <a:schemeClr val="bg1"/>
                </a:solidFill>
              </a:rPr>
              <a:t>/sentiment-analysis-using-support-vector-machines</a:t>
            </a:r>
            <a:r>
              <a:rPr lang="ar-SA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Wingdings" charset="2"/>
              <a:buChar char="§"/>
            </a:pPr>
            <a:r>
              <a:rPr lang="en-GB" dirty="0">
                <a:solidFill>
                  <a:schemeClr val="bg1"/>
                </a:solidFill>
              </a:rPr>
              <a:t>http://www.cs.cornell.edu/~tj/publications/joachims_98a.pdf</a:t>
            </a:r>
          </a:p>
          <a:p>
            <a:pPr marL="285750" indent="-285750">
              <a:buFont typeface="Wingdings" charset="2"/>
              <a:buChar char="§"/>
            </a:pPr>
            <a:r>
              <a:rPr lang="en-GB" dirty="0">
                <a:solidFill>
                  <a:schemeClr val="bg1"/>
                </a:solidFill>
              </a:rPr>
              <a:t>http://ijcsit.com/docs/Volume%207/vol7issue1/ijcsit2016070142.pdf</a:t>
            </a:r>
          </a:p>
          <a:p>
            <a:pPr marL="285750" indent="-285750">
              <a:buFont typeface="Wingdings" charset="2"/>
              <a:buChar char="§"/>
            </a:pPr>
            <a:r>
              <a:rPr lang="en-GB" dirty="0">
                <a:solidFill>
                  <a:schemeClr val="bg1"/>
                </a:solidFill>
              </a:rPr>
              <a:t>https://arrow.dit.ie/cgi/viewcontent.cgi?article=1000&amp;context=ittpapnin</a:t>
            </a:r>
          </a:p>
          <a:p>
            <a:pPr marL="285750" indent="-285750">
              <a:buFont typeface="Wingdings" charset="2"/>
              <a:buChar char="§"/>
            </a:pPr>
            <a:r>
              <a:rPr lang="en-GB" dirty="0">
                <a:solidFill>
                  <a:schemeClr val="bg1"/>
                </a:solidFill>
              </a:rPr>
              <a:t>https://www.researchgate.net/publication/267249616_Reviews_Classification_Using_SentiWordNet_Lexicon</a:t>
            </a:r>
          </a:p>
          <a:p>
            <a:pPr marL="285750" indent="-285750">
              <a:buFont typeface="Wingdings" charset="2"/>
              <a:buChar char="§"/>
            </a:pPr>
            <a:endParaRPr lang="en-GB" dirty="0">
              <a:solidFill>
                <a:schemeClr val="bg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2940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23</a:t>
            </a:fld>
            <a:endParaRPr lang="uk-UA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84851" y="2363185"/>
            <a:ext cx="3941579" cy="1019628"/>
          </a:xfrm>
          <a:prstGeom prst="rect">
            <a:avLst/>
          </a:prstGeom>
        </p:spPr>
        <p:txBody>
          <a:bodyPr anchor="ctr" anchorCtr="1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Q/A</a:t>
            </a:r>
            <a:endParaRPr lang="en-US" sz="44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11719" y="1225872"/>
            <a:ext cx="4487844" cy="1172938"/>
          </a:xfrm>
          <a:prstGeom prst="rect">
            <a:avLst/>
          </a:prstGeom>
        </p:spPr>
        <p:txBody>
          <a:bodyPr anchor="ctr" anchorCtr="1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26752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</a:t>
            </a:fld>
            <a:endParaRPr lang="uk-UA"/>
          </a:p>
        </p:txBody>
      </p:sp>
      <p:sp>
        <p:nvSpPr>
          <p:cNvPr id="3" name="Google Shape;821;p21"/>
          <p:cNvSpPr txBox="1">
            <a:spLocks/>
          </p:cNvSpPr>
          <p:nvPr/>
        </p:nvSpPr>
        <p:spPr>
          <a:xfrm>
            <a:off x="221173" y="535925"/>
            <a:ext cx="5609784" cy="510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n-US" sz="2800" dirty="0"/>
              <a:t>Table of contents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5190" y="1306284"/>
            <a:ext cx="51602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000" dirty="0">
                <a:solidFill>
                  <a:schemeClr val="bg1"/>
                </a:solidFill>
                <a:latin typeface="Apple Braille" charset="0"/>
                <a:ea typeface="Apple Braille" charset="0"/>
                <a:cs typeface="Apple Braille" charset="0"/>
              </a:rPr>
              <a:t>Introduction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>
                <a:solidFill>
                  <a:schemeClr val="bg1"/>
                </a:solidFill>
                <a:latin typeface="Apple Braille" charset="0"/>
                <a:ea typeface="Apple Braille" charset="0"/>
                <a:cs typeface="Apple Braille" charset="0"/>
              </a:rPr>
              <a:t>Approach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>
                <a:solidFill>
                  <a:schemeClr val="bg1"/>
                </a:solidFill>
                <a:latin typeface="Apple Braille" charset="0"/>
                <a:ea typeface="Apple Braille" charset="0"/>
                <a:cs typeface="Apple Braille" charset="0"/>
              </a:rPr>
              <a:t>Methodology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>
                <a:solidFill>
                  <a:schemeClr val="bg1"/>
                </a:solidFill>
                <a:latin typeface="Apple Braille" charset="0"/>
                <a:ea typeface="Apple Braille" charset="0"/>
                <a:cs typeface="Apple Braille" charset="0"/>
              </a:rPr>
              <a:t>system work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>
                <a:solidFill>
                  <a:schemeClr val="bg1"/>
                </a:solidFill>
                <a:latin typeface="Apple Braille" charset="0"/>
                <a:ea typeface="Apple Braille" charset="0"/>
                <a:cs typeface="Apple Braille" charset="0"/>
              </a:rPr>
              <a:t>Interface 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>
                <a:solidFill>
                  <a:schemeClr val="bg1"/>
                </a:solidFill>
                <a:latin typeface="Apple Braille" charset="0"/>
                <a:ea typeface="Apple Braille" charset="0"/>
                <a:cs typeface="Apple Braille" charset="0"/>
              </a:rPr>
              <a:t>Q/A </a:t>
            </a:r>
          </a:p>
        </p:txBody>
      </p:sp>
    </p:spTree>
    <p:extLst>
      <p:ext uri="{BB962C8B-B14F-4D97-AF65-F5344CB8AC3E}">
        <p14:creationId xmlns:p14="http://schemas.microsoft.com/office/powerpoint/2010/main" val="20633566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4</a:t>
            </a:fld>
            <a:endParaRPr lang="uk-UA"/>
          </a:p>
        </p:txBody>
      </p:sp>
      <p:sp>
        <p:nvSpPr>
          <p:cNvPr id="3" name="Rectangle 2"/>
          <p:cNvSpPr/>
          <p:nvPr/>
        </p:nvSpPr>
        <p:spPr>
          <a:xfrm>
            <a:off x="486509" y="449103"/>
            <a:ext cx="39132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eirut" charset="-78"/>
                <a:ea typeface="Beirut" charset="-78"/>
                <a:cs typeface="Beirut" charset="-78"/>
              </a:rPr>
              <a:t>INTRODUCTION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83076" y="1228447"/>
            <a:ext cx="6877897" cy="34304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Courier New" charset="0"/>
              <a:buChar char="o"/>
            </a:pPr>
            <a:r>
              <a:rPr lang="en-US" sz="1600" b="1" dirty="0">
                <a:solidFill>
                  <a:schemeClr val="bg1"/>
                </a:solidFill>
              </a:rPr>
              <a:t>Data Mining &amp; Natural Language processing (NLP)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583077" y="1889170"/>
            <a:ext cx="7328471" cy="48961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Courier New" charset="0"/>
              <a:buChar char="o"/>
            </a:pPr>
            <a:r>
              <a:rPr lang="en-US" sz="16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What Natural Language Processing (NLP) is using for?</a:t>
            </a:r>
            <a:endParaRPr lang="en-US" sz="1600" dirty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13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913B84-9F0C-4C83-8205-286BC2BA12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3" b="8612"/>
          <a:stretch/>
        </p:blipFill>
        <p:spPr>
          <a:xfrm>
            <a:off x="2696546" y="2696466"/>
            <a:ext cx="3614738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95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5</a:t>
            </a:fld>
            <a:endParaRPr lang="uk-UA"/>
          </a:p>
        </p:txBody>
      </p:sp>
      <p:sp>
        <p:nvSpPr>
          <p:cNvPr id="3" name="Rectangle 2"/>
          <p:cNvSpPr/>
          <p:nvPr/>
        </p:nvSpPr>
        <p:spPr>
          <a:xfrm>
            <a:off x="486509" y="449104"/>
            <a:ext cx="4125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eirut" charset="-78"/>
                <a:ea typeface="Beirut" charset="-78"/>
                <a:cs typeface="Beirut" charset="-78"/>
              </a:rPr>
              <a:t>…</a:t>
            </a:r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eirut" charset="-78"/>
                <a:ea typeface="Beirut" charset="-78"/>
                <a:cs typeface="Beirut" charset="-78"/>
              </a:rPr>
              <a:t>INTRODUCTION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83077" y="1204120"/>
            <a:ext cx="52386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Baghdad" charset="-78"/>
                <a:cs typeface="Baghdad" charset="-78"/>
              </a:rPr>
              <a:t>Sentiment Analysis ?</a:t>
            </a:r>
            <a:br>
              <a:rPr lang="en-US" sz="1600" b="1" dirty="0">
                <a:solidFill>
                  <a:schemeClr val="bg1"/>
                </a:solidFill>
                <a:latin typeface="+mn-lt"/>
                <a:ea typeface="Baghdad" charset="-78"/>
                <a:cs typeface="Baghdad" charset="-78"/>
              </a:rPr>
            </a:br>
            <a:endParaRPr lang="en-US" sz="1600" b="1" dirty="0">
              <a:solidFill>
                <a:schemeClr val="bg1"/>
              </a:solidFill>
              <a:latin typeface="+mn-lt"/>
              <a:ea typeface="Baghdad" charset="-78"/>
              <a:cs typeface="Baghdad" charset="-78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Baghdad" charset="-78"/>
                <a:cs typeface="Baghdad" charset="-78"/>
              </a:rPr>
              <a:t>Why is Sentiment Analysis important? </a:t>
            </a:r>
            <a:br>
              <a:rPr lang="en-US" sz="1600" b="1" dirty="0">
                <a:solidFill>
                  <a:schemeClr val="bg1"/>
                </a:solidFill>
                <a:latin typeface="+mn-lt"/>
                <a:ea typeface="Baghdad" charset="-78"/>
                <a:cs typeface="Baghdad" charset="-78"/>
              </a:rPr>
            </a:br>
            <a:endParaRPr lang="en-US" sz="1600" b="1" dirty="0">
              <a:solidFill>
                <a:schemeClr val="bg1"/>
              </a:solidFill>
              <a:latin typeface="+mn-lt"/>
              <a:ea typeface="Baghdad" charset="-78"/>
              <a:cs typeface="Baghdad" charset="-78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Baghdad" charset="-78"/>
                <a:cs typeface="Baghdad" charset="-78"/>
              </a:rPr>
              <a:t>Why Twitter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312" y="245375"/>
            <a:ext cx="1987721" cy="11669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449" y="368879"/>
            <a:ext cx="718872" cy="9199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512" y="1204120"/>
            <a:ext cx="2315265" cy="21081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682" y="3312269"/>
            <a:ext cx="2299095" cy="14585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135" y="715618"/>
            <a:ext cx="4173670" cy="3192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923" y="1127130"/>
            <a:ext cx="5524500" cy="3581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269028" y="2169630"/>
            <a:ext cx="2985293" cy="769441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eirut" charset="-78"/>
                <a:ea typeface="Beirut" charset="-78"/>
                <a:cs typeface="Beirut" charset="-78"/>
              </a:rPr>
              <a:t>310+ Million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09901" y="2947103"/>
            <a:ext cx="1103545" cy="769441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eirut" charset="-78"/>
                <a:ea typeface="Beirut" charset="-78"/>
                <a:cs typeface="Beirut" charset="-78"/>
              </a:rPr>
              <a:t>6000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11703" y="3777064"/>
            <a:ext cx="2934074" cy="769441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eirut" charset="-78"/>
                <a:ea typeface="Beirut" charset="-78"/>
                <a:cs typeface="Beirut" charset="-78"/>
              </a:rPr>
              <a:t>500 Million</a:t>
            </a:r>
          </a:p>
        </p:txBody>
      </p:sp>
    </p:spTree>
    <p:extLst>
      <p:ext uri="{BB962C8B-B14F-4D97-AF65-F5344CB8AC3E}">
        <p14:creationId xmlns:p14="http://schemas.microsoft.com/office/powerpoint/2010/main" val="19734889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6</a:t>
            </a:fld>
            <a:endParaRPr lang="uk-UA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532" y="771325"/>
            <a:ext cx="6320075" cy="409038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1"/>
          <p:cNvSpPr txBox="1">
            <a:spLocks/>
          </p:cNvSpPr>
          <p:nvPr/>
        </p:nvSpPr>
        <p:spPr>
          <a:xfrm>
            <a:off x="195613" y="41936"/>
            <a:ext cx="3815072" cy="49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spcBef>
                <a:spcPts val="0"/>
              </a:spcBef>
              <a:buClrTx/>
              <a:buSzTx/>
              <a:buFontTx/>
              <a:buNone/>
            </a:pP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Approach</a:t>
            </a:r>
            <a:r>
              <a:rPr lang="ar-SA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:</a:t>
            </a:r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03149" y="949455"/>
            <a:ext cx="78527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non-English Tweets 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Replacing Emoticons by their polarity 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Remove URL,, Hashtags, Numbers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Replace Sequence of Repeated Characters 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eg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. ‘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coooooooool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’ by ‘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coool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’ </a:t>
            </a:r>
          </a:p>
        </p:txBody>
      </p:sp>
    </p:spTree>
    <p:extLst>
      <p:ext uri="{BB962C8B-B14F-4D97-AF65-F5344CB8AC3E}">
        <p14:creationId xmlns:p14="http://schemas.microsoft.com/office/powerpoint/2010/main" val="61125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25 L 1.66667E-6 -4.07407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7</a:t>
            </a:fld>
            <a:endParaRPr lang="uk-UA"/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233713" y="210345"/>
            <a:ext cx="8516587" cy="651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spcBef>
                <a:spcPts val="0"/>
              </a:spcBef>
              <a:buClrTx/>
              <a:buSzTx/>
              <a:buNone/>
            </a:pP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ea typeface="Apple Braille" charset="0"/>
                <a:cs typeface="Apple Braille" charset="0"/>
              </a:rPr>
              <a:t>Tools and Technology </a:t>
            </a:r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6600" y="1140904"/>
            <a:ext cx="6642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lang="en-US" sz="1800" b="1" dirty="0">
                <a:solidFill>
                  <a:schemeClr val="bg1"/>
                </a:solidFill>
              </a:rPr>
              <a:t>Python 3.0</a:t>
            </a:r>
            <a:br>
              <a:rPr lang="en-US" sz="1800" b="1" dirty="0">
                <a:solidFill>
                  <a:schemeClr val="bg1"/>
                </a:solidFill>
              </a:rPr>
            </a:br>
            <a:endParaRPr lang="en-US" sz="1800" b="1" dirty="0">
              <a:solidFill>
                <a:schemeClr val="bg1"/>
              </a:solidFill>
            </a:endParaRPr>
          </a:p>
          <a:p>
            <a:pPr marL="342900" indent="-342900">
              <a:buFont typeface="Wingdings" charset="2"/>
              <a:buChar char="ü"/>
            </a:pPr>
            <a:r>
              <a:rPr lang="en-US" sz="1800" b="1" dirty="0">
                <a:solidFill>
                  <a:schemeClr val="bg1"/>
                </a:solidFill>
              </a:rPr>
              <a:t>NLTK Package</a:t>
            </a:r>
            <a:br>
              <a:rPr lang="en-US" sz="1800" b="1" dirty="0">
                <a:solidFill>
                  <a:schemeClr val="bg1"/>
                </a:solidFill>
              </a:rPr>
            </a:br>
            <a:endParaRPr lang="en-US" sz="1800" b="1" dirty="0">
              <a:solidFill>
                <a:schemeClr val="bg1"/>
              </a:solidFill>
            </a:endParaRPr>
          </a:p>
          <a:p>
            <a:pPr marL="342900" indent="-342900">
              <a:buFont typeface="Wingdings" charset="2"/>
              <a:buChar char="ü"/>
            </a:pPr>
            <a:r>
              <a:rPr lang="en-US" sz="1800" b="1" dirty="0">
                <a:solidFill>
                  <a:schemeClr val="bg1"/>
                </a:solidFill>
              </a:rPr>
              <a:t>HTML &amp;&amp; CSS &amp;&amp; JavaScript &amp;&amp; ASP.NET</a:t>
            </a:r>
            <a:br>
              <a:rPr lang="en-US" sz="1800" b="1" dirty="0">
                <a:solidFill>
                  <a:schemeClr val="bg1"/>
                </a:solidFill>
              </a:rPr>
            </a:br>
            <a:r>
              <a:rPr lang="en-US" sz="1800" b="1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Font typeface="Wingdings" charset="2"/>
              <a:buChar char="ü"/>
            </a:pPr>
            <a:r>
              <a:rPr lang="en-US" sz="1800" b="1" dirty="0">
                <a:solidFill>
                  <a:schemeClr val="bg1"/>
                </a:solidFill>
              </a:rPr>
              <a:t>Twitter API &amp;&amp; Google API  </a:t>
            </a:r>
          </a:p>
        </p:txBody>
      </p:sp>
    </p:spTree>
    <p:extLst>
      <p:ext uri="{BB962C8B-B14F-4D97-AF65-F5344CB8AC3E}">
        <p14:creationId xmlns:p14="http://schemas.microsoft.com/office/powerpoint/2010/main" val="57539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8</a:t>
            </a:fld>
            <a:endParaRPr lang="uk-UA"/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195613" y="187043"/>
            <a:ext cx="3792187" cy="65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spcBef>
                <a:spcPts val="0"/>
              </a:spcBef>
              <a:buClrTx/>
              <a:buSzTx/>
              <a:buNone/>
            </a:pP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ea typeface="Apple Braille" charset="0"/>
                <a:cs typeface="Apple Braille" charset="0"/>
              </a:rPr>
              <a:t>Methodology</a:t>
            </a:r>
            <a:r>
              <a:rPr lang="ar-SA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:</a:t>
            </a:r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372" y="843149"/>
            <a:ext cx="2957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1800" dirty="0">
                <a:solidFill>
                  <a:schemeClr val="bg1"/>
                </a:solidFill>
              </a:rPr>
              <a:t>Naive Bayes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800" dirty="0">
                <a:solidFill>
                  <a:schemeClr val="bg1"/>
                </a:solidFill>
              </a:rPr>
              <a:t>SVM 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800" dirty="0">
                <a:solidFill>
                  <a:schemeClr val="bg1"/>
                </a:solidFill>
              </a:rPr>
              <a:t>Sentiwordnet</a:t>
            </a:r>
          </a:p>
        </p:txBody>
      </p:sp>
    </p:spTree>
    <p:extLst>
      <p:ext uri="{BB962C8B-B14F-4D97-AF65-F5344CB8AC3E}">
        <p14:creationId xmlns:p14="http://schemas.microsoft.com/office/powerpoint/2010/main" val="17936410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9</a:t>
            </a:fld>
            <a:endParaRPr lang="uk-UA"/>
          </a:p>
        </p:txBody>
      </p:sp>
      <p:sp>
        <p:nvSpPr>
          <p:cNvPr id="3" name="TextBox 2"/>
          <p:cNvSpPr txBox="1"/>
          <p:nvPr/>
        </p:nvSpPr>
        <p:spPr>
          <a:xfrm>
            <a:off x="320414" y="351854"/>
            <a:ext cx="305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v"/>
            </a:pPr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Naive Bayes</a:t>
            </a:r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4143" y="813519"/>
            <a:ext cx="3710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is Naive Bayes Algorithm?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3470" y="1121296"/>
            <a:ext cx="3710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Easy to build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3470" y="1429073"/>
            <a:ext cx="3710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Works like :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9790" y="1866390"/>
            <a:ext cx="3710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P(c|x) from P(c), P(x) and P(x|c).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975" y="2260070"/>
            <a:ext cx="3207485" cy="176271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674142" y="4289484"/>
            <a:ext cx="5071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What are the Pros and Cons of Naive Bayes?</a:t>
            </a:r>
          </a:p>
        </p:txBody>
      </p:sp>
    </p:spTree>
    <p:extLst>
      <p:ext uri="{BB962C8B-B14F-4D97-AF65-F5344CB8AC3E}">
        <p14:creationId xmlns:p14="http://schemas.microsoft.com/office/powerpoint/2010/main" val="8973986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4829</TotalTime>
  <Words>495</Words>
  <Application>Microsoft Office PowerPoint</Application>
  <PresentationFormat>On-screen Show (16:9)</PresentationFormat>
  <Paragraphs>124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Apple Braille</vt:lpstr>
      <vt:lpstr>Arial</vt:lpstr>
      <vt:lpstr>Beirut</vt:lpstr>
      <vt:lpstr>Courier New</vt:lpstr>
      <vt:lpstr>Times New Roman</vt:lpstr>
      <vt:lpstr>Titillium Web</vt:lpstr>
      <vt:lpstr>Titillium Web ExtraLight</vt:lpstr>
      <vt:lpstr>Wingdings</vt:lpstr>
      <vt:lpstr>Thaliard template</vt:lpstr>
      <vt:lpstr>PowerPoint Presentation</vt:lpstr>
      <vt:lpstr>Twitter Sentiment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kernel trick</vt:lpstr>
      <vt:lpstr>PowerPoint Presentation</vt:lpstr>
      <vt:lpstr>PowerPoint Presentation</vt:lpstr>
      <vt:lpstr>PowerPoint Presentation</vt:lpstr>
      <vt:lpstr> Use Case Diagram </vt:lpstr>
      <vt:lpstr> Class diagram </vt:lpstr>
      <vt:lpstr> Activity diagram </vt:lpstr>
      <vt:lpstr> Sequence diagram </vt:lpstr>
      <vt:lpstr> Entity Relationship Diagram “ERD”</vt:lpstr>
      <vt:lpstr>User interface of system .. What will be</vt:lpstr>
      <vt:lpstr>Result and Output</vt:lpstr>
      <vt:lpstr>REFERENCES: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 </dc:title>
  <cp:lastModifiedBy>khaled badr</cp:lastModifiedBy>
  <cp:revision>94</cp:revision>
  <dcterms:modified xsi:type="dcterms:W3CDTF">2019-04-27T18:21:26Z</dcterms:modified>
</cp:coreProperties>
</file>