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7" r:id="rId6"/>
    <p:sldId id="268" r:id="rId7"/>
    <p:sldId id="259" r:id="rId8"/>
    <p:sldId id="269" r:id="rId9"/>
    <p:sldId id="270" r:id="rId10"/>
    <p:sldId id="271" r:id="rId11"/>
    <p:sldId id="272" r:id="rId12"/>
    <p:sldId id="273" r:id="rId13"/>
    <p:sldId id="281" r:id="rId14"/>
    <p:sldId id="283" r:id="rId15"/>
    <p:sldId id="284" r:id="rId16"/>
    <p:sldId id="287" r:id="rId17"/>
    <p:sldId id="265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 Classic" panose="020B0604020202020204" charset="0"/>
      <p:regular r:id="rId23"/>
    </p:embeddedFont>
    <p:embeddedFont>
      <p:font typeface="Montserrat Classic Bold" panose="020B0604020202020204" charset="0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68" d="100"/>
          <a:sy n="68" d="100"/>
        </p:scale>
        <p:origin x="816" y="72"/>
      </p:cViewPr>
      <p:guideLst>
        <p:guide orient="horz" pos="2174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mazen.3132000@gmail.com" TargetMode="External"/><Relationship Id="rId7" Type="http://schemas.openxmlformats.org/officeDocument/2006/relationships/hyperlink" Target="mailto:rewaaelfaham4@gmail.com" TargetMode="External"/><Relationship Id="rId2" Type="http://schemas.openxmlformats.org/officeDocument/2006/relationships/hyperlink" Target="mailto:kh.dayem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ibrahim.yosry222@gmail.com" TargetMode="External"/><Relationship Id="rId5" Type="http://schemas.openxmlformats.org/officeDocument/2006/relationships/hyperlink" Target="mailto:AmrMousa412@gmail.com" TargetMode="External"/><Relationship Id="rId4" Type="http://schemas.openxmlformats.org/officeDocument/2006/relationships/hyperlink" Target="mailto:youssefadel69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949" y="4142303"/>
            <a:ext cx="4834595" cy="712759"/>
            <a:chOff x="0" y="0"/>
            <a:chExt cx="1273309" cy="187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3309" cy="187722"/>
            </a:xfrm>
            <a:custGeom>
              <a:avLst/>
              <a:gdLst/>
              <a:ahLst/>
              <a:cxnLst/>
              <a:rect l="l" t="t" r="r" b="b"/>
              <a:pathLst>
                <a:path w="1273309" h="187722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560451" y="4142303"/>
            <a:ext cx="4834595" cy="712759"/>
            <a:chOff x="0" y="0"/>
            <a:chExt cx="1273309" cy="1877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3309" cy="187722"/>
            </a:xfrm>
            <a:custGeom>
              <a:avLst/>
              <a:gdLst/>
              <a:ahLst/>
              <a:cxnLst/>
              <a:rect l="l" t="t" r="r" b="b"/>
              <a:pathLst>
                <a:path w="1273309" h="187722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98993" y="3986764"/>
            <a:ext cx="9890014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Montserrat Classic Bold" panose="00000800000000000000"/>
              </a:rPr>
              <a:t>SMART 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98993" y="5067786"/>
            <a:ext cx="989001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1320" dirty="0">
                <a:solidFill>
                  <a:srgbClr val="FFFFFF"/>
                </a:solidFill>
                <a:latin typeface="Montserrat Classic Bold" panose="00000800000000000000"/>
              </a:rPr>
              <a:t>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57381" y="6472753"/>
            <a:ext cx="3573239" cy="39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FFFFFF"/>
                </a:solidFill>
                <a:latin typeface="Montserrat Classic" panose="00000500000000000000"/>
              </a:rPr>
              <a:t>Alex 39</a:t>
            </a:r>
          </a:p>
        </p:txBody>
      </p:sp>
      <p:sp>
        <p:nvSpPr>
          <p:cNvPr id="11" name="AutoShape 11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7517" y="4000500"/>
            <a:ext cx="7620000" cy="4987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LCD : this module is used to send massages to the user 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KEYPAD : this module is used to receive massages from the user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LM35 : this temperature sensor is used to calculate the room temperature to control the AC unit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BT-MODULE : this module is used to allow wireless use of the system (TX/RX)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1992809"/>
            <a:ext cx="61838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HAL</a:t>
            </a:r>
          </a:p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7517" y="4152900"/>
            <a:ext cx="7620000" cy="3909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EEPROM : this i2c memory is used to store username and password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BUZZER : this is used as an anti theft alarm for security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SERVO : this is used to open or close the home door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DC MOTOR : this is used to simulate the fan in the AC unit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2019300"/>
            <a:ext cx="61838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HAL</a:t>
            </a:r>
          </a:p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7517" y="4152900"/>
            <a:ext cx="7620000" cy="394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User interface :</a:t>
            </a:r>
            <a:r>
              <a:rPr lang="en-US" altLang="ar-EG" sz="2000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It is consisting of two files User_interface.h</a:t>
            </a:r>
            <a:endParaRPr lang="en-US" altLang="ar-EG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indent="0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ar-EG" sz="2000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  and User_interface.c </a:t>
            </a: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Admin interface :</a:t>
            </a:r>
            <a:r>
              <a:rPr lang="en-US" altLang="ar-EG" sz="2000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It is consisting of two files Admin_interface.h  and Admin_interface.c 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altLang="ar-EG" sz="2000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Check_file:t is consisting of two files Check_file.h</a:t>
            </a:r>
            <a:endParaRPr lang="en-US" altLang="ar-EG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indent="0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ar-EG" sz="2000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  and Check_file.c </a:t>
            </a: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main : it is file.c. it is contains the code that gets executed when the program is run.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2019300"/>
            <a:ext cx="61838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APP</a:t>
            </a:r>
          </a:p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24000" y="2019300"/>
            <a:ext cx="61838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APP</a:t>
            </a:r>
          </a:p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59585" y="4000500"/>
            <a:ext cx="6621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   User interface : In usere file you found all user mode code (rigestration and control )</a:t>
            </a:r>
            <a:endParaRPr lang="en-US"/>
          </a:p>
        </p:txBody>
      </p:sp>
      <p:sp>
        <p:nvSpPr>
          <p:cNvPr id="5" name="TextBox 3"/>
          <p:cNvSpPr txBox="1"/>
          <p:nvPr/>
        </p:nvSpPr>
        <p:spPr>
          <a:xfrm>
            <a:off x="1524000" y="5067300"/>
            <a:ext cx="6183824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Function Prototypes:</a:t>
            </a:r>
          </a:p>
        </p:txBody>
      </p:sp>
      <p:pic>
        <p:nvPicPr>
          <p:cNvPr id="6" name="Picture 5" descr="Screenshot 2023-12-29 223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085965"/>
            <a:ext cx="9190355" cy="2140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24000" y="2019300"/>
            <a:ext cx="61838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APP</a:t>
            </a:r>
          </a:p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59585" y="4000500"/>
            <a:ext cx="7034530" cy="836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  Admin interface : In Admin file you found all Admin  mode code (rigestration and control )</a:t>
            </a:r>
            <a:endParaRPr lang="en-US"/>
          </a:p>
        </p:txBody>
      </p:sp>
      <p:sp>
        <p:nvSpPr>
          <p:cNvPr id="5" name="TextBox 3"/>
          <p:cNvSpPr txBox="1"/>
          <p:nvPr/>
        </p:nvSpPr>
        <p:spPr>
          <a:xfrm>
            <a:off x="1524000" y="5067300"/>
            <a:ext cx="6183824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Function Prototypes:</a:t>
            </a:r>
          </a:p>
        </p:txBody>
      </p:sp>
      <p:pic>
        <p:nvPicPr>
          <p:cNvPr id="2" name="Picture 1" descr="Screenshot 2023-12-29 231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30" y="7142480"/>
            <a:ext cx="9038590" cy="2016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24000" y="2019300"/>
            <a:ext cx="61838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APP</a:t>
            </a:r>
          </a:p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59585" y="4000500"/>
            <a:ext cx="7034530" cy="1365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 </a:t>
            </a:r>
            <a:r>
              <a:rPr lang="en-US" altLang="ar-EG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Check_file</a:t>
            </a:r>
            <a:r>
              <a:rPr lang="en-US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 :This file write for ckeck the password of user , admin and its user name </a:t>
            </a:r>
          </a:p>
          <a:p>
            <a:r>
              <a:rPr lang="en-US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check file has function to control room tempruter</a:t>
            </a:r>
          </a:p>
          <a:p>
            <a:endParaRPr lang="en-US" dirty="0">
              <a:solidFill>
                <a:srgbClr val="FFFFFF"/>
              </a:solidFill>
              <a:latin typeface="Montserrat Classic" panose="00000500000000000000"/>
              <a:sym typeface="+mn-ea"/>
            </a:endParaRPr>
          </a:p>
          <a:p>
            <a:r>
              <a:rPr lang="en-US" dirty="0">
                <a:solidFill>
                  <a:srgbClr val="FFFFFF"/>
                </a:solidFill>
                <a:latin typeface="Montserrat Classic" panose="00000500000000000000"/>
                <a:sym typeface="+mn-ea"/>
              </a:rPr>
              <a:t> </a:t>
            </a:r>
            <a:endParaRPr lang="en-US"/>
          </a:p>
        </p:txBody>
      </p:sp>
      <p:sp>
        <p:nvSpPr>
          <p:cNvPr id="5" name="TextBox 3"/>
          <p:cNvSpPr txBox="1"/>
          <p:nvPr/>
        </p:nvSpPr>
        <p:spPr>
          <a:xfrm>
            <a:off x="1981200" y="5372100"/>
            <a:ext cx="6183824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Function Prototypes:</a:t>
            </a:r>
          </a:p>
        </p:txBody>
      </p:sp>
      <p:pic>
        <p:nvPicPr>
          <p:cNvPr id="6" name="Picture 5" descr="Screenshot 2023-12-29 233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90" y="7048500"/>
            <a:ext cx="9262110" cy="2750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24000" y="2019300"/>
            <a:ext cx="8998585" cy="76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Project Link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1219200" y="3467100"/>
            <a:ext cx="7529830" cy="13716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https://github.com/khaleddayem/SMART-HOME/tree/main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6954" y="3827943"/>
            <a:ext cx="10614092" cy="154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  <a:spcBef>
                <a:spcPct val="0"/>
              </a:spcBef>
            </a:pPr>
            <a:r>
              <a:rPr lang="en-US" sz="9000" spc="900">
                <a:solidFill>
                  <a:srgbClr val="FFFFFF"/>
                </a:solidFill>
                <a:latin typeface="Montserrat Classic Bold" panose="00000800000000000000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75953" y="5938432"/>
            <a:ext cx="8936094" cy="31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ALEX 39 GROUP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415214" y="5121830"/>
            <a:ext cx="8567986" cy="3764526"/>
            <a:chOff x="0" y="-123825"/>
            <a:chExt cx="11423981" cy="5019367"/>
          </a:xfrm>
        </p:grpSpPr>
        <p:sp>
          <p:nvSpPr>
            <p:cNvPr id="5" name="TextBox 5"/>
            <p:cNvSpPr txBox="1"/>
            <p:nvPr/>
          </p:nvSpPr>
          <p:spPr>
            <a:xfrm>
              <a:off x="0" y="-123825"/>
              <a:ext cx="8782381" cy="1276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  <a:spcBef>
                  <a:spcPct val="0"/>
                </a:spcBef>
              </a:pPr>
              <a:r>
                <a:rPr lang="en-US" sz="6000" dirty="0">
                  <a:solidFill>
                    <a:srgbClr val="FFFFFF"/>
                  </a:solidFill>
                  <a:latin typeface="Montserrat Classic Bold" panose="00000800000000000000"/>
                </a:rPr>
                <a:t>OUR TEAM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597545"/>
              <a:ext cx="11423981" cy="32979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</a:rPr>
                <a:t>khaled mohamed Ahmed  -------  </a:t>
              </a: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  <a:hlinkClick r:id="rId2"/>
                </a:rPr>
                <a:t>kh.dayem@gmail.com</a:t>
              </a:r>
              <a:endParaRPr lang="en-US" sz="2000" dirty="0">
                <a:solidFill>
                  <a:srgbClr val="FFFFFF"/>
                </a:solidFill>
                <a:latin typeface="Montserrat Classic" panose="00000500000000000000"/>
              </a:endParaR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</a:rPr>
                <a:t>Mazen Hamdi Ahmed     -------  </a:t>
              </a: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  <a:hlinkClick r:id="rId3"/>
                </a:rPr>
                <a:t>mazen.3132000@gmail.com</a:t>
              </a:r>
              <a:endParaRPr lang="en-US" sz="2000" dirty="0">
                <a:solidFill>
                  <a:srgbClr val="FFFFFF"/>
                </a:solidFill>
                <a:latin typeface="Montserrat Classic" panose="00000500000000000000"/>
              </a:endParaR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</a:rPr>
                <a:t>Youssef Adel Mahmoud  -------  </a:t>
              </a: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  <a:hlinkClick r:id="rId4"/>
                </a:rPr>
                <a:t>youssefadel692000@gmail.com</a:t>
              </a:r>
              <a:endParaRPr lang="en-US" sz="2000" dirty="0">
                <a:solidFill>
                  <a:srgbClr val="FFFFFF"/>
                </a:solidFill>
                <a:latin typeface="Montserrat Classic" panose="00000500000000000000"/>
              </a:endParaR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</a:rPr>
                <a:t>Amr Moussa Abdallah   -------  </a:t>
              </a: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  <a:hlinkClick r:id="rId5"/>
                </a:rPr>
                <a:t>AmrMousa412@gmail.com</a:t>
              </a:r>
              <a:endParaRPr lang="en-US" sz="2000" dirty="0">
                <a:solidFill>
                  <a:srgbClr val="FFFFFF"/>
                </a:solidFill>
                <a:latin typeface="Montserrat Classic" panose="00000500000000000000"/>
              </a:endParaR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</a:rPr>
                <a:t>Ibrahim Yosry Hosny   -------  </a:t>
              </a: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  <a:hlinkClick r:id="rId6"/>
                </a:rPr>
                <a:t>ibrahim.yosry222@gmail.com</a:t>
              </a:r>
              <a:endParaRPr lang="en-US" sz="2000" dirty="0">
                <a:solidFill>
                  <a:srgbClr val="FFFFFF"/>
                </a:solidFill>
                <a:latin typeface="Montserrat Classic" panose="00000500000000000000"/>
              </a:endParaR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</a:rPr>
                <a:t>Rewaa mohamed Elfaham -------  </a:t>
              </a:r>
              <a:r>
                <a:rPr lang="en-US" sz="2000" dirty="0">
                  <a:solidFill>
                    <a:srgbClr val="FFFFFF"/>
                  </a:solidFill>
                  <a:latin typeface="Montserrat Classic" panose="00000500000000000000"/>
                  <a:hlinkClick r:id="rId7"/>
                </a:rPr>
                <a:t>rewaaelfaham4@gmail.com</a:t>
              </a:r>
              <a:endParaRPr lang="en-US" sz="2000" dirty="0">
                <a:solidFill>
                  <a:srgbClr val="FFFFFF"/>
                </a:solidFill>
                <a:latin typeface="Montserrat Classic" panose="00000500000000000000"/>
              </a:endParaR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endParaRPr lang="en-US" sz="2000" dirty="0">
                <a:solidFill>
                  <a:srgbClr val="FFFFFF"/>
                </a:solidFill>
                <a:latin typeface="Montserrat Classic" panose="0000050000000000000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759851" y="4849072"/>
            <a:ext cx="300695" cy="3824259"/>
            <a:chOff x="0" y="0"/>
            <a:chExt cx="79195" cy="10072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9195" cy="1007212"/>
            </a:xfrm>
            <a:custGeom>
              <a:avLst/>
              <a:gdLst/>
              <a:ahLst/>
              <a:cxnLst/>
              <a:rect l="l" t="t" r="r" b="b"/>
              <a:pathLst>
                <a:path w="79195" h="1007212">
                  <a:moveTo>
                    <a:pt x="0" y="0"/>
                  </a:moveTo>
                  <a:lnTo>
                    <a:pt x="79195" y="0"/>
                  </a:lnTo>
                  <a:lnTo>
                    <a:pt x="79195" y="1007212"/>
                  </a:lnTo>
                  <a:lnTo>
                    <a:pt x="0" y="1007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7625"/>
              <a:ext cx="79195" cy="9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pic>
        <p:nvPicPr>
          <p:cNvPr id="1026" name="Picture 2" descr="AMIT Learn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49149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17430" y="2476500"/>
            <a:ext cx="355600" cy="5077518"/>
            <a:chOff x="0" y="0"/>
            <a:chExt cx="93656" cy="7726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656" cy="772662"/>
            </a:xfrm>
            <a:custGeom>
              <a:avLst/>
              <a:gdLst/>
              <a:ahLst/>
              <a:cxnLst/>
              <a:rect l="l" t="t" r="r" b="b"/>
              <a:pathLst>
                <a:path w="93656" h="772662">
                  <a:moveTo>
                    <a:pt x="0" y="0"/>
                  </a:moveTo>
                  <a:lnTo>
                    <a:pt x="93656" y="0"/>
                  </a:lnTo>
                  <a:lnTo>
                    <a:pt x="93656" y="772662"/>
                  </a:lnTo>
                  <a:lnTo>
                    <a:pt x="0" y="772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3656" cy="82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60320" y="4810076"/>
            <a:ext cx="6937959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Contents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25693" y="2170236"/>
            <a:ext cx="4719107" cy="5383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solidFill>
                  <a:srgbClr val="FFFFFF"/>
                </a:solidFill>
                <a:latin typeface="Montserrat Classic Bold" panose="00000800000000000000"/>
              </a:rPr>
              <a:t>1- Hardware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solidFill>
                  <a:srgbClr val="FFFFFF"/>
                </a:solidFill>
                <a:latin typeface="Montserrat Classic Bold" panose="00000800000000000000"/>
              </a:rPr>
              <a:t>2- Software Layers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solidFill>
                  <a:srgbClr val="FFFFFF"/>
                </a:solidFill>
                <a:latin typeface="Montserrat Classic Bold" panose="00000800000000000000"/>
              </a:rPr>
              <a:t>3- LIB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solidFill>
                  <a:srgbClr val="FFFFFF"/>
                </a:solidFill>
                <a:latin typeface="Montserrat Classic Bold" panose="00000800000000000000"/>
              </a:rPr>
              <a:t>4- HAL DRIVER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solidFill>
                  <a:srgbClr val="FFFFFF"/>
                </a:solidFill>
                <a:latin typeface="Montserrat Classic Bold" panose="00000800000000000000"/>
              </a:rPr>
              <a:t>5- MCAL DRIVER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solidFill>
                  <a:srgbClr val="FFFFFF"/>
                </a:solidFill>
                <a:latin typeface="Montserrat Classic Bold" panose="00000800000000000000"/>
              </a:rPr>
              <a:t>6- Application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-152400" y="3604617"/>
            <a:ext cx="60695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HARDWARE</a:t>
            </a:r>
          </a:p>
          <a:p>
            <a:pPr algn="r"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DESIGN</a:t>
            </a:r>
          </a:p>
        </p:txBody>
      </p:sp>
      <p:sp>
        <p:nvSpPr>
          <p:cNvPr id="6" name="AutoShape 6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9" name="Picture 8" descr="A computer screen shot of a circuit board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333500"/>
            <a:ext cx="10572750" cy="72861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17430" y="1257299"/>
            <a:ext cx="355600" cy="8000331"/>
            <a:chOff x="0" y="0"/>
            <a:chExt cx="93656" cy="7726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656" cy="772662"/>
            </a:xfrm>
            <a:custGeom>
              <a:avLst/>
              <a:gdLst/>
              <a:ahLst/>
              <a:cxnLst/>
              <a:rect l="l" t="t" r="r" b="b"/>
              <a:pathLst>
                <a:path w="93656" h="772662">
                  <a:moveTo>
                    <a:pt x="0" y="0"/>
                  </a:moveTo>
                  <a:lnTo>
                    <a:pt x="93656" y="0"/>
                  </a:lnTo>
                  <a:lnTo>
                    <a:pt x="93656" y="772662"/>
                  </a:lnTo>
                  <a:lnTo>
                    <a:pt x="0" y="772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3656" cy="82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825693" y="1066799"/>
            <a:ext cx="4719107" cy="8000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1- ATMEGA32 MCU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2- 40*2 LCD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3- KEYPAD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4- ALARM BUZZER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5- LEDS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6- DC MOTOR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7- SERVO MOTOR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8- BT MODULE HC-06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9- LM35 TEMP SENSOR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10- EEPROM I2C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Montserrat Classic Bold" panose="00000800000000000000"/>
              </a:rPr>
              <a:t>11- DIMMER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5631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1143000" y="3718581"/>
            <a:ext cx="60695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HARDWARE</a:t>
            </a:r>
          </a:p>
          <a:p>
            <a:pPr algn="r"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5631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695538" y="4346669"/>
            <a:ext cx="60695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SOFTWARE</a:t>
            </a:r>
          </a:p>
          <a:p>
            <a:pPr algn="r"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9135794" y="2801916"/>
            <a:ext cx="6492240" cy="1371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9135794" y="4457700"/>
            <a:ext cx="6492240" cy="13716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9144000" y="6113484"/>
            <a:ext cx="6492240" cy="13716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 rot="5400000">
            <a:off x="14256230" y="4466796"/>
            <a:ext cx="4701361" cy="13716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/>
          <p:cNvSpPr txBox="1"/>
          <p:nvPr/>
        </p:nvSpPr>
        <p:spPr>
          <a:xfrm>
            <a:off x="9347152" y="3161447"/>
            <a:ext cx="6069524" cy="69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spc="-60" dirty="0">
                <a:solidFill>
                  <a:srgbClr val="FFFFFF"/>
                </a:solidFill>
                <a:latin typeface="Montserrat Classic Bold" panose="00000800000000000000"/>
              </a:rPr>
              <a:t>APP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9347152" y="4767875"/>
            <a:ext cx="6069524" cy="69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spc="-60" dirty="0">
                <a:solidFill>
                  <a:srgbClr val="FFFFFF"/>
                </a:solidFill>
                <a:latin typeface="Montserrat Classic Bold" panose="00000800000000000000"/>
              </a:rPr>
              <a:t>HAL</a:t>
            </a:r>
          </a:p>
        </p:txBody>
      </p:sp>
      <p:sp>
        <p:nvSpPr>
          <p:cNvPr id="15" name="TextBox 3"/>
          <p:cNvSpPr txBox="1"/>
          <p:nvPr/>
        </p:nvSpPr>
        <p:spPr>
          <a:xfrm>
            <a:off x="9355358" y="6414563"/>
            <a:ext cx="6069524" cy="69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spc="-60" dirty="0">
                <a:solidFill>
                  <a:srgbClr val="FFFFFF"/>
                </a:solidFill>
                <a:latin typeface="Montserrat Classic Bold" panose="00000800000000000000"/>
              </a:rPr>
              <a:t>MCAL</a:t>
            </a:r>
          </a:p>
        </p:txBody>
      </p:sp>
      <p:sp>
        <p:nvSpPr>
          <p:cNvPr id="16" name="TextBox 3"/>
          <p:cNvSpPr txBox="1"/>
          <p:nvPr/>
        </p:nvSpPr>
        <p:spPr>
          <a:xfrm>
            <a:off x="13572148" y="4040911"/>
            <a:ext cx="6069524" cy="2235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spc="-60" dirty="0">
                <a:solidFill>
                  <a:srgbClr val="FFFFFF"/>
                </a:solidFill>
                <a:latin typeface="Montserrat Classic Bold" panose="00000800000000000000"/>
              </a:rPr>
              <a:t>L</a:t>
            </a:r>
          </a:p>
          <a:p>
            <a:pPr algn="ctr">
              <a:lnSpc>
                <a:spcPts val="6000"/>
              </a:lnSpc>
            </a:pPr>
            <a:r>
              <a:rPr lang="en-US" sz="4800" spc="-60" dirty="0">
                <a:solidFill>
                  <a:srgbClr val="FFFFFF"/>
                </a:solidFill>
                <a:latin typeface="Montserrat Classic Bold" panose="00000800000000000000"/>
              </a:rPr>
              <a:t>I</a:t>
            </a:r>
          </a:p>
          <a:p>
            <a:pPr algn="ctr">
              <a:lnSpc>
                <a:spcPts val="6000"/>
              </a:lnSpc>
            </a:pPr>
            <a:r>
              <a:rPr lang="en-US" sz="4800" spc="-60" dirty="0">
                <a:solidFill>
                  <a:srgbClr val="FFFFFF"/>
                </a:solidFill>
                <a:latin typeface="Montserrat Classic Bold" panose="00000800000000000000"/>
              </a:rPr>
              <a:t>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4533900"/>
            <a:ext cx="7620000" cy="3550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STD_TYPES : this file provides all the standard ES variables in bit size for consistent variable management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BIT_MATH : this filer provides all the bitwise operations needed for ease of use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VECT_NUM : this filer provide all the interrupt ISR vectors as macros for portability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2476500"/>
            <a:ext cx="61838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LIB</a:t>
            </a:r>
          </a:p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3924300"/>
            <a:ext cx="7620000" cy="426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ADC : this driver is used to convert temp sensor analog input to a readable digital signal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DIO : this driver is used to digital read or write to a certain pin allowing power to LEDS and motors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GIE : this driver controls the general interrupt of the system for more dynamic program flow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TIMER0 : this 8-bit timer is used to generate PWM signal to control the dimmer LED brightness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1992809"/>
            <a:ext cx="61838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MCAL</a:t>
            </a:r>
          </a:p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3924300"/>
            <a:ext cx="7620000" cy="3909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UART : this communication protocol is used to send and receive data to/from BT-MODULE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I2C : communication protocol used to access the external EEPROM (READ/WRITE)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  <a:latin typeface="Montserrat Classic" panose="00000500000000000000"/>
              </a:rPr>
              <a:t>TIMER1 : this 10-bit timer is used to generate PWM signal with precise duty cycle to control servo motor angle of rotation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Montserrat Classic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1992809"/>
            <a:ext cx="618382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MCAL</a:t>
            </a:r>
          </a:p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 panose="00000800000000000000"/>
              </a:rPr>
              <a:t>LAYER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608</Words>
  <Application>Microsoft Office PowerPoint</Application>
  <PresentationFormat>Custom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Wingdings</vt:lpstr>
      <vt:lpstr>Montserrat Classic Bold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Photographer Portfolio Presentation</dc:title>
  <dc:creator>Khaled AbdLdayem</dc:creator>
  <cp:lastModifiedBy>khaled mohamed</cp:lastModifiedBy>
  <cp:revision>4</cp:revision>
  <dcterms:created xsi:type="dcterms:W3CDTF">2006-08-16T00:00:00Z</dcterms:created>
  <dcterms:modified xsi:type="dcterms:W3CDTF">2023-12-29T23:24:05Z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4DDF0DB5EAAB40DBB4DA8878016267D1_12</vt:lpwstr>
  </property>
  <property fmtid="{D5CDD505-2E9C-101B-9397-08002B2CF9AE}" pid="3" name="KSOProductBuildVer">
    <vt:lpwstr>1033-12.2.0.13359</vt:lpwstr>
  </property>
</Properties>
</file>