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69" r:id="rId3"/>
    <p:sldId id="259" r:id="rId4"/>
    <p:sldId id="270" r:id="rId5"/>
    <p:sldId id="262" r:id="rId6"/>
    <p:sldId id="261" r:id="rId7"/>
    <p:sldId id="263" r:id="rId8"/>
    <p:sldId id="264" r:id="rId9"/>
    <p:sldId id="260" r:id="rId10"/>
    <p:sldId id="272" r:id="rId11"/>
    <p:sldId id="265" r:id="rId12"/>
    <p:sldId id="267"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75" autoAdjust="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3/21/2020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3/21/2020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3/21/2020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3/21/2020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3/21/2020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3/21/2020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kaggle.com/pavansubhasht/ibm-hr-analytics-attrition-datase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atplotlib.org/3.2.0/gallery/lines_bars_and_markers/barchart.html#sphx-glr-gallery-lines-bars-and-markers-barchart-py" TargetMode="External"/><Relationship Id="rId2" Type="http://schemas.openxmlformats.org/officeDocument/2006/relationships/hyperlink" Target="https://www.kaggle.com/pavansubhasht/ibm-hr-analytics-attrition-datas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pPr algn="ctr"/>
            <a:r>
              <a:rPr lang="en-US" b="1" u="sng" dirty="0">
                <a:hlinkClick r:id="rId2"/>
              </a:rPr>
              <a:t>IBM HR Analytics Employee </a:t>
            </a:r>
            <a:br>
              <a:rPr lang="en-US" b="1" u="sng" dirty="0">
                <a:hlinkClick r:id="rId2"/>
              </a:rPr>
            </a:br>
            <a:r>
              <a:rPr lang="en-US" b="1" u="sng" dirty="0">
                <a:hlinkClick r:id="rId2"/>
              </a:rPr>
              <a:t>Attrition &amp; Performance</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Uche </a:t>
            </a:r>
            <a:r>
              <a:rPr lang="en-US" dirty="0" err="1"/>
              <a:t>Obianyimuo</a:t>
            </a:r>
            <a:r>
              <a:rPr lang="en-US" dirty="0"/>
              <a:t>, jack </a:t>
            </a:r>
            <a:r>
              <a:rPr lang="en-US" dirty="0" err="1"/>
              <a:t>Ozcelik</a:t>
            </a:r>
            <a:r>
              <a:rPr lang="en-US" dirty="0"/>
              <a:t> &amp; Sarai </a:t>
            </a:r>
            <a:r>
              <a:rPr lang="en-US" dirty="0" err="1"/>
              <a:t>EMbaye</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0350AD63-87AB-4E6D-960C-A6D81CCCF8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3941" y="1954848"/>
            <a:ext cx="6324925" cy="3708591"/>
          </a:xfrm>
          <a:prstGeom prst="rect">
            <a:avLst/>
          </a:prstGeom>
        </p:spPr>
      </p:pic>
    </p:spTree>
    <p:extLst>
      <p:ext uri="{BB962C8B-B14F-4D97-AF65-F5344CB8AC3E}">
        <p14:creationId xmlns:p14="http://schemas.microsoft.com/office/powerpoint/2010/main" val="1796179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69C99C-8792-4AAB-89E6-CB6F1EA94338}"/>
              </a:ext>
            </a:extLst>
          </p:cNvPr>
          <p:cNvPicPr>
            <a:picLocks noChangeAspect="1"/>
          </p:cNvPicPr>
          <p:nvPr/>
        </p:nvPicPr>
        <p:blipFill>
          <a:blip r:embed="rId2"/>
          <a:stretch>
            <a:fillRect/>
          </a:stretch>
        </p:blipFill>
        <p:spPr>
          <a:xfrm>
            <a:off x="1" y="1956369"/>
            <a:ext cx="5063318" cy="3600451"/>
          </a:xfrm>
          <a:prstGeom prst="rect">
            <a:avLst/>
          </a:prstGeom>
        </p:spPr>
      </p:pic>
      <p:pic>
        <p:nvPicPr>
          <p:cNvPr id="6" name="Picture 5">
            <a:extLst>
              <a:ext uri="{FF2B5EF4-FFF2-40B4-BE49-F238E27FC236}">
                <a16:creationId xmlns:a16="http://schemas.microsoft.com/office/drawing/2014/main" id="{2122F4EE-B890-4C54-896F-240DC28C1D1C}"/>
              </a:ext>
            </a:extLst>
          </p:cNvPr>
          <p:cNvPicPr>
            <a:picLocks noChangeAspect="1"/>
          </p:cNvPicPr>
          <p:nvPr/>
        </p:nvPicPr>
        <p:blipFill>
          <a:blip r:embed="rId3"/>
          <a:stretch>
            <a:fillRect/>
          </a:stretch>
        </p:blipFill>
        <p:spPr>
          <a:xfrm>
            <a:off x="5625537" y="1956369"/>
            <a:ext cx="6329902" cy="3600452"/>
          </a:xfrm>
          <a:prstGeom prst="rect">
            <a:avLst/>
          </a:prstGeom>
        </p:spPr>
      </p:pic>
    </p:spTree>
    <p:extLst>
      <p:ext uri="{BB962C8B-B14F-4D97-AF65-F5344CB8AC3E}">
        <p14:creationId xmlns:p14="http://schemas.microsoft.com/office/powerpoint/2010/main" val="3145700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CE1843-E0BA-431E-BCD9-267C7D4ADA7A}"/>
              </a:ext>
            </a:extLst>
          </p:cNvPr>
          <p:cNvPicPr>
            <a:picLocks noChangeAspect="1"/>
          </p:cNvPicPr>
          <p:nvPr/>
        </p:nvPicPr>
        <p:blipFill>
          <a:blip r:embed="rId2"/>
          <a:stretch>
            <a:fillRect/>
          </a:stretch>
        </p:blipFill>
        <p:spPr>
          <a:xfrm>
            <a:off x="319890" y="1424737"/>
            <a:ext cx="5463069" cy="4624799"/>
          </a:xfrm>
          <a:prstGeom prst="rect">
            <a:avLst/>
          </a:prstGeom>
        </p:spPr>
      </p:pic>
      <p:pic>
        <p:nvPicPr>
          <p:cNvPr id="5" name="Picture 4">
            <a:extLst>
              <a:ext uri="{FF2B5EF4-FFF2-40B4-BE49-F238E27FC236}">
                <a16:creationId xmlns:a16="http://schemas.microsoft.com/office/drawing/2014/main" id="{DC4C0BCB-0CA4-4161-8F8F-FC207A813FCE}"/>
              </a:ext>
            </a:extLst>
          </p:cNvPr>
          <p:cNvPicPr>
            <a:picLocks noChangeAspect="1"/>
          </p:cNvPicPr>
          <p:nvPr/>
        </p:nvPicPr>
        <p:blipFill>
          <a:blip r:embed="rId3"/>
          <a:stretch>
            <a:fillRect/>
          </a:stretch>
        </p:blipFill>
        <p:spPr>
          <a:xfrm>
            <a:off x="5782959" y="1424737"/>
            <a:ext cx="6183492" cy="3635285"/>
          </a:xfrm>
          <a:prstGeom prst="rect">
            <a:avLst/>
          </a:prstGeom>
        </p:spPr>
      </p:pic>
    </p:spTree>
    <p:extLst>
      <p:ext uri="{BB962C8B-B14F-4D97-AF65-F5344CB8AC3E}">
        <p14:creationId xmlns:p14="http://schemas.microsoft.com/office/powerpoint/2010/main" val="4032834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0451F-D42C-4A8E-B8CA-A32B443BC810}"/>
              </a:ext>
            </a:extLst>
          </p:cNvPr>
          <p:cNvSpPr>
            <a:spLocks noGrp="1"/>
          </p:cNvSpPr>
          <p:nvPr>
            <p:ph type="title"/>
          </p:nvPr>
        </p:nvSpPr>
        <p:spPr/>
        <p:txBody>
          <a:bodyPr/>
          <a:lstStyle/>
          <a:p>
            <a:r>
              <a:rPr lang="en-US" dirty="0"/>
              <a:t>Conclusions and Questions  </a:t>
            </a:r>
          </a:p>
        </p:txBody>
      </p:sp>
      <p:sp>
        <p:nvSpPr>
          <p:cNvPr id="3" name="Content Placeholder 2">
            <a:extLst>
              <a:ext uri="{FF2B5EF4-FFF2-40B4-BE49-F238E27FC236}">
                <a16:creationId xmlns:a16="http://schemas.microsoft.com/office/drawing/2014/main" id="{8962B102-709B-413B-946D-7B42599AEAE8}"/>
              </a:ext>
            </a:extLst>
          </p:cNvPr>
          <p:cNvSpPr>
            <a:spLocks noGrp="1"/>
          </p:cNvSpPr>
          <p:nvPr>
            <p:ph idx="1"/>
          </p:nvPr>
        </p:nvSpPr>
        <p:spPr/>
        <p:txBody>
          <a:bodyPr/>
          <a:lstStyle/>
          <a:p>
            <a:r>
              <a:rPr lang="en-US" dirty="0"/>
              <a:t>In Conclusion, we see that only a small percentage of individuals have left the company with the largest group being from life sciences. </a:t>
            </a:r>
          </a:p>
          <a:p>
            <a:r>
              <a:rPr lang="en-US" dirty="0"/>
              <a:t> Questions </a:t>
            </a:r>
            <a:r>
              <a:rPr lang="en-US"/>
              <a:t>or Comments? </a:t>
            </a:r>
            <a:endParaRPr lang="en-US" dirty="0"/>
          </a:p>
        </p:txBody>
      </p:sp>
    </p:spTree>
    <p:extLst>
      <p:ext uri="{BB962C8B-B14F-4D97-AF65-F5344CB8AC3E}">
        <p14:creationId xmlns:p14="http://schemas.microsoft.com/office/powerpoint/2010/main" val="4146789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EFBBD-9698-47ED-B5ED-688896204BB2}"/>
              </a:ext>
            </a:extLst>
          </p:cNvPr>
          <p:cNvSpPr>
            <a:spLocks noGrp="1"/>
          </p:cNvSpPr>
          <p:nvPr>
            <p:ph type="title"/>
          </p:nvPr>
        </p:nvSpPr>
        <p:spPr/>
        <p:txBody>
          <a:bodyPr/>
          <a:lstStyle/>
          <a:p>
            <a:pPr algn="ctr"/>
            <a:r>
              <a:rPr lang="en-US" u="sng" dirty="0"/>
              <a:t>Purpose of the Project</a:t>
            </a:r>
          </a:p>
        </p:txBody>
      </p:sp>
      <p:sp>
        <p:nvSpPr>
          <p:cNvPr id="3" name="Content Placeholder 2">
            <a:extLst>
              <a:ext uri="{FF2B5EF4-FFF2-40B4-BE49-F238E27FC236}">
                <a16:creationId xmlns:a16="http://schemas.microsoft.com/office/drawing/2014/main" id="{C2644EC9-5CA2-4B39-8A94-B443F70B99D5}"/>
              </a:ext>
            </a:extLst>
          </p:cNvPr>
          <p:cNvSpPr>
            <a:spLocks noGrp="1"/>
          </p:cNvSpPr>
          <p:nvPr>
            <p:ph idx="1"/>
          </p:nvPr>
        </p:nvSpPr>
        <p:spPr/>
        <p:txBody>
          <a:bodyPr>
            <a:normAutofit lnSpcReduction="10000"/>
          </a:bodyPr>
          <a:lstStyle/>
          <a:p>
            <a:r>
              <a:rPr lang="en-US" dirty="0">
                <a:solidFill>
                  <a:schemeClr val="tx1"/>
                </a:solidFill>
              </a:rPr>
              <a:t>Purpose:</a:t>
            </a:r>
          </a:p>
          <a:p>
            <a:r>
              <a:rPr lang="en-US" dirty="0">
                <a:solidFill>
                  <a:schemeClr val="tx1"/>
                </a:solidFill>
              </a:rPr>
              <a:t>Analyze correlations within the dataset to determine attrition trends.</a:t>
            </a:r>
          </a:p>
          <a:p>
            <a:r>
              <a:rPr lang="en-US" dirty="0">
                <a:solidFill>
                  <a:schemeClr val="tx1"/>
                </a:solidFill>
              </a:rPr>
              <a:t>Scope: </a:t>
            </a:r>
          </a:p>
          <a:p>
            <a:pPr lvl="1"/>
            <a:r>
              <a:rPr lang="en-US" dirty="0">
                <a:solidFill>
                  <a:schemeClr val="tx1"/>
                </a:solidFill>
              </a:rPr>
              <a:t>Data source: </a:t>
            </a:r>
          </a:p>
          <a:p>
            <a:pPr marL="1200150" lvl="2" indent="-285750">
              <a:buFont typeface="Wingdings" panose="05000000000000000000" pitchFamily="2" charset="2"/>
              <a:buChar char="Ø"/>
            </a:pPr>
            <a:r>
              <a:rPr lang="en-US" dirty="0">
                <a:solidFill>
                  <a:schemeClr val="tx1"/>
                </a:solidFill>
                <a:hlinkClick r:id="rId2">
                  <a:extLst>
                    <a:ext uri="{A12FA001-AC4F-418D-AE19-62706E023703}">
                      <ahyp:hlinkClr xmlns:ahyp="http://schemas.microsoft.com/office/drawing/2018/hyperlinkcolor" val="tx"/>
                    </a:ext>
                  </a:extLst>
                </a:hlinkClick>
              </a:rPr>
              <a:t>https://www.kaggle.com/pavansubhasht/ibm-hr-analytics-attrition-dataset</a:t>
            </a:r>
            <a:endParaRPr lang="en-US" dirty="0">
              <a:solidFill>
                <a:schemeClr val="tx1"/>
              </a:solidFill>
            </a:endParaRPr>
          </a:p>
          <a:p>
            <a:r>
              <a:rPr lang="en-US" dirty="0">
                <a:solidFill>
                  <a:schemeClr val="tx1"/>
                </a:solidFill>
                <a:hlinkClick r:id="rId3">
                  <a:extLst>
                    <a:ext uri="{A12FA001-AC4F-418D-AE19-62706E023703}">
                      <ahyp:hlinkClr xmlns:ahyp="http://schemas.microsoft.com/office/drawing/2018/hyperlinkcolor" val="tx"/>
                    </a:ext>
                  </a:extLst>
                </a:hlinkClick>
              </a:rPr>
              <a:t>Resources:</a:t>
            </a:r>
          </a:p>
          <a:p>
            <a:pPr marL="742950" lvl="1" indent="-285750">
              <a:buFont typeface="Wingdings" panose="05000000000000000000" pitchFamily="2" charset="2"/>
              <a:buChar char="Ø"/>
            </a:pPr>
            <a:r>
              <a:rPr lang="en-US" dirty="0">
                <a:solidFill>
                  <a:schemeClr val="tx1"/>
                </a:solidFill>
                <a:hlinkClick r:id="rId3">
                  <a:extLst>
                    <a:ext uri="{A12FA001-AC4F-418D-AE19-62706E023703}">
                      <ahyp:hlinkClr xmlns:ahyp="http://schemas.microsoft.com/office/drawing/2018/hyperlinkcolor" val="tx"/>
                    </a:ext>
                  </a:extLst>
                </a:hlinkClick>
              </a:rPr>
              <a:t>https://matplotlib.org/3.2.0/gallery/lines_bars_and_markers/barchart.html#sphx-glr-gallery-lines-bars-and-markers-barchart-py</a:t>
            </a:r>
            <a:endParaRPr lang="en-US" dirty="0">
              <a:solidFill>
                <a:schemeClr val="tx1"/>
              </a:solidFill>
            </a:endParaRPr>
          </a:p>
          <a:p>
            <a:pPr marL="742950" lvl="1" indent="-285750" fontAlgn="base">
              <a:buFont typeface="Wingdings" panose="05000000000000000000" pitchFamily="2" charset="2"/>
              <a:buChar char="Ø"/>
            </a:pPr>
            <a:r>
              <a:rPr lang="en-US" dirty="0" err="1">
                <a:solidFill>
                  <a:schemeClr val="tx1"/>
                </a:solidFill>
              </a:rPr>
              <a:t>Jupyter</a:t>
            </a:r>
            <a:r>
              <a:rPr lang="en-US" dirty="0">
                <a:solidFill>
                  <a:schemeClr val="tx1"/>
                </a:solidFill>
              </a:rPr>
              <a:t> notebook</a:t>
            </a:r>
          </a:p>
          <a:p>
            <a:pPr marL="742950" lvl="1" indent="-285750" fontAlgn="base">
              <a:buFont typeface="Wingdings" panose="05000000000000000000" pitchFamily="2" charset="2"/>
              <a:buChar char="Ø"/>
            </a:pPr>
            <a:r>
              <a:rPr lang="en-US" dirty="0" err="1">
                <a:solidFill>
                  <a:schemeClr val="tx1"/>
                </a:solidFill>
              </a:rPr>
              <a:t>Github</a:t>
            </a:r>
            <a:endParaRPr lang="en-US" dirty="0">
              <a:solidFill>
                <a:schemeClr val="tx1"/>
              </a:solidFill>
            </a:endParaRPr>
          </a:p>
          <a:p>
            <a:pPr marL="742950" lvl="1" indent="-285750" fontAlgn="base">
              <a:buFont typeface="Wingdings" panose="05000000000000000000" pitchFamily="2" charset="2"/>
              <a:buChar char="Ø"/>
            </a:pPr>
            <a:r>
              <a:rPr lang="en-US" dirty="0">
                <a:solidFill>
                  <a:schemeClr val="tx1"/>
                </a:solidFill>
              </a:rPr>
              <a:t>Pandas</a:t>
            </a:r>
          </a:p>
          <a:p>
            <a:endParaRPr lang="en-US" dirty="0"/>
          </a:p>
        </p:txBody>
      </p:sp>
    </p:spTree>
    <p:extLst>
      <p:ext uri="{BB962C8B-B14F-4D97-AF65-F5344CB8AC3E}">
        <p14:creationId xmlns:p14="http://schemas.microsoft.com/office/powerpoint/2010/main" val="3469267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3E94988-4A03-4BA2-BF3F-6A7C9F086599}"/>
              </a:ext>
            </a:extLst>
          </p:cNvPr>
          <p:cNvSpPr>
            <a:spLocks noGrp="1"/>
          </p:cNvSpPr>
          <p:nvPr>
            <p:ph type="title"/>
          </p:nvPr>
        </p:nvSpPr>
        <p:spPr/>
        <p:txBody>
          <a:bodyPr/>
          <a:lstStyle/>
          <a:p>
            <a:pPr algn="ctr"/>
            <a:r>
              <a:rPr lang="en-US" b="1" u="sng" dirty="0">
                <a:solidFill>
                  <a:schemeClr val="tx1"/>
                </a:solidFill>
              </a:rPr>
              <a:t>Analytical Questions for the Data Set</a:t>
            </a:r>
            <a:endParaRPr lang="en-US" dirty="0">
              <a:solidFill>
                <a:schemeClr val="tx1"/>
              </a:solidFill>
            </a:endParaRPr>
          </a:p>
        </p:txBody>
      </p:sp>
      <p:sp>
        <p:nvSpPr>
          <p:cNvPr id="8" name="Content Placeholder 7">
            <a:extLst>
              <a:ext uri="{FF2B5EF4-FFF2-40B4-BE49-F238E27FC236}">
                <a16:creationId xmlns:a16="http://schemas.microsoft.com/office/drawing/2014/main" id="{D5AD91B9-BFEF-46DF-B272-E5628C57FAE2}"/>
              </a:ext>
            </a:extLst>
          </p:cNvPr>
          <p:cNvSpPr>
            <a:spLocks noGrp="1"/>
          </p:cNvSpPr>
          <p:nvPr>
            <p:ph idx="1"/>
          </p:nvPr>
        </p:nvSpPr>
        <p:spPr/>
        <p:txBody>
          <a:bodyPr>
            <a:normAutofit fontScale="85000" lnSpcReduction="10000"/>
          </a:bodyPr>
          <a:lstStyle/>
          <a:p>
            <a:r>
              <a:rPr lang="en-US" dirty="0"/>
              <a:t>What percentage of the sample population has experienced attrition within the company? </a:t>
            </a:r>
          </a:p>
          <a:p>
            <a:r>
              <a:rPr lang="en-US" dirty="0"/>
              <a:t>Is there a significant difference when it comes to male or female in the job performance? </a:t>
            </a:r>
          </a:p>
          <a:p>
            <a:pPr lvl="1"/>
            <a:r>
              <a:rPr lang="en-US" dirty="0"/>
              <a:t>If so, what major trends in other areas such as compensation do we see any trends. Are there any outliers? </a:t>
            </a:r>
          </a:p>
          <a:p>
            <a:r>
              <a:rPr lang="en-US" dirty="0"/>
              <a:t>What is the correlation between performance rating and department type and education?</a:t>
            </a:r>
          </a:p>
          <a:p>
            <a:pPr lvl="1"/>
            <a:r>
              <a:rPr lang="en-US" dirty="0"/>
              <a:t>How long have these employees typically held a position?  </a:t>
            </a:r>
          </a:p>
          <a:p>
            <a:r>
              <a:rPr lang="en-US" dirty="0"/>
              <a:t>How many employees report that job satisfaction is high but work/life balance is low? </a:t>
            </a:r>
          </a:p>
          <a:p>
            <a:pPr lvl="1"/>
            <a:r>
              <a:rPr lang="en-US" dirty="0"/>
              <a:t>Does types of assertions can we make regarding the data? </a:t>
            </a:r>
          </a:p>
          <a:p>
            <a:r>
              <a:rPr lang="en-US" dirty="0"/>
              <a:t>There are discussions regarding that companies do not provide the same benefits in terms of retirement pension and health benefits. More employees seem to be switching jobs at an alarming rate. What is the average age distribution verses average time at the company? </a:t>
            </a:r>
          </a:p>
          <a:p>
            <a:pPr marL="285750" indent="-285750">
              <a:buFont typeface="Wingdings" panose="05000000000000000000" pitchFamily="2" charset="2"/>
              <a:buChar char="Ø"/>
            </a:pPr>
            <a:r>
              <a:rPr lang="en-US" dirty="0"/>
              <a:t>Does the data show any relationship between ‘Educational Level’ versus ‘Employee Retention’?</a:t>
            </a:r>
          </a:p>
          <a:p>
            <a:pPr marL="285750" indent="-285750">
              <a:buFont typeface="Wingdings" panose="05000000000000000000" pitchFamily="2" charset="2"/>
              <a:buChar char="Ø"/>
            </a:pPr>
            <a:r>
              <a:rPr lang="en-US" dirty="0"/>
              <a:t>Any relationship between ‘Attrition’ and ‘Department’? ‘Attrition’ versus ‘Education Field’? Etc.</a:t>
            </a:r>
          </a:p>
          <a:p>
            <a:endParaRPr lang="en-US" dirty="0"/>
          </a:p>
        </p:txBody>
      </p:sp>
    </p:spTree>
    <p:extLst>
      <p:ext uri="{BB962C8B-B14F-4D97-AF65-F5344CB8AC3E}">
        <p14:creationId xmlns:p14="http://schemas.microsoft.com/office/powerpoint/2010/main" val="3841750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2B81A9-28AE-486A-8607-AE58C31DA614}"/>
              </a:ext>
            </a:extLst>
          </p:cNvPr>
          <p:cNvSpPr>
            <a:spLocks noGrp="1"/>
          </p:cNvSpPr>
          <p:nvPr>
            <p:ph type="title"/>
          </p:nvPr>
        </p:nvSpPr>
        <p:spPr>
          <a:xfrm>
            <a:off x="504177" y="2440668"/>
            <a:ext cx="11029616" cy="988332"/>
          </a:xfrm>
        </p:spPr>
        <p:txBody>
          <a:bodyPr/>
          <a:lstStyle/>
          <a:p>
            <a:pPr algn="ctr"/>
            <a:r>
              <a:rPr lang="en-US" u="sng" dirty="0"/>
              <a:t>Data visualization &amp; Analysis</a:t>
            </a:r>
          </a:p>
        </p:txBody>
      </p:sp>
    </p:spTree>
    <p:extLst>
      <p:ext uri="{BB962C8B-B14F-4D97-AF65-F5344CB8AC3E}">
        <p14:creationId xmlns:p14="http://schemas.microsoft.com/office/powerpoint/2010/main" val="1075302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40F5C91-2C01-44B2-9D7B-A681E7097F8D}"/>
              </a:ext>
            </a:extLst>
          </p:cNvPr>
          <p:cNvPicPr>
            <a:picLocks noGrp="1" noChangeAspect="1"/>
          </p:cNvPicPr>
          <p:nvPr>
            <p:ph idx="1"/>
          </p:nvPr>
        </p:nvPicPr>
        <p:blipFill>
          <a:blip r:embed="rId2"/>
          <a:stretch>
            <a:fillRect/>
          </a:stretch>
        </p:blipFill>
        <p:spPr>
          <a:xfrm>
            <a:off x="4469415" y="1606718"/>
            <a:ext cx="7398510" cy="3566732"/>
          </a:xfrm>
          <a:prstGeom prst="rect">
            <a:avLst/>
          </a:prstGeom>
        </p:spPr>
      </p:pic>
      <p:pic>
        <p:nvPicPr>
          <p:cNvPr id="9" name="Picture 8" descr="A group of people sitting at a table&#10;&#10;Description generated with very high confidence">
            <a:extLst>
              <a:ext uri="{FF2B5EF4-FFF2-40B4-BE49-F238E27FC236}">
                <a16:creationId xmlns:a16="http://schemas.microsoft.com/office/drawing/2014/main" id="{D0C4BE8B-1FC2-4211-984C-B511219B4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116" y="3224893"/>
            <a:ext cx="3372559" cy="2250621"/>
          </a:xfrm>
          <a:prstGeom prst="rect">
            <a:avLst/>
          </a:prstGeom>
        </p:spPr>
      </p:pic>
    </p:spTree>
    <p:extLst>
      <p:ext uri="{BB962C8B-B14F-4D97-AF65-F5344CB8AC3E}">
        <p14:creationId xmlns:p14="http://schemas.microsoft.com/office/powerpoint/2010/main" val="4079188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24C179A-D524-485C-AA59-9C799CA107FF}"/>
              </a:ext>
            </a:extLst>
          </p:cNvPr>
          <p:cNvSpPr>
            <a:spLocks noGrp="1"/>
          </p:cNvSpPr>
          <p:nvPr>
            <p:ph type="body" idx="1"/>
          </p:nvPr>
        </p:nvSpPr>
        <p:spPr/>
        <p:txBody>
          <a:bodyPr>
            <a:normAutofit fontScale="92500"/>
          </a:bodyPr>
          <a:lstStyle/>
          <a:p>
            <a:r>
              <a:rPr lang="en-US" dirty="0"/>
              <a:t>Is there a difference in gender that would cause us to see an attribution between male and female </a:t>
            </a:r>
          </a:p>
          <a:p>
            <a:endParaRPr lang="en-US" dirty="0"/>
          </a:p>
        </p:txBody>
      </p:sp>
      <p:pic>
        <p:nvPicPr>
          <p:cNvPr id="6" name="Picture 5">
            <a:extLst>
              <a:ext uri="{FF2B5EF4-FFF2-40B4-BE49-F238E27FC236}">
                <a16:creationId xmlns:a16="http://schemas.microsoft.com/office/drawing/2014/main" id="{2F9B5EFC-78E8-4026-A102-78B145538C41}"/>
              </a:ext>
            </a:extLst>
          </p:cNvPr>
          <p:cNvPicPr>
            <a:picLocks noChangeAspect="1"/>
          </p:cNvPicPr>
          <p:nvPr/>
        </p:nvPicPr>
        <p:blipFill>
          <a:blip r:embed="rId2"/>
          <a:stretch>
            <a:fillRect/>
          </a:stretch>
        </p:blipFill>
        <p:spPr>
          <a:xfrm>
            <a:off x="3145970" y="612409"/>
            <a:ext cx="5430611" cy="3929008"/>
          </a:xfrm>
          <a:prstGeom prst="rect">
            <a:avLst/>
          </a:prstGeom>
        </p:spPr>
      </p:pic>
    </p:spTree>
    <p:extLst>
      <p:ext uri="{BB962C8B-B14F-4D97-AF65-F5344CB8AC3E}">
        <p14:creationId xmlns:p14="http://schemas.microsoft.com/office/powerpoint/2010/main" val="1540347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43AD790-D4BC-40D2-A745-F1833FA0D776}"/>
              </a:ext>
            </a:extLst>
          </p:cNvPr>
          <p:cNvPicPr>
            <a:picLocks noGrp="1" noChangeAspect="1"/>
          </p:cNvPicPr>
          <p:nvPr>
            <p:ph idx="1"/>
          </p:nvPr>
        </p:nvPicPr>
        <p:blipFill>
          <a:blip r:embed="rId2"/>
          <a:stretch>
            <a:fillRect/>
          </a:stretch>
        </p:blipFill>
        <p:spPr>
          <a:xfrm>
            <a:off x="2601685" y="1708025"/>
            <a:ext cx="6240007" cy="4408840"/>
          </a:xfrm>
          <a:prstGeom prst="rect">
            <a:avLst/>
          </a:prstGeom>
        </p:spPr>
      </p:pic>
    </p:spTree>
    <p:extLst>
      <p:ext uri="{BB962C8B-B14F-4D97-AF65-F5344CB8AC3E}">
        <p14:creationId xmlns:p14="http://schemas.microsoft.com/office/powerpoint/2010/main" val="2765193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3F6B3FA-26B1-45CB-867E-07FD2CC90BB9}"/>
              </a:ext>
            </a:extLst>
          </p:cNvPr>
          <p:cNvPicPr>
            <a:picLocks noChangeAspect="1"/>
          </p:cNvPicPr>
          <p:nvPr/>
        </p:nvPicPr>
        <p:blipFill>
          <a:blip r:embed="rId2"/>
          <a:stretch>
            <a:fillRect/>
          </a:stretch>
        </p:blipFill>
        <p:spPr>
          <a:xfrm>
            <a:off x="609601" y="657059"/>
            <a:ext cx="5754461" cy="4343400"/>
          </a:xfrm>
          <a:prstGeom prst="rect">
            <a:avLst/>
          </a:prstGeom>
        </p:spPr>
      </p:pic>
      <p:pic>
        <p:nvPicPr>
          <p:cNvPr id="8" name="Picture 7" descr="A group of people walking on a sidewalk&#10;&#10;Description generated with very high confidence">
            <a:extLst>
              <a:ext uri="{FF2B5EF4-FFF2-40B4-BE49-F238E27FC236}">
                <a16:creationId xmlns:a16="http://schemas.microsoft.com/office/drawing/2014/main" id="{59960A45-9291-4F9C-B71E-667A6BF68B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5577" y="1305213"/>
            <a:ext cx="4570637" cy="3047091"/>
          </a:xfrm>
          <a:prstGeom prst="rect">
            <a:avLst/>
          </a:prstGeom>
        </p:spPr>
      </p:pic>
    </p:spTree>
    <p:extLst>
      <p:ext uri="{BB962C8B-B14F-4D97-AF65-F5344CB8AC3E}">
        <p14:creationId xmlns:p14="http://schemas.microsoft.com/office/powerpoint/2010/main" val="3675030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A2F13-56EB-4B3E-A569-29E66DA9B2CA}"/>
              </a:ext>
            </a:extLst>
          </p:cNvPr>
          <p:cNvSpPr>
            <a:spLocks noGrp="1"/>
          </p:cNvSpPr>
          <p:nvPr>
            <p:ph type="title"/>
          </p:nvPr>
        </p:nvSpPr>
        <p:spPr/>
        <p:txBody>
          <a:bodyPr/>
          <a:lstStyle/>
          <a:p>
            <a:pPr algn="ctr"/>
            <a:r>
              <a:rPr lang="en-US" dirty="0"/>
              <a:t>What is the Average Monthly Income per Employee within Each Department </a:t>
            </a:r>
          </a:p>
        </p:txBody>
      </p:sp>
      <p:pic>
        <p:nvPicPr>
          <p:cNvPr id="4" name="Content Placeholder 3">
            <a:extLst>
              <a:ext uri="{FF2B5EF4-FFF2-40B4-BE49-F238E27FC236}">
                <a16:creationId xmlns:a16="http://schemas.microsoft.com/office/drawing/2014/main" id="{D5BFC3A9-BEAD-43D4-9DF6-8F62D60AEE67}"/>
              </a:ext>
            </a:extLst>
          </p:cNvPr>
          <p:cNvPicPr>
            <a:picLocks noGrp="1" noChangeAspect="1"/>
          </p:cNvPicPr>
          <p:nvPr>
            <p:ph idx="1"/>
          </p:nvPr>
        </p:nvPicPr>
        <p:blipFill>
          <a:blip r:embed="rId2"/>
          <a:stretch>
            <a:fillRect/>
          </a:stretch>
        </p:blipFill>
        <p:spPr>
          <a:xfrm>
            <a:off x="1933837" y="1985963"/>
            <a:ext cx="8324326" cy="4872037"/>
          </a:xfrm>
          <a:prstGeom prst="rect">
            <a:avLst/>
          </a:prstGeom>
        </p:spPr>
      </p:pic>
    </p:spTree>
    <p:extLst>
      <p:ext uri="{BB962C8B-B14F-4D97-AF65-F5344CB8AC3E}">
        <p14:creationId xmlns:p14="http://schemas.microsoft.com/office/powerpoint/2010/main" val="378626180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335</Words>
  <Application>Microsoft Office PowerPoint</Application>
  <PresentationFormat>Widescreen</PresentationFormat>
  <Paragraphs>30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Franklin Gothic Book</vt:lpstr>
      <vt:lpstr>Franklin Gothic Demi</vt:lpstr>
      <vt:lpstr>Wingdings</vt:lpstr>
      <vt:lpstr>Wingdings 2</vt:lpstr>
      <vt:lpstr>DividendVTI</vt:lpstr>
      <vt:lpstr>IBM HR Analytics Employee  Attrition &amp; Performance</vt:lpstr>
      <vt:lpstr>Purpose of the Project</vt:lpstr>
      <vt:lpstr>Analytical Questions for the Data Set</vt:lpstr>
      <vt:lpstr>Data visualization &amp; Analysis</vt:lpstr>
      <vt:lpstr>PowerPoint Presentation</vt:lpstr>
      <vt:lpstr>PowerPoint Presentation</vt:lpstr>
      <vt:lpstr>PowerPoint Presentation</vt:lpstr>
      <vt:lpstr>PowerPoint Presentation</vt:lpstr>
      <vt:lpstr>What is the Average Monthly Income per Employee within Each Department </vt:lpstr>
      <vt:lpstr>PowerPoint Presentation</vt:lpstr>
      <vt:lpstr>PowerPoint Presentation</vt:lpstr>
      <vt:lpstr>PowerPoint Presentation</vt:lpstr>
      <vt:lpstr>Conclusions and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2020-03-12T01:37:43Z</dcterms:created>
  <dcterms:modified xsi:type="dcterms:W3CDTF">2020-03-21T15:49:56Z</dcterms:modified>
</cp:coreProperties>
</file>