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handoutMasterIdLst>
    <p:handoutMasterId r:id="rId53"/>
  </p:handoutMasterIdLst>
  <p:sldIdLst>
    <p:sldId id="256" r:id="rId2"/>
    <p:sldId id="257" r:id="rId3"/>
    <p:sldId id="302" r:id="rId4"/>
    <p:sldId id="303" r:id="rId5"/>
    <p:sldId id="304" r:id="rId6"/>
    <p:sldId id="305" r:id="rId7"/>
    <p:sldId id="306" r:id="rId8"/>
    <p:sldId id="258" r:id="rId9"/>
    <p:sldId id="259" r:id="rId10"/>
    <p:sldId id="260" r:id="rId11"/>
    <p:sldId id="261" r:id="rId12"/>
    <p:sldId id="262" r:id="rId13"/>
    <p:sldId id="263" r:id="rId14"/>
    <p:sldId id="307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308" r:id="rId24"/>
    <p:sldId id="309" r:id="rId25"/>
    <p:sldId id="275" r:id="rId26"/>
    <p:sldId id="276" r:id="rId27"/>
    <p:sldId id="277" r:id="rId28"/>
    <p:sldId id="310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311" r:id="rId37"/>
    <p:sldId id="312" r:id="rId38"/>
    <p:sldId id="313" r:id="rId39"/>
    <p:sldId id="289" r:id="rId40"/>
    <p:sldId id="290" r:id="rId41"/>
    <p:sldId id="314" r:id="rId42"/>
    <p:sldId id="315" r:id="rId43"/>
    <p:sldId id="316" r:id="rId44"/>
    <p:sldId id="317" r:id="rId45"/>
    <p:sldId id="301" r:id="rId46"/>
    <p:sldId id="318" r:id="rId47"/>
    <p:sldId id="319" r:id="rId48"/>
    <p:sldId id="300" r:id="rId49"/>
    <p:sldId id="320" r:id="rId50"/>
    <p:sldId id="298" r:id="rId51"/>
    <p:sldId id="299" r:id="rId52"/>
  </p:sldIdLst>
  <p:sldSz cx="9144000" cy="6858000" type="screen4x3"/>
  <p:notesSz cx="7016750" cy="93091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26" autoAdjust="0"/>
    <p:restoredTop sz="94660"/>
  </p:normalViewPr>
  <p:slideViewPr>
    <p:cSldViewPr>
      <p:cViewPr varScale="1">
        <p:scale>
          <a:sx n="72" d="100"/>
          <a:sy n="72" d="100"/>
        </p:scale>
        <p:origin x="121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41010" cy="4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4172" y="0"/>
            <a:ext cx="3041010" cy="4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42331"/>
            <a:ext cx="3041010" cy="4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4172" y="8842331"/>
            <a:ext cx="3041010" cy="4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D571B83-BA4E-441D-A8AC-4A540DB3383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1" name="Rectangle 4"/>
              <p:cNvSpPr>
                <a:spLocks noChangeArrowheads="1"/>
              </p:cNvSpPr>
              <p:nvPr/>
            </p:nvSpPr>
            <p:spPr bwMode="white">
              <a:xfrm>
                <a:off x="0" y="0"/>
                <a:ext cx="5760" cy="1600"/>
              </a:xfrm>
              <a:prstGeom prst="rect">
                <a:avLst/>
              </a:prstGeom>
              <a:gradFill rotWithShape="0">
                <a:gsLst>
                  <a:gs pos="0">
                    <a:schemeClr val="hlink"/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" name="Rectangle 5"/>
              <p:cNvSpPr>
                <a:spLocks noChangeArrowheads="1"/>
              </p:cNvSpPr>
              <p:nvPr/>
            </p:nvSpPr>
            <p:spPr bwMode="white">
              <a:xfrm>
                <a:off x="0" y="1600"/>
                <a:ext cx="5760" cy="2720"/>
              </a:xfrm>
              <a:prstGeom prst="rect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pic>
          <p:nvPicPr>
            <p:cNvPr id="6" name="Picture 6" descr="grapes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ltGray">
            <a:xfrm>
              <a:off x="163" y="0"/>
              <a:ext cx="680" cy="3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7" name="Group 7"/>
            <p:cNvGrpSpPr>
              <a:grpSpLocks/>
            </p:cNvGrpSpPr>
            <p:nvPr/>
          </p:nvGrpSpPr>
          <p:grpSpPr bwMode="auto">
            <a:xfrm>
              <a:off x="648" y="0"/>
              <a:ext cx="97" cy="3613"/>
              <a:chOff x="226" y="0"/>
              <a:chExt cx="80" cy="3613"/>
            </a:xfrm>
          </p:grpSpPr>
          <p:sp>
            <p:nvSpPr>
              <p:cNvPr id="9" name="Rectangle 8"/>
              <p:cNvSpPr>
                <a:spLocks noChangeArrowheads="1"/>
              </p:cNvSpPr>
              <p:nvPr/>
            </p:nvSpPr>
            <p:spPr bwMode="ltGray">
              <a:xfrm>
                <a:off x="226" y="0"/>
                <a:ext cx="80" cy="853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" name="Rectangle 9"/>
              <p:cNvSpPr>
                <a:spLocks noChangeArrowheads="1"/>
              </p:cNvSpPr>
              <p:nvPr/>
            </p:nvSpPr>
            <p:spPr bwMode="ltGray">
              <a:xfrm>
                <a:off x="226" y="840"/>
                <a:ext cx="80" cy="2773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8" name="Rectangle 10"/>
            <p:cNvSpPr>
              <a:spLocks noChangeArrowheads="1"/>
            </p:cNvSpPr>
            <p:nvPr/>
          </p:nvSpPr>
          <p:spPr bwMode="ltGray">
            <a:xfrm>
              <a:off x="0" y="1536"/>
              <a:ext cx="4294" cy="160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3803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371600" y="1100138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804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000">
                <a:solidFill>
                  <a:srgbClr val="660066"/>
                </a:solidFill>
                <a:latin typeface="Impact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000">
                <a:solidFill>
                  <a:srgbClr val="660066"/>
                </a:solidFill>
                <a:latin typeface="Impact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000">
                <a:solidFill>
                  <a:srgbClr val="660066"/>
                </a:solidFill>
                <a:latin typeface="Impact" pitchFamily="34" charset="0"/>
              </a:defRPr>
            </a:lvl1pPr>
          </a:lstStyle>
          <a:p>
            <a:pPr>
              <a:defRPr/>
            </a:pPr>
            <a:fld id="{E16882E3-BCEF-410C-9C79-44E3E18C9E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47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2954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257800" y="1981200"/>
            <a:ext cx="3810000" cy="4114800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2954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2954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205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32772" name="Rectangle 4"/>
              <p:cNvSpPr>
                <a:spLocks noChangeArrowheads="1"/>
              </p:cNvSpPr>
              <p:nvPr/>
            </p:nvSpPr>
            <p:spPr bwMode="white">
              <a:xfrm>
                <a:off x="0" y="0"/>
                <a:ext cx="5760" cy="384"/>
              </a:xfrm>
              <a:prstGeom prst="rect">
                <a:avLst/>
              </a:prstGeom>
              <a:gradFill rotWithShape="0">
                <a:gsLst>
                  <a:gs pos="0">
                    <a:schemeClr val="hlink"/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2773" name="Rectangle 5"/>
              <p:cNvSpPr>
                <a:spLocks noChangeArrowheads="1"/>
              </p:cNvSpPr>
              <p:nvPr/>
            </p:nvSpPr>
            <p:spPr bwMode="white">
              <a:xfrm>
                <a:off x="0" y="384"/>
                <a:ext cx="5760" cy="3936"/>
              </a:xfrm>
              <a:prstGeom prst="rect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2054" name="Group 6"/>
            <p:cNvGrpSpPr>
              <a:grpSpLocks/>
            </p:cNvGrpSpPr>
            <p:nvPr/>
          </p:nvGrpSpPr>
          <p:grpSpPr bwMode="auto">
            <a:xfrm>
              <a:off x="0" y="0"/>
              <a:ext cx="1667" cy="3613"/>
              <a:chOff x="0" y="0"/>
              <a:chExt cx="1667" cy="3613"/>
            </a:xfrm>
          </p:grpSpPr>
          <p:pic>
            <p:nvPicPr>
              <p:cNvPr id="2055" name="Picture 7" descr="grapes"/>
              <p:cNvPicPr>
                <a:picLocks noChangeAspect="1" noChangeArrowheads="1"/>
              </p:cNvPicPr>
              <p:nvPr/>
            </p:nvPicPr>
            <p:blipFill>
              <a:blip r:embed="rId16" cstate="print"/>
              <a:srcRect/>
              <a:stretch>
                <a:fillRect/>
              </a:stretch>
            </p:blipFill>
            <p:spPr bwMode="ltGray">
              <a:xfrm>
                <a:off x="163" y="0"/>
                <a:ext cx="534" cy="3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2056" name="Group 8"/>
              <p:cNvGrpSpPr>
                <a:grpSpLocks/>
              </p:cNvGrpSpPr>
              <p:nvPr/>
            </p:nvGrpSpPr>
            <p:grpSpPr bwMode="auto">
              <a:xfrm>
                <a:off x="226" y="0"/>
                <a:ext cx="80" cy="3613"/>
                <a:chOff x="226" y="0"/>
                <a:chExt cx="80" cy="3613"/>
              </a:xfrm>
            </p:grpSpPr>
            <p:sp>
              <p:nvSpPr>
                <p:cNvPr id="32777" name="Rectangle 9"/>
                <p:cNvSpPr>
                  <a:spLocks noChangeArrowheads="1"/>
                </p:cNvSpPr>
                <p:nvPr/>
              </p:nvSpPr>
              <p:spPr bwMode="ltGray">
                <a:xfrm>
                  <a:off x="226" y="0"/>
                  <a:ext cx="80" cy="853"/>
                </a:xfrm>
                <a:prstGeom prst="rect">
                  <a:avLst/>
                </a:prstGeom>
                <a:gradFill rotWithShape="0">
                  <a:gsLst>
                    <a:gs pos="0">
                      <a:schemeClr val="folHlink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2778" name="Rectangle 10"/>
                <p:cNvSpPr>
                  <a:spLocks noChangeArrowheads="1"/>
                </p:cNvSpPr>
                <p:nvPr/>
              </p:nvSpPr>
              <p:spPr bwMode="ltGray">
                <a:xfrm>
                  <a:off x="226" y="840"/>
                  <a:ext cx="80" cy="2773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sp>
            <p:nvSpPr>
              <p:cNvPr id="32779" name="Rectangle 11"/>
              <p:cNvSpPr>
                <a:spLocks noChangeArrowheads="1"/>
              </p:cNvSpPr>
              <p:nvPr/>
            </p:nvSpPr>
            <p:spPr bwMode="ltGray">
              <a:xfrm>
                <a:off x="0" y="347"/>
                <a:ext cx="1667" cy="80"/>
              </a:xfrm>
              <a:prstGeom prst="rect">
                <a:avLst/>
              </a:prstGeom>
              <a:gradFill rotWithShape="0">
                <a:gsLst>
                  <a:gs pos="0">
                    <a:schemeClr val="hlink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2051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2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954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Evolutionary Computation</a:t>
            </a:r>
            <a:endParaRPr lang="zh-CN" altLang="en-US" dirty="0"/>
          </a:p>
        </p:txBody>
      </p:sp>
      <p:sp>
        <p:nvSpPr>
          <p:cNvPr id="9219" name="副标题 2"/>
          <p:cNvSpPr>
            <a:spLocks noGrp="1"/>
          </p:cNvSpPr>
          <p:nvPr>
            <p:ph type="subTitle" idx="1"/>
          </p:nvPr>
        </p:nvSpPr>
        <p:spPr>
          <a:xfrm>
            <a:off x="1524000" y="3611563"/>
            <a:ext cx="6172200" cy="1200150"/>
          </a:xfrm>
        </p:spPr>
        <p:txBody>
          <a:bodyPr/>
          <a:lstStyle/>
          <a:p>
            <a:pPr marR="0" eaLnBrk="1" hangingPunct="1">
              <a:lnSpc>
                <a:spcPct val="80000"/>
              </a:lnSpc>
            </a:pPr>
            <a:r>
              <a:rPr lang="en-US" altLang="zh-CN" sz="1900" b="1" dirty="0"/>
              <a:t>Khaled Rasheed</a:t>
            </a:r>
          </a:p>
          <a:p>
            <a:pPr marR="0" eaLnBrk="1" hangingPunct="1">
              <a:lnSpc>
                <a:spcPct val="80000"/>
              </a:lnSpc>
            </a:pPr>
            <a:r>
              <a:rPr lang="en-US" altLang="zh-CN" sz="1900" b="1" dirty="0"/>
              <a:t>School of Computing</a:t>
            </a:r>
          </a:p>
          <a:p>
            <a:pPr marR="0" eaLnBrk="1" hangingPunct="1">
              <a:lnSpc>
                <a:spcPct val="80000"/>
              </a:lnSpc>
            </a:pPr>
            <a:r>
              <a:rPr lang="en-US" altLang="zh-CN" sz="1900" b="1" dirty="0"/>
              <a:t>University of Georgia</a:t>
            </a:r>
          </a:p>
          <a:p>
            <a:pPr marR="0" eaLnBrk="1" hangingPunct="1">
              <a:lnSpc>
                <a:spcPct val="80000"/>
              </a:lnSpc>
            </a:pPr>
            <a:r>
              <a:rPr lang="en-US" altLang="zh-CN" sz="1900" b="1" dirty="0"/>
              <a:t>http://www.cs.uga.edu/~khaled</a:t>
            </a:r>
            <a:endParaRPr lang="zh-CN" altLang="en-US" sz="19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内容占位符 1"/>
          <p:cNvSpPr>
            <a:spLocks noGrp="1"/>
          </p:cNvSpPr>
          <p:nvPr>
            <p:ph idx="1"/>
          </p:nvPr>
        </p:nvSpPr>
        <p:spPr>
          <a:xfrm>
            <a:off x="804862" y="1196752"/>
            <a:ext cx="8186738" cy="4972273"/>
          </a:xfrm>
        </p:spPr>
        <p:txBody>
          <a:bodyPr/>
          <a:lstStyle/>
          <a:p>
            <a:pPr eaLnBrk="1" hangingPunct="1"/>
            <a:r>
              <a:rPr lang="en-US" altLang="zh-CN" sz="3200" b="1" dirty="0"/>
              <a:t>Maintain a population of potential solutions</a:t>
            </a:r>
          </a:p>
          <a:p>
            <a:pPr eaLnBrk="1" hangingPunct="1"/>
            <a:r>
              <a:rPr lang="en-US" altLang="zh-CN" sz="3200" b="1" dirty="0"/>
              <a:t>New solutions are generated by selecting, combining and modifying existing solutions</a:t>
            </a:r>
          </a:p>
          <a:p>
            <a:pPr lvl="1" eaLnBrk="1" hangingPunct="1"/>
            <a:r>
              <a:rPr lang="en-US" altLang="zh-CN" sz="2800" dirty="0"/>
              <a:t>Crossover</a:t>
            </a:r>
          </a:p>
          <a:p>
            <a:pPr lvl="1" eaLnBrk="1" hangingPunct="1"/>
            <a:r>
              <a:rPr lang="en-US" altLang="zh-CN" sz="2800" dirty="0"/>
              <a:t>Mutation</a:t>
            </a:r>
          </a:p>
          <a:p>
            <a:pPr eaLnBrk="1" hangingPunct="1"/>
            <a:r>
              <a:rPr lang="en-US" altLang="zh-CN" sz="3200" b="1" dirty="0"/>
              <a:t>Objective function = Fitness function</a:t>
            </a:r>
          </a:p>
          <a:p>
            <a:pPr lvl="1" eaLnBrk="1" hangingPunct="1"/>
            <a:r>
              <a:rPr lang="en-US" altLang="zh-CN" sz="2800" dirty="0"/>
              <a:t>Better solutions favored for parenthood</a:t>
            </a:r>
          </a:p>
          <a:p>
            <a:pPr lvl="1" eaLnBrk="1" hangingPunct="1"/>
            <a:r>
              <a:rPr lang="en-US" altLang="zh-CN" sz="2800" dirty="0"/>
              <a:t>Worse solutions favored for replacement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295400" y="152400"/>
            <a:ext cx="7772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Genetic Algorithms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1"/>
          <p:cNvSpPr>
            <a:spLocks noGrp="1"/>
          </p:cNvSpPr>
          <p:nvPr>
            <p:ph idx="1"/>
          </p:nvPr>
        </p:nvSpPr>
        <p:spPr>
          <a:xfrm>
            <a:off x="457200" y="1766888"/>
            <a:ext cx="8229600" cy="519112"/>
          </a:xfrm>
        </p:spPr>
        <p:txBody>
          <a:bodyPr/>
          <a:lstStyle/>
          <a:p>
            <a:pPr eaLnBrk="1" hangingPunct="1"/>
            <a:r>
              <a:rPr lang="es-ES" altLang="zh-CN" sz="3000" b="1" dirty="0" err="1"/>
              <a:t>Maximize</a:t>
            </a:r>
            <a:r>
              <a:rPr lang="es-ES" altLang="zh-CN" sz="3000" b="1" dirty="0"/>
              <a:t> 2X^2-y+5 </a:t>
            </a:r>
            <a:r>
              <a:rPr lang="es-ES" altLang="zh-CN" sz="3000" b="1" dirty="0" err="1"/>
              <a:t>where</a:t>
            </a:r>
            <a:r>
              <a:rPr lang="es-ES" altLang="zh-CN" sz="3000" b="1" dirty="0"/>
              <a:t> X:[0,3],Y:[0,3]</a:t>
            </a:r>
            <a:endParaRPr lang="zh-CN" altLang="en-US" sz="3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Example: numerical optimization</a:t>
            </a:r>
            <a:endParaRPr lang="zh-CN" altLang="en-US" dirty="0"/>
          </a:p>
        </p:txBody>
      </p:sp>
      <p:pic>
        <p:nvPicPr>
          <p:cNvPr id="14340" name="Picture 3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642938" y="2643188"/>
            <a:ext cx="8375650" cy="350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内容占位符 1"/>
          <p:cNvSpPr>
            <a:spLocks noGrp="1"/>
          </p:cNvSpPr>
          <p:nvPr>
            <p:ph idx="1"/>
          </p:nvPr>
        </p:nvSpPr>
        <p:spPr>
          <a:xfrm>
            <a:off x="457200" y="1695450"/>
            <a:ext cx="8229600" cy="590550"/>
          </a:xfrm>
        </p:spPr>
        <p:txBody>
          <a:bodyPr/>
          <a:lstStyle/>
          <a:p>
            <a:pPr eaLnBrk="1" hangingPunct="1"/>
            <a:r>
              <a:rPr lang="es-ES" altLang="zh-CN" sz="3000" b="1" dirty="0" err="1"/>
              <a:t>Maximize</a:t>
            </a:r>
            <a:r>
              <a:rPr lang="es-ES" altLang="zh-CN" sz="3000" b="1" dirty="0"/>
              <a:t> 2X^2-y+5 </a:t>
            </a:r>
            <a:r>
              <a:rPr lang="es-ES" altLang="zh-CN" sz="3000" b="1" dirty="0" err="1"/>
              <a:t>where</a:t>
            </a:r>
            <a:r>
              <a:rPr lang="es-ES" altLang="zh-CN" sz="3000" b="1" dirty="0"/>
              <a:t> X:[0,3],Y:[0,3]</a:t>
            </a:r>
            <a:endParaRPr lang="zh-CN" altLang="en-US" sz="3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Example with binary representation</a:t>
            </a:r>
            <a:endParaRPr lang="zh-CN" altLang="en-US" dirty="0"/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679450" y="2647950"/>
            <a:ext cx="8291513" cy="342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内容占位符 1"/>
          <p:cNvSpPr>
            <a:spLocks noGrp="1"/>
          </p:cNvSpPr>
          <p:nvPr>
            <p:ph idx="1"/>
          </p:nvPr>
        </p:nvSpPr>
        <p:spPr>
          <a:xfrm>
            <a:off x="457200" y="1689100"/>
            <a:ext cx="3829050" cy="4525963"/>
          </a:xfrm>
        </p:spPr>
        <p:txBody>
          <a:bodyPr/>
          <a:lstStyle/>
          <a:p>
            <a:pPr eaLnBrk="1" hangingPunct="1"/>
            <a:r>
              <a:rPr lang="en-US" altLang="zh-CN" sz="3000" b="1"/>
              <a:t>Representation</a:t>
            </a:r>
          </a:p>
          <a:p>
            <a:pPr eaLnBrk="1" hangingPunct="1"/>
            <a:r>
              <a:rPr lang="en-US" altLang="zh-CN" sz="3000" b="1"/>
              <a:t>Fitness function</a:t>
            </a:r>
          </a:p>
          <a:p>
            <a:pPr eaLnBrk="1" hangingPunct="1"/>
            <a:r>
              <a:rPr lang="en-US" altLang="zh-CN" sz="3000" b="1"/>
              <a:t>Initialization strategy</a:t>
            </a:r>
          </a:p>
          <a:p>
            <a:pPr eaLnBrk="1" hangingPunct="1"/>
            <a:r>
              <a:rPr lang="en-US" altLang="zh-CN" sz="3000" b="1"/>
              <a:t>Selection strategy</a:t>
            </a:r>
          </a:p>
          <a:p>
            <a:pPr eaLnBrk="1" hangingPunct="1"/>
            <a:r>
              <a:rPr lang="en-US" altLang="zh-CN" sz="3000" b="1"/>
              <a:t>Crossover operators</a:t>
            </a:r>
          </a:p>
          <a:p>
            <a:pPr eaLnBrk="1" hangingPunct="1"/>
            <a:r>
              <a:rPr lang="en-US" altLang="zh-CN" sz="3000" b="1"/>
              <a:t>Mutation operators</a:t>
            </a:r>
            <a:endParaRPr lang="zh-CN" altLang="en-US" sz="3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Elements of a generational</a:t>
            </a:r>
            <a:br>
              <a:rPr lang="en-US" altLang="zh-CN" dirty="0"/>
            </a:br>
            <a:r>
              <a:rPr lang="en-US" altLang="zh-CN" dirty="0"/>
              <a:t>genetic algorithm</a:t>
            </a:r>
            <a:endParaRPr lang="zh-CN" altLang="en-US" dirty="0"/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4191000" y="2143125"/>
            <a:ext cx="484822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内容占位符 1"/>
          <p:cNvSpPr>
            <a:spLocks noGrp="1"/>
          </p:cNvSpPr>
          <p:nvPr>
            <p:ph idx="1"/>
          </p:nvPr>
        </p:nvSpPr>
        <p:spPr>
          <a:xfrm>
            <a:off x="457200" y="1874837"/>
            <a:ext cx="4329113" cy="4525963"/>
          </a:xfrm>
        </p:spPr>
        <p:txBody>
          <a:bodyPr/>
          <a:lstStyle/>
          <a:p>
            <a:pPr eaLnBrk="1" hangingPunct="1"/>
            <a:r>
              <a:rPr lang="en-US" altLang="zh-CN" sz="3000" b="1" dirty="0"/>
              <a:t>Representation</a:t>
            </a:r>
          </a:p>
          <a:p>
            <a:pPr eaLnBrk="1" hangingPunct="1"/>
            <a:r>
              <a:rPr lang="en-US" altLang="zh-CN" sz="3000" b="1" dirty="0"/>
              <a:t>Fitness function</a:t>
            </a:r>
          </a:p>
          <a:p>
            <a:pPr eaLnBrk="1" hangingPunct="1"/>
            <a:r>
              <a:rPr lang="en-US" altLang="zh-CN" sz="3000" b="1" dirty="0"/>
              <a:t>Initialization strategy</a:t>
            </a:r>
          </a:p>
          <a:p>
            <a:pPr eaLnBrk="1" hangingPunct="1"/>
            <a:r>
              <a:rPr lang="en-US" altLang="zh-CN" sz="3000" b="1" dirty="0"/>
              <a:t>Selection strategy</a:t>
            </a:r>
          </a:p>
          <a:p>
            <a:pPr eaLnBrk="1" hangingPunct="1"/>
            <a:r>
              <a:rPr lang="en-US" altLang="zh-CN" sz="3000" b="1" dirty="0"/>
              <a:t>Crossover operators</a:t>
            </a:r>
          </a:p>
          <a:p>
            <a:pPr eaLnBrk="1" hangingPunct="1"/>
            <a:r>
              <a:rPr lang="en-US" altLang="zh-CN" sz="3000" b="1" dirty="0"/>
              <a:t>Mutation operators</a:t>
            </a:r>
          </a:p>
          <a:p>
            <a:pPr eaLnBrk="1" hangingPunct="1"/>
            <a:r>
              <a:rPr lang="en-US" altLang="zh-CN" sz="3000" b="1" dirty="0"/>
              <a:t>Replacement strategy</a:t>
            </a:r>
            <a:endParaRPr lang="zh-CN" altLang="en-US" sz="3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Elements of a steady state</a:t>
            </a:r>
            <a:br>
              <a:rPr lang="en-US" altLang="zh-CN" dirty="0"/>
            </a:br>
            <a:r>
              <a:rPr lang="en-US" altLang="zh-CN" dirty="0"/>
              <a:t>genetic algorithm</a:t>
            </a:r>
            <a:endParaRPr lang="zh-CN" altLang="en-US" dirty="0"/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4714875" y="1990725"/>
            <a:ext cx="4143375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内容占位符 1"/>
          <p:cNvSpPr>
            <a:spLocks noGrp="1"/>
          </p:cNvSpPr>
          <p:nvPr>
            <p:ph idx="1"/>
          </p:nvPr>
        </p:nvSpPr>
        <p:spPr>
          <a:xfrm>
            <a:off x="251520" y="1344911"/>
            <a:ext cx="8784976" cy="4979689"/>
          </a:xfrm>
        </p:spPr>
        <p:txBody>
          <a:bodyPr/>
          <a:lstStyle/>
          <a:p>
            <a:pPr eaLnBrk="1" hangingPunct="1"/>
            <a:r>
              <a:rPr lang="en-US" altLang="zh-CN" sz="3200" b="1" dirty="0"/>
              <a:t>Proportional selection (roulette wheel)</a:t>
            </a:r>
          </a:p>
          <a:p>
            <a:pPr lvl="1" eaLnBrk="1" hangingPunct="1"/>
            <a:r>
              <a:rPr lang="en-US" altLang="zh-CN" sz="2400" dirty="0"/>
              <a:t>Selection probability of individual = individual’s fitness/sum of fitness</a:t>
            </a:r>
          </a:p>
          <a:p>
            <a:pPr eaLnBrk="1" hangingPunct="1"/>
            <a:r>
              <a:rPr lang="en-US" altLang="zh-CN" sz="3200" b="1" dirty="0"/>
              <a:t>Rank based selection</a:t>
            </a:r>
          </a:p>
          <a:p>
            <a:pPr lvl="1" eaLnBrk="1" hangingPunct="1"/>
            <a:r>
              <a:rPr lang="en-US" altLang="zh-CN" sz="2400" dirty="0"/>
              <a:t>Example: decreasing arithmetic/geometric series</a:t>
            </a:r>
          </a:p>
          <a:p>
            <a:pPr lvl="1" eaLnBrk="1" hangingPunct="1"/>
            <a:r>
              <a:rPr lang="en-US" altLang="zh-CN" sz="2400" dirty="0"/>
              <a:t>Better when fitness range is very large or small</a:t>
            </a:r>
          </a:p>
          <a:p>
            <a:pPr eaLnBrk="1" hangingPunct="1"/>
            <a:r>
              <a:rPr lang="en-US" altLang="zh-CN" sz="3400" b="1" dirty="0"/>
              <a:t>Tournament selection</a:t>
            </a:r>
          </a:p>
          <a:p>
            <a:pPr lvl="1" eaLnBrk="1" hangingPunct="1"/>
            <a:r>
              <a:rPr lang="en-US" altLang="zh-CN" sz="2400" dirty="0"/>
              <a:t>Virtual tournament between randomly selected individuals using fitness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295400" y="304800"/>
            <a:ext cx="7772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Selection strategies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90600" y="1546225"/>
            <a:ext cx="7696200" cy="4525963"/>
          </a:xfrm>
        </p:spPr>
        <p:txBody>
          <a:bodyPr>
            <a:normAutofit fontScale="92500" lnSpcReduction="10000"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sz="2800" b="1" dirty="0"/>
              <a:t>Point crossover (classical)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500" dirty="0"/>
              <a:t>Parent1=x1,x2,x3,x4,x5,x6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500" dirty="0"/>
              <a:t>Parent2=y1,y2,y3,y4,y5,y6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500" dirty="0"/>
              <a:t>Child =x1,x2,x3,x4,y5,y6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sz="2800" b="1" dirty="0"/>
              <a:t>Uniform crossover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500" dirty="0"/>
              <a:t>Parent1=x1,x2,x3,x4,x5,x6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500" dirty="0"/>
              <a:t>Parent2=y1,y2,y3,y4,y5,y6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500" dirty="0"/>
              <a:t>Child =x1,x2,y3,x4,y5,y6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sz="2800" b="1" dirty="0"/>
              <a:t>Arithmetic crossover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500" dirty="0"/>
              <a:t>Parent1=x1,x2,x3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500" dirty="0"/>
              <a:t>Parent2=y1,y2,y3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s-ES" altLang="zh-CN" sz="2500" dirty="0"/>
              <a:t>Child =(x1+y1)/2,(x2+y2)/2,(x3+y3)/2</a:t>
            </a:r>
            <a:endParaRPr lang="zh-CN" altLang="en-US" sz="25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295400" y="304800"/>
            <a:ext cx="7772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Crossover Operators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内容占位符 1"/>
          <p:cNvSpPr>
            <a:spLocks noGrp="1"/>
          </p:cNvSpPr>
          <p:nvPr>
            <p:ph idx="1"/>
          </p:nvPr>
        </p:nvSpPr>
        <p:spPr>
          <a:xfrm>
            <a:off x="1066800" y="1481138"/>
            <a:ext cx="7681664" cy="4900190"/>
          </a:xfrm>
        </p:spPr>
        <p:txBody>
          <a:bodyPr/>
          <a:lstStyle/>
          <a:p>
            <a:pPr eaLnBrk="1" hangingPunct="1"/>
            <a:r>
              <a:rPr lang="en-US" altLang="zh-CN" sz="2800" b="1" dirty="0"/>
              <a:t>change one or more components</a:t>
            </a:r>
          </a:p>
          <a:p>
            <a:pPr eaLnBrk="1" hangingPunct="1"/>
            <a:r>
              <a:rPr lang="en-US" altLang="zh-CN" sz="2800" b="1" dirty="0"/>
              <a:t>Let Child=x1,x2,P,x3,x4...</a:t>
            </a:r>
          </a:p>
          <a:p>
            <a:pPr eaLnBrk="1" hangingPunct="1"/>
            <a:r>
              <a:rPr lang="en-US" altLang="zh-CN" sz="2800" b="1" dirty="0"/>
              <a:t>Gaussian mutation:</a:t>
            </a:r>
          </a:p>
          <a:p>
            <a:pPr lvl="1" eaLnBrk="1" hangingPunct="1"/>
            <a:r>
              <a:rPr lang="en-US" altLang="zh-CN" i="1" dirty="0"/>
              <a:t>P ¬ P ± ∆p</a:t>
            </a:r>
          </a:p>
          <a:p>
            <a:pPr lvl="1" eaLnBrk="1" hangingPunct="1"/>
            <a:r>
              <a:rPr lang="en-US" altLang="zh-CN" i="1" dirty="0"/>
              <a:t>∆ p: (small) random normal value</a:t>
            </a:r>
          </a:p>
          <a:p>
            <a:pPr eaLnBrk="1" hangingPunct="1"/>
            <a:r>
              <a:rPr lang="en-US" altLang="zh-CN" sz="2800" b="1" dirty="0"/>
              <a:t>Uniform mutation:</a:t>
            </a:r>
          </a:p>
          <a:p>
            <a:pPr lvl="1" eaLnBrk="1" hangingPunct="1"/>
            <a:r>
              <a:rPr lang="en-US" altLang="zh-CN" i="1" dirty="0"/>
              <a:t>P ¬ P new</a:t>
            </a:r>
          </a:p>
          <a:p>
            <a:pPr lvl="1" eaLnBrk="1" hangingPunct="1"/>
            <a:r>
              <a:rPr lang="en-US" altLang="zh-CN" i="1" dirty="0"/>
              <a:t>p new : random uniform value</a:t>
            </a:r>
          </a:p>
          <a:p>
            <a:pPr eaLnBrk="1" hangingPunct="1"/>
            <a:r>
              <a:rPr lang="en-US" altLang="zh-CN" sz="2800" b="1" dirty="0"/>
              <a:t>boundary mutation:</a:t>
            </a:r>
          </a:p>
          <a:p>
            <a:pPr lvl="1" eaLnBrk="1" hangingPunct="1"/>
            <a:r>
              <a:rPr lang="en-US" altLang="zh-CN" i="1" dirty="0"/>
              <a:t>P ¬ </a:t>
            </a:r>
            <a:r>
              <a:rPr lang="en-US" altLang="zh-CN" i="1" dirty="0" err="1"/>
              <a:t>Pmin</a:t>
            </a:r>
            <a:r>
              <a:rPr lang="en-US" altLang="zh-CN" i="1" dirty="0"/>
              <a:t> OR </a:t>
            </a:r>
            <a:r>
              <a:rPr lang="en-US" altLang="zh-CN" i="1" dirty="0" err="1"/>
              <a:t>Pmax</a:t>
            </a:r>
            <a:endParaRPr lang="en-US" altLang="zh-CN" i="1" dirty="0"/>
          </a:p>
          <a:p>
            <a:pPr eaLnBrk="1" hangingPunct="1"/>
            <a:r>
              <a:rPr lang="en-US" altLang="zh-CN" sz="2800" b="1" dirty="0"/>
              <a:t>Binary mutation=bit flip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295400" y="381000"/>
            <a:ext cx="7772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Mutation Operators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内容占位符 1"/>
          <p:cNvSpPr>
            <a:spLocks noGrp="1"/>
          </p:cNvSpPr>
          <p:nvPr>
            <p:ph idx="1"/>
          </p:nvPr>
        </p:nvSpPr>
        <p:spPr>
          <a:xfrm>
            <a:off x="685800" y="2022475"/>
            <a:ext cx="8229600" cy="4149725"/>
          </a:xfrm>
        </p:spPr>
        <p:txBody>
          <a:bodyPr/>
          <a:lstStyle/>
          <a:p>
            <a:pPr eaLnBrk="1" hangingPunct="1"/>
            <a:r>
              <a:rPr lang="en-US" altLang="zh-CN" sz="3200" b="1" dirty="0"/>
              <a:t>Finds global optima</a:t>
            </a:r>
          </a:p>
          <a:p>
            <a:pPr eaLnBrk="1" hangingPunct="1"/>
            <a:r>
              <a:rPr lang="en-US" altLang="zh-CN" sz="3200" b="1" dirty="0"/>
              <a:t>Can handle discrete, continuous and mixed variable spaces</a:t>
            </a:r>
          </a:p>
          <a:p>
            <a:pPr eaLnBrk="1" hangingPunct="1"/>
            <a:r>
              <a:rPr lang="en-US" altLang="zh-CN" sz="3200" b="1" dirty="0"/>
              <a:t>Easy to use (short programs)</a:t>
            </a:r>
          </a:p>
          <a:p>
            <a:pPr eaLnBrk="1" hangingPunct="1"/>
            <a:r>
              <a:rPr lang="en-US" altLang="zh-CN" sz="3200" b="1" dirty="0"/>
              <a:t>Robust (less sensitive to noise, ill conditions)</a:t>
            </a:r>
            <a:endParaRPr lang="zh-CN" altLang="en-US" sz="3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Advantages of Genetic-Algorithm based optimization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内容占位符 1"/>
          <p:cNvSpPr>
            <a:spLocks noGrp="1"/>
          </p:cNvSpPr>
          <p:nvPr>
            <p:ph idx="1"/>
          </p:nvPr>
        </p:nvSpPr>
        <p:spPr>
          <a:xfrm>
            <a:off x="762000" y="2170113"/>
            <a:ext cx="8229600" cy="4078287"/>
          </a:xfrm>
        </p:spPr>
        <p:txBody>
          <a:bodyPr/>
          <a:lstStyle/>
          <a:p>
            <a:pPr eaLnBrk="1" hangingPunct="1"/>
            <a:r>
              <a:rPr lang="en-US" altLang="zh-CN" sz="3200" b="1" dirty="0"/>
              <a:t>Relatively slower than other methods (not suitable for easy problems)</a:t>
            </a:r>
          </a:p>
          <a:p>
            <a:pPr eaLnBrk="1" hangingPunct="1"/>
            <a:r>
              <a:rPr lang="en-US" altLang="zh-CN" sz="3200" b="1" dirty="0"/>
              <a:t>Theory lags behind applications</a:t>
            </a:r>
            <a:endParaRPr lang="zh-CN" altLang="en-US" sz="3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Disadvantages of Genetic-</a:t>
            </a:r>
            <a:br>
              <a:rPr lang="en-US" altLang="zh-CN" dirty="0"/>
            </a:br>
            <a:r>
              <a:rPr lang="en-US" altLang="zh-CN" dirty="0"/>
              <a:t>Algorithm based optimization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200" b="1" dirty="0"/>
              <a:t>Genetic algorithms</a:t>
            </a:r>
          </a:p>
          <a:p>
            <a:pPr lvl="1" eaLnBrk="1" hangingPunct="1"/>
            <a:r>
              <a:rPr lang="en-US" altLang="zh-CN" sz="2800" b="1" dirty="0"/>
              <a:t>Parallel genetic algorithms</a:t>
            </a:r>
          </a:p>
          <a:p>
            <a:pPr eaLnBrk="1" hangingPunct="1"/>
            <a:r>
              <a:rPr lang="en-US" altLang="zh-CN" sz="3200" b="1" dirty="0"/>
              <a:t>Genetic programming</a:t>
            </a:r>
          </a:p>
          <a:p>
            <a:pPr eaLnBrk="1" hangingPunct="1"/>
            <a:r>
              <a:rPr lang="en-US" altLang="zh-CN" sz="3200" b="1" dirty="0"/>
              <a:t>Evolution strategies</a:t>
            </a:r>
          </a:p>
          <a:p>
            <a:pPr eaLnBrk="1" hangingPunct="1"/>
            <a:r>
              <a:rPr lang="en-US" altLang="zh-CN" sz="3200" b="1" dirty="0"/>
              <a:t>Classifier systems</a:t>
            </a:r>
          </a:p>
          <a:p>
            <a:pPr eaLnBrk="1" hangingPunct="1"/>
            <a:r>
              <a:rPr lang="en-US" altLang="zh-CN" sz="3200" b="1" dirty="0"/>
              <a:t>Evolution programming</a:t>
            </a:r>
          </a:p>
          <a:p>
            <a:pPr eaLnBrk="1" hangingPunct="1"/>
            <a:r>
              <a:rPr lang="en-US" altLang="zh-CN" sz="3200" b="1" dirty="0"/>
              <a:t>Related topics</a:t>
            </a:r>
          </a:p>
          <a:p>
            <a:pPr eaLnBrk="1" hangingPunct="1"/>
            <a:r>
              <a:rPr lang="en-US" altLang="zh-CN" sz="3200" b="1" dirty="0"/>
              <a:t>Conclusion</a:t>
            </a:r>
            <a:endParaRPr lang="zh-CN" altLang="en-US" sz="32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Presentation outline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Global parallel GA</a:t>
            </a:r>
            <a:endParaRPr lang="zh-CN" altLang="en-US" dirty="0"/>
          </a:p>
        </p:txBody>
      </p:sp>
      <p:pic>
        <p:nvPicPr>
          <p:cNvPr id="23555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214438" y="1857375"/>
            <a:ext cx="6580187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Coarse-grained parallel GA (Island model)</a:t>
            </a:r>
            <a:endParaRPr lang="zh-CN" altLang="en-US" dirty="0"/>
          </a:p>
        </p:txBody>
      </p:sp>
      <p:pic>
        <p:nvPicPr>
          <p:cNvPr id="24579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500438" y="1714500"/>
            <a:ext cx="4071937" cy="370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Fine-grained parallel GA</a:t>
            </a:r>
            <a:endParaRPr lang="zh-CN" altLang="en-US" dirty="0"/>
          </a:p>
        </p:txBody>
      </p:sp>
      <p:pic>
        <p:nvPicPr>
          <p:cNvPr id="25603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2786063" y="1571625"/>
            <a:ext cx="4714875" cy="458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200" b="1"/>
              <a:t>Coarse-grained GA at high level</a:t>
            </a:r>
          </a:p>
          <a:p>
            <a:pPr eaLnBrk="1" hangingPunct="1"/>
            <a:r>
              <a:rPr lang="en-US" altLang="zh-CN" sz="3200" b="1"/>
              <a:t>Fine-grained GA at low level</a:t>
            </a:r>
            <a:endParaRPr lang="zh-CN" altLang="en-US" sz="32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Hybrid parallel GA</a:t>
            </a:r>
            <a:endParaRPr lang="zh-CN" altLang="en-US" dirty="0"/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929063" y="3154362"/>
            <a:ext cx="3357562" cy="347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200" b="1"/>
              <a:t>Coarse-grained GA at high level</a:t>
            </a:r>
          </a:p>
          <a:p>
            <a:pPr eaLnBrk="1" hangingPunct="1"/>
            <a:r>
              <a:rPr lang="en-US" altLang="zh-CN" sz="3200" b="1"/>
              <a:t>Global parallel GA at low level</a:t>
            </a:r>
            <a:endParaRPr lang="zh-CN" altLang="en-US" sz="32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Hybrid parallel GA</a:t>
            </a:r>
            <a:endParaRPr lang="zh-CN" altLang="en-US" dirty="0"/>
          </a:p>
        </p:txBody>
      </p:sp>
      <p:pic>
        <p:nvPicPr>
          <p:cNvPr id="27652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286125" y="3124200"/>
            <a:ext cx="4071938" cy="367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200" b="1"/>
              <a:t>Coarse-grained GA at high level</a:t>
            </a:r>
          </a:p>
          <a:p>
            <a:pPr eaLnBrk="1" hangingPunct="1"/>
            <a:r>
              <a:rPr lang="en-US" altLang="zh-CN" sz="3200" b="1"/>
              <a:t>Coarse-grained GA at low level</a:t>
            </a:r>
            <a:endParaRPr lang="zh-CN" altLang="en-US" sz="32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Hybrid parallel GA</a:t>
            </a:r>
            <a:endParaRPr lang="zh-CN" altLang="en-US" dirty="0"/>
          </a:p>
        </p:txBody>
      </p: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571875" y="3200400"/>
            <a:ext cx="3500438" cy="363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000" b="1"/>
              <a:t>Introduced (officially) by John Koza in his book (genetic programming, 1992)</a:t>
            </a:r>
          </a:p>
          <a:p>
            <a:pPr eaLnBrk="1" hangingPunct="1"/>
            <a:r>
              <a:rPr lang="en-US" altLang="zh-CN" sz="3000" b="1"/>
              <a:t>Early attempts date back to the 50s (evolving populations of binary object codes)</a:t>
            </a:r>
          </a:p>
          <a:p>
            <a:pPr eaLnBrk="1" hangingPunct="1"/>
            <a:r>
              <a:rPr lang="en-US" altLang="zh-CN" sz="3000" b="1"/>
              <a:t>Idea is to evolve computer programs</a:t>
            </a:r>
          </a:p>
          <a:p>
            <a:pPr eaLnBrk="1" hangingPunct="1"/>
            <a:r>
              <a:rPr lang="en-US" altLang="zh-CN" sz="3000" b="1"/>
              <a:t>Declarative programming languages usually used (Lisp)</a:t>
            </a:r>
          </a:p>
          <a:p>
            <a:pPr eaLnBrk="1" hangingPunct="1"/>
            <a:r>
              <a:rPr lang="en-US" altLang="zh-CN" sz="3000" b="1"/>
              <a:t>Programs are represented as trees</a:t>
            </a:r>
            <a:endParaRPr lang="zh-CN" altLang="en-US" sz="3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Genetic Programming (GP)</a:t>
            </a: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b="1"/>
              <a:t>A population of trees representing programs</a:t>
            </a:r>
          </a:p>
          <a:p>
            <a:pPr eaLnBrk="1" hangingPunct="1"/>
            <a:r>
              <a:rPr lang="en-US" altLang="zh-CN" sz="2800" b="1"/>
              <a:t>The programs are composed of elements from the FUNCTION SET and the TERMINAL SET</a:t>
            </a:r>
          </a:p>
          <a:p>
            <a:pPr eaLnBrk="1" hangingPunct="1"/>
            <a:r>
              <a:rPr lang="en-US" altLang="zh-CN" sz="2800" b="1"/>
              <a:t>These sets are usually fixed sets of symbols</a:t>
            </a:r>
          </a:p>
          <a:p>
            <a:pPr eaLnBrk="1" hangingPunct="1"/>
            <a:r>
              <a:rPr lang="en-US" altLang="zh-CN" sz="2800" b="1"/>
              <a:t>The function set forms "non-leaf" nodes. (e.g. +,-,*,sin,cos)</a:t>
            </a:r>
          </a:p>
          <a:p>
            <a:pPr eaLnBrk="1" hangingPunct="1"/>
            <a:r>
              <a:rPr lang="en-US" altLang="zh-CN" sz="2800" b="1"/>
              <a:t>The terminal set forms leaf nodes. (e.g. x,3.7, random())</a:t>
            </a:r>
            <a:endParaRPr lang="zh-CN" altLang="en-US" sz="28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GP individuals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Example: GP individual</a:t>
            </a:r>
            <a:endParaRPr lang="zh-CN" altLang="en-US" dirty="0"/>
          </a:p>
        </p:txBody>
      </p:sp>
      <p:pic>
        <p:nvPicPr>
          <p:cNvPr id="31747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438275" y="2208212"/>
            <a:ext cx="6715125" cy="373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000" b="1" dirty="0"/>
              <a:t>Fitness is usually based on I/O traces</a:t>
            </a:r>
          </a:p>
          <a:p>
            <a:pPr eaLnBrk="1" hangingPunct="1"/>
            <a:r>
              <a:rPr lang="en-US" altLang="zh-CN" sz="3000" b="1" dirty="0"/>
              <a:t>Crossover is implemented by randomly swapping </a:t>
            </a:r>
            <a:r>
              <a:rPr lang="en-US" altLang="zh-CN" sz="3000" b="1" dirty="0" err="1"/>
              <a:t>subtrees</a:t>
            </a:r>
            <a:r>
              <a:rPr lang="en-US" altLang="zh-CN" sz="3000" b="1" dirty="0"/>
              <a:t> between individuals</a:t>
            </a:r>
          </a:p>
          <a:p>
            <a:pPr eaLnBrk="1" hangingPunct="1"/>
            <a:r>
              <a:rPr lang="en-US" altLang="zh-CN" sz="3000" b="1" dirty="0"/>
              <a:t>GP usually does not extensively rely on mutation (random nodes or </a:t>
            </a:r>
            <a:r>
              <a:rPr lang="en-US" altLang="zh-CN" sz="3000" b="1" dirty="0" err="1"/>
              <a:t>subtrees</a:t>
            </a:r>
            <a:r>
              <a:rPr lang="en-US" altLang="zh-CN" sz="3000" b="1" dirty="0"/>
              <a:t>)</a:t>
            </a:r>
          </a:p>
          <a:p>
            <a:pPr eaLnBrk="1" hangingPunct="1"/>
            <a:r>
              <a:rPr lang="en-US" altLang="zh-CN" sz="3000" b="1" dirty="0"/>
              <a:t>GPs are usually generational (sometimes with a generation gap)</a:t>
            </a:r>
          </a:p>
          <a:p>
            <a:pPr eaLnBrk="1" hangingPunct="1"/>
            <a:r>
              <a:rPr lang="en-US" altLang="zh-CN" sz="3000" b="1" dirty="0"/>
              <a:t>GP usually uses huge populations (1M individuals)</a:t>
            </a:r>
            <a:endParaRPr lang="zh-CN" altLang="en-US" sz="3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GP operation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200" b="1" dirty="0"/>
              <a:t>Initially equal proportions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of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Giraffe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and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tree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species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In the forest</a:t>
            </a:r>
            <a:endParaRPr lang="zh-CN" altLang="en-US" dirty="0"/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14375" y="3090863"/>
            <a:ext cx="8072438" cy="292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Example: GP crossover</a:t>
            </a:r>
            <a:endParaRPr lang="zh-CN" altLang="en-US" dirty="0"/>
          </a:p>
        </p:txBody>
      </p:sp>
      <p:pic>
        <p:nvPicPr>
          <p:cNvPr id="33795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195388" y="1695450"/>
            <a:ext cx="7643812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200" b="1" dirty="0"/>
              <a:t>More flexible representation</a:t>
            </a:r>
          </a:p>
          <a:p>
            <a:pPr eaLnBrk="1" hangingPunct="1"/>
            <a:r>
              <a:rPr lang="en-US" altLang="zh-CN" sz="3200" b="1" dirty="0"/>
              <a:t>Greater application spectrum</a:t>
            </a:r>
          </a:p>
          <a:p>
            <a:pPr eaLnBrk="1" hangingPunct="1"/>
            <a:r>
              <a:rPr lang="en-US" altLang="zh-CN" sz="3200" b="1" dirty="0"/>
              <a:t>If tractable, evolving a way to make “things” is more useful than evolving the “things”.</a:t>
            </a:r>
          </a:p>
          <a:p>
            <a:pPr eaLnBrk="1" hangingPunct="1"/>
            <a:r>
              <a:rPr lang="en-US" altLang="zh-CN" sz="3200" b="1" dirty="0"/>
              <a:t>Example: evolving a learning rule for neural networks vs. evolving the weights of a particular NN.</a:t>
            </a:r>
            <a:endParaRPr lang="zh-CN" altLang="en-US" sz="3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Advantages of GP over GAs</a:t>
            </a:r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内容占位符 1"/>
          <p:cNvSpPr>
            <a:spLocks noGrp="1"/>
          </p:cNvSpPr>
          <p:nvPr>
            <p:ph idx="1"/>
          </p:nvPr>
        </p:nvSpPr>
        <p:spPr>
          <a:xfrm>
            <a:off x="1143000" y="2000250"/>
            <a:ext cx="7391400" cy="4006850"/>
          </a:xfrm>
        </p:spPr>
        <p:txBody>
          <a:bodyPr/>
          <a:lstStyle/>
          <a:p>
            <a:pPr eaLnBrk="1" hangingPunct="1"/>
            <a:r>
              <a:rPr lang="en-US" altLang="zh-CN" sz="3200" b="1" dirty="0"/>
              <a:t>Extremely slow</a:t>
            </a:r>
          </a:p>
          <a:p>
            <a:pPr eaLnBrk="1" hangingPunct="1"/>
            <a:r>
              <a:rPr lang="en-US" altLang="zh-CN" sz="3200" b="1" dirty="0"/>
              <a:t>Very poor handling of numbers</a:t>
            </a:r>
          </a:p>
          <a:p>
            <a:pPr eaLnBrk="1" hangingPunct="1"/>
            <a:r>
              <a:rPr lang="en-US" altLang="zh-CN" sz="3200" b="1" dirty="0"/>
              <a:t>Very large populations needed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Disadvantages of Genetic Programming</a:t>
            </a:r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sz="3000" b="1" dirty="0"/>
              <a:t>Genetic programming with linear genomes (Wolfgang </a:t>
            </a:r>
            <a:r>
              <a:rPr lang="en-US" altLang="zh-CN" sz="3000" b="1" dirty="0" err="1"/>
              <a:t>Banzaf</a:t>
            </a:r>
            <a:r>
              <a:rPr lang="en-US" altLang="zh-CN" sz="3000" b="1" dirty="0"/>
              <a:t>)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600" dirty="0"/>
              <a:t>Kind of going back to the evolution of binary program codes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sz="3000" b="1" dirty="0"/>
              <a:t>Hybrids of GP and other methods that better handle numbers: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600" dirty="0"/>
              <a:t>Least squares methods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600" dirty="0"/>
              <a:t>Gradient based optimizers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600" dirty="0"/>
              <a:t>Genetic algorithms, other evolutionary computation methods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sz="3000" b="1" dirty="0"/>
              <a:t>Evolving things other than programs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600" dirty="0"/>
              <a:t>Example: electric circuits represented as trees (</a:t>
            </a:r>
            <a:r>
              <a:rPr lang="en-US" altLang="zh-CN" sz="2600" dirty="0" err="1"/>
              <a:t>Koza</a:t>
            </a:r>
            <a:r>
              <a:rPr lang="en-US" altLang="zh-CN" sz="2600" dirty="0"/>
              <a:t>, AI in design 1996)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GP variants</a:t>
            </a:r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sz="3000" b="1" dirty="0"/>
              <a:t>Were invented to solve numerical optimization problems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sz="3000" b="1" dirty="0"/>
              <a:t>Originated in Europe in the 1960s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sz="3000" b="1" dirty="0"/>
              <a:t>Initially: two-member or (1+1) ES: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600" dirty="0"/>
              <a:t>one PARENT generates one OFFSPRING per GENERATION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600" dirty="0"/>
              <a:t>by applying normally distributed (Gaussian) mutations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600" dirty="0"/>
              <a:t>until offspring is better and replaces parent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600" dirty="0"/>
              <a:t>This simple structure allowed theoretical results to be obtained (speed of convergence, mutation size)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sz="3000" b="1" dirty="0"/>
              <a:t>Later: enhanced to a (</a:t>
            </a:r>
            <a:r>
              <a:rPr lang="el-GR" altLang="zh-CN" sz="3000" b="1" dirty="0"/>
              <a:t>μ</a:t>
            </a:r>
            <a:r>
              <a:rPr lang="en-US" altLang="zh-CN" sz="3000" b="1" dirty="0"/>
              <a:t>+1) strategy which incorporated crossover</a:t>
            </a:r>
            <a:endParaRPr lang="zh-CN" altLang="en-US" sz="3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Evolution Strategies (ES)</a:t>
            </a:r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Normal (Gaussian) mutation</a:t>
            </a:r>
            <a:endParaRPr lang="zh-CN" altLang="en-US" dirty="0"/>
          </a:p>
        </p:txBody>
      </p:sp>
      <p:pic>
        <p:nvPicPr>
          <p:cNvPr id="38915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222375" y="2143125"/>
            <a:ext cx="7693025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000" b="1"/>
              <a:t>Schwefel introduced the multi-membered ESs now denoted by (</a:t>
            </a:r>
            <a:r>
              <a:rPr lang="el-GR" altLang="zh-CN" sz="3000" b="1"/>
              <a:t>μ </a:t>
            </a:r>
            <a:r>
              <a:rPr lang="en-US" altLang="zh-CN" sz="3000" b="1"/>
              <a:t>+λ) and (</a:t>
            </a:r>
            <a:r>
              <a:rPr lang="el-GR" altLang="zh-CN" sz="3000" b="1"/>
              <a:t>μ</a:t>
            </a:r>
            <a:r>
              <a:rPr lang="en-US" altLang="zh-CN" sz="3000" b="1"/>
              <a:t>, λ)</a:t>
            </a:r>
          </a:p>
          <a:p>
            <a:pPr eaLnBrk="1" hangingPunct="1"/>
            <a:r>
              <a:rPr lang="en-US" altLang="zh-CN" sz="3000" b="1"/>
              <a:t>(</a:t>
            </a:r>
            <a:r>
              <a:rPr lang="el-GR" altLang="zh-CN" sz="3000" b="1"/>
              <a:t>μ</a:t>
            </a:r>
            <a:r>
              <a:rPr lang="en-US" altLang="zh-CN" sz="3000" b="1"/>
              <a:t>, λ) ES: The parent generation is disjoint from the child generation</a:t>
            </a:r>
          </a:p>
          <a:p>
            <a:pPr eaLnBrk="1" hangingPunct="1"/>
            <a:r>
              <a:rPr lang="en-US" altLang="zh-CN" sz="3000" b="1"/>
              <a:t>(</a:t>
            </a:r>
            <a:r>
              <a:rPr lang="el-GR" altLang="zh-CN" sz="3000" b="1"/>
              <a:t>μ </a:t>
            </a:r>
            <a:r>
              <a:rPr lang="en-US" altLang="zh-CN" sz="3000" b="1"/>
              <a:t>+ λ) ES: Some of the parents may be selected to "propagate" to the child generation</a:t>
            </a:r>
            <a:endParaRPr lang="zh-CN" altLang="en-US" sz="3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Modern evolution strategies</a:t>
            </a:r>
            <a:endParaRPr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内容占位符 1"/>
          <p:cNvSpPr>
            <a:spLocks noGrp="1"/>
          </p:cNvSpPr>
          <p:nvPr>
            <p:ph idx="1"/>
          </p:nvPr>
        </p:nvSpPr>
        <p:spPr>
          <a:xfrm>
            <a:off x="1295400" y="17526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zh-CN" sz="3200" b="1" dirty="0"/>
              <a:t>Real valued vectors consisting of two parts:</a:t>
            </a:r>
          </a:p>
          <a:p>
            <a:pPr lvl="1" eaLnBrk="1" hangingPunct="1"/>
            <a:r>
              <a:rPr lang="en-US" altLang="zh-CN" sz="2800" dirty="0"/>
              <a:t>Object variable: just like real-valued GA individual</a:t>
            </a:r>
          </a:p>
          <a:p>
            <a:pPr lvl="1" eaLnBrk="1" hangingPunct="1"/>
            <a:r>
              <a:rPr lang="en-US" altLang="zh-CN" sz="2800" dirty="0"/>
              <a:t>Strategy variable: a set of standard deviations for the Gaussian mutation</a:t>
            </a:r>
          </a:p>
          <a:p>
            <a:pPr eaLnBrk="1" hangingPunct="1"/>
            <a:r>
              <a:rPr lang="en-US" altLang="zh-CN" sz="3200" b="1" dirty="0"/>
              <a:t>This structure allows for "Self-adaptation“ of the mutation size</a:t>
            </a:r>
          </a:p>
          <a:p>
            <a:pPr lvl="1" eaLnBrk="1" hangingPunct="1"/>
            <a:r>
              <a:rPr lang="en-US" altLang="zh-CN" sz="2800" dirty="0"/>
              <a:t>Excellent feature for dynamically changing fitness landscape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295400" y="381000"/>
            <a:ext cx="7772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ES individuals</a:t>
            </a:r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200" b="1"/>
              <a:t>In machine learning we seek a good hypothesis</a:t>
            </a:r>
          </a:p>
          <a:p>
            <a:pPr eaLnBrk="1" hangingPunct="1"/>
            <a:r>
              <a:rPr lang="en-US" altLang="zh-CN" sz="3200" b="1"/>
              <a:t>The hypothesis may be a rule, a neural network, a program ... etc.</a:t>
            </a:r>
          </a:p>
          <a:p>
            <a:pPr eaLnBrk="1" hangingPunct="1"/>
            <a:r>
              <a:rPr lang="en-US" altLang="zh-CN" sz="3200" b="1"/>
              <a:t>GAs and other EC methods can evolve rules, NNs, programs ...etc.</a:t>
            </a:r>
          </a:p>
          <a:p>
            <a:pPr eaLnBrk="1" hangingPunct="1"/>
            <a:r>
              <a:rPr lang="en-US" altLang="zh-CN" sz="3200" b="1"/>
              <a:t>Classifier systems (CFS) are the most explicit GA based machine learning tool.</a:t>
            </a:r>
            <a:endParaRPr lang="zh-CN" altLang="en-US" sz="32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Machine learning and</a:t>
            </a:r>
            <a:br>
              <a:rPr lang="en-US" altLang="zh-CN" dirty="0"/>
            </a:br>
            <a:r>
              <a:rPr lang="en-US" altLang="zh-CN" dirty="0"/>
              <a:t>evolutionary computation</a:t>
            </a:r>
            <a:endParaRPr lang="zh-CN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sz="3000" b="1" dirty="0"/>
              <a:t>Rule and message system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600" dirty="0"/>
              <a:t>if &lt;condition&gt; then &lt;action&gt;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sz="3000" b="1" dirty="0"/>
              <a:t>Apportionment of credit system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600" dirty="0"/>
              <a:t>Based on a set of training examples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600" dirty="0"/>
              <a:t>Credit (fitness) given to rules that match the example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600" dirty="0"/>
              <a:t>Example: Bucket brigade (auctions for examples, winner takes all, existence taxes)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sz="3000" b="1" dirty="0"/>
              <a:t>Genetic algorithm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600" dirty="0"/>
              <a:t>evolves a population of rules or a population of entire rule systems</a:t>
            </a:r>
            <a:endParaRPr lang="zh-CN" altLang="en-US" sz="2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Elements of a classifier system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 b="1" dirty="0"/>
              <a:t>Average Giraffe height will probably</a:t>
            </a:r>
          </a:p>
          <a:p>
            <a:pPr lvl="1" eaLnBrk="1" hangingPunct="1"/>
            <a:r>
              <a:rPr lang="en-US" altLang="zh-CN" sz="1600" b="1" dirty="0">
                <a:solidFill>
                  <a:srgbClr val="00B050"/>
                </a:solidFill>
              </a:rPr>
              <a:t>Increase</a:t>
            </a:r>
          </a:p>
          <a:p>
            <a:pPr lvl="1" eaLnBrk="1" hangingPunct="1"/>
            <a:r>
              <a:rPr lang="en-US" altLang="zh-CN" sz="1600" b="1" dirty="0">
                <a:solidFill>
                  <a:srgbClr val="FFC000"/>
                </a:solidFill>
              </a:rPr>
              <a:t>same</a:t>
            </a:r>
          </a:p>
          <a:p>
            <a:pPr lvl="1" eaLnBrk="1" hangingPunct="1"/>
            <a:r>
              <a:rPr lang="en-US" altLang="zh-CN" sz="1600" b="1" dirty="0">
                <a:solidFill>
                  <a:srgbClr val="FF0000"/>
                </a:solidFill>
              </a:rPr>
              <a:t>Decrease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One million years later</a:t>
            </a:r>
            <a:endParaRPr lang="zh-CN" altLang="en-US" dirty="0"/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14375" y="3429000"/>
            <a:ext cx="8072438" cy="292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80978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90600" y="2027238"/>
            <a:ext cx="8229600" cy="4525962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sz="3000" b="1" dirty="0"/>
              <a:t>Evolves a population of rules, the final population is used as the rule and message system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sz="3000" b="1" dirty="0"/>
              <a:t>Diversity maintenance among rules is hard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sz="3000" b="1" dirty="0"/>
              <a:t>If done well converges faster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sz="3000" b="1" dirty="0"/>
              <a:t>Need to specify how to use the rules to classify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600" dirty="0"/>
              <a:t>what if multiple rules match example?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600" dirty="0"/>
              <a:t>exact matching only or inexact matching allowed?</a:t>
            </a:r>
            <a:endParaRPr lang="zh-CN" altLang="en-US" sz="2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The Michigan approach:</a:t>
            </a:r>
            <a:br>
              <a:rPr lang="en-US" altLang="zh-CN" dirty="0"/>
            </a:br>
            <a:r>
              <a:rPr lang="en-US" altLang="zh-CN" dirty="0"/>
              <a:t>population of rules</a:t>
            </a:r>
            <a:endParaRPr lang="zh-CN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内容占位符 1"/>
          <p:cNvSpPr>
            <a:spLocks noGrp="1"/>
          </p:cNvSpPr>
          <p:nvPr>
            <p:ph idx="1"/>
          </p:nvPr>
        </p:nvSpPr>
        <p:spPr>
          <a:xfrm>
            <a:off x="1219200" y="2000250"/>
            <a:ext cx="7772400" cy="4006850"/>
          </a:xfrm>
        </p:spPr>
        <p:txBody>
          <a:bodyPr/>
          <a:lstStyle/>
          <a:p>
            <a:pPr eaLnBrk="1" hangingPunct="1"/>
            <a:r>
              <a:rPr lang="en-US" altLang="zh-CN" sz="3200" b="1" dirty="0"/>
              <a:t>Each individual is a complete set of rules or complete solution</a:t>
            </a:r>
          </a:p>
          <a:p>
            <a:pPr eaLnBrk="1" hangingPunct="1"/>
            <a:r>
              <a:rPr lang="en-US" altLang="zh-CN" sz="3200" b="1" dirty="0"/>
              <a:t>Avoids the hard credit assignment problem</a:t>
            </a:r>
          </a:p>
          <a:p>
            <a:pPr eaLnBrk="1" hangingPunct="1"/>
            <a:r>
              <a:rPr lang="en-US" altLang="zh-CN" sz="3200" b="1" dirty="0"/>
              <a:t>Slow because of complexity of space</a:t>
            </a:r>
            <a:endParaRPr lang="zh-CN" altLang="en-US" sz="3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The Pittsburgh approach</a:t>
            </a:r>
            <a:endParaRPr lang="zh-CN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内容占位符 1"/>
          <p:cNvSpPr>
            <a:spLocks noGrp="1"/>
          </p:cNvSpPr>
          <p:nvPr>
            <p:ph idx="1"/>
          </p:nvPr>
        </p:nvSpPr>
        <p:spPr>
          <a:xfrm>
            <a:off x="1066800" y="1879600"/>
            <a:ext cx="7924800" cy="4292600"/>
          </a:xfrm>
        </p:spPr>
        <p:txBody>
          <a:bodyPr/>
          <a:lstStyle/>
          <a:p>
            <a:pPr eaLnBrk="1" hangingPunct="1"/>
            <a:r>
              <a:rPr lang="en-US" altLang="zh-CN" sz="3200" b="1" dirty="0"/>
              <a:t>Classical EP evolves finite state machines (or similar structures)</a:t>
            </a:r>
          </a:p>
          <a:p>
            <a:pPr eaLnBrk="1" hangingPunct="1"/>
            <a:r>
              <a:rPr lang="en-US" altLang="zh-CN" sz="3200" b="1" dirty="0"/>
              <a:t>Relies on mutation (no crossover)</a:t>
            </a:r>
          </a:p>
          <a:p>
            <a:pPr eaLnBrk="1" hangingPunct="1"/>
            <a:r>
              <a:rPr lang="en-US" altLang="zh-CN" sz="3200" b="1" dirty="0"/>
              <a:t>Fitness based on training sequence(s)</a:t>
            </a:r>
          </a:p>
          <a:p>
            <a:pPr eaLnBrk="1" hangingPunct="1"/>
            <a:r>
              <a:rPr lang="en-US" altLang="zh-CN" sz="3200" b="1" dirty="0"/>
              <a:t>Good for sequence problems (DNA) and prediction in time series</a:t>
            </a:r>
            <a:endParaRPr lang="zh-CN" altLang="en-US" sz="3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Evolution programming (EP)</a:t>
            </a:r>
            <a:endParaRPr lang="zh-CN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EP individual</a:t>
            </a:r>
            <a:endParaRPr lang="zh-CN" altLang="en-US" dirty="0"/>
          </a:p>
        </p:txBody>
      </p:sp>
      <p:pic>
        <p:nvPicPr>
          <p:cNvPr id="47107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657350" y="1868487"/>
            <a:ext cx="6572250" cy="407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200" b="1"/>
              <a:t>Add a state (with random transitions)</a:t>
            </a:r>
          </a:p>
          <a:p>
            <a:pPr eaLnBrk="1" hangingPunct="1"/>
            <a:r>
              <a:rPr lang="en-US" altLang="zh-CN" sz="3200" b="1"/>
              <a:t>Delete a state (reassign state transitions)</a:t>
            </a:r>
          </a:p>
          <a:p>
            <a:pPr eaLnBrk="1" hangingPunct="1"/>
            <a:r>
              <a:rPr lang="en-US" altLang="zh-CN" sz="3200" b="1"/>
              <a:t>Change an output symbol</a:t>
            </a:r>
          </a:p>
          <a:p>
            <a:pPr eaLnBrk="1" hangingPunct="1"/>
            <a:r>
              <a:rPr lang="en-US" altLang="zh-CN" sz="3200" b="1"/>
              <a:t>Change a state transition</a:t>
            </a:r>
          </a:p>
          <a:p>
            <a:pPr eaLnBrk="1" hangingPunct="1"/>
            <a:r>
              <a:rPr lang="en-US" altLang="zh-CN" sz="3200" b="1"/>
              <a:t>Change the start state</a:t>
            </a:r>
            <a:endParaRPr lang="zh-CN" altLang="en-US" sz="32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EP mutation operators</a:t>
            </a:r>
            <a:endParaRPr lang="zh-CN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specific representation</a:t>
            </a:r>
          </a:p>
          <a:p>
            <a:r>
              <a:rPr lang="en-US" dirty="0"/>
              <a:t>Similar to Evolution Strategies </a:t>
            </a:r>
          </a:p>
          <a:p>
            <a:pPr lvl="1"/>
            <a:r>
              <a:rPr lang="en-US" dirty="0"/>
              <a:t>Most work in continuous optimization</a:t>
            </a:r>
          </a:p>
          <a:p>
            <a:pPr lvl="1"/>
            <a:r>
              <a:rPr lang="en-US" dirty="0"/>
              <a:t>Self adaptation common</a:t>
            </a:r>
          </a:p>
          <a:p>
            <a:r>
              <a:rPr lang="en-US" dirty="0"/>
              <a:t>No crossover ever used!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EP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09728" indent="0" eaLnBrk="1" fontAlgn="auto" hangingPunct="1">
              <a:spcAft>
                <a:spcPts val="0"/>
              </a:spcAft>
              <a:buNone/>
              <a:defRPr/>
            </a:pPr>
            <a:endParaRPr lang="it-IT" altLang="zh-CN" b="1" dirty="0"/>
          </a:p>
          <a:p>
            <a:pPr marL="365760" indent="-256032" eaLnBrk="1" fontAlgn="auto" hangingPunct="1">
              <a:spcAft>
                <a:spcPts val="0"/>
              </a:spcAft>
              <a:defRPr/>
            </a:pPr>
            <a:r>
              <a:rPr lang="en-US" altLang="zh-CN" b="1" dirty="0"/>
              <a:t>Representations based on description of transformations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defRPr/>
            </a:pPr>
            <a:r>
              <a:rPr lang="en-US" altLang="zh-CN" dirty="0"/>
              <a:t>instead of enumerating the parameters of the individual, describe how to change another (nominal) individual to be it.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defRPr/>
            </a:pPr>
            <a:r>
              <a:rPr lang="en-US" altLang="zh-CN" dirty="0"/>
              <a:t>Good for dimension reduction, at the expense of optimality</a:t>
            </a:r>
          </a:p>
          <a:p>
            <a:pPr marL="365760" indent="-256032" eaLnBrk="1" fontAlgn="auto" hangingPunct="1">
              <a:spcAft>
                <a:spcPts val="0"/>
              </a:spcAft>
              <a:defRPr/>
            </a:pPr>
            <a:r>
              <a:rPr lang="en-US" altLang="zh-CN" b="1" dirty="0"/>
              <a:t>Surrogate assisted evolution methods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defRPr/>
            </a:pPr>
            <a:r>
              <a:rPr lang="en-US" altLang="zh-CN" dirty="0"/>
              <a:t>Good when objective function is very expensive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defRPr/>
            </a:pPr>
            <a:r>
              <a:rPr lang="en-US" altLang="zh-CN" dirty="0"/>
              <a:t>fit an approximation to the objective function and uses it to speed up the evolution</a:t>
            </a:r>
          </a:p>
          <a:p>
            <a:pPr marL="366204" eaLnBrk="1" fontAlgn="auto" hangingPunct="1">
              <a:spcBef>
                <a:spcPts val="324"/>
              </a:spcBef>
              <a:spcAft>
                <a:spcPts val="0"/>
              </a:spcAft>
              <a:defRPr/>
            </a:pPr>
            <a:r>
              <a:rPr lang="en-US" altLang="zh-CN" sz="2800" b="1" dirty="0"/>
              <a:t>Differential Evolution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Other evolutionary</a:t>
            </a:r>
            <a:br>
              <a:rPr lang="en-US" altLang="zh-CN" dirty="0"/>
            </a:br>
            <a:r>
              <a:rPr lang="en-US" altLang="zh-CN" dirty="0"/>
              <a:t>computation "ways"</a:t>
            </a:r>
            <a:endParaRPr lang="zh-CN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14400" y="1874838"/>
            <a:ext cx="8229600" cy="4525962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defRPr/>
            </a:pPr>
            <a:r>
              <a:rPr lang="en-US" altLang="zh-CN" sz="3200" b="1" dirty="0"/>
              <a:t>Artificial life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defRPr/>
            </a:pPr>
            <a:r>
              <a:rPr lang="en-US" altLang="zh-CN" sz="2800" dirty="0"/>
              <a:t>An individual’s fitness depends on genes + lifetime experience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defRPr/>
            </a:pPr>
            <a:r>
              <a:rPr lang="en-US" altLang="zh-CN" sz="2800" dirty="0"/>
              <a:t>An individual can pass the experience to offspring</a:t>
            </a:r>
          </a:p>
          <a:p>
            <a:pPr marL="365760" indent="-256032" eaLnBrk="1" fontAlgn="auto" hangingPunct="1">
              <a:spcAft>
                <a:spcPts val="0"/>
              </a:spcAft>
              <a:defRPr/>
            </a:pPr>
            <a:r>
              <a:rPr lang="en-US" altLang="zh-CN" sz="3200" b="1" dirty="0"/>
              <a:t>Co-evolution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defRPr/>
            </a:pPr>
            <a:r>
              <a:rPr lang="en-US" altLang="zh-CN" sz="2800" dirty="0"/>
              <a:t>Several populations of different types of individuals co-evolve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defRPr/>
            </a:pPr>
            <a:r>
              <a:rPr lang="en-US" altLang="zh-CN" sz="2800" dirty="0"/>
              <a:t>Interaction between populations changes fitness measures</a:t>
            </a:r>
          </a:p>
          <a:p>
            <a:pPr marL="366204" eaLnBrk="1" fontAlgn="auto" hangingPunct="1">
              <a:spcBef>
                <a:spcPts val="324"/>
              </a:spcBef>
              <a:spcAft>
                <a:spcPts val="0"/>
              </a:spcAft>
              <a:buNone/>
              <a:defRPr/>
            </a:pPr>
            <a:endParaRPr lang="en-US" altLang="zh-CN" sz="3200" dirty="0"/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None/>
              <a:defRPr/>
            </a:pPr>
            <a:endParaRPr lang="en-US" altLang="zh-CN" sz="2800" dirty="0"/>
          </a:p>
          <a:p>
            <a:pPr marL="366204" eaLnBrk="1" fontAlgn="auto" hangingPunct="1">
              <a:spcBef>
                <a:spcPts val="324"/>
              </a:spcBef>
              <a:spcAft>
                <a:spcPts val="0"/>
              </a:spcAft>
              <a:buNone/>
              <a:defRPr/>
            </a:pPr>
            <a:endParaRPr lang="zh-CN" altLang="en-US" sz="3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295400" y="457200"/>
            <a:ext cx="7772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Related Topics</a:t>
            </a:r>
            <a:endParaRPr lang="zh-CN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65760" indent="-256032" eaLnBrk="1" fontAlgn="auto" hangingPunct="1">
              <a:spcAft>
                <a:spcPts val="0"/>
              </a:spcAft>
              <a:defRPr/>
            </a:pPr>
            <a:r>
              <a:rPr lang="en-US" altLang="zh-CN" sz="3200" b="1" dirty="0"/>
              <a:t>Ant Colony Optimization</a:t>
            </a:r>
          </a:p>
          <a:p>
            <a:pPr marL="621348" lvl="1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800" dirty="0"/>
              <a:t>Inspired by the social behavior of ants</a:t>
            </a:r>
          </a:p>
          <a:p>
            <a:pPr marL="621348" lvl="1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800" dirty="0"/>
              <a:t>Useful in problems that need to find paths to goals</a:t>
            </a:r>
            <a:endParaRPr lang="en-US" altLang="zh-CN" sz="2800" b="1" dirty="0"/>
          </a:p>
          <a:p>
            <a:pPr marL="566928" indent="-457200" eaLnBrk="1" fontAlgn="auto" hangingPunct="1">
              <a:spcAft>
                <a:spcPts val="0"/>
              </a:spcAft>
              <a:defRPr/>
            </a:pPr>
            <a:r>
              <a:rPr lang="en-US" altLang="zh-CN" sz="3200" b="1" dirty="0"/>
              <a:t>Particle Swarm optimization</a:t>
            </a:r>
          </a:p>
          <a:p>
            <a:pPr marL="621348" lvl="1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400" dirty="0"/>
              <a:t>Inspired by social behavior of bird flocking or fish schooling</a:t>
            </a:r>
          </a:p>
          <a:p>
            <a:pPr marL="621348" lvl="1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400" dirty="0"/>
              <a:t>The potential solutions, called particles, fly through the problem space by following the current optimum particles</a:t>
            </a:r>
            <a:endParaRPr lang="en-US" altLang="zh-CN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400" dirty="0"/>
              <a:t>Other Nature Inspired Heuristics</a:t>
            </a:r>
            <a:br>
              <a:rPr lang="en-US" altLang="zh-CN" sz="4400"/>
            </a:br>
            <a:endParaRPr lang="zh-CN" alt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200" b="1"/>
              <a:t>All evolutionary computation models are getting closer to each other</a:t>
            </a:r>
          </a:p>
          <a:p>
            <a:pPr eaLnBrk="1" hangingPunct="1"/>
            <a:r>
              <a:rPr lang="en-US" altLang="zh-CN" sz="3200" b="1"/>
              <a:t>The choice of method is important for success</a:t>
            </a:r>
          </a:p>
          <a:p>
            <a:pPr eaLnBrk="1" hangingPunct="1"/>
            <a:r>
              <a:rPr lang="en-US" altLang="zh-CN" sz="3200" b="1"/>
              <a:t>EC provides a very flexible architecture</a:t>
            </a:r>
          </a:p>
          <a:p>
            <a:pPr lvl="1" eaLnBrk="1" hangingPunct="1"/>
            <a:r>
              <a:rPr lang="en-US" altLang="zh-CN" sz="2800"/>
              <a:t>easy to combine with other paradigms</a:t>
            </a:r>
          </a:p>
          <a:p>
            <a:pPr lvl="1" eaLnBrk="1" hangingPunct="1"/>
            <a:r>
              <a:rPr lang="en-US" altLang="zh-CN" sz="2800"/>
              <a:t>easy to inject domain knowledge</a:t>
            </a:r>
            <a:endParaRPr lang="zh-CN" altLang="en-US" sz="28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The bigger picture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 b="1" dirty="0"/>
              <a:t>Average tree height will probably</a:t>
            </a:r>
          </a:p>
          <a:p>
            <a:pPr lvl="1" eaLnBrk="1" hangingPunct="1"/>
            <a:r>
              <a:rPr lang="en-US" altLang="zh-CN" sz="1600" b="1" dirty="0">
                <a:solidFill>
                  <a:srgbClr val="00B050"/>
                </a:solidFill>
              </a:rPr>
              <a:t>Increase</a:t>
            </a:r>
          </a:p>
          <a:p>
            <a:pPr lvl="1" eaLnBrk="1" hangingPunct="1"/>
            <a:r>
              <a:rPr lang="en-US" altLang="zh-CN" sz="1600" b="1" dirty="0">
                <a:solidFill>
                  <a:srgbClr val="FFC000"/>
                </a:solidFill>
              </a:rPr>
              <a:t>same</a:t>
            </a:r>
          </a:p>
          <a:p>
            <a:pPr lvl="1" eaLnBrk="1" hangingPunct="1"/>
            <a:r>
              <a:rPr lang="en-US" altLang="zh-CN" sz="1600" b="1" dirty="0">
                <a:solidFill>
                  <a:srgbClr val="FF0000"/>
                </a:solidFill>
              </a:rPr>
              <a:t>Decrease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One million years later</a:t>
            </a:r>
            <a:endParaRPr lang="zh-CN" altLang="en-US" dirty="0"/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14375" y="3319463"/>
            <a:ext cx="8072438" cy="292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443250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200" b="1" dirty="0"/>
              <a:t>Evolutionary Computation</a:t>
            </a:r>
          </a:p>
          <a:p>
            <a:pPr eaLnBrk="1" hangingPunct="1"/>
            <a:r>
              <a:rPr lang="en-US" altLang="zh-CN" sz="3200" b="1" dirty="0"/>
              <a:t>IEEE transactions on evolutionary computation</a:t>
            </a:r>
          </a:p>
          <a:p>
            <a:pPr eaLnBrk="1" hangingPunct="1"/>
            <a:r>
              <a:rPr lang="en-US" altLang="zh-CN" sz="3200" b="1" dirty="0"/>
              <a:t>Genetic programming and evolvable machines</a:t>
            </a:r>
          </a:p>
          <a:p>
            <a:pPr eaLnBrk="1" hangingPunct="1"/>
            <a:r>
              <a:rPr lang="en-US" altLang="zh-CN" sz="3200" b="1" dirty="0"/>
              <a:t>other: AIEDAM, AIENG ...</a:t>
            </a:r>
            <a:endParaRPr lang="zh-CN" altLang="en-US" sz="3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EC journals</a:t>
            </a:r>
            <a:endParaRPr lang="zh-CN" alt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200" b="1" dirty="0"/>
              <a:t>Genetic and evolutionary computation conference (GECCO)</a:t>
            </a:r>
          </a:p>
          <a:p>
            <a:pPr eaLnBrk="1" hangingPunct="1"/>
            <a:r>
              <a:rPr lang="en-US" altLang="zh-CN" sz="3200" b="1" dirty="0"/>
              <a:t>Congress on evolutionary computation (CEC)</a:t>
            </a:r>
          </a:p>
          <a:p>
            <a:pPr eaLnBrk="1" hangingPunct="1"/>
            <a:r>
              <a:rPr lang="en-US" altLang="zh-CN" sz="3200" b="1" dirty="0"/>
              <a:t>Parallel problem solving from nature (PPSN)</a:t>
            </a:r>
          </a:p>
          <a:p>
            <a:pPr eaLnBrk="1" hangingPunct="1"/>
            <a:r>
              <a:rPr lang="it-IT" altLang="zh-CN" sz="3200" b="1" dirty="0"/>
              <a:t>other: AI in design, IJCAI, AAAI ...</a:t>
            </a:r>
            <a:endParaRPr lang="zh-CN" altLang="en-US" sz="3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EC conferences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 b="1" dirty="0"/>
              <a:t>Maximum Giraffe height will probably</a:t>
            </a:r>
          </a:p>
          <a:p>
            <a:pPr lvl="1" eaLnBrk="1" hangingPunct="1"/>
            <a:r>
              <a:rPr lang="en-US" altLang="zh-CN" sz="1600" b="1" dirty="0">
                <a:solidFill>
                  <a:srgbClr val="00B050"/>
                </a:solidFill>
              </a:rPr>
              <a:t>Increase</a:t>
            </a:r>
          </a:p>
          <a:p>
            <a:pPr lvl="1" eaLnBrk="1" hangingPunct="1"/>
            <a:r>
              <a:rPr lang="en-US" altLang="zh-CN" sz="1600" b="1" dirty="0">
                <a:solidFill>
                  <a:srgbClr val="FFC000"/>
                </a:solidFill>
              </a:rPr>
              <a:t>same</a:t>
            </a:r>
          </a:p>
          <a:p>
            <a:pPr lvl="1" eaLnBrk="1" hangingPunct="1"/>
            <a:r>
              <a:rPr lang="en-US" altLang="zh-CN" sz="1600" b="1" dirty="0">
                <a:solidFill>
                  <a:srgbClr val="FF0000"/>
                </a:solidFill>
              </a:rPr>
              <a:t>Decrease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One million years later</a:t>
            </a:r>
            <a:endParaRPr lang="zh-CN" altLang="en-US" dirty="0"/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14375" y="3319463"/>
            <a:ext cx="8072438" cy="292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04998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 b="1" dirty="0"/>
              <a:t>Maximum tree height will probably</a:t>
            </a:r>
          </a:p>
          <a:p>
            <a:pPr lvl="1" eaLnBrk="1" hangingPunct="1"/>
            <a:r>
              <a:rPr lang="en-US" altLang="zh-CN" sz="1600" b="1" dirty="0">
                <a:solidFill>
                  <a:srgbClr val="00B050"/>
                </a:solidFill>
              </a:rPr>
              <a:t>Increase</a:t>
            </a:r>
          </a:p>
          <a:p>
            <a:pPr lvl="1" eaLnBrk="1" hangingPunct="1"/>
            <a:r>
              <a:rPr lang="en-US" altLang="zh-CN" sz="1600" b="1" dirty="0">
                <a:solidFill>
                  <a:srgbClr val="FFC000"/>
                </a:solidFill>
              </a:rPr>
              <a:t>same</a:t>
            </a:r>
          </a:p>
          <a:p>
            <a:pPr lvl="1" eaLnBrk="1" hangingPunct="1"/>
            <a:r>
              <a:rPr lang="en-US" altLang="zh-CN" sz="1600" b="1" dirty="0">
                <a:solidFill>
                  <a:srgbClr val="FF0000"/>
                </a:solidFill>
              </a:rPr>
              <a:t>Decrease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One million years later</a:t>
            </a:r>
            <a:endParaRPr lang="zh-CN" altLang="en-US" dirty="0"/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14375" y="3319463"/>
            <a:ext cx="8072438" cy="292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59836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200" b="1" dirty="0"/>
              <a:t>Fitness = Height</a:t>
            </a:r>
          </a:p>
          <a:p>
            <a:pPr eaLnBrk="1" hangingPunct="1"/>
            <a:r>
              <a:rPr lang="en-US" altLang="zh-CN" sz="3200" b="1" dirty="0"/>
              <a:t>Survival of the fittest</a:t>
            </a:r>
            <a:endParaRPr lang="zh-CN" altLang="en-US" sz="3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In the forest</a:t>
            </a:r>
            <a:endParaRPr lang="zh-CN" altLang="en-US" dirty="0"/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14375" y="3276600"/>
            <a:ext cx="8072438" cy="292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642938" y="1571625"/>
            <a:ext cx="8053387" cy="5062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Reproduction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sh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Blush.po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lnDef>
  </a:objectDefaults>
  <a:extraClrSchemeLst>
    <a:extraClrScheme>
      <a:clrScheme name="Blush.pot 1">
        <a:dk1>
          <a:srgbClr val="000000"/>
        </a:dk1>
        <a:lt1>
          <a:srgbClr val="FFFFFF"/>
        </a:lt1>
        <a:dk2>
          <a:srgbClr val="6600CC"/>
        </a:dk2>
        <a:lt2>
          <a:srgbClr val="CCECFF"/>
        </a:lt2>
        <a:accent1>
          <a:srgbClr val="00FFCC"/>
        </a:accent1>
        <a:accent2>
          <a:srgbClr val="9933FF"/>
        </a:accent2>
        <a:accent3>
          <a:srgbClr val="B8AAE2"/>
        </a:accent3>
        <a:accent4>
          <a:srgbClr val="DADADA"/>
        </a:accent4>
        <a:accent5>
          <a:srgbClr val="AAFFE2"/>
        </a:accent5>
        <a:accent6>
          <a:srgbClr val="8A2DE7"/>
        </a:accent6>
        <a:hlink>
          <a:srgbClr val="660066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sh.pot 2">
        <a:dk1>
          <a:srgbClr val="660066"/>
        </a:dk1>
        <a:lt1>
          <a:srgbClr val="FFFFFF"/>
        </a:lt1>
        <a:dk2>
          <a:srgbClr val="FF00FF"/>
        </a:dk2>
        <a:lt2>
          <a:srgbClr val="FFCC99"/>
        </a:lt2>
        <a:accent1>
          <a:srgbClr val="99FF99"/>
        </a:accent1>
        <a:accent2>
          <a:srgbClr val="CC66FF"/>
        </a:accent2>
        <a:accent3>
          <a:srgbClr val="FFFFFF"/>
        </a:accent3>
        <a:accent4>
          <a:srgbClr val="560056"/>
        </a:accent4>
        <a:accent5>
          <a:srgbClr val="CAFFCA"/>
        </a:accent5>
        <a:accent6>
          <a:srgbClr val="B95CE7"/>
        </a:accent6>
        <a:hlink>
          <a:srgbClr val="FF99CC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sh.po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sh.pot 4">
        <a:dk1>
          <a:srgbClr val="000000"/>
        </a:dk1>
        <a:lt1>
          <a:srgbClr val="FFFFFF"/>
        </a:lt1>
        <a:dk2>
          <a:srgbClr val="CC0099"/>
        </a:dk2>
        <a:lt2>
          <a:srgbClr val="FFCCFF"/>
        </a:lt2>
        <a:accent1>
          <a:srgbClr val="00FF00"/>
        </a:accent1>
        <a:accent2>
          <a:srgbClr val="9933FF"/>
        </a:accent2>
        <a:accent3>
          <a:srgbClr val="E2AACA"/>
        </a:accent3>
        <a:accent4>
          <a:srgbClr val="DADADA"/>
        </a:accent4>
        <a:accent5>
          <a:srgbClr val="AAFFAA"/>
        </a:accent5>
        <a:accent6>
          <a:srgbClr val="8A2DE7"/>
        </a:accent6>
        <a:hlink>
          <a:srgbClr val="660066"/>
        </a:hlink>
        <a:folHlink>
          <a:srgbClr val="00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Designs\BLUSH.POT</Template>
  <TotalTime>1661</TotalTime>
  <Words>1647</Words>
  <Application>Microsoft Office PowerPoint</Application>
  <PresentationFormat>On-screen Show (4:3)</PresentationFormat>
  <Paragraphs>261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ＭＳ Ｐゴシック</vt:lpstr>
      <vt:lpstr>Arial</vt:lpstr>
      <vt:lpstr>Impact</vt:lpstr>
      <vt:lpstr>Times New Roman</vt:lpstr>
      <vt:lpstr>Verdana</vt:lpstr>
      <vt:lpstr>Wingdings 3</vt:lpstr>
      <vt:lpstr>Blush</vt:lpstr>
      <vt:lpstr>Evolutionary Computation</vt:lpstr>
      <vt:lpstr>Presentation outline</vt:lpstr>
      <vt:lpstr>In the forest</vt:lpstr>
      <vt:lpstr>One million years later</vt:lpstr>
      <vt:lpstr>One million years later</vt:lpstr>
      <vt:lpstr>One million years later</vt:lpstr>
      <vt:lpstr>One million years later</vt:lpstr>
      <vt:lpstr>In the forest</vt:lpstr>
      <vt:lpstr>Reproduction</vt:lpstr>
      <vt:lpstr>Genetic Algorithms</vt:lpstr>
      <vt:lpstr>Example: numerical optimization</vt:lpstr>
      <vt:lpstr>Example with binary representation</vt:lpstr>
      <vt:lpstr>Elements of a generational genetic algorithm</vt:lpstr>
      <vt:lpstr>Elements of a steady state genetic algorithm</vt:lpstr>
      <vt:lpstr>Selection strategies</vt:lpstr>
      <vt:lpstr>Crossover Operators</vt:lpstr>
      <vt:lpstr>Mutation Operators</vt:lpstr>
      <vt:lpstr>Advantages of Genetic-Algorithm based optimization</vt:lpstr>
      <vt:lpstr>Disadvantages of Genetic- Algorithm based optimization</vt:lpstr>
      <vt:lpstr>Global parallel GA</vt:lpstr>
      <vt:lpstr>Coarse-grained parallel GA (Island model)</vt:lpstr>
      <vt:lpstr>Fine-grained parallel GA</vt:lpstr>
      <vt:lpstr>Hybrid parallel GA</vt:lpstr>
      <vt:lpstr>Hybrid parallel GA</vt:lpstr>
      <vt:lpstr>Hybrid parallel GA</vt:lpstr>
      <vt:lpstr>Genetic Programming (GP)</vt:lpstr>
      <vt:lpstr>GP individuals</vt:lpstr>
      <vt:lpstr>Example: GP individual</vt:lpstr>
      <vt:lpstr>GP operation</vt:lpstr>
      <vt:lpstr>Example: GP crossover</vt:lpstr>
      <vt:lpstr>Advantages of GP over GAs</vt:lpstr>
      <vt:lpstr>Disadvantages of Genetic Programming</vt:lpstr>
      <vt:lpstr>GP variants</vt:lpstr>
      <vt:lpstr>Evolution Strategies (ES)</vt:lpstr>
      <vt:lpstr>Normal (Gaussian) mutation</vt:lpstr>
      <vt:lpstr>Modern evolution strategies</vt:lpstr>
      <vt:lpstr>ES individuals</vt:lpstr>
      <vt:lpstr>Machine learning and evolutionary computation</vt:lpstr>
      <vt:lpstr>Elements of a classifier system</vt:lpstr>
      <vt:lpstr>The Michigan approach: population of rules</vt:lpstr>
      <vt:lpstr>The Pittsburgh approach</vt:lpstr>
      <vt:lpstr>Evolution programming (EP)</vt:lpstr>
      <vt:lpstr>EP individual</vt:lpstr>
      <vt:lpstr>EP mutation operators</vt:lpstr>
      <vt:lpstr>Modern EP</vt:lpstr>
      <vt:lpstr>Other evolutionary computation "ways"</vt:lpstr>
      <vt:lpstr>Related Topics</vt:lpstr>
      <vt:lpstr>Other Nature Inspired Heuristics </vt:lpstr>
      <vt:lpstr>The bigger picture</vt:lpstr>
      <vt:lpstr>EC journals</vt:lpstr>
      <vt:lpstr>EC conferences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methods for Biomaterial modeling</dc:title>
  <dc:creator>Khaled</dc:creator>
  <cp:lastModifiedBy>khaled</cp:lastModifiedBy>
  <cp:revision>172</cp:revision>
  <dcterms:modified xsi:type="dcterms:W3CDTF">2022-08-18T16:52:55Z</dcterms:modified>
</cp:coreProperties>
</file>