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31"/>
  </p:notesMasterIdLst>
  <p:handoutMasterIdLst>
    <p:handoutMasterId r:id="rId32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3" r:id="rId29"/>
    <p:sldId id="282" r:id="rId30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heme" Target="theme/theme1.xml"/><Relationship Id="rId8" Type="http://schemas.openxmlformats.org/officeDocument/2006/relationships/slide" Target="slides/slide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511188A-DD17-4B99-A05F-AE6C5A561797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1761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7CDB8E7-873E-49B3-98C4-BB357FC52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D72C18-E7DC-4DAE-BD26-70E8932D49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520" y="71856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720" y="455472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EDCF041-62CC-4F22-8E73-22B404E7334F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1796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B5B5F0-1579-4305-9931-DF35A2A5DDE6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124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EA8E71-23CB-4102-90BF-A56612CCCA3A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84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5D2C7A-50FB-4473-A043-34005D7DB122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265FFE-AD6A-4247-ACEE-B0249E26A60B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07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A6FA7BE-663E-4F3E-ADC8-FD2760BEEAA4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39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D4BE18F-CCE8-4E06-822E-F9AA18335C18}" type="slidenum">
              <a:t>16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5881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9428A04-024C-43E1-B1B7-1A2C0CB15297}" type="slidenum">
              <a:t>17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5645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F0E5E16-1EF4-466F-99F3-D8DDC3B15598}" type="slidenum">
              <a:t>18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9397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77958E6-0771-42AA-B04F-087782219AC7}" type="slidenum">
              <a:t>19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BB1143-8DEE-4FC8-8CFD-A8E202807D9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19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598FD9CE-DB57-4B6A-88D7-4136C1C7F92C}" type="slidenum">
              <a:t>20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8497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D611EDEE-1782-4667-8291-2EAF8A0398FA}" type="slidenum">
              <a:t>21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8980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AF0CC094-A047-4CF4-BA42-95211E029C26}" type="slidenum">
              <a:t>22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0871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84790D6-5E51-4AA7-9498-C48671332012}" type="slidenum">
              <a:t>23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4952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1A79290-3B13-43FF-967F-5A0189722602}" type="slidenum">
              <a:t>24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17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B1BA4E9-E8EA-4E81-8BD9-8DBBDC50A92B}" type="slidenum">
              <a:t>25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6628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26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27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8204E8-5568-49D0-8344-BCF3621478C6}" type="slidenum">
              <a:t>28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197980-A3F2-4942-8477-A1F6AEE6E2F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7CAEAC-1540-466F-AA7B-7202D0422B3D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67BBF8-23CD-4D39-81EB-85FD6BF9C41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026E45-95B8-40D1-8D91-64265ED5571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C0403-C00D-4EC3-B36C-CE4E36311B78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A4764C-D7E4-49CC-BE56-13689114560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E057460-BC9D-46A5-92CB-4A2C69A9F132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8107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46D-3ACE-254C-964D-F18E44ADC973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0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BE8-D27E-EF4D-9032-02331296BC6E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1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E95-A16C-A84D-9CD3-DFD54E10F7F4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503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872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82535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5589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177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2785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22141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08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550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E533-9C34-2247-B458-D77FA74EBB7D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97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776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288979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581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5885-5BC7-FA43-9B57-6FB52E2B1A59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26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BFC1-5F2E-FE46-A36D-A20AAAEF2BF5}" type="datetime1">
              <a:rPr lang="en-NZ" smtClean="0"/>
              <a:t>18/03/2025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0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3A6-6EA6-D241-8D8C-F2AE6F0A5C87}" type="datetime1">
              <a:rPr lang="en-NZ" smtClean="0"/>
              <a:t>18/03/2025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0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44FA-9117-7743-998B-854B12D5F551}" type="datetime1">
              <a:rPr lang="en-NZ" smtClean="0"/>
              <a:t>18/03/2025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37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7F12-9F0B-5B4B-860F-10BE20A7C5C8}" type="datetime1">
              <a:rPr lang="en-NZ" smtClean="0"/>
              <a:t>18/03/2025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5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208-4C57-EE42-B3C2-299EC969159E}" type="datetime1">
              <a:rPr lang="en-NZ" smtClean="0"/>
              <a:t>18/03/2025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8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9934-5530-C049-8885-AE4E55CC8E3D}" type="datetime1">
              <a:rPr lang="en-NZ" smtClean="0"/>
              <a:t>18/03/2025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71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111B-9274-E740-8D8C-FD3A10CAAC92}" type="datetime1">
              <a:rPr lang="en-NZ" smtClean="0"/>
              <a:t>18/03/2025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514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008000"/>
          </a:solidFill>
          <a:latin typeface="Arial Black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457200" algn="l"/>
          <a:tab pos="1371599" algn="l"/>
          <a:tab pos="2286000" algn="l"/>
          <a:tab pos="3200400" algn="l"/>
          <a:tab pos="4114800" algn="l"/>
          <a:tab pos="5029200" algn="l"/>
          <a:tab pos="5943600" algn="l"/>
          <a:tab pos="6858000" algn="l"/>
          <a:tab pos="7772400" algn="l"/>
          <a:tab pos="8686800" algn="l"/>
          <a:tab pos="9601200" algn="l"/>
        </a:tabLst>
        <a:defRPr lang="en-US" sz="3200" b="0" i="0" u="none" strike="noStrike" baseline="0">
          <a:ln>
            <a:noFill/>
          </a:ln>
          <a:solidFill>
            <a:srgbClr val="008000"/>
          </a:solidFill>
          <a:latin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00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12,</a:t>
            </a:r>
            <a:r>
              <a:rPr lang="en-AU" sz="2400" b="0" i="0" u="none" strike="noStrike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Ensemble learning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aseline="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Frank,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Hall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4112" y="-129999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Rotation forests: motivation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29168" y="1079500"/>
            <a:ext cx="7700432" cy="5580063"/>
          </a:xfrm>
        </p:spPr>
        <p:txBody>
          <a:bodyPr/>
          <a:lstStyle/>
          <a:p>
            <a:pPr lvl="0"/>
            <a:r>
              <a:rPr lang="en-US" sz="2400" dirty="0"/>
              <a:t>Bagging creates ensembles of accurate classifiers with relatively low diversity</a:t>
            </a:r>
          </a:p>
          <a:p>
            <a:pPr lvl="1"/>
            <a:r>
              <a:rPr lang="en-US" sz="2000" dirty="0"/>
              <a:t>Bootstrap sampling creates training sets with a distribution that resembles the original data</a:t>
            </a:r>
          </a:p>
          <a:p>
            <a:pPr lvl="0"/>
            <a:r>
              <a:rPr lang="en-US" sz="2400" dirty="0"/>
              <a:t>Randomness in the learning algorithm increases diversity but sacrifices accuracy of individual ensemble members</a:t>
            </a:r>
          </a:p>
          <a:p>
            <a:pPr lvl="1"/>
            <a:r>
              <a:rPr lang="en-US" sz="2000" dirty="0"/>
              <a:t>This is why random forests normally require hundreds or thousands of ensemble members to achieve their best performance</a:t>
            </a:r>
          </a:p>
          <a:p>
            <a:pPr lvl="0"/>
            <a:r>
              <a:rPr lang="en-US" sz="2400" dirty="0"/>
              <a:t>So-called </a:t>
            </a:r>
            <a:r>
              <a:rPr lang="en-US" sz="2400" i="1" dirty="0"/>
              <a:t>rotation forests </a:t>
            </a:r>
            <a:r>
              <a:rPr lang="en-US" sz="2400" dirty="0"/>
              <a:t>have the goal of creating accurate </a:t>
            </a:r>
            <a:r>
              <a:rPr lang="en-US" sz="2400" b="1" dirty="0"/>
              <a:t>and</a:t>
            </a:r>
            <a:r>
              <a:rPr lang="en-US" sz="2400" dirty="0"/>
              <a:t> diverse ensemble members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10</a:t>
            </a:fld>
            <a:endParaRPr lang="en-NZ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032000" y="-122943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Rotation forests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4443" y="1166107"/>
            <a:ext cx="7782278" cy="4647670"/>
          </a:xfrm>
        </p:spPr>
        <p:txBody>
          <a:bodyPr>
            <a:normAutofit/>
          </a:bodyPr>
          <a:lstStyle/>
          <a:p>
            <a:pPr lvl="0"/>
            <a:r>
              <a:rPr lang="en-US" sz="2400" dirty="0"/>
              <a:t>Combine random attribute sets, bagging and principal components to generate an ensemble of decision trees</a:t>
            </a:r>
          </a:p>
          <a:p>
            <a:pPr lvl="0"/>
            <a:r>
              <a:rPr lang="en-US" sz="2400" dirty="0"/>
              <a:t>An iteration of the algorithm for creating rotation forests, building </a:t>
            </a:r>
            <a:r>
              <a:rPr lang="en-US" sz="2400" i="1" dirty="0"/>
              <a:t>k</a:t>
            </a:r>
            <a:r>
              <a:rPr lang="en-US" sz="2400" dirty="0"/>
              <a:t> ensemble members, involves</a:t>
            </a:r>
          </a:p>
          <a:p>
            <a:pPr lvl="1"/>
            <a:r>
              <a:rPr lang="en-US" sz="2000" dirty="0"/>
              <a:t>Randomly dividing the input attributes into </a:t>
            </a:r>
            <a:r>
              <a:rPr lang="en-US" sz="2000" i="1" dirty="0"/>
              <a:t>k</a:t>
            </a:r>
            <a:r>
              <a:rPr lang="en-US" sz="2000" dirty="0"/>
              <a:t> disjoint subsets</a:t>
            </a:r>
          </a:p>
          <a:p>
            <a:pPr lvl="1"/>
            <a:r>
              <a:rPr lang="en-US" sz="2000" dirty="0"/>
              <a:t>Applying PCA to each of the </a:t>
            </a:r>
            <a:r>
              <a:rPr lang="en-US" sz="2000" i="1" dirty="0"/>
              <a:t>k </a:t>
            </a:r>
            <a:r>
              <a:rPr lang="en-US" sz="2000" dirty="0"/>
              <a:t>subsets in turn</a:t>
            </a:r>
          </a:p>
          <a:p>
            <a:pPr lvl="1"/>
            <a:r>
              <a:rPr lang="en-US" sz="2000" dirty="0"/>
              <a:t>Learning a decision tree from the </a:t>
            </a:r>
            <a:r>
              <a:rPr lang="en-US" sz="2000" i="1" dirty="0"/>
              <a:t>k</a:t>
            </a:r>
            <a:r>
              <a:rPr lang="en-US" sz="2000" dirty="0"/>
              <a:t> sets of PCA directions</a:t>
            </a:r>
          </a:p>
          <a:p>
            <a:pPr lvl="0"/>
            <a:r>
              <a:rPr lang="en-US" sz="2400" dirty="0"/>
              <a:t>Further increases in diversity can be achieved by creating a bootstrap sample in each iteration before applying PCA</a:t>
            </a:r>
          </a:p>
          <a:p>
            <a:pPr lvl="0"/>
            <a:r>
              <a:rPr lang="en-US" sz="2400" dirty="0"/>
              <a:t>Performance of this method compares favorably to that of random forests on many practical datasets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11</a:t>
            </a:fld>
            <a:endParaRPr lang="en-NZ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540" y="1213655"/>
            <a:ext cx="7543799" cy="4875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Bagging can easily be parallelized because ensemble members are created independently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is an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alternative approach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Also uses voting/averaging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But: w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eights models according to performance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Iterative: new models are influenced by performance of previously built ones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Encourage new model to become an “expert” for instances misclassified by earlier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Intuitive justification: models should be experts that complement each other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Many variants of boosting exist, we cover a couple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12</a:t>
            </a:fld>
            <a:endParaRPr lang="en-NZ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aBoost.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Boosting using AdaBoost.M1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20" y="1486011"/>
            <a:ext cx="7620120" cy="273168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equal weight to each training instance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Apply learning algorithm to weighted dataset,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store resulting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Compute model’s error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on weighted dataset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If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= 0 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Symbol" pitchFamily="18"/>
                <a:ea typeface="Symbol" pitchFamily="2"/>
                <a:cs typeface="Symbol" pitchFamily="2"/>
              </a:rPr>
              <a:t>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0.5: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Terminate model generation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For each instance in dataset: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If classified correctly by model: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   Multiply instance’s weight by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Normalize weight of all instances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103061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467273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5140731"/>
            <a:ext cx="7620120" cy="128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weight = 0 to all classes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(or less) 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For the class this model predicts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add –log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 to this class’s weight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with highest weight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13</a:t>
            </a:fld>
            <a:endParaRPr lang="en-NZ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Comments on AdaBoost.M1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39" y="825480"/>
            <a:ext cx="7981527" cy="5736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 needs weights … but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adapt learning algorithm ...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apply boosting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without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weights: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esample data with probability determined by weights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isadvantage: not all instances are used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dvantage: if error &gt; 0.5, can resample again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 AdaBoost.M1 boosting algorithm 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tems from work in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computational learning theory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Theoretical result: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raining error decreases exponentially as iterations are performed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Other theoretical results: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W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orks well if base classifiers are not too complex and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heir error does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become too large too quickly as more iterations are performed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14</a:t>
            </a:fld>
            <a:endParaRPr lang="en-NZ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comments on 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93889" y="970556"/>
            <a:ext cx="8099778" cy="5334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Continue boosting after training error = 0?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Puzzling fact: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generalization error continues to decrease!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Seems to contradict Occam’s Razor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Possible 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xplanation: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consider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(confidence), not just error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 possible definition of 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: 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ifference between estimated probability for true class and nearest other class (between –1 and 1)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 continues to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crease with more iterations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AdaBoost.M1 works well with so-called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weak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learners; only condition: error does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exceed 0.5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Example of weak learner: decision stump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boosting sometimes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if too many iterations are performed (in contrast to bagging)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15</a:t>
            </a:fld>
            <a:endParaRPr lang="en-NZ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22778" y="-18644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Additive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564444" y="1079500"/>
            <a:ext cx="7665156" cy="397339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Using statistical terminology, boosting is a greedy algorithm for fitting an </a:t>
            </a:r>
            <a:r>
              <a:rPr lang="en-US" sz="2400" i="1" dirty="0"/>
              <a:t>additive model</a:t>
            </a:r>
          </a:p>
          <a:p>
            <a:pPr lvl="0"/>
            <a:r>
              <a:rPr lang="en-US" sz="2400" dirty="0"/>
              <a:t>More specifically, it implements </a:t>
            </a:r>
            <a:r>
              <a:rPr lang="en-US" sz="2400" i="1" dirty="0"/>
              <a:t>forward stage-wise additive modeling</a:t>
            </a:r>
          </a:p>
          <a:p>
            <a:pPr lvl="0"/>
            <a:r>
              <a:rPr lang="en-US" sz="2400" dirty="0"/>
              <a:t>Forward stage-wise additive modeling for numeric prediction:</a:t>
            </a:r>
          </a:p>
          <a:p>
            <a:pPr marL="8001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Build standard regression model (e.g., regression  tree)</a:t>
            </a:r>
          </a:p>
          <a:p>
            <a:pPr marL="800100" lvl="1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</a:rPr>
              <a:t>Gather residuals, learn model predicting </a:t>
            </a:r>
            <a:r>
              <a:rPr lang="en-US" sz="2000" i="1" dirty="0">
                <a:solidFill>
                  <a:srgbClr val="000000"/>
                </a:solidFill>
              </a:rPr>
              <a:t>residuals</a:t>
            </a:r>
            <a:r>
              <a:rPr lang="en-US" sz="2000" dirty="0">
                <a:solidFill>
                  <a:srgbClr val="000000"/>
                </a:solidFill>
              </a:rPr>
              <a:t> (e.g. another regression tree), and repeat</a:t>
            </a:r>
          </a:p>
          <a:p>
            <a:pPr lvl="0">
              <a:buClr>
                <a:schemeClr val="tx1"/>
              </a:buClr>
              <a:buSzPct val="100000"/>
              <a:buFont typeface="Arial"/>
              <a:buChar char="•"/>
            </a:pPr>
            <a:r>
              <a:rPr lang="en-US" sz="2400" dirty="0"/>
              <a:t>To predict, simply sum up individual predictions from all regression models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16</a:t>
            </a:fld>
            <a:endParaRPr lang="en-NZ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952499" y="-179388"/>
            <a:ext cx="6935611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Comments on additive regression 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46945" y="938389"/>
            <a:ext cx="8459611" cy="5584734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Additive regression greedily minimizes squared error of ensemble if base learner minimizes squared error</a:t>
            </a:r>
          </a:p>
          <a:p>
            <a:pPr lvl="0"/>
            <a:r>
              <a:rPr lang="en-US" sz="2400" dirty="0"/>
              <a:t>Note that it does not make sense to use additive regression with standard multiple linear regression</a:t>
            </a:r>
            <a:endParaRPr lang="en-US" sz="2600" dirty="0"/>
          </a:p>
          <a:p>
            <a:pPr lvl="1"/>
            <a:r>
              <a:rPr lang="en-US" sz="2000" dirty="0"/>
              <a:t>Why? Sum of linear regression models is a linear regression model and linear regression already minimizes squared error</a:t>
            </a:r>
          </a:p>
          <a:p>
            <a:pPr lvl="0"/>
            <a:r>
              <a:rPr lang="en-US" sz="2400" dirty="0"/>
              <a:t>But: can use forward stage-wise additive modeling with </a:t>
            </a:r>
            <a:r>
              <a:rPr lang="en-US" sz="2400" i="1" dirty="0"/>
              <a:t>simple</a:t>
            </a:r>
            <a:r>
              <a:rPr lang="en-US" sz="2400" dirty="0"/>
              <a:t> linear regression to implement multiple linear regression</a:t>
            </a:r>
          </a:p>
          <a:p>
            <a:pPr lvl="1"/>
            <a:r>
              <a:rPr lang="en-US" sz="2000" dirty="0"/>
              <a:t>Idea: build simple (i.e., one-attribute) linear regression models in each iteration of additive regression, pick attribute that yields lowest error</a:t>
            </a:r>
          </a:p>
          <a:p>
            <a:pPr lvl="1"/>
            <a:r>
              <a:rPr lang="en-US" sz="2000" dirty="0"/>
              <a:t>Use cross-validation to decide when to stop performing iterations</a:t>
            </a:r>
          </a:p>
          <a:p>
            <a:pPr lvl="1"/>
            <a:r>
              <a:rPr lang="en-US" sz="2000" dirty="0"/>
              <a:t>Automatically performs attribute selection!</a:t>
            </a:r>
          </a:p>
          <a:p>
            <a:pPr lvl="0"/>
            <a:r>
              <a:rPr lang="en-US" sz="2400" dirty="0"/>
              <a:t>A trick to combat </a:t>
            </a:r>
            <a:r>
              <a:rPr lang="en-US" sz="2400" dirty="0" err="1"/>
              <a:t>overfitting</a:t>
            </a:r>
            <a:r>
              <a:rPr lang="en-US" sz="2400" dirty="0"/>
              <a:t> in additive regression: shrink predictions of base models by multiplying with pos. constant &lt; 1</a:t>
            </a:r>
          </a:p>
          <a:p>
            <a:pPr lvl="1"/>
            <a:r>
              <a:rPr lang="en-US" sz="2000" dirty="0"/>
              <a:t>Caveat: need to start additive regression with initial model that predicts the mean, in order to shrink towards the mean, not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17</a:t>
            </a:fld>
            <a:endParaRPr lang="en-NZ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2723" y="-158221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Additive logistic regression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210961" y="1065389"/>
            <a:ext cx="8326261" cy="5018681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apply additive regression in conjunction with the </a:t>
            </a:r>
            <a:r>
              <a:rPr lang="en-US" sz="2400" dirty="0" err="1"/>
              <a:t>logit</a:t>
            </a:r>
            <a:r>
              <a:rPr lang="en-US" sz="2400" dirty="0"/>
              <a:t> transformation to get an algorithm for classification</a:t>
            </a:r>
          </a:p>
          <a:p>
            <a:pPr lvl="1"/>
            <a:r>
              <a:rPr lang="en-US" sz="2000" dirty="0"/>
              <a:t>More precisely, an algorithm for class probability estimation</a:t>
            </a:r>
          </a:p>
          <a:p>
            <a:pPr lvl="1"/>
            <a:r>
              <a:rPr lang="en-US" sz="2000" dirty="0"/>
              <a:t>Probability estimation problem is transformed into a regression problem</a:t>
            </a:r>
          </a:p>
          <a:p>
            <a:pPr lvl="1"/>
            <a:r>
              <a:rPr lang="en-US" sz="2000" dirty="0"/>
              <a:t>Regression scheme is used as base learner (e.g., regression tree learner)</a:t>
            </a:r>
          </a:p>
          <a:p>
            <a:pPr lvl="0"/>
            <a:r>
              <a:rPr lang="en-US" sz="2400" dirty="0"/>
              <a:t>Implemented using forward stage-wise algorithm: at each stage, add base model that maximizes the probability the of data</a:t>
            </a:r>
          </a:p>
          <a:p>
            <a:pPr lvl="0"/>
            <a:r>
              <a:rPr lang="en-US" sz="2400" dirty="0"/>
              <a:t>We consider two-class classification in the following</a:t>
            </a:r>
          </a:p>
          <a:p>
            <a:pPr lvl="0"/>
            <a:r>
              <a:rPr lang="en-US" sz="2400" dirty="0"/>
              <a:t>If </a:t>
            </a:r>
            <a:r>
              <a:rPr lang="en-US" sz="2400" i="1" dirty="0" err="1"/>
              <a:t>f</a:t>
            </a:r>
            <a:r>
              <a:rPr lang="en-US" sz="2400" i="1" baseline="-25000" dirty="0" err="1"/>
              <a:t>j</a:t>
            </a:r>
            <a:r>
              <a:rPr lang="en-US" sz="2400" dirty="0"/>
              <a:t> is the </a:t>
            </a:r>
            <a:r>
              <a:rPr lang="en-US" sz="2400" i="1" dirty="0" err="1"/>
              <a:t>j</a:t>
            </a:r>
            <a:r>
              <a:rPr lang="en-US" sz="2400" dirty="0" err="1"/>
              <a:t>th</a:t>
            </a:r>
            <a:r>
              <a:rPr lang="en-US" sz="2400" dirty="0"/>
              <a:t> regression model, and </a:t>
            </a:r>
            <a:r>
              <a:rPr lang="en-US" sz="2400" b="1" dirty="0"/>
              <a:t>a </a:t>
            </a:r>
            <a:r>
              <a:rPr lang="en-US" sz="2400" dirty="0"/>
              <a:t>is an instance, the ensemble predicts probability                                        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for the first class (compare to logistic regression model)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18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5357" y="4883857"/>
            <a:ext cx="16637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550333" y="-158221"/>
            <a:ext cx="6884988" cy="1144588"/>
          </a:xfrm>
        </p:spPr>
        <p:txBody>
          <a:bodyPr>
            <a:normAutofit/>
          </a:bodyPr>
          <a:lstStyle/>
          <a:p>
            <a:pPr lvl="0" algn="ctr"/>
            <a:r>
              <a:rPr lang="en-US" sz="3600" dirty="0" err="1"/>
              <a:t>LogitBoost</a:t>
            </a:r>
            <a:endParaRPr lang="en-US" sz="3600" dirty="0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4319588"/>
            <a:ext cx="8820150" cy="2214709"/>
          </a:xfrm>
        </p:spPr>
        <p:txBody>
          <a:bodyPr>
            <a:spAutoFit/>
          </a:bodyPr>
          <a:lstStyle/>
          <a:p>
            <a:pPr lvl="0"/>
            <a:r>
              <a:rPr lang="en-US" sz="2200" dirty="0"/>
              <a:t>Greedily maximizes probability if base learner minimizes squared error</a:t>
            </a:r>
          </a:p>
          <a:p>
            <a:pPr lvl="0"/>
            <a:r>
              <a:rPr lang="en-US" sz="2200" dirty="0"/>
              <a:t>Difference to AdaBoost.M1: optimizes probability/likelihood instead of a special loss function called </a:t>
            </a:r>
            <a:r>
              <a:rPr lang="en-US" sz="2200" i="1" dirty="0"/>
              <a:t>exponential loss</a:t>
            </a:r>
          </a:p>
          <a:p>
            <a:pPr lvl="0"/>
            <a:r>
              <a:rPr lang="en-US" sz="2200" dirty="0"/>
              <a:t>Can be extended to multi-class problems</a:t>
            </a:r>
          </a:p>
          <a:p>
            <a:pPr lvl="0"/>
            <a:r>
              <a:rPr lang="en-US" sz="2200" dirty="0" err="1"/>
              <a:t>Overfitting</a:t>
            </a:r>
            <a:r>
              <a:rPr lang="en-US" sz="2200" dirty="0"/>
              <a:t> avoidance: shrinking and cross-validation-based selection of the number of iterations apply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5333" y="1271160"/>
            <a:ext cx="8964000" cy="186516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j = 1 to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For each instance a[i]: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Set the target value for the regression to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  z[i] = (y[i] – p(1|a[i])) / [p(1|a[i])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00"/>
                </a:solidFill>
                <a:latin typeface="Courier 10 Pitch" pitchFamily="17"/>
                <a:ea typeface="Courier 10 Pitch" pitchFamily="1"/>
                <a:cs typeface="Courier 10 Pitch" pitchFamily="1"/>
              </a:rPr>
              <a:t>×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(1-p(1|a[i])]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Set the weight of instance a[i] to p(1|a[i]) </a:t>
            </a:r>
            <a:r>
              <a:rPr lang="en-US" sz="1800" b="0" i="0" u="none" strike="noStrike" baseline="0">
                <a:ln>
                  <a:noFill/>
                </a:ln>
                <a:solidFill>
                  <a:srgbClr val="008000"/>
                </a:solidFill>
                <a:latin typeface="Courier 10 Pitch" pitchFamily="17"/>
                <a:ea typeface="Courier 10 Pitch" pitchFamily="1"/>
                <a:cs typeface="Courier 10 Pitch" pitchFamily="1"/>
              </a:rPr>
              <a:t>×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(1-p(1|a[i])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Fit a regression model f[j] to the data with class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values z[i] and weights w[i]</a:t>
            </a:r>
          </a:p>
        </p:txBody>
      </p:sp>
      <p:sp>
        <p:nvSpPr>
          <p:cNvPr id="5" name="Freeform 4"/>
          <p:cNvSpPr/>
          <p:nvPr/>
        </p:nvSpPr>
        <p:spPr>
          <a:xfrm>
            <a:off x="916200" y="834839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915840" y="3203280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7" name="Freeform 6"/>
          <p:cNvSpPr/>
          <p:nvPr/>
        </p:nvSpPr>
        <p:spPr>
          <a:xfrm>
            <a:off x="80862" y="3671279"/>
            <a:ext cx="8964000" cy="38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Predict 1</a:t>
            </a:r>
            <a:r>
              <a:rPr lang="en-AU" sz="1800" b="1" i="0" u="none" strike="noStrike" baseline="3000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st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class if p(1 | a) &gt; 0.5, otherwise predict 2</a:t>
            </a:r>
            <a:r>
              <a:rPr lang="en-AU" sz="1800" b="1" i="0" u="none" strike="noStrike" baseline="3000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nd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class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19</a:t>
            </a:fld>
            <a:endParaRPr lang="en-NZ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/>
              <a:t>Ensemble </a:t>
            </a:r>
            <a:r>
              <a:rPr lang="en-NZ" sz="4000" dirty="0"/>
              <a:t>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110" y="1080000"/>
            <a:ext cx="8748889" cy="504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Combining multiple models</a:t>
            </a:r>
          </a:p>
          <a:p>
            <a:pPr marL="742950" lvl="2" indent="-28575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 basic idea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Bagging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Bias-variance decomposition, bagging with costs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Randomization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dirty="0"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Random forests, r</a:t>
            </a: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otation forests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Boosting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AdaBoost, the power of boosting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Additive regression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Numeric prediction, additive logistic regression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Interpretable ensembles</a:t>
            </a: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Option trees, alternating decision trees, logistic model trees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Stacking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749778" y="-144110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Option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" y="1467556"/>
            <a:ext cx="8290278" cy="3418372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Ensembles are not easily interpretable</a:t>
            </a:r>
          </a:p>
          <a:p>
            <a:pPr lvl="0"/>
            <a:r>
              <a:rPr lang="en-US" sz="2400" dirty="0"/>
              <a:t>Can we generate a single model?</a:t>
            </a:r>
          </a:p>
          <a:p>
            <a:pPr lvl="1"/>
            <a:r>
              <a:rPr lang="en-US" sz="2000" dirty="0"/>
              <a:t>One possibility: “cloning” the ensemble by using large amounts of artificial data that is labeled by the ensemble</a:t>
            </a:r>
          </a:p>
          <a:p>
            <a:pPr lvl="1"/>
            <a:r>
              <a:rPr lang="en-US" sz="2000" dirty="0"/>
              <a:t>Another possibility: generating a single structure that represents an ensemble in a compact fashion</a:t>
            </a:r>
            <a:endParaRPr lang="en-US" sz="2400" dirty="0"/>
          </a:p>
          <a:p>
            <a:pPr lvl="0"/>
            <a:r>
              <a:rPr lang="en-US" sz="2400" i="1" dirty="0"/>
              <a:t>Option tree</a:t>
            </a:r>
            <a:r>
              <a:rPr lang="en-US" sz="2400" dirty="0"/>
              <a:t>: decision tree with option nodes</a:t>
            </a:r>
          </a:p>
          <a:p>
            <a:pPr lvl="1"/>
            <a:r>
              <a:rPr lang="en-US" sz="2000" dirty="0"/>
              <a:t>Idea: follow all possible branches at option node</a:t>
            </a:r>
          </a:p>
          <a:p>
            <a:pPr lvl="1"/>
            <a:r>
              <a:rPr lang="en-US" sz="2000" dirty="0"/>
              <a:t>Predictions from different branches are merged using voting or by averaging probability estimates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20</a:t>
            </a:fld>
            <a:endParaRPr lang="en-NZ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193800"/>
            <a:ext cx="7258050" cy="1146175"/>
          </a:xfrm>
        </p:spPr>
        <p:txBody>
          <a:bodyPr/>
          <a:lstStyle/>
          <a:p>
            <a:pPr lvl="0"/>
            <a:r>
              <a:rPr lang="en-US"/>
              <a:t>Example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23850" y="4634618"/>
            <a:ext cx="8206317" cy="1357038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be learned by modifying a standard decision tree learner:</a:t>
            </a:r>
          </a:p>
          <a:p>
            <a:pPr lvl="1"/>
            <a:r>
              <a:rPr lang="en-US" sz="2000" dirty="0"/>
              <a:t>Create option node if there are several equally promising splits (within a user-specified interval)</a:t>
            </a:r>
          </a:p>
          <a:p>
            <a:pPr lvl="1"/>
            <a:r>
              <a:rPr lang="en-US" sz="2000" dirty="0"/>
              <a:t>When pruning, error at option node is average error of options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21</a:t>
            </a:fld>
            <a:endParaRPr lang="en-NZ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04156" y="0"/>
            <a:ext cx="5880100" cy="44577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18167" y="-18644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Alternating decision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183" y="1404055"/>
            <a:ext cx="7902928" cy="4561634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also grow an option tree by incrementally adding nodes to it using a boosting algorithm</a:t>
            </a:r>
          </a:p>
          <a:p>
            <a:pPr lvl="0"/>
            <a:r>
              <a:rPr lang="en-US" sz="2400" dirty="0"/>
              <a:t>The resulting structure is called an </a:t>
            </a:r>
            <a:r>
              <a:rPr lang="en-US" sz="2400" i="1" dirty="0"/>
              <a:t>alternating decision tree</a:t>
            </a:r>
            <a:r>
              <a:rPr lang="en-US" sz="2400" dirty="0"/>
              <a:t>, with </a:t>
            </a:r>
            <a:r>
              <a:rPr lang="en-US" sz="2400" i="1" dirty="0"/>
              <a:t>splitter nodes</a:t>
            </a:r>
            <a:r>
              <a:rPr lang="en-US" sz="2400" dirty="0"/>
              <a:t> and </a:t>
            </a:r>
            <a:r>
              <a:rPr lang="en-US" sz="2400" i="1" dirty="0"/>
              <a:t>prediction</a:t>
            </a:r>
            <a:r>
              <a:rPr lang="en-US" sz="2400" dirty="0"/>
              <a:t> nodes</a:t>
            </a:r>
          </a:p>
          <a:p>
            <a:pPr lvl="1"/>
            <a:r>
              <a:rPr lang="en-US" sz="2000" dirty="0"/>
              <a:t>Prediction nodes are leaf nodes if no splitter nodes have been added to them yet</a:t>
            </a:r>
          </a:p>
          <a:p>
            <a:pPr lvl="1"/>
            <a:r>
              <a:rPr lang="en-US" sz="2000" dirty="0"/>
              <a:t>Standard alternating tree applies to 2-class problems but the algorithm can be extended to multi-class problems</a:t>
            </a:r>
          </a:p>
          <a:p>
            <a:pPr lvl="1"/>
            <a:r>
              <a:rPr lang="en-US" sz="2000" dirty="0"/>
              <a:t>To obtain a prediction from an alternating tree, filter the instance down all applicable branches and sum the predictions</a:t>
            </a:r>
          </a:p>
          <a:p>
            <a:pPr lvl="1"/>
            <a:r>
              <a:rPr lang="en-US" sz="2000" dirty="0"/>
              <a:t>Predictions from all relevant predictions nodes need to be used, whether those nodes are leaves or not</a:t>
            </a:r>
          </a:p>
          <a:p>
            <a:pPr lvl="1"/>
            <a:r>
              <a:rPr lang="en-US" sz="2100" dirty="0"/>
              <a:t>Predict one class or the other depending on whether the sum is positive or negative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22</a:t>
            </a:fld>
            <a:endParaRPr lang="en-NZ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0" y="1079500"/>
            <a:ext cx="7258050" cy="1146175"/>
          </a:xfrm>
        </p:spPr>
        <p:txBody>
          <a:bodyPr/>
          <a:lstStyle/>
          <a:p>
            <a:pPr lvl="0"/>
            <a:r>
              <a:rPr lang="en-US" dirty="0"/>
              <a:t>Example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23</a:t>
            </a:fld>
            <a:endParaRPr lang="en-NZ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4857" y="314678"/>
            <a:ext cx="5867400" cy="5791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375833" y="-137054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Growing alternating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381000" y="1076501"/>
            <a:ext cx="8233834" cy="4831066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An alternating tree is grown using a boosting algorithm, e.g., the </a:t>
            </a:r>
            <a:r>
              <a:rPr lang="en-US" sz="2400" dirty="0" err="1"/>
              <a:t>LogitBoost</a:t>
            </a:r>
            <a:r>
              <a:rPr lang="en-US" sz="2400" dirty="0"/>
              <a:t> algorithm described earlier:</a:t>
            </a:r>
          </a:p>
          <a:p>
            <a:pPr lvl="1"/>
            <a:r>
              <a:rPr lang="en-US" sz="2000" dirty="0"/>
              <a:t>Assume that the base learner used for boosting produces a single conjunctive if-then rule in each boosting iteration</a:t>
            </a:r>
            <a:br>
              <a:rPr lang="en-US" sz="2000" dirty="0"/>
            </a:br>
            <a:r>
              <a:rPr lang="en-US" sz="2000" dirty="0"/>
              <a:t>(an if-then rule for least-squares regression if </a:t>
            </a:r>
            <a:r>
              <a:rPr lang="en-US" sz="2000" dirty="0" err="1"/>
              <a:t>LogitBoost</a:t>
            </a:r>
            <a:r>
              <a:rPr lang="en-US" sz="2000" dirty="0"/>
              <a:t> is used)</a:t>
            </a:r>
          </a:p>
          <a:p>
            <a:pPr lvl="1"/>
            <a:r>
              <a:rPr lang="en-US" sz="2000" dirty="0"/>
              <a:t>Each rule could simply be added into the current alternating tree, including the numeric prediction obtained from the rule</a:t>
            </a:r>
          </a:p>
          <a:p>
            <a:pPr lvl="1"/>
            <a:r>
              <a:rPr lang="en-US" sz="2000" dirty="0"/>
              <a:t>Problem: tree would grow very large very quickly</a:t>
            </a:r>
          </a:p>
          <a:p>
            <a:pPr lvl="1"/>
            <a:r>
              <a:rPr lang="en-US" sz="2000" dirty="0"/>
              <a:t>Solution: base learner should only consider candidate regression rules that extend existing branches in the alternating tree</a:t>
            </a:r>
          </a:p>
          <a:p>
            <a:pPr lvl="1"/>
            <a:r>
              <a:rPr lang="en-US" sz="2000" dirty="0"/>
              <a:t>An extension of a branch adds a splitter node and two prediction nodes (assuming binary splits)</a:t>
            </a:r>
          </a:p>
          <a:p>
            <a:pPr lvl="1"/>
            <a:r>
              <a:rPr lang="en-US" sz="2000" dirty="0"/>
              <a:t>The standard approach chooses the best extension among all possible extensions applicable to the tree, according to the loss function used</a:t>
            </a:r>
          </a:p>
          <a:p>
            <a:pPr lvl="1"/>
            <a:r>
              <a:rPr lang="en-US" sz="2000" dirty="0"/>
              <a:t>More efficient heuristics can be employed instead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24</a:t>
            </a:fld>
            <a:endParaRPr lang="en-NZ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151944" y="-179388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Logistic model trees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493888" y="1086556"/>
            <a:ext cx="8036278" cy="5196423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Alternating decision trees may still be difficult to interpret</a:t>
            </a:r>
          </a:p>
          <a:p>
            <a:pPr lvl="1"/>
            <a:r>
              <a:rPr lang="en-US" dirty="0"/>
              <a:t>The number of prediction nodes that need to be considered for any individual test instance increases exponentially with the depth of tree in the worst case</a:t>
            </a:r>
          </a:p>
          <a:p>
            <a:pPr lvl="0"/>
            <a:r>
              <a:rPr lang="en-US" sz="2400" dirty="0"/>
              <a:t>But: can also use boosting to build decision trees with linear models at the leaves (trees without options)</a:t>
            </a:r>
          </a:p>
          <a:p>
            <a:pPr lvl="1"/>
            <a:r>
              <a:rPr lang="en-US" dirty="0"/>
              <a:t>These trees are often more accurate than standard decision trees but remain easily interpretable because they lack options</a:t>
            </a:r>
          </a:p>
          <a:p>
            <a:pPr lvl="0"/>
            <a:r>
              <a:rPr lang="en-US" sz="2400" dirty="0"/>
              <a:t>Algorithm for building </a:t>
            </a:r>
            <a:r>
              <a:rPr lang="en-US" sz="2400" i="1" dirty="0"/>
              <a:t>logistic model trees </a:t>
            </a:r>
            <a:r>
              <a:rPr lang="en-US" sz="2400" dirty="0"/>
              <a:t>using </a:t>
            </a:r>
            <a:r>
              <a:rPr lang="en-US" sz="2400" dirty="0" err="1"/>
              <a:t>LogitBoost</a:t>
            </a:r>
            <a:r>
              <a:rPr lang="en-US" sz="2400" dirty="0"/>
              <a:t>:</a:t>
            </a:r>
            <a:endParaRPr lang="en-US" sz="2600" dirty="0"/>
          </a:p>
          <a:p>
            <a:pPr lvl="1"/>
            <a:r>
              <a:rPr lang="en-US" dirty="0"/>
              <a:t>Run </a:t>
            </a:r>
            <a:r>
              <a:rPr lang="en-US" dirty="0" err="1"/>
              <a:t>LogitBoost</a:t>
            </a:r>
            <a:r>
              <a:rPr lang="en-US" dirty="0"/>
              <a:t> with simple linear regression as the base learner (choosing the best attribute for linear regression in each iteration)</a:t>
            </a:r>
          </a:p>
          <a:p>
            <a:pPr lvl="1"/>
            <a:r>
              <a:rPr lang="en-US" dirty="0"/>
              <a:t>Interrupt boosting when the cross-validated accuracy of the additive model no longer increases</a:t>
            </a:r>
          </a:p>
          <a:p>
            <a:pPr lvl="1"/>
            <a:r>
              <a:rPr lang="en-US" dirty="0"/>
              <a:t>Once that happens, split the data (e.g., as in the C4.5 decision tree learner) and resume boosting in the subsets of data that are generated by the split</a:t>
            </a:r>
          </a:p>
          <a:p>
            <a:pPr lvl="1"/>
            <a:r>
              <a:rPr lang="en-US" dirty="0"/>
              <a:t>This generates a decision tree with logistic regression models at the leaves</a:t>
            </a:r>
          </a:p>
          <a:p>
            <a:pPr lvl="1"/>
            <a:r>
              <a:rPr lang="en-US" dirty="0"/>
              <a:t>Additional </a:t>
            </a:r>
            <a:r>
              <a:rPr lang="en-US" dirty="0" err="1"/>
              <a:t>overfitting</a:t>
            </a:r>
            <a:r>
              <a:rPr lang="en-US" dirty="0"/>
              <a:t> avoidance: prune tree using cross-validation-based cost-complexity pruning strategy from CART tree learner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25</a:t>
            </a:fld>
            <a:endParaRPr lang="en-NZ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20811" y="-77788"/>
            <a:ext cx="496437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49394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Question: h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ow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to build a </a:t>
            </a:r>
            <a:r>
              <a:rPr lang="en-US" sz="2400" b="0" i="1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heterogeneous </a:t>
            </a:r>
            <a:r>
              <a:rPr lang="en-US" sz="2400" b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ensemble consisting of different types of models (e.g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., decision tree and neural network)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Problem: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can be vastly different in accuracy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Idea: 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 combine predictions of base learners, do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just vote, instead, use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stacking, the base learners are 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level-0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 learner is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called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level-1 model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of base learners are input to meta learner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Base learners are usually different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schemes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Caveat: cannot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use predictions on training data to generate data for level-1 model!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 use scheme based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on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cross-validation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26</a:t>
            </a:fld>
            <a:endParaRPr lang="en-NZ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8889" y="-84844"/>
            <a:ext cx="6773333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Generating the level-1 training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81000" y="1080000"/>
            <a:ext cx="8403167" cy="4996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Training data for level-1 model contains predictions of level-0 models as attributes; class attribute remains the same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Problem: we c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annot use the level-0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on their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training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data to obtain attribute values for the level-1 data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a perfect rote learner as one of the level-0 learner 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level-1 learner will learn to simply predict this level-0’s learners predictions, rendering the ensemble pointless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To solve this, we generate the level-1 training data by running a 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cross-validation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for each of the level-0 algorithms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predictions (and actual class values) obtained for the 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test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instances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encountered during the cross-validation are collected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This pooled data obtained from the cross-validation for each level-0 model is used to train the level-1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27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2775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223" y="1255989"/>
            <a:ext cx="8099778" cy="48652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Stacking is hard to analyze theoretically: “black magic”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the base learners can output class probabilities, use those as input to meta learner instead of plain classifications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Makes more information available to the level-1 learner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Important question: w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hich algorithm to use as the meta learner (aka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level-1 learner)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?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principle, any learning scheme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p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refer “relatively global, smooth” models because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ase learners do most of the work and</a:t>
            </a:r>
          </a:p>
          <a:p>
            <a:pPr marL="800100" lvl="3" indent="-34290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this r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educes the risk of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overfitting</a:t>
            </a:r>
            <a:endParaRPr lang="en-US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Note that 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tacking can be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trivially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applied to numeric prediction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28</a:t>
            </a:fld>
            <a:endParaRPr lang="en-NZ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“Meta”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Combining multiple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61" y="1516944"/>
            <a:ext cx="7543799" cy="3219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Basic idea: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build different “experts”, let them vote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often improves predictive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usually produces output that is very hard to analyze</a:t>
            </a:r>
          </a:p>
          <a:p>
            <a:pPr marL="800100" lvl="2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there are approaches that aim to produce a single comprehensible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3</a:t>
            </a:fld>
            <a:endParaRPr lang="en-NZ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057" y="1474819"/>
            <a:ext cx="7543799" cy="44107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Combining predictions by voting/averaging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Each model receives equal weight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“Idealized” version: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Sample several training sets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(instead of just having one training set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Build a classifier for each training set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Combine the classifiers’ predictions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8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=&gt;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almost always improves performance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 learner: small change in training data can make big change in model (e.g., when learning decision trees)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4</a:t>
            </a:fld>
            <a:endParaRPr lang="en-NZ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-variance de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Bias-variance decomposition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057" y="924379"/>
            <a:ext cx="8064498" cy="570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bias-variance</a:t>
            </a:r>
            <a:r>
              <a:rPr lang="en-US" sz="2400" b="0" i="1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decomposition 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sed to analyze how much restriction to a single training set affects performance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the idealized ensemble classifier discussed on the previous slide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 can decompose the expected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error of any individual ensemble member</a:t>
            </a:r>
            <a:r>
              <a:rPr lang="en-US" sz="2400" b="0" i="1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 follows: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 =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error of the ensemble classifier on new data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 =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error due to the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particular training set being used to built our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classifier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Total expected error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bias + variance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</a:t>
            </a:r>
            <a:r>
              <a:rPr lang="en-US" sz="24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(A): we assume noise inherent in the data is part of the bias component as it cannot normally be measured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Note (B): multiple versions of this decomposition exist for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zero-one loss but the basic idea is always the same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5</a:t>
            </a:fld>
            <a:endParaRPr lang="en-NZ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999" y="988278"/>
            <a:ext cx="8410057" cy="54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 idealized version of b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agging improves performance because it eliminates the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error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Note: in some pathological hypothetical situations the overall error may increase when zero-one loss is used (i.e., there is negative “variance”)</a:t>
            </a:r>
          </a:p>
          <a:p>
            <a:pPr marL="1257300" lvl="3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bias-variance decomposition was originally only known for numeric prediction with squared error where the error </a:t>
            </a:r>
            <a:r>
              <a:rPr lang="en-US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never</a:t>
            </a:r>
            <a:r>
              <a:rPr lang="en-US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increases</a:t>
            </a:r>
            <a:endParaRPr lang="en-US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Problem: we only have one dataset!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Solution: generate new datasets of size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by sampling from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the original dataset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 replacement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This is what </a:t>
            </a:r>
            <a:r>
              <a:rPr lang="en-US" sz="2400" i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bagging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does and even though the datasets are all dependent, bagging often reduces variance, and, thus, error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be applied to numeric prediction</a:t>
            </a:r>
            <a:r>
              <a:rPr lang="en-US" sz="2000" b="0" i="0" u="none" strike="noStrike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and classification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help a lot if the data is noisy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Usually, the more classifiers the better, with diminishing returns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6</a:t>
            </a:fld>
            <a:endParaRPr lang="en-NZ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 class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Bagging </a:t>
            </a:r>
            <a:r>
              <a:rPr lang="en-US" dirty="0"/>
              <a:t>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20" y="1752119"/>
            <a:ext cx="7620120" cy="160056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Let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be the number of instances in the training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Sample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instances from training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(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with replacement)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Apply learning algorithm to the sample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Store resulting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4419720"/>
            <a:ext cx="7620120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Predict class of instance using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that is predicted most often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129528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394956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7</a:t>
            </a:fld>
            <a:endParaRPr lang="en-NZ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9333" y="-158222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Bagging with costs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9110" y="1079500"/>
            <a:ext cx="7580489" cy="4110869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Bagging </a:t>
            </a:r>
            <a:r>
              <a:rPr lang="en-US" sz="2400" dirty="0" err="1"/>
              <a:t>unpruned</a:t>
            </a:r>
            <a:r>
              <a:rPr lang="en-US" sz="2400" dirty="0"/>
              <a:t> decision trees is known to produce good probability estimates</a:t>
            </a:r>
          </a:p>
          <a:p>
            <a:pPr lvl="1"/>
            <a:r>
              <a:rPr lang="en-US" sz="2000" dirty="0"/>
              <a:t>Where, instead of voting, the individual classifiers' probability estimates are averaged</a:t>
            </a:r>
          </a:p>
          <a:p>
            <a:pPr lvl="1"/>
            <a:r>
              <a:rPr lang="en-US" sz="2000" dirty="0"/>
              <a:t>Note: this can also improve the zero-one loss</a:t>
            </a:r>
          </a:p>
          <a:p>
            <a:pPr lvl="0"/>
            <a:r>
              <a:rPr lang="en-US" sz="2400" dirty="0"/>
              <a:t>Can use this with the minimum-expected cost approach for learning problems with costs</a:t>
            </a:r>
          </a:p>
          <a:p>
            <a:pPr lvl="1"/>
            <a:r>
              <a:rPr lang="en-US" sz="2000" dirty="0"/>
              <a:t>Note that the minimum-expected cost approach requires accurate probabilities to work well</a:t>
            </a:r>
          </a:p>
          <a:p>
            <a:pPr lvl="0"/>
            <a:r>
              <a:rPr lang="en-US" sz="2400" dirty="0"/>
              <a:t>Problem: ensemble classifier is not interpretable</a:t>
            </a:r>
          </a:p>
          <a:p>
            <a:pPr lvl="1"/>
            <a:r>
              <a:rPr lang="en-US" sz="2000" i="1" dirty="0" err="1"/>
              <a:t>MetaCost</a:t>
            </a:r>
            <a:r>
              <a:rPr lang="en-US" sz="2000" i="1" dirty="0"/>
              <a:t> </a:t>
            </a:r>
            <a:r>
              <a:rPr lang="en-US" sz="2000" dirty="0"/>
              <a:t>re-labels the training data using bagging with costs and then builds a single tree from this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8</a:t>
            </a:fld>
            <a:endParaRPr lang="en-NZ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284111" y="-158222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Randomization and random forests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733778" y="1001889"/>
            <a:ext cx="7360708" cy="5272725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Can randomize learning algorithm instead of input</a:t>
            </a:r>
          </a:p>
          <a:p>
            <a:pPr lvl="0"/>
            <a:r>
              <a:rPr lang="en-US" sz="2400" dirty="0"/>
              <a:t>Some algorithms already have a random component: e.g., initial weights in a neural net</a:t>
            </a:r>
          </a:p>
          <a:p>
            <a:pPr lvl="0"/>
            <a:r>
              <a:rPr lang="en-US" sz="2400" dirty="0"/>
              <a:t>Most algorithms can be randomized, e.g., greedy algorithms:</a:t>
            </a:r>
          </a:p>
          <a:p>
            <a:pPr lvl="1"/>
            <a:r>
              <a:rPr lang="en-US" sz="2000" dirty="0"/>
              <a:t>Pick </a:t>
            </a:r>
            <a:r>
              <a:rPr lang="en-US" sz="2000" i="1" dirty="0"/>
              <a:t>N </a:t>
            </a:r>
            <a:r>
              <a:rPr lang="en-US" sz="2000" dirty="0"/>
              <a:t>options at random from the full set of options, then choose the best of those </a:t>
            </a:r>
            <a:r>
              <a:rPr lang="en-US" sz="2000" i="1" dirty="0"/>
              <a:t>N </a:t>
            </a:r>
            <a:r>
              <a:rPr lang="en-US" sz="2000" dirty="0"/>
              <a:t>choices</a:t>
            </a:r>
          </a:p>
          <a:p>
            <a:pPr lvl="1"/>
            <a:r>
              <a:rPr lang="en-US" sz="2000" dirty="0"/>
              <a:t>E.g.: attribute selection in decision trees</a:t>
            </a:r>
          </a:p>
          <a:p>
            <a:pPr lvl="0"/>
            <a:r>
              <a:rPr lang="en-US" sz="2400" dirty="0"/>
              <a:t>More generally applicable than bagging: e.g., we can use random subsets in a nearest-neighbor classifier</a:t>
            </a:r>
          </a:p>
          <a:p>
            <a:pPr lvl="1"/>
            <a:r>
              <a:rPr lang="en-US" sz="2000" dirty="0"/>
              <a:t>Bagging does not work with stable classifiers such as nearest neighbor classifiers</a:t>
            </a:r>
          </a:p>
          <a:p>
            <a:pPr lvl="0"/>
            <a:r>
              <a:rPr lang="en-US" sz="2400" dirty="0"/>
              <a:t>Can be combined with bagging</a:t>
            </a:r>
          </a:p>
          <a:p>
            <a:pPr lvl="1"/>
            <a:r>
              <a:rPr lang="en-US" sz="2000" dirty="0"/>
              <a:t>When using decision trees, this yields the famous </a:t>
            </a:r>
            <a:r>
              <a:rPr lang="en-US" sz="2000" i="1" dirty="0"/>
              <a:t>random forest </a:t>
            </a:r>
            <a:r>
              <a:rPr lang="en-US" sz="2000" dirty="0"/>
              <a:t>method for building ensemble classifiers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9</a:t>
            </a:fld>
            <a:endParaRPr lang="en-NZ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../416.otp</Template>
  <TotalTime>613</TotalTime>
  <Words>2852</Words>
  <Application>Microsoft Office PowerPoint</Application>
  <PresentationFormat>On-screen Show (4:3)</PresentationFormat>
  <Paragraphs>315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28</vt:i4>
      </vt:variant>
    </vt:vector>
  </HeadingPairs>
  <TitlesOfParts>
    <vt:vector size="43" baseType="lpstr">
      <vt:lpstr>Arial</vt:lpstr>
      <vt:lpstr>Arial Black</vt:lpstr>
      <vt:lpstr>Bitstream Vera Sans</vt:lpstr>
      <vt:lpstr>Calibri</vt:lpstr>
      <vt:lpstr>Calibri Light</vt:lpstr>
      <vt:lpstr>Courier 10 Pitch</vt:lpstr>
      <vt:lpstr>Courier New</vt:lpstr>
      <vt:lpstr>Gothic</vt:lpstr>
      <vt:lpstr>Lucidasans</vt:lpstr>
      <vt:lpstr>Symbol</vt:lpstr>
      <vt:lpstr>Tahoma</vt:lpstr>
      <vt:lpstr>Times New Roman</vt:lpstr>
      <vt:lpstr>Utopia</vt:lpstr>
      <vt:lpstr>Office Theme</vt:lpstr>
      <vt:lpstr>Title1</vt:lpstr>
      <vt:lpstr>PowerPoint Presentation</vt:lpstr>
      <vt:lpstr>Ensemble learning</vt:lpstr>
      <vt:lpstr>Combining multiple models</vt:lpstr>
      <vt:lpstr>Bagging</vt:lpstr>
      <vt:lpstr>Bias-variance decomposition</vt:lpstr>
      <vt:lpstr>More on bagging</vt:lpstr>
      <vt:lpstr>Bagging classifiers</vt:lpstr>
      <vt:lpstr>Bagging with costs</vt:lpstr>
      <vt:lpstr>Randomization and random forests</vt:lpstr>
      <vt:lpstr>Rotation forests: motivation</vt:lpstr>
      <vt:lpstr>Rotation forests</vt:lpstr>
      <vt:lpstr>Boosting</vt:lpstr>
      <vt:lpstr>Boosting using AdaBoost.M1</vt:lpstr>
      <vt:lpstr>Comments on AdaBoost.M1</vt:lpstr>
      <vt:lpstr>More comments on boosting</vt:lpstr>
      <vt:lpstr>Additive regression</vt:lpstr>
      <vt:lpstr>Comments on additive regression </vt:lpstr>
      <vt:lpstr>Additive logistic regression</vt:lpstr>
      <vt:lpstr>LogitBoost</vt:lpstr>
      <vt:lpstr>Option trees</vt:lpstr>
      <vt:lpstr>Example</vt:lpstr>
      <vt:lpstr>Alternating decision trees</vt:lpstr>
      <vt:lpstr>Example tree</vt:lpstr>
      <vt:lpstr>Growing alternating trees</vt:lpstr>
      <vt:lpstr>Logistic model trees</vt:lpstr>
      <vt:lpstr>Stacking</vt:lpstr>
      <vt:lpstr>Generating the level-1 training data</vt:lpstr>
      <vt:lpstr>More on 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Khaled M Rasheed</cp:lastModifiedBy>
  <cp:revision>45</cp:revision>
  <dcterms:created xsi:type="dcterms:W3CDTF">2006-03-03T17:32:48Z</dcterms:created>
  <dcterms:modified xsi:type="dcterms:W3CDTF">2025-03-18T15:29:37Z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