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38" r:id="rId2"/>
    <p:sldId id="257" r:id="rId3"/>
    <p:sldId id="258" r:id="rId4"/>
    <p:sldId id="259" r:id="rId5"/>
    <p:sldId id="260" r:id="rId6"/>
    <p:sldId id="303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25" r:id="rId20"/>
    <p:sldId id="326" r:id="rId21"/>
    <p:sldId id="327" r:id="rId22"/>
    <p:sldId id="32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9" r:id="rId35"/>
    <p:sldId id="300" r:id="rId36"/>
    <p:sldId id="301" r:id="rId37"/>
    <p:sldId id="302" r:id="rId38"/>
    <p:sldId id="321" r:id="rId39"/>
    <p:sldId id="322" r:id="rId40"/>
    <p:sldId id="324" r:id="rId41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4696"/>
  </p:normalViewPr>
  <p:slideViewPr>
    <p:cSldViewPr snapToGrid="0" snapToObjects="1">
      <p:cViewPr varScale="1">
        <p:scale>
          <a:sx n="72" d="100"/>
          <a:sy n="72" d="100"/>
        </p:scale>
        <p:origin x="16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A1E351C-5198-4A02-9C51-49DB92EAF0DD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5830B-B976-4DC8-93A0-A38CBFE46F8A}" type="datetimeFigureOut">
              <a:rPr lang="en-US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93B8-3ED7-494D-938D-3EC519D60A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8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731E-17D4-455B-8CEF-653BE9B92AC2}" type="datetimeFigureOut">
              <a:rPr lang="en-US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4E43732-8B88-4FDF-8461-486E9F9525AC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8F1B-AF9C-47D2-84AB-D094C6E3A3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0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DAE779-4C1B-4697-AE1D-3926C3265C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490432-8DB2-421E-8E16-0EFB131169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DA6A189-2973-4352-AE86-A3DAB8A32D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D126A6-2B06-48CC-86F6-EA98CA91BA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639299-1D99-462E-8102-FA89B09E98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686EE01-3100-4DB8-8C5A-BDB6EF9B2B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0907A5C-1A57-4A68-9409-5922574A72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51C8BE-48BF-4454-9E16-98036E2358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E6F9A6-6629-4BCC-B80E-A4BD3FFFB9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173468-604A-4A2D-BB84-724B28F36A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A4E873-2195-4248-8683-3D36455AB2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6A95BE5-E597-4AE0-81C9-0F182ED5FC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0CEDC2F-755B-4147-8825-37E9D0FC9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5AA0A-500C-40AE-BE09-47C16E9BA5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DE1583-4977-4195-9082-96394A9CBB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B3DFF94-B8CD-4A39-98C8-DC9D0BF6AB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5D8938-838D-435D-85F1-78202B3E8E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E9DAB2-3CB1-456C-9531-4AB13F6769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8BF973A-3D16-4339-B803-72B8BFF430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7C8B85-8546-47AA-B232-CCEC835AE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E9AB5F-BB37-4499-AB12-D1B7E7ED6C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623AF42-CB36-4035-8ADB-B98DD32255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BFF7E74-A8EC-4DC1-9AA0-649D8B3868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D5DD44-DBF1-4EAC-A619-CA636DADF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650BC6-96A2-4225-863D-E9C440F5C8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CA277-5910-4C87-A05C-29875D18DC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B94198-8841-4129-AFCD-6F9B5A4BE7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80C068-8D23-4EA2-8F23-D03F49D57D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FBAAF1-1FFF-48DF-A992-0555D3E19E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DF26A8-DE24-4858-9465-9D31A9EBB8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052E1C-9B30-4EBF-9C39-3459ADC3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4C6F1AB-DDAF-444F-8880-14266B663D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9E303-790E-4034-8509-FAB33E849C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95931A-7F4C-4E63-A9B2-39398F553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7B443E5-AC11-4C3D-94F2-CDA9DFDAD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F23D45-DF84-4B72-8D26-227E29AE3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42F891-77C6-4945-A158-BF96E3AD08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A4115B-7CD0-420A-AC4E-AE9B53A7F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999082-E403-4EF2-9CF9-18EBEEF680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412E81B-E927-461D-8E95-7522333BD6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7BCE3E-1C4D-4497-B8B2-FD68CF74D4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C5EC287-02DD-40B5-BF41-0A43EC5119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71D5CD-1B8E-4A40-ACEB-FAA3889972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D65306-6F1D-45A7-B2E2-6F1DCDE84D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E4D7BE-C413-480C-A9DE-41D35076C4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24ECAC-F659-46B6-9681-A7897C9B9D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7E8626-D85A-4DDA-B871-7D4CFA7A2E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88670C-DA0D-4BDF-83F0-BE935918AF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6B9CC4E-A0E0-46F0-BD4A-28F19A04DB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2F6B012-0BD7-4A6F-8BD3-F9D4F5FFC1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9A442-77E9-45E9-8D46-35556E2335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0C5F12-54CB-427F-B722-4FCDF61A76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36F809-6815-4069-8F0A-82A9516535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DB2D41-A2D6-4C62-9092-67A705845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5815F08-3A51-4809-82A0-FEB8FA99B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2DD9A7F-9606-4D44-B31C-23FD1E444E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EE4E6C-B58F-45DA-BB22-8452F42EF6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9533D0-15C8-43B7-82D3-BFF090E5F1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3/25/2025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6E5AF3-D627-484A-AE26-52F9789FC5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66E19C1-2974-421C-A4CF-57DECD29602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44F-1B1D-CB45-84B3-D21B2D8E9D8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E40-8140-C44B-87A9-5D6C676F00A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E26-7D59-784F-B0F5-8D9BEA679A4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2D-01B0-3D49-B3BE-16BB0489BDB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F417-22A5-3441-99CD-51306D5DFF5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6F5-AD71-7141-B541-0C322B34DF2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30C1-1B80-444C-B80E-B245601E4DE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43B5-DB86-6244-BD8C-BA15CBABCB0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5FC5-130E-644D-9CFA-437B6416D4E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46D-1D1B-7F4A-B255-001A8291C9F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9C6-D685-CF48-99F6-F34CC152285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22" y="64689"/>
            <a:ext cx="7006428" cy="70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5407"/>
            <a:ext cx="7886700" cy="496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38AF-168D-4944-8C85-B27C6D73A159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25/03/2025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8, Data transformations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429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discretization (numeric attributes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Attribute discretization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Discretization can be useful even if a learning algorithm can be run on numeric attributes directly</a:t>
            </a:r>
          </a:p>
          <a:p>
            <a:r>
              <a:rPr lang="en-CA" dirty="0"/>
              <a:t>Avoids normality assumption in Naïve Bayes and clustering</a:t>
            </a:r>
          </a:p>
          <a:p>
            <a:r>
              <a:rPr lang="en-CA" dirty="0"/>
              <a:t>Examples of discretization we have already encountered:</a:t>
            </a:r>
          </a:p>
          <a:p>
            <a:pPr lvl="1"/>
            <a:r>
              <a:rPr lang="en-CA" dirty="0"/>
              <a:t>1R: uses simple discretization scheme</a:t>
            </a:r>
          </a:p>
          <a:p>
            <a:pPr lvl="1"/>
            <a:r>
              <a:rPr lang="en-CA" dirty="0"/>
              <a:t>C4.5 performs local discretization</a:t>
            </a:r>
          </a:p>
          <a:p>
            <a:r>
              <a:rPr lang="en-CA" dirty="0"/>
              <a:t>Global discretization can be advantageous because it is based on more data</a:t>
            </a:r>
          </a:p>
          <a:p>
            <a:r>
              <a:rPr lang="en-CA" dirty="0"/>
              <a:t>Apply learner to</a:t>
            </a:r>
          </a:p>
          <a:p>
            <a:pPr lvl="1"/>
            <a:r>
              <a:rPr lang="en-CA" dirty="0"/>
              <a:t>k -valued discretized attribute or  to</a:t>
            </a:r>
          </a:p>
          <a:p>
            <a:pPr lvl="1"/>
            <a:r>
              <a:rPr lang="en-CA" dirty="0"/>
              <a:t>k – 1 binary attributes that code the cut points</a:t>
            </a:r>
          </a:p>
          <a:p>
            <a:r>
              <a:rPr lang="en-CA" dirty="0"/>
              <a:t>The latter approach often works better when learning decision trees or rule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retization: unsuper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Discretization: unsupervised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970" y="1114559"/>
            <a:ext cx="8158297" cy="4588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 d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etermine intervals without knowing class labels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When clustering, the only possible way!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Two well-known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strategies: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Equal-interval binning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Equal-frequency binning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histogram equalization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 is 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ormally inferior to supervised schemes when applied in classification tasks</a:t>
            </a:r>
          </a:p>
          <a:p>
            <a:pPr marL="457200" lvl="2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 equal-frequency binning works well with naïve Bayes if the number of intervals is set to the square root of the size of dataset 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proportional k-interval discretization)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 converse of discretization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nominal values into “numeric” ones</a:t>
            </a:r>
          </a:p>
          <a:p>
            <a:r>
              <a:rPr lang="en-CA" dirty="0"/>
              <a:t>Can use indicator attributes (as in IB1)</a:t>
            </a:r>
          </a:p>
          <a:p>
            <a:r>
              <a:rPr lang="en-CA" dirty="0"/>
              <a:t>Makes no use of potential ordering information if “nominal” attribute is actually ordinal</a:t>
            </a:r>
          </a:p>
          <a:p>
            <a:r>
              <a:rPr lang="en-CA" dirty="0"/>
              <a:t>Alternative: code an ordered nominal attribute into binary	ones as in M5’</a:t>
            </a:r>
          </a:p>
          <a:p>
            <a:pPr lvl="1"/>
            <a:r>
              <a:rPr lang="en-CA" dirty="0"/>
              <a:t>Inequalities are explicitly represented as binary attributes, e.g., </a:t>
            </a:r>
            <a:r>
              <a:rPr lang="en-CA" i="1" dirty="0"/>
              <a:t>temperature</a:t>
            </a:r>
            <a:r>
              <a:rPr lang="en-CA" dirty="0"/>
              <a:t> &lt; </a:t>
            </a:r>
            <a:r>
              <a:rPr lang="en-CA" i="1" dirty="0"/>
              <a:t>hot</a:t>
            </a:r>
            <a:r>
              <a:rPr lang="en-CA" dirty="0"/>
              <a:t> in the </a:t>
            </a:r>
            <a:r>
              <a:rPr lang="en-CA" i="1" dirty="0"/>
              <a:t>weather</a:t>
            </a:r>
            <a:r>
              <a:rPr lang="en-CA" dirty="0"/>
              <a:t> data</a:t>
            </a:r>
          </a:p>
          <a:p>
            <a:pPr lvl="1"/>
            <a:r>
              <a:rPr lang="en-CA" dirty="0"/>
              <a:t>Can be used for any ordered attribute</a:t>
            </a:r>
          </a:p>
          <a:p>
            <a:pPr lvl="1"/>
            <a:r>
              <a:rPr lang="en-CA" dirty="0"/>
              <a:t>Better than coding ordering into an integer (which implies a metric)</a:t>
            </a:r>
          </a:p>
          <a:p>
            <a:r>
              <a:rPr lang="en-CA" dirty="0"/>
              <a:t>In general: can code binary partition of a set of attribute values as a binary attribute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0668" y="-179388"/>
            <a:ext cx="5289495" cy="1144588"/>
          </a:xfrm>
        </p:spPr>
        <p:txBody>
          <a:bodyPr/>
          <a:lstStyle/>
          <a:p>
            <a:pPr lvl="0"/>
            <a:r>
              <a:rPr lang="en-US" dirty="0"/>
              <a:t>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63600" y="1079500"/>
            <a:ext cx="7651750" cy="3798861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Simple transformations can often make a large difference in performance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Example transformations (not necessarily for performance improvement):</a:t>
            </a:r>
          </a:p>
          <a:p>
            <a:pPr lvl="1"/>
            <a:r>
              <a:rPr lang="en-US" dirty="0"/>
              <a:t>Difference of two date attributes</a:t>
            </a:r>
          </a:p>
          <a:p>
            <a:pPr lvl="1"/>
            <a:r>
              <a:rPr lang="en-US" dirty="0"/>
              <a:t>Ratio of two numeric (ratio-scale) attributes</a:t>
            </a:r>
          </a:p>
          <a:p>
            <a:pPr lvl="1"/>
            <a:r>
              <a:rPr lang="en-US" dirty="0"/>
              <a:t>Concatenating the values of nominal attributes</a:t>
            </a:r>
          </a:p>
          <a:p>
            <a:pPr lvl="1"/>
            <a:r>
              <a:rPr lang="en-US" dirty="0"/>
              <a:t>Encoding cluster membership</a:t>
            </a:r>
          </a:p>
          <a:p>
            <a:pPr lvl="1"/>
            <a:r>
              <a:rPr lang="en-US" dirty="0"/>
              <a:t>Adding noise to data</a:t>
            </a:r>
          </a:p>
          <a:p>
            <a:pPr lvl="1"/>
            <a:r>
              <a:rPr lang="en-US" dirty="0"/>
              <a:t>Removing data randomly or selectively</a:t>
            </a:r>
          </a:p>
          <a:p>
            <a:pPr lvl="1"/>
            <a:r>
              <a:rPr lang="en-US" dirty="0"/>
              <a:t>Obfuscating the data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Principal component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7919" y="1086676"/>
            <a:ext cx="8151121" cy="4690514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Unsupervised method for identifying the important directions in a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We can then rotate the data into the (reduced) coordinate system that is given by those directions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a method for </a:t>
            </a:r>
            <a:r>
              <a:rPr lang="en-US" i="1" dirty="0"/>
              <a:t>dimensionality reduction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Algorithm: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(axis) of greatest variance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of greatest variance that is perpendicular to previous direction and repeat</a:t>
            </a:r>
          </a:p>
          <a:p>
            <a:pPr marL="457200" lvl="0" indent="-457200">
              <a:buSzPct val="100000"/>
              <a:buFont typeface="Arial"/>
              <a:buChar char="•"/>
            </a:pPr>
            <a:r>
              <a:rPr lang="en-US" dirty="0"/>
              <a:t>Implementation: find eigenvectors of the covariance matrix of the data</a:t>
            </a:r>
          </a:p>
          <a:p>
            <a:pPr lvl="1">
              <a:buSzPct val="100000"/>
            </a:pPr>
            <a:r>
              <a:rPr lang="en-US" dirty="0"/>
              <a:t>Eigenvectors (sorted by eigenvalues) are the directions</a:t>
            </a:r>
          </a:p>
          <a:p>
            <a:pPr lvl="1">
              <a:buSzPct val="100000"/>
            </a:pPr>
            <a:r>
              <a:rPr lang="en-US" dirty="0"/>
              <a:t>Mathematical details are covered in chapter on “Probabilistic methods”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Example: 10-dimensional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6040" y="5516304"/>
            <a:ext cx="7849310" cy="85946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Data is normally standardized or mean-centered for PCA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Can also apply this recursively in a tree 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925919"/>
            <a:ext cx="9143640" cy="445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Random 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380872"/>
            <a:ext cx="8322365" cy="364099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nice but expensive: cubic in number of attributes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Alternative: use random directions instead of principal components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Surprising: random projections preserve distance relationships quite well (on average)</a:t>
            </a:r>
          </a:p>
          <a:p>
            <a:pPr lvl="1"/>
            <a:r>
              <a:rPr lang="en-US" dirty="0"/>
              <a:t>Can use them to apply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-trees to high-dimensional data</a:t>
            </a:r>
          </a:p>
          <a:p>
            <a:pPr lvl="1"/>
            <a:r>
              <a:rPr lang="en-US" dirty="0"/>
              <a:t>Can improve stability by using ensemble of models based on different projections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Different methods for generating random projection matrices have been proposed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Partial least-squares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394" y="1079500"/>
            <a:ext cx="7986088" cy="5303838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often used as a pre-processing step before applying a learning algorithm</a:t>
            </a:r>
          </a:p>
          <a:p>
            <a:pPr lvl="1"/>
            <a:r>
              <a:rPr lang="en-US" dirty="0"/>
              <a:t>When linear regression is applied, the resulting model is known as </a:t>
            </a:r>
            <a:r>
              <a:rPr lang="en-US" i="1" dirty="0"/>
              <a:t>principal components regression</a:t>
            </a:r>
          </a:p>
          <a:p>
            <a:pPr lvl="1"/>
            <a:r>
              <a:rPr lang="en-US" dirty="0"/>
              <a:t>Output can be re-expressed in terms of the original attributes because PCA yields a linear transformation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unsupervised and ignores the target attribute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 p</a:t>
            </a:r>
            <a:r>
              <a:rPr lang="en-US" i="1" dirty="0"/>
              <a:t>artial least-squares </a:t>
            </a:r>
            <a:r>
              <a:rPr lang="en-US" dirty="0"/>
              <a:t>transformation differs from PCA in that it takes the class attribute into account</a:t>
            </a:r>
          </a:p>
          <a:p>
            <a:pPr lvl="1"/>
            <a:r>
              <a:rPr lang="en-US" dirty="0"/>
              <a:t>Finds directions that have high variance and are strongly correlated with the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Applying PLS as a pre-processing step for linear regression yields </a:t>
            </a:r>
            <a:r>
              <a:rPr lang="en-US" i="1" dirty="0"/>
              <a:t>partial least-squares regression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An algorithm for PLS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5988" y="1062038"/>
            <a:ext cx="7493443" cy="48371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 Start with standardized input attributes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Attribute coefficients of the first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Coefficients for next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Replace attribute value by difference (residual) between the attribute's value and the prediction of that attribute from a simple regression based on the previous PLS direction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attribute's residual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Repeat from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56" y="64689"/>
            <a:ext cx="7718894" cy="700062"/>
          </a:xfrm>
        </p:spPr>
        <p:txBody>
          <a:bodyPr>
            <a:noAutofit/>
          </a:bodyPr>
          <a:lstStyle/>
          <a:p>
            <a:r>
              <a:rPr lang="en-CA" dirty="0"/>
              <a:t>Independent component analysis (ICA)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38" y="1215407"/>
            <a:ext cx="8552936" cy="4961556"/>
          </a:xfrm>
        </p:spPr>
        <p:txBody>
          <a:bodyPr/>
          <a:lstStyle/>
          <a:p>
            <a:r>
              <a:rPr lang="en-US" dirty="0"/>
              <a:t>PCA finds a coordinate system for a feature space that captures the covariance of the data</a:t>
            </a:r>
          </a:p>
          <a:p>
            <a:r>
              <a:rPr lang="en-US" dirty="0"/>
              <a:t>In contrast, </a:t>
            </a:r>
            <a:r>
              <a:rPr lang="en-US" i="1" dirty="0"/>
              <a:t>ICA </a:t>
            </a:r>
            <a:r>
              <a:rPr lang="en-US" dirty="0"/>
              <a:t>seeks a projection that decomposes the data into sources that are statistically independent </a:t>
            </a:r>
            <a:endParaRPr lang="en-CA" dirty="0"/>
          </a:p>
          <a:p>
            <a:r>
              <a:rPr lang="en-US" dirty="0"/>
              <a:t>Consider the “cocktail party problem,” where people hear music and the voices of other people: the goal is to un-mix these signals</a:t>
            </a:r>
          </a:p>
          <a:p>
            <a:r>
              <a:rPr lang="en-US" dirty="0"/>
              <a:t>ICA finds a linear projection of the mixed signal that gives the most statistically independent set of transformed variables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48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28133" y="-149477"/>
            <a:ext cx="6194286" cy="11448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>
                <a:latin typeface="+mj-lt"/>
              </a:rPr>
              <a:t>Data transformations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58" y="1155440"/>
            <a:ext cx="8851784" cy="5101940"/>
          </a:xfrm>
        </p:spPr>
        <p:txBody>
          <a:bodyPr/>
          <a:lstStyle/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selection:  Scheme-independent and scheme-specific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discretization: Unsupervised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Projections:  principal component analysis (PCA), random projections, partial least-squares, independent component analysis (ICA), text, time series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Sampling: Reservoir sampling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Dirty data: Data cleansing, robust regression, anomaly detection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Calibrating class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84" y="64689"/>
            <a:ext cx="7639966" cy="700062"/>
          </a:xfrm>
        </p:spPr>
        <p:txBody>
          <a:bodyPr>
            <a:noAutofit/>
          </a:bodyPr>
          <a:lstStyle/>
          <a:p>
            <a:r>
              <a:rPr lang="en-CA" dirty="0"/>
              <a:t>Correlation vs. statistical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7" y="1215407"/>
            <a:ext cx="8056133" cy="4961556"/>
          </a:xfrm>
        </p:spPr>
        <p:txBody>
          <a:bodyPr/>
          <a:lstStyle/>
          <a:p>
            <a:r>
              <a:rPr lang="en-US" dirty="0"/>
              <a:t>PCA is sometimes thought of as a method that seeks to transform correlated variables into linearly uncorrelated ones</a:t>
            </a:r>
          </a:p>
          <a:p>
            <a:r>
              <a:rPr lang="en-US" dirty="0"/>
              <a:t>Important: correlation and statistical independence are two different criteria</a:t>
            </a:r>
          </a:p>
          <a:p>
            <a:pPr lvl="1"/>
            <a:r>
              <a:rPr lang="en-US" dirty="0"/>
              <a:t>Uncorrelated variables have correlation coefficients equal to zero – entries in a covariance matrix </a:t>
            </a:r>
          </a:p>
          <a:p>
            <a:pPr lvl="1"/>
            <a:r>
              <a:rPr lang="en-US" dirty="0"/>
              <a:t>Two variables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considered independent when their joint probability is equal to the product of their </a:t>
            </a:r>
            <a:r>
              <a:rPr lang="en-US" i="1" dirty="0"/>
              <a:t>marginal</a:t>
            </a:r>
            <a:r>
              <a:rPr lang="en-US" dirty="0"/>
              <a:t> probabilities: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20</a:t>
            </a:fld>
            <a:endParaRPr lang="en-NZ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85079"/>
              </p:ext>
            </p:extLst>
          </p:nvPr>
        </p:nvGraphicFramePr>
        <p:xfrm>
          <a:off x="2795306" y="4052127"/>
          <a:ext cx="2693786" cy="43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257300" imgH="203200" progId="Equation.3">
                  <p:embed/>
                </p:oleObj>
              </mc:Choice>
              <mc:Fallback>
                <p:oleObj name="Equation" r:id="rId3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5306" y="4052127"/>
                        <a:ext cx="2693786" cy="43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346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ICA and Mutual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(MI) measures the amount of info one can obtain from one random variable given another one</a:t>
            </a:r>
          </a:p>
          <a:p>
            <a:r>
              <a:rPr lang="en-US" dirty="0"/>
              <a:t>It can be used as an alternative criterion for finding a projection of data</a:t>
            </a:r>
          </a:p>
          <a:p>
            <a:pPr lvl="1"/>
            <a:r>
              <a:rPr lang="en-US" dirty="0"/>
              <a:t>We can aim to minimize the mutual information between the dimensions of the data in a linearly transformed space </a:t>
            </a:r>
          </a:p>
          <a:p>
            <a:r>
              <a:rPr lang="en-US" dirty="0"/>
              <a:t>Assume a model s = Ax, where A is an orthogonal matrix, x is the input data and s is its decomposition into its sources</a:t>
            </a:r>
          </a:p>
          <a:p>
            <a:r>
              <a:rPr lang="en-US" dirty="0"/>
              <a:t>Fact: minimizing the MI between the dimensions of s corresponds to finding a transformation matrix  A</a:t>
            </a:r>
            <a:r>
              <a:rPr lang="en-US" i="1" dirty="0"/>
              <a:t> </a:t>
            </a:r>
            <a:r>
              <a:rPr lang="en-US" dirty="0"/>
              <a:t>so that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estimated probability distribution of the sources </a:t>
            </a:r>
            <a:r>
              <a:rPr lang="en-US" i="1" dirty="0"/>
              <a:t>p(</a:t>
            </a:r>
            <a:r>
              <a:rPr lang="en-US" dirty="0"/>
              <a:t>s</a:t>
            </a:r>
            <a:r>
              <a:rPr lang="en-US" i="1" dirty="0"/>
              <a:t>)</a:t>
            </a:r>
            <a:r>
              <a:rPr lang="en-US" dirty="0"/>
              <a:t> is as far from Gaussian as possible and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estimates s are constrained to be uncorrelated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52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841" y="64689"/>
            <a:ext cx="6348012" cy="700062"/>
          </a:xfrm>
        </p:spPr>
        <p:txBody>
          <a:bodyPr/>
          <a:lstStyle/>
          <a:p>
            <a:r>
              <a:rPr lang="en-CA" dirty="0"/>
              <a:t>ICA &amp; </a:t>
            </a:r>
            <a:r>
              <a:rPr lang="en-CA" dirty="0" err="1"/>
              <a:t>FastICA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380729" cy="4961556"/>
          </a:xfrm>
        </p:spPr>
        <p:txBody>
          <a:bodyPr/>
          <a:lstStyle/>
          <a:p>
            <a:r>
              <a:rPr lang="en-US" dirty="0"/>
              <a:t>A popular technique for performing independent component analysis is known as </a:t>
            </a:r>
            <a:r>
              <a:rPr lang="en-US" i="1" dirty="0"/>
              <a:t>fast ICA</a:t>
            </a:r>
          </a:p>
          <a:p>
            <a:r>
              <a:rPr lang="en-US" dirty="0"/>
              <a:t>Uses a quantity known as the </a:t>
            </a:r>
            <a:r>
              <a:rPr lang="en-US" i="1" dirty="0" err="1"/>
              <a:t>negentropy</a:t>
            </a:r>
            <a:r>
              <a:rPr lang="en-US" dirty="0"/>
              <a:t> J(s) = H(z) – H(s), where </a:t>
            </a:r>
          </a:p>
          <a:p>
            <a:pPr lvl="1"/>
            <a:r>
              <a:rPr lang="en-US" dirty="0"/>
              <a:t>z is a Gaussian random variable with the same covariance matrix as s and </a:t>
            </a:r>
          </a:p>
          <a:p>
            <a:pPr lvl="1"/>
            <a:r>
              <a:rPr lang="en-US" dirty="0"/>
              <a:t>H(.) is the “differential entropy,” defined as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 err="1"/>
              <a:t>Negentropy</a:t>
            </a:r>
            <a:r>
              <a:rPr lang="en-US" dirty="0"/>
              <a:t> measures the departure of s’s distribution from the Gaussian distribution</a:t>
            </a:r>
          </a:p>
          <a:p>
            <a:r>
              <a:rPr lang="en-US" dirty="0"/>
              <a:t>Fast ICA uses simple approximations to the </a:t>
            </a:r>
            <a:r>
              <a:rPr lang="en-US" dirty="0" err="1"/>
              <a:t>negentropy</a:t>
            </a:r>
            <a:r>
              <a:rPr lang="en-US" dirty="0"/>
              <a:t> allowing learning to be performed more quickly.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22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80487"/>
              </p:ext>
            </p:extLst>
          </p:nvPr>
        </p:nvGraphicFramePr>
        <p:xfrm>
          <a:off x="2720895" y="3479528"/>
          <a:ext cx="325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625600" imgH="279400" progId="Equation.3">
                  <p:embed/>
                </p:oleObj>
              </mc:Choice>
              <mc:Fallback>
                <p:oleObj name="Equation" r:id="rId3" imgW="1625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0895" y="3479528"/>
                        <a:ext cx="3251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52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Text to attribute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9672" y="1079500"/>
            <a:ext cx="7594600" cy="494763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Many data mining applications involve textual data (e.g., string attributes in ARFF)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Standard transformation: convert string into bag of words by </a:t>
            </a:r>
            <a:r>
              <a:rPr lang="en-US" i="1" dirty="0"/>
              <a:t>tokenization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Attribute values are binary, word frequencies (</a:t>
            </a:r>
            <a:r>
              <a:rPr lang="en-US" i="1" dirty="0" err="1"/>
              <a:t>f</a:t>
            </a:r>
            <a:r>
              <a:rPr lang="en-US" i="1" baseline="-25000" dirty="0" err="1"/>
              <a:t>ij</a:t>
            </a:r>
            <a:r>
              <a:rPr lang="en-US" dirty="0"/>
              <a:t>), log(1+</a:t>
            </a:r>
            <a:r>
              <a:rPr lang="en-US" i="1" dirty="0"/>
              <a:t>f</a:t>
            </a:r>
            <a:r>
              <a:rPr lang="en-US" i="1" baseline="-25000" dirty="0"/>
              <a:t>ij</a:t>
            </a:r>
            <a:r>
              <a:rPr lang="en-US" dirty="0"/>
              <a:t>), or TF </a:t>
            </a:r>
            <a:r>
              <a:rPr lang="en-US" dirty="0">
                <a:latin typeface="Symbol" pitchFamily="34"/>
              </a:rPr>
              <a:t></a:t>
            </a:r>
            <a:r>
              <a:rPr lang="en-US" dirty="0"/>
              <a:t> IDF:</a:t>
            </a:r>
            <a:br>
              <a:rPr lang="en-US" dirty="0"/>
            </a:br>
            <a:endParaRPr lang="en-US" dirty="0"/>
          </a:p>
          <a:p>
            <a:pPr marL="342900" lvl="0" indent="-342900">
              <a:buFont typeface="Arial"/>
              <a:buChar char="•"/>
            </a:pPr>
            <a:r>
              <a:rPr lang="en-US" dirty="0"/>
              <a:t>Many configuration options: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Only retain alphabetic sequences?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What should be used as delimiters?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words be converted to lowercase?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stopwords</a:t>
            </a:r>
            <a:r>
              <a:rPr lang="en-US" dirty="0"/>
              <a:t> be ignored?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hapax</a:t>
            </a:r>
            <a:r>
              <a:rPr lang="en-US" i="1" dirty="0"/>
              <a:t> </a:t>
            </a:r>
            <a:r>
              <a:rPr lang="en-US" i="1" dirty="0" err="1"/>
              <a:t>legomena</a:t>
            </a:r>
            <a:r>
              <a:rPr lang="en-US" i="1" dirty="0"/>
              <a:t> </a:t>
            </a:r>
            <a:r>
              <a:rPr lang="en-US" dirty="0"/>
              <a:t>be included? Or even just the </a:t>
            </a:r>
            <a:r>
              <a:rPr lang="en-US" i="1" dirty="0"/>
              <a:t>k </a:t>
            </a:r>
            <a:r>
              <a:rPr lang="en-US" dirty="0"/>
              <a:t>most frequent words?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4584"/>
              </p:ext>
            </p:extLst>
          </p:nvPr>
        </p:nvGraphicFramePr>
        <p:xfrm>
          <a:off x="3815318" y="3007697"/>
          <a:ext cx="3898129" cy="6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2489200" imgH="431800" progId="Equation.3">
                  <p:embed/>
                </p:oleObj>
              </mc:Choice>
              <mc:Fallback>
                <p:oleObj name="Equation" r:id="rId4" imgW="248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5318" y="3007697"/>
                        <a:ext cx="3898129" cy="67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Time series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138" y="1079500"/>
            <a:ext cx="7391086" cy="368908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In time series data, each instance represents a different time step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simple transformations:</a:t>
            </a:r>
          </a:p>
          <a:p>
            <a:pPr lvl="1"/>
            <a:r>
              <a:rPr lang="en-US" dirty="0"/>
              <a:t>Shift values from the past/future</a:t>
            </a:r>
          </a:p>
          <a:p>
            <a:pPr lvl="1"/>
            <a:r>
              <a:rPr lang="en-US" dirty="0"/>
              <a:t>Compute difference (</a:t>
            </a:r>
            <a:r>
              <a:rPr lang="en-US" i="1" dirty="0"/>
              <a:t>delta</a:t>
            </a:r>
            <a:r>
              <a:rPr lang="en-US" dirty="0"/>
              <a:t>) between instances (i.e., “derivative”)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In some datasets, samples are not regular but time is given by </a:t>
            </a:r>
            <a:r>
              <a:rPr lang="en-US" i="1" dirty="0"/>
              <a:t>timestamp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Need to normalize by step size when transforming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Transformations need to be adapted if attributes represent different time steps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Sampling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7429" y="1272287"/>
            <a:ext cx="7940475" cy="433179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Sampling is typically a simple procedure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What if training instances arrive one by one but we don't know the total number in advance?</a:t>
            </a:r>
          </a:p>
          <a:p>
            <a:pPr lvl="1"/>
            <a:r>
              <a:rPr lang="en-US" dirty="0"/>
              <a:t>Or perhaps there are so many that it is impractical to store them all before sampling?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Is it possible to produce a uniformly random sample of a fixed size? Yes.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Algorithm:</a:t>
            </a:r>
            <a:r>
              <a:rPr lang="en-US" i="1" dirty="0"/>
              <a:t> Reservoir sampling</a:t>
            </a:r>
          </a:p>
          <a:p>
            <a:pPr lvl="1"/>
            <a:r>
              <a:rPr lang="en-US" dirty="0"/>
              <a:t>Fill the reservoir, of size </a:t>
            </a:r>
            <a:r>
              <a:rPr lang="en-US" i="1" dirty="0"/>
              <a:t>r</a:t>
            </a:r>
            <a:r>
              <a:rPr lang="en-US" dirty="0"/>
              <a:t>, with the first </a:t>
            </a:r>
            <a:r>
              <a:rPr lang="en-US" i="1" dirty="0"/>
              <a:t>r</a:t>
            </a:r>
            <a:r>
              <a:rPr lang="en-US" dirty="0"/>
              <a:t> instances to arrive</a:t>
            </a:r>
          </a:p>
          <a:p>
            <a:pPr lvl="1"/>
            <a:r>
              <a:rPr lang="en-US" dirty="0"/>
              <a:t>Subsequent, instances replace a randomly selected reservoir element with probability </a:t>
            </a:r>
            <a:r>
              <a:rPr lang="en-US" i="1" dirty="0"/>
              <a:t>r</a:t>
            </a:r>
            <a:r>
              <a:rPr lang="en-US" dirty="0"/>
              <a:t>/</a:t>
            </a:r>
            <a:r>
              <a:rPr lang="en-US" i="1" dirty="0" err="1"/>
              <a:t>i</a:t>
            </a:r>
            <a:r>
              <a:rPr lang="en-US" dirty="0"/>
              <a:t>, where </a:t>
            </a:r>
            <a:r>
              <a:rPr lang="en-US" i="1" dirty="0" err="1"/>
              <a:t>i</a:t>
            </a:r>
            <a:r>
              <a:rPr lang="en-US" dirty="0"/>
              <a:t> is the number of instances seen so far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matic data clean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Automatic data cleansing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(potentially) improve a decision tree:</a:t>
            </a:r>
          </a:p>
          <a:p>
            <a:pPr lvl="1"/>
            <a:r>
              <a:rPr lang="en-CA" dirty="0"/>
              <a:t>Remove misclassified instances, then re-learn!</a:t>
            </a:r>
          </a:p>
          <a:p>
            <a:r>
              <a:rPr lang="en-CA" dirty="0"/>
              <a:t>Better (of course!):</a:t>
            </a:r>
          </a:p>
          <a:p>
            <a:pPr lvl="1"/>
            <a:r>
              <a:rPr lang="en-CA" dirty="0"/>
              <a:t>Human expert checks misclassified instances</a:t>
            </a:r>
          </a:p>
          <a:p>
            <a:r>
              <a:rPr lang="en-CA" dirty="0"/>
              <a:t>Attribute noise vs. class noise</a:t>
            </a:r>
          </a:p>
          <a:p>
            <a:pPr lvl="1"/>
            <a:r>
              <a:rPr lang="en-CA" dirty="0"/>
              <a:t>Attribute noise should be left in the training set</a:t>
            </a:r>
            <a:br>
              <a:rPr lang="en-CA" dirty="0"/>
            </a:br>
            <a:r>
              <a:rPr lang="en-CA" dirty="0"/>
              <a:t>(i.e., do not train on clean set and test on dirty one)</a:t>
            </a:r>
          </a:p>
          <a:p>
            <a:pPr lvl="1"/>
            <a:r>
              <a:rPr lang="en-CA" dirty="0"/>
              <a:t>Systematic class noise (e.g., one class substituted for another): leave in training set</a:t>
            </a:r>
          </a:p>
          <a:p>
            <a:pPr lvl="1"/>
            <a:r>
              <a:rPr lang="en-CA" dirty="0"/>
              <a:t>Unsystematic class noise: eliminate from training set,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26</a:t>
            </a:fld>
            <a:endParaRPr lang="en-NZ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bust re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Robust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15407"/>
            <a:ext cx="7292861" cy="4961556"/>
          </a:xfrm>
        </p:spPr>
        <p:txBody>
          <a:bodyPr/>
          <a:lstStyle/>
          <a:p>
            <a:r>
              <a:rPr lang="en-CA" dirty="0"/>
              <a:t>“Robust” statistical method =&gt; one that addresses problem of outliers</a:t>
            </a:r>
          </a:p>
          <a:p>
            <a:r>
              <a:rPr lang="en-CA" dirty="0"/>
              <a:t>Possible ways to make regression more robust:</a:t>
            </a:r>
          </a:p>
          <a:p>
            <a:pPr lvl="1"/>
            <a:r>
              <a:rPr lang="en-CA" dirty="0"/>
              <a:t>Minimize absolute error, not squared error </a:t>
            </a:r>
          </a:p>
          <a:p>
            <a:pPr lvl="1"/>
            <a:r>
              <a:rPr lang="en-CA" dirty="0"/>
              <a:t>Remove outliers (e.g.,  10% of points farthest from the regression plane)</a:t>
            </a:r>
          </a:p>
          <a:p>
            <a:pPr lvl="1"/>
            <a:r>
              <a:rPr lang="en-CA" dirty="0"/>
              <a:t>Minimize median instead of mean of squares (copes with outliers in x and y direction)</a:t>
            </a:r>
          </a:p>
          <a:p>
            <a:r>
              <a:rPr lang="en-CA" i="1" dirty="0"/>
              <a:t>Least median of squares regression </a:t>
            </a:r>
            <a:r>
              <a:rPr lang="en-CA" dirty="0"/>
              <a:t>finds the narrowest strip covering half the observations</a:t>
            </a:r>
          </a:p>
          <a:p>
            <a:pPr lvl="1"/>
            <a:r>
              <a:rPr lang="en-CA" dirty="0"/>
              <a:t>Expensive to compute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27</a:t>
            </a:fld>
            <a:endParaRPr lang="en-NZ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: least median of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28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Example: least median of squares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0720" y="2120040"/>
            <a:ext cx="6400799" cy="3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0000" y="1080000"/>
            <a:ext cx="7238880" cy="828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Number of international phone calls from Belgium, 1950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–1973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tecting anomal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Detecting anomalies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 can help to detect anomalies</a:t>
            </a:r>
          </a:p>
          <a:p>
            <a:r>
              <a:rPr lang="en-CA" dirty="0"/>
              <a:t>Automatic approach: apply committee of different learning schemes, e.g.,</a:t>
            </a:r>
          </a:p>
          <a:p>
            <a:pPr lvl="1"/>
            <a:r>
              <a:rPr lang="en-CA" dirty="0"/>
              <a:t>decision tree</a:t>
            </a:r>
          </a:p>
          <a:p>
            <a:pPr lvl="1"/>
            <a:r>
              <a:rPr lang="en-CA" dirty="0"/>
              <a:t>nearest-</a:t>
            </a:r>
            <a:r>
              <a:rPr lang="en-CA" dirty="0" err="1"/>
              <a:t>neighbor</a:t>
            </a:r>
            <a:r>
              <a:rPr lang="en-CA" dirty="0"/>
              <a:t> learner</a:t>
            </a:r>
          </a:p>
          <a:p>
            <a:pPr lvl="1"/>
            <a:r>
              <a:rPr lang="en-CA" dirty="0"/>
              <a:t>linear discriminant function</a:t>
            </a:r>
          </a:p>
          <a:p>
            <a:r>
              <a:rPr lang="en-CA" dirty="0"/>
              <a:t>Conservative </a:t>
            </a:r>
            <a:r>
              <a:rPr lang="en-CA" i="1" dirty="0"/>
              <a:t>consensus </a:t>
            </a:r>
            <a:r>
              <a:rPr lang="en-CA" dirty="0"/>
              <a:t>approach: delete instances incorrectly classified by all of them</a:t>
            </a:r>
          </a:p>
          <a:p>
            <a:pPr lvl="1"/>
            <a:r>
              <a:rPr lang="en-CA" dirty="0"/>
              <a:t>Problem: might sacrifice instances of small classes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29</a:t>
            </a:fld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Just apply a learner? NO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Just apply a learner? NO!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Scheme/parameter selection</a:t>
            </a:r>
          </a:p>
          <a:p>
            <a:pPr lvl="1"/>
            <a:r>
              <a:rPr lang="en-US" dirty="0"/>
              <a:t>Treat selection process as part of the learning process to avoid optimistic performance estimates</a:t>
            </a:r>
          </a:p>
          <a:p>
            <a:pPr lvl="0"/>
            <a:r>
              <a:rPr lang="en-US" dirty="0"/>
              <a:t>Modifying the input:</a:t>
            </a:r>
          </a:p>
          <a:p>
            <a:pPr lvl="1"/>
            <a:r>
              <a:rPr lang="en-US" dirty="0"/>
              <a:t>Data engineering to make learning possible or easier</a:t>
            </a:r>
          </a:p>
          <a:p>
            <a:pPr lvl="0"/>
            <a:r>
              <a:rPr lang="en-US" dirty="0"/>
              <a:t>Modifying the output</a:t>
            </a:r>
          </a:p>
          <a:p>
            <a:pPr lvl="1"/>
            <a:r>
              <a:rPr lang="en-US" dirty="0"/>
              <a:t>Converting multi-class problems into two-class ones</a:t>
            </a:r>
          </a:p>
          <a:p>
            <a:pPr lvl="1"/>
            <a:r>
              <a:rPr lang="en-US" dirty="0"/>
              <a:t>Re-calibrating probability estimates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30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One-Class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3518" y="1334708"/>
            <a:ext cx="7946821" cy="449181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Usually training data is available for all classes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problems exhibit only a single class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Test instances may belong to this class or a new class not present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This the problem of </a:t>
            </a:r>
            <a:r>
              <a:rPr lang="en-US" i="1" dirty="0"/>
              <a:t>one-class classification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Predict either </a:t>
            </a:r>
            <a:r>
              <a:rPr lang="en-US" sz="2400" i="1" dirty="0"/>
              <a:t>target</a:t>
            </a:r>
            <a:r>
              <a:rPr lang="en-US" sz="2400" dirty="0"/>
              <a:t> or </a:t>
            </a:r>
            <a:r>
              <a:rPr lang="en-US" sz="2400" i="1" dirty="0"/>
              <a:t>unknown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Note that, in practice, some one-class problems can be re-formulated into two-class ones by collecting negative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Other applications truly do not have negative data, </a:t>
            </a:r>
            <a:r>
              <a:rPr lang="en-US" sz="2400" dirty="0"/>
              <a:t>e.g., password hardening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6192" y="-179388"/>
            <a:ext cx="5675648" cy="1144588"/>
          </a:xfrm>
        </p:spPr>
        <p:txBody>
          <a:bodyPr/>
          <a:lstStyle/>
          <a:p>
            <a:pPr lvl="0"/>
            <a:r>
              <a:rPr lang="en-US" dirty="0"/>
              <a:t>Outlier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314450"/>
            <a:ext cx="7600950" cy="453390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One-class classification is often used for </a:t>
            </a:r>
            <a:r>
              <a:rPr lang="en-US" i="1" dirty="0"/>
              <a:t>outlier/anomaly/novelty</a:t>
            </a:r>
            <a:r>
              <a:rPr lang="en-US" dirty="0"/>
              <a:t> detection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First, a one-class models is built from the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outliers are defined as instances that are classified as </a:t>
            </a:r>
            <a:r>
              <a:rPr lang="en-US" i="1" dirty="0"/>
              <a:t>unknown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/>
              <a:t>Another method: identify outliers as instances that lie beyond distance </a:t>
            </a:r>
            <a:r>
              <a:rPr lang="en-US" i="1" dirty="0"/>
              <a:t>d</a:t>
            </a:r>
            <a:r>
              <a:rPr lang="en-US" dirty="0"/>
              <a:t> from percentage </a:t>
            </a:r>
            <a:r>
              <a:rPr lang="en-US" i="1" dirty="0"/>
              <a:t>p</a:t>
            </a:r>
            <a:r>
              <a:rPr lang="en-US" dirty="0"/>
              <a:t> of training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Density estimation is a very useful approach for one-class classification and outlier detection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Estimate density of the target class and mark low probability test instances as outliers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Threshold can be adjusted to calibrate sensitivity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8310" y="-146050"/>
            <a:ext cx="8789721" cy="114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artificial data for one-class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36" y="1149858"/>
            <a:ext cx="7896846" cy="5580062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Can we apply standard multi-class techniques to obtain one-class classifiers?</a:t>
            </a:r>
          </a:p>
          <a:p>
            <a:pPr lvl="0"/>
            <a:r>
              <a:rPr lang="en-US" sz="2600" dirty="0"/>
              <a:t>Yes: generate artificial data to represent the unknown non-target class</a:t>
            </a:r>
          </a:p>
          <a:p>
            <a:pPr lvl="1"/>
            <a:r>
              <a:rPr lang="en-US" dirty="0"/>
              <a:t>Can then apply any off-the-shelf multi-class classifier</a:t>
            </a:r>
          </a:p>
          <a:p>
            <a:pPr lvl="1"/>
            <a:r>
              <a:rPr lang="en-US" dirty="0"/>
              <a:t>Can tune rejection rate threshold if classifier produces probability estimates</a:t>
            </a:r>
          </a:p>
          <a:p>
            <a:r>
              <a:rPr lang="en-US" dirty="0"/>
              <a:t>Too much artificial data will overwhelm the target class!</a:t>
            </a:r>
          </a:p>
          <a:p>
            <a:pPr lvl="1"/>
            <a:r>
              <a:rPr lang="en-US" dirty="0"/>
              <a:t>But: unproblematic if multi-class classifier produces accurate class probabilities and is not focused on misclassification error</a:t>
            </a:r>
          </a:p>
          <a:p>
            <a:r>
              <a:rPr lang="en-US" dirty="0"/>
              <a:t>Generate uniformly random data?</a:t>
            </a:r>
          </a:p>
          <a:p>
            <a:pPr lvl="1"/>
            <a:r>
              <a:rPr lang="en-US" dirty="0"/>
              <a:t>Curse of dimensionality – as # attributes increases it becomes infeasible to generate enough data to get good coverage of the space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Generating artificial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71484"/>
            <a:ext cx="8573500" cy="55800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Idea: generate data that is </a:t>
            </a:r>
            <a:r>
              <a:rPr lang="en-US" i="1" dirty="0"/>
              <a:t>close</a:t>
            </a:r>
            <a:r>
              <a:rPr lang="en-US" dirty="0"/>
              <a:t> to the target class</a:t>
            </a:r>
          </a:p>
          <a:p>
            <a:pPr marL="457200" lvl="0" indent="-457200">
              <a:buFont typeface="Arial"/>
              <a:buChar char="•"/>
            </a:pPr>
            <a:r>
              <a:rPr lang="en-US" i="1" dirty="0"/>
              <a:t>T</a:t>
            </a:r>
            <a:r>
              <a:rPr lang="en-US" dirty="0"/>
              <a:t> – target class, </a:t>
            </a:r>
            <a:r>
              <a:rPr lang="en-US" i="1" dirty="0"/>
              <a:t>A – </a:t>
            </a:r>
            <a:r>
              <a:rPr lang="en-US" dirty="0"/>
              <a:t>artificial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Generate artificial data using appropriate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Data no longer uniformly distributed -&gt; </a:t>
            </a:r>
            <a:br>
              <a:rPr lang="en-US" dirty="0"/>
            </a:br>
            <a:r>
              <a:rPr lang="en-US" dirty="0"/>
              <a:t>must take this distribution into account when computing membership scores for the one-class model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Want </a:t>
            </a:r>
            <a:r>
              <a:rPr lang="en-US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T</a:t>
            </a:r>
            <a:r>
              <a:rPr lang="en-US" dirty="0"/>
              <a:t>)</a:t>
            </a:r>
            <a:r>
              <a:rPr lang="en-US" sz="2400" dirty="0"/>
              <a:t>, for any  instance </a:t>
            </a:r>
            <a:r>
              <a:rPr lang="en-US" sz="2400" i="1" dirty="0"/>
              <a:t>X</a:t>
            </a:r>
            <a:r>
              <a:rPr lang="en-US" sz="2400" dirty="0"/>
              <a:t>; we know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Train probability estimator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 | </a:t>
            </a:r>
            <a:r>
              <a:rPr lang="en-US" sz="2400" i="1" dirty="0"/>
              <a:t>X</a:t>
            </a:r>
            <a:r>
              <a:rPr lang="en-US" sz="2400" dirty="0"/>
              <a:t>) on two classes </a:t>
            </a:r>
            <a:r>
              <a:rPr lang="en-US" sz="2400" i="1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rewrite </a:t>
            </a:r>
            <a:r>
              <a:rPr lang="en-US" sz="2400" dirty="0"/>
              <a:t>Bayes' rule:</a:t>
            </a:r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For classification, choose a threshold to tune rejection rate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How to choose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  <a:r>
              <a:rPr lang="en-US" sz="2400" dirty="0"/>
              <a:t>? Apply a density estimator to the target class and use resulting function to model the artificial class</a:t>
            </a:r>
          </a:p>
          <a:p>
            <a:pPr lvl="0"/>
            <a:endParaRPr lang="en-US" sz="2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4886"/>
              </p:ext>
            </p:extLst>
          </p:nvPr>
        </p:nvGraphicFramePr>
        <p:xfrm>
          <a:off x="3372533" y="4148122"/>
          <a:ext cx="490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2451100" imgH="419100" progId="Equation.3">
                  <p:embed/>
                </p:oleObj>
              </mc:Choice>
              <mc:Fallback>
                <p:oleObj name="Equation" r:id="rId4" imgW="2451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2533" y="4148122"/>
                        <a:ext cx="490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079500"/>
            <a:ext cx="6921008" cy="5019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 probability estimation is harder than classification:</a:t>
            </a:r>
          </a:p>
          <a:p>
            <a:pPr lvl="1"/>
            <a:r>
              <a:rPr lang="en-US" dirty="0"/>
              <a:t>Classification error is minimized as long as the correct class is predicted with maximum probability</a:t>
            </a:r>
          </a:p>
          <a:p>
            <a:pPr lvl="1"/>
            <a:r>
              <a:rPr lang="en-US" dirty="0"/>
              <a:t>Estimates that yield correct classification may be quite poor with respect to quadratic or informational loss</a:t>
            </a:r>
            <a:endParaRPr lang="en-US" sz="2400" dirty="0"/>
          </a:p>
          <a:p>
            <a:pPr lvl="0"/>
            <a:r>
              <a:rPr lang="en-US" dirty="0"/>
              <a:t>But: it is often important to have accurate class probabilities</a:t>
            </a:r>
          </a:p>
          <a:p>
            <a:pPr lvl="1"/>
            <a:r>
              <a:rPr lang="en-US" dirty="0"/>
              <a:t>E.g. cost-sensitive prediction using the minimum expected cost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2661" y="-161925"/>
            <a:ext cx="8871339" cy="1144588"/>
          </a:xfrm>
        </p:spPr>
        <p:txBody>
          <a:bodyPr/>
          <a:lstStyle/>
          <a:p>
            <a:pPr lvl="0"/>
            <a:r>
              <a:rPr lang="en-US" dirty="0"/>
              <a:t>Visualizing inaccurate probability estimates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0908" y="881063"/>
            <a:ext cx="8229600" cy="5580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Consider a two class problem. Probabilities that are correct for classification may be:</a:t>
            </a:r>
          </a:p>
          <a:p>
            <a:pPr lvl="1"/>
            <a:r>
              <a:rPr lang="en-US" dirty="0"/>
              <a:t>Too optimistic – too close to either 0 or 1</a:t>
            </a:r>
          </a:p>
          <a:p>
            <a:pPr lvl="1"/>
            <a:r>
              <a:rPr lang="en-US" dirty="0"/>
              <a:t>Too pessimistic – not close enough to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3640" y="2303125"/>
            <a:ext cx="5544000" cy="4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9097" y="3065216"/>
            <a:ext cx="3332656" cy="1980000"/>
          </a:xfrm>
          <a:prstGeom prst="rect">
            <a:avLst/>
          </a:prstGeom>
          <a:noFill/>
          <a:ln>
            <a:noFill/>
          </a:ln>
        </p:spPr>
        <p:txBody>
          <a:bodyPr lIns="108000" tIns="63000" rIns="108000" bIns="6300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Reliability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diagram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showing overoptimistic probability estimation for a two-class problem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610" y="1442403"/>
            <a:ext cx="8811246" cy="42764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Reliability diagram is generated by collecting predicted probabilities and relative class frequencies from a 10-fold cross-validation</a:t>
            </a:r>
          </a:p>
          <a:p>
            <a:r>
              <a:rPr lang="en-US" dirty="0"/>
              <a:t>Predicted probabilities are discretized into 20 ranges via equal-frequency discretization</a:t>
            </a:r>
          </a:p>
          <a:p>
            <a:r>
              <a:rPr lang="en-US" dirty="0"/>
              <a:t>We can use this for </a:t>
            </a:r>
            <a:r>
              <a:rPr lang="en-US" i="1" dirty="0"/>
              <a:t>calibration </a:t>
            </a:r>
            <a:r>
              <a:rPr lang="en-US" dirty="0"/>
              <a:t>of the probability estimates: correct bias by mapping observed curve to the diagonal</a:t>
            </a:r>
          </a:p>
          <a:p>
            <a:r>
              <a:rPr lang="en-US" dirty="0"/>
              <a:t>Yields a discretization-based approach to the calibration of class probability estimates</a:t>
            </a:r>
          </a:p>
          <a:p>
            <a:pPr lvl="0"/>
            <a:r>
              <a:rPr lang="en-US" dirty="0"/>
              <a:t>Discretization-based calibration is fast </a:t>
            </a:r>
            <a:r>
              <a:rPr lang="en-US" sz="2400" dirty="0"/>
              <a:t>but determining an appropriate number of discretization intervals is not easy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46050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9532" y="1143001"/>
            <a:ext cx="8241260" cy="53221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Can view calibration as a function estimation problem</a:t>
            </a:r>
          </a:p>
          <a:p>
            <a:pPr lvl="1"/>
            <a:r>
              <a:rPr lang="en-US" dirty="0"/>
              <a:t>One input – estimated class probability – and one output – the calibrated probability</a:t>
            </a:r>
          </a:p>
          <a:p>
            <a:pPr lvl="0"/>
            <a:r>
              <a:rPr lang="en-US" dirty="0"/>
              <a:t>Reasonable assumption in many cases: the function is piecewise constant and monotonically increasing</a:t>
            </a:r>
          </a:p>
          <a:p>
            <a:r>
              <a:rPr lang="en-US" dirty="0"/>
              <a:t>Can use </a:t>
            </a:r>
            <a:r>
              <a:rPr lang="en-US" i="1" dirty="0"/>
              <a:t>isotonic regression, </a:t>
            </a:r>
            <a:r>
              <a:rPr lang="en-US" dirty="0"/>
              <a:t>which estimates a monotonically increasing piece-wise constant function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dirty="0"/>
              <a:t>Minimizes squared error between observed class “probabilities” (0/1) and resulting calibrated class probabilities</a:t>
            </a:r>
          </a:p>
          <a:p>
            <a:r>
              <a:rPr lang="en-US" dirty="0"/>
              <a:t>Alternatively, can use </a:t>
            </a:r>
            <a:r>
              <a:rPr lang="en-US" i="1" dirty="0"/>
              <a:t>logistic regression</a:t>
            </a:r>
            <a:r>
              <a:rPr lang="en-US" dirty="0"/>
              <a:t> to estimate the calibration function</a:t>
            </a:r>
          </a:p>
          <a:p>
            <a:pPr lvl="1"/>
            <a:r>
              <a:rPr lang="en-US" dirty="0"/>
              <a:t>Note: must use the </a:t>
            </a:r>
            <a:r>
              <a:rPr lang="en-US" i="1" dirty="0"/>
              <a:t>log-odds </a:t>
            </a:r>
            <a:r>
              <a:rPr lang="en-US" dirty="0"/>
              <a:t>of the estimated class probabilities as input</a:t>
            </a:r>
          </a:p>
          <a:p>
            <a:r>
              <a:rPr lang="en-US" dirty="0"/>
              <a:t>Advantage: multiclass logistic regression can be used for calibration in the multiclass case</a:t>
            </a:r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63" y="1215407"/>
            <a:ext cx="8395080" cy="4961556"/>
          </a:xfrm>
        </p:spPr>
        <p:txBody>
          <a:bodyPr>
            <a:normAutofit/>
          </a:bodyPr>
          <a:lstStyle/>
          <a:p>
            <a:r>
              <a:rPr lang="en-US" dirty="0"/>
              <a:t>Attribute selection</a:t>
            </a:r>
            <a:endParaRPr lang="en-CA" dirty="0"/>
          </a:p>
          <a:p>
            <a:pPr lvl="1"/>
            <a:r>
              <a:rPr lang="en-US" sz="1900" dirty="0" err="1"/>
              <a:t>CfsSubsetEval</a:t>
            </a:r>
            <a:r>
              <a:rPr lang="en-US" sz="1900" dirty="0"/>
              <a:t> (correlation-based attribute subset evaluator)</a:t>
            </a:r>
            <a:endParaRPr lang="en-CA" sz="1900" dirty="0"/>
          </a:p>
          <a:p>
            <a:pPr lvl="1"/>
            <a:r>
              <a:rPr lang="en-US" sz="1900" dirty="0" err="1"/>
              <a:t>ConsistencySubsetEval</a:t>
            </a:r>
            <a:r>
              <a:rPr lang="en-US" sz="1900" dirty="0"/>
              <a:t> (measures class consistency for a given set of attributes, in the </a:t>
            </a:r>
            <a:r>
              <a:rPr lang="en-US" sz="1900" dirty="0" err="1"/>
              <a:t>consistencySubsetEval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ClassifierSubsetEval</a:t>
            </a:r>
            <a:r>
              <a:rPr lang="en-US" sz="1900" dirty="0"/>
              <a:t> (uses a classifier for evaluating subsets of attributes, in the </a:t>
            </a:r>
            <a:r>
              <a:rPr lang="en-US" sz="1900" dirty="0" err="1"/>
              <a:t>classifierBasedAttributeSelection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SVMAttributeEval</a:t>
            </a:r>
            <a:r>
              <a:rPr lang="en-US" sz="1900" dirty="0"/>
              <a:t> (ranks attributes according to the magnitude of the coefficients learned by an SVM, in the </a:t>
            </a:r>
            <a:r>
              <a:rPr lang="en-US" sz="1900" dirty="0" err="1"/>
              <a:t>SVMAttributeEval</a:t>
            </a:r>
            <a:r>
              <a:rPr lang="en-US" sz="1900" dirty="0"/>
              <a:t> package)</a:t>
            </a:r>
          </a:p>
          <a:p>
            <a:pPr lvl="1"/>
            <a:r>
              <a:rPr lang="en-US" sz="1900" dirty="0" err="1"/>
              <a:t>ReliefF</a:t>
            </a:r>
            <a:r>
              <a:rPr lang="en-US" sz="1900" dirty="0"/>
              <a:t> (instance-based approach for ranking attributes)</a:t>
            </a:r>
          </a:p>
          <a:p>
            <a:pPr lvl="1"/>
            <a:r>
              <a:rPr lang="en-US" sz="1900" dirty="0" err="1"/>
              <a:t>WrapperSubsetEval</a:t>
            </a:r>
            <a:r>
              <a:rPr lang="en-US" sz="1900" dirty="0"/>
              <a:t> (uses a classifier plus cross-validation)</a:t>
            </a:r>
            <a:endParaRPr lang="en-CA" sz="1900" dirty="0"/>
          </a:p>
          <a:p>
            <a:pPr lvl="1"/>
            <a:r>
              <a:rPr lang="en-US" sz="1900" dirty="0" err="1"/>
              <a:t>GreedyStepwise</a:t>
            </a:r>
            <a:r>
              <a:rPr lang="en-US" sz="1900" dirty="0"/>
              <a:t> (forward selection and backward elimination search)</a:t>
            </a:r>
            <a:endParaRPr lang="en-CA" sz="1900" dirty="0"/>
          </a:p>
          <a:p>
            <a:pPr lvl="1"/>
            <a:r>
              <a:rPr lang="en-US" sz="1900" dirty="0" err="1"/>
              <a:t>LinearForwardSelection</a:t>
            </a:r>
            <a:r>
              <a:rPr lang="en-US" sz="1900" dirty="0"/>
              <a:t> (forward selection with a sliding window of attribute choices at each step of the search, in the </a:t>
            </a:r>
            <a:r>
              <a:rPr lang="en-US" sz="1900" dirty="0" err="1"/>
              <a:t>linearForwardSelection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BestFirst</a:t>
            </a:r>
            <a:r>
              <a:rPr lang="en-US" sz="1900" dirty="0"/>
              <a:t> (search method that uses greedy hill-climbing with backtracking)</a:t>
            </a:r>
            <a:endParaRPr lang="en-CA" sz="1900" dirty="0"/>
          </a:p>
          <a:p>
            <a:pPr lvl="1"/>
            <a:r>
              <a:rPr lang="en-US" sz="1900" dirty="0" err="1"/>
              <a:t>RaceSearch</a:t>
            </a:r>
            <a:r>
              <a:rPr lang="en-US" sz="1900" dirty="0"/>
              <a:t> (uses the race search methodology, in the </a:t>
            </a:r>
            <a:r>
              <a:rPr lang="en-US" sz="1900" dirty="0" err="1"/>
              <a:t>raceSearch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/>
              <a:t>Ranker (ranks individual attributes according to their evaluation)</a:t>
            </a:r>
            <a:endParaRPr lang="en-CA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831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Learning decision tables: </a:t>
            </a:r>
            <a:r>
              <a:rPr lang="en-US" sz="2600" dirty="0" err="1"/>
              <a:t>DecisionTable</a:t>
            </a:r>
            <a:endParaRPr lang="en-CA" sz="2600" dirty="0"/>
          </a:p>
          <a:p>
            <a:r>
              <a:rPr lang="en-US" dirty="0"/>
              <a:t>Discretization</a:t>
            </a:r>
            <a:endParaRPr lang="en-CA" dirty="0"/>
          </a:p>
          <a:p>
            <a:pPr lvl="1"/>
            <a:r>
              <a:rPr lang="en-US" dirty="0"/>
              <a:t>Discretize (unsupervised and supervised versions)</a:t>
            </a:r>
            <a:endParaRPr lang="en-CA" dirty="0"/>
          </a:p>
          <a:p>
            <a:pPr lvl="1"/>
            <a:r>
              <a:rPr lang="en-US" dirty="0" err="1"/>
              <a:t>PKIDiscretize</a:t>
            </a:r>
            <a:r>
              <a:rPr lang="en-US" dirty="0"/>
              <a:t> (proportional k-interval discretization)</a:t>
            </a:r>
            <a:endParaRPr lang="en-CA" dirty="0"/>
          </a:p>
          <a:p>
            <a:pPr lvl="0"/>
            <a:r>
              <a:rPr lang="en-US" dirty="0" err="1"/>
              <a:t>PrincipalComponents</a:t>
            </a:r>
            <a:r>
              <a:rPr lang="en-US" dirty="0"/>
              <a:t> and </a:t>
            </a:r>
            <a:r>
              <a:rPr lang="en-US" dirty="0" err="1"/>
              <a:t>RandomProjection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FastICA</a:t>
            </a:r>
            <a:r>
              <a:rPr lang="en-US" dirty="0"/>
              <a:t> (independent component analysis, in the </a:t>
            </a:r>
            <a:r>
              <a:rPr lang="en-US" dirty="0" err="1"/>
              <a:t>StudentFilters</a:t>
            </a:r>
            <a:r>
              <a:rPr lang="en-US" dirty="0"/>
              <a:t> package)</a:t>
            </a:r>
            <a:endParaRPr lang="en-CA" dirty="0"/>
          </a:p>
          <a:p>
            <a:pPr lvl="0"/>
            <a:r>
              <a:rPr lang="en-US" dirty="0" err="1"/>
              <a:t>StringToWordVector</a:t>
            </a:r>
            <a:r>
              <a:rPr lang="en-US" dirty="0"/>
              <a:t> (text to attribute vectors)</a:t>
            </a:r>
            <a:endParaRPr lang="en-CA" dirty="0"/>
          </a:p>
          <a:p>
            <a:pPr lvl="0"/>
            <a:r>
              <a:rPr lang="en-US" dirty="0" err="1"/>
              <a:t>PLSFilter</a:t>
            </a:r>
            <a:r>
              <a:rPr lang="en-US" dirty="0"/>
              <a:t> (partial least squares transformation) </a:t>
            </a:r>
            <a:endParaRPr lang="en-CA" dirty="0"/>
          </a:p>
          <a:p>
            <a:pPr lvl="0"/>
            <a:r>
              <a:rPr lang="en-US" dirty="0"/>
              <a:t>Resampling and reservoir sampling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037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Attribute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selection is often important in practice</a:t>
            </a:r>
          </a:p>
          <a:p>
            <a:r>
              <a:rPr lang="en-CA" dirty="0"/>
              <a:t>For example, adding a random (i.e., irrelevant) attribute can significantly degrade C4.5’s performance</a:t>
            </a:r>
          </a:p>
          <a:p>
            <a:pPr lvl="1"/>
            <a:r>
              <a:rPr lang="en-CA" dirty="0"/>
              <a:t>Problem: C4.5’s built-in attribute selection is based on smaller and smaller amounts of data</a:t>
            </a:r>
          </a:p>
          <a:p>
            <a:r>
              <a:rPr lang="en-CA" dirty="0"/>
              <a:t>Instance-based learning is particularly susceptible to irrelevant attributes</a:t>
            </a:r>
          </a:p>
          <a:p>
            <a:pPr lvl="1"/>
            <a:r>
              <a:rPr lang="en-CA" dirty="0"/>
              <a:t>Number of training instances required increases exponentially with number of irrelevant attributes</a:t>
            </a:r>
          </a:p>
          <a:p>
            <a:r>
              <a:rPr lang="en-CA" dirty="0"/>
              <a:t>Exception: naïve Bayes can cope well with irrelevant attributes</a:t>
            </a:r>
          </a:p>
          <a:p>
            <a:r>
              <a:rPr lang="en-CA" dirty="0"/>
              <a:t>Note that relevant attributes can also be harmful if they mislead the learning algorithm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OneClassClassifier</a:t>
            </a:r>
            <a:endParaRPr lang="en-US" dirty="0"/>
          </a:p>
          <a:p>
            <a:pPr lvl="1"/>
            <a:r>
              <a:rPr lang="en-US" dirty="0"/>
              <a:t>Implements one-class classification using artificial data (available in the </a:t>
            </a:r>
            <a:r>
              <a:rPr lang="en-US" dirty="0" err="1"/>
              <a:t>oneClassClassifier</a:t>
            </a:r>
            <a:r>
              <a:rPr lang="en-US" dirty="0"/>
              <a:t> package) </a:t>
            </a:r>
          </a:p>
          <a:p>
            <a:r>
              <a:rPr lang="en-US" dirty="0"/>
              <a:t>Many other preprocessing tools are available:</a:t>
            </a:r>
          </a:p>
          <a:p>
            <a:pPr lvl="1"/>
            <a:r>
              <a:rPr lang="en-US" dirty="0"/>
              <a:t>Arithmetic operations; time-series operations; obfuscation; generating cluster membership values; adding noise; various conversions between numeric, binary, and nominal attributes; and various data cleansing operations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77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independent 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1034" y="64689"/>
            <a:ext cx="7654316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Filter</a:t>
            </a:r>
            <a:r>
              <a:rPr lang="en-CA" dirty="0"/>
              <a:t> approach to attribute selection: assess attributes based on general characteristics of the data</a:t>
            </a:r>
          </a:p>
          <a:p>
            <a:r>
              <a:rPr lang="en-CA" dirty="0"/>
              <a:t>In this approach, the attributes are selected in a manner that is independent of the target machine learning scheme</a:t>
            </a:r>
          </a:p>
          <a:p>
            <a:r>
              <a:rPr lang="en-CA" dirty="0"/>
              <a:t>One method: find smallest subset of attributes that separates data</a:t>
            </a:r>
          </a:p>
          <a:p>
            <a:r>
              <a:rPr lang="en-CA" dirty="0"/>
              <a:t>Another method: use a fast learning scheme that is different from the target learning scheme to find relevant attributes</a:t>
            </a:r>
          </a:p>
          <a:p>
            <a:pPr lvl="1"/>
            <a:r>
              <a:rPr lang="en-CA" dirty="0"/>
              <a:t>E.g., use attributes selected by C4.5 and 1R, or coefficients of linear model, possibly applied recursively (</a:t>
            </a:r>
            <a:r>
              <a:rPr lang="en-CA" i="1" dirty="0"/>
              <a:t>recursive feature elimination</a:t>
            </a:r>
            <a:r>
              <a:rPr lang="en-C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weighting techniques based on instance-based learning can also be used for filtering</a:t>
            </a:r>
          </a:p>
          <a:p>
            <a:pPr lvl="1"/>
            <a:r>
              <a:rPr lang="en-CA" dirty="0"/>
              <a:t>Original approach for doing this cannot find redundant attributes (but a fix has been suggested)</a:t>
            </a:r>
          </a:p>
          <a:p>
            <a:r>
              <a:rPr lang="en-CA" dirty="0"/>
              <a:t>Correlation-based Feature Selection (CFS):</a:t>
            </a:r>
          </a:p>
          <a:p>
            <a:pPr lvl="1"/>
            <a:r>
              <a:rPr lang="en-CA" dirty="0"/>
              <a:t>Correlation between attributes measured by symmetric uncertainty: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Goodness of subset of attributes measured by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breaking ties in favour of smaller subsets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</a:t>
            </a:fld>
            <a:endParaRPr lang="en-NZ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80870"/>
              </p:ext>
            </p:extLst>
          </p:nvPr>
        </p:nvGraphicFramePr>
        <p:xfrm>
          <a:off x="2048884" y="3279786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2628900" imgH="419100" progId="Equation.3">
                  <p:embed/>
                </p:oleObj>
              </mc:Choice>
              <mc:Fallback>
                <p:oleObj name="Equation" r:id="rId4" imgW="2628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8884" y="3279786"/>
                        <a:ext cx="5257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22063"/>
              </p:ext>
            </p:extLst>
          </p:nvPr>
        </p:nvGraphicFramePr>
        <p:xfrm>
          <a:off x="2603499" y="4685241"/>
          <a:ext cx="393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1968500" imgH="342900" progId="Equation.3">
                  <p:embed/>
                </p:oleObj>
              </mc:Choice>
              <mc:Fallback>
                <p:oleObj name="Equation" r:id="rId6" imgW="1968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3499" y="4685241"/>
                        <a:ext cx="3937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9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ubsets for weathe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-166688"/>
            <a:ext cx="8534400" cy="10668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Attribute subsets for weather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9720" y="1056599"/>
            <a:ext cx="7010280" cy="5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ing attribu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Searching the attribute space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attribute subsets is</a:t>
            </a:r>
            <a:br>
              <a:rPr lang="en-CA" dirty="0"/>
            </a:br>
            <a:r>
              <a:rPr lang="en-CA" dirty="0"/>
              <a:t>exponential in the number of attributes</a:t>
            </a:r>
          </a:p>
          <a:p>
            <a:r>
              <a:rPr lang="en-CA" dirty="0"/>
              <a:t>Common greedy approaches:</a:t>
            </a:r>
          </a:p>
          <a:p>
            <a:pPr lvl="1"/>
            <a:r>
              <a:rPr lang="en-CA" dirty="0"/>
              <a:t>forward selection</a:t>
            </a:r>
          </a:p>
          <a:p>
            <a:pPr lvl="1"/>
            <a:r>
              <a:rPr lang="en-CA" dirty="0"/>
              <a:t>backward elimination</a:t>
            </a:r>
          </a:p>
          <a:p>
            <a:r>
              <a:rPr lang="en-CA" dirty="0"/>
              <a:t>More sophisticated strategies:</a:t>
            </a:r>
          </a:p>
          <a:p>
            <a:pPr lvl="1"/>
            <a:r>
              <a:rPr lang="en-CA" dirty="0"/>
              <a:t>Bidirectional search</a:t>
            </a:r>
          </a:p>
          <a:p>
            <a:pPr lvl="1"/>
            <a:r>
              <a:rPr lang="en-CA" dirty="0"/>
              <a:t>Best-first search: can find optimum solution</a:t>
            </a:r>
          </a:p>
          <a:p>
            <a:pPr lvl="1"/>
            <a:r>
              <a:rPr lang="en-CA" dirty="0"/>
              <a:t>Beam search: approximation to best-first search</a:t>
            </a:r>
          </a:p>
          <a:p>
            <a:pPr lvl="1"/>
            <a:r>
              <a:rPr lang="en-CA" dirty="0"/>
              <a:t>Genetic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specific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Scheme-specific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90" y="826559"/>
            <a:ext cx="8021966" cy="5792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Wrapper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approach to attribute selection: attributes are selected with target scheme in the loop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Implement “wrapper” around learning scheme</a:t>
            </a:r>
          </a:p>
          <a:p>
            <a:pPr lvl="1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Evaluation criterion: cross-validation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Time consuming in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general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greedy approach,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time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prior ranking of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linear in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use significance test to stop cross-validation for a subset early if it is unlikely to “win”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race search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be used with forward, backward selection, prior ranking, or special-purpose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schemata search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Scheme-specific attribute selection is essential for learning decision tables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Efficient for decision tables and Naïve 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16540</TotalTime>
  <Words>3223</Words>
  <Application>Microsoft Office PowerPoint</Application>
  <PresentationFormat>On-screen Show (4:3)</PresentationFormat>
  <Paragraphs>444</Paragraphs>
  <Slides>40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Bitstream Vera Sans</vt:lpstr>
      <vt:lpstr>Calibri</vt:lpstr>
      <vt:lpstr>Calibri Light</vt:lpstr>
      <vt:lpstr>Gothic</vt:lpstr>
      <vt:lpstr>Lucidasans</vt:lpstr>
      <vt:lpstr>StarSymbol</vt:lpstr>
      <vt:lpstr>Symbol</vt:lpstr>
      <vt:lpstr>Tahoma</vt:lpstr>
      <vt:lpstr>Times New Roman</vt:lpstr>
      <vt:lpstr>Utopia</vt:lpstr>
      <vt:lpstr>Office Theme</vt:lpstr>
      <vt:lpstr>Equation</vt:lpstr>
      <vt:lpstr>PowerPoint Presentation</vt:lpstr>
      <vt:lpstr>Data transformations</vt:lpstr>
      <vt:lpstr>Just apply a learner? NO!</vt:lpstr>
      <vt:lpstr>Attribute selection</vt:lpstr>
      <vt:lpstr>Scheme-independent attribute selection</vt:lpstr>
      <vt:lpstr>Scheme-independent attribute selection</vt:lpstr>
      <vt:lpstr>Attribute subsets for weather data</vt:lpstr>
      <vt:lpstr>Searching the attribute space</vt:lpstr>
      <vt:lpstr>Scheme-specific selection</vt:lpstr>
      <vt:lpstr>Attribute discretization</vt:lpstr>
      <vt:lpstr>Discretization: unsupervised</vt:lpstr>
      <vt:lpstr>The converse of discretization</vt:lpstr>
      <vt:lpstr>Projections</vt:lpstr>
      <vt:lpstr>Principal component analysis</vt:lpstr>
      <vt:lpstr>Example: 10-dimensional data</vt:lpstr>
      <vt:lpstr>Random projections</vt:lpstr>
      <vt:lpstr>Partial least-squares regression</vt:lpstr>
      <vt:lpstr>An algorithm for PLS</vt:lpstr>
      <vt:lpstr>Independent component analysis (ICA)</vt:lpstr>
      <vt:lpstr>Correlation vs. statistical independence</vt:lpstr>
      <vt:lpstr>ICA and Mutual Information</vt:lpstr>
      <vt:lpstr>ICA &amp; FastICA</vt:lpstr>
      <vt:lpstr>Text to attribute vectors</vt:lpstr>
      <vt:lpstr>Time series</vt:lpstr>
      <vt:lpstr>Sampling</vt:lpstr>
      <vt:lpstr>Automatic data cleansing</vt:lpstr>
      <vt:lpstr>Robust regression</vt:lpstr>
      <vt:lpstr>Example: least median of squares</vt:lpstr>
      <vt:lpstr>Detecting anomalies</vt:lpstr>
      <vt:lpstr>One-Class Learning</vt:lpstr>
      <vt:lpstr>Outlier detection</vt:lpstr>
      <vt:lpstr>Using artificial data for one-class classification</vt:lpstr>
      <vt:lpstr>Generating artificial data</vt:lpstr>
      <vt:lpstr>Calibrating class probabilities</vt:lpstr>
      <vt:lpstr>Visualizing inaccurate probability estimates</vt:lpstr>
      <vt:lpstr>Calibrating class probabilities</vt:lpstr>
      <vt:lpstr>Calibrating class probabilities</vt:lpstr>
      <vt:lpstr>Weka implementations</vt:lpstr>
      <vt:lpstr>Weka implementations</vt:lpstr>
      <vt:lpstr>Weka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Khaled M Rasheed</cp:lastModifiedBy>
  <cp:revision>176</cp:revision>
  <dcterms:created xsi:type="dcterms:W3CDTF">2006-03-03T17:32:48Z</dcterms:created>
  <dcterms:modified xsi:type="dcterms:W3CDTF">2025-03-25T14:43:12Z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