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428" r:id="rId2"/>
    <p:sldId id="495" r:id="rId3"/>
    <p:sldId id="456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489" r:id="rId36"/>
    <p:sldId id="491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93" r:id="rId55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2" autoAdjust="0"/>
    <p:restoredTop sz="75475" autoAdjust="0"/>
  </p:normalViewPr>
  <p:slideViewPr>
    <p:cSldViewPr snapToGrid="0" snapToObjects="1">
      <p:cViewPr varScale="1">
        <p:scale>
          <a:sx n="87" d="100"/>
          <a:sy n="87" d="100"/>
        </p:scale>
        <p:origin x="19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image" Target="../media/image5.emf"/><Relationship Id="rId4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FD29472-3254-4B52-BAD6-C39335F43F4B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5392D-917D-4F0D-B33F-F525AFE32523}" type="datetimeFigureOut">
              <a:rPr lang="en-US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2209-91EF-4628-A1EE-5A715CBA63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9991-505F-4D7F-8E36-061EC94C824A}" type="datetimeFigureOut">
              <a:rPr lang="en-US"/>
              <a:t>10/31/2017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DB25C50-FBFB-4AF6-B5D9-A13A3745874E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130B-2021-4B37-933F-C67F83DAE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C758F00-32ED-474C-97D9-5B452B0E24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EFB9466-8887-4411-A2AF-6F9D4D9C25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3880" y="71892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080" y="455508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F5B47B1-3A58-43D9-B442-9DF9476F909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6B3816-0412-4B42-BF95-756196A23E2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7663E80-D0E1-4511-82FD-2E8EE63EB3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25FF59-CAD9-4AF8-AB76-210F4D1DE26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410F591-BBCC-40CC-B770-BD2A528E3DC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251B4A4-152E-4400-B94F-522A920ED1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4D2452A-AEA4-4703-9B20-321C453B50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4DE52C0-9E35-45BA-92BF-CC733FA535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7A3753-0BD8-4C35-BE58-C02495A5D8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EA9688F-4220-41F2-92F3-81409B81B0A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731D836-E2E5-4F9C-B24A-F01691BAAE3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97AAC3F-BB73-4AA6-839A-30B22F27C1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13AE0A5-6B0C-4F9F-9544-B7DACC2606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87B289F-86FB-4E98-A1C1-9971E021524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A2FCAE-4F5F-40C2-A363-5DAB28CFEE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5F92D2A-1E75-4615-8CF3-549EDE4CCF1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A0EBBAE-8208-4090-BDE3-A2EA970C6C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24ABCA4-B2E5-4F70-9F25-64AD7A4AEC3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1E0FDC1-AC4A-4550-B5B0-F97FE1E6F16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191E8A-DD8D-4185-B099-5A943350DD7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1ED4AB6-A12D-45AF-83DE-E2273A4C9AB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683968-4F18-446E-8BD7-F3810EB4B2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718BB99-7336-45D7-A1AB-8F4A385A104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9B2419E-D3E3-4F79-AE67-CE10F946234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1FF3CE3-C2A3-4034-8234-1453BFBA44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F420C0-059B-4CFE-8AD5-2CCB568D090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E973A8A-4CEE-4FD1-81EB-4E89AACC6B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47BBBD9-BE41-467E-82D4-FA7621A4A8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33C6DBF-5CE1-4169-96DF-68B86F829C4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A530C7E-5F5A-407C-B53A-EE6008F0EBE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D3BFA2C-0911-42C3-81B6-4A61F4EE77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D6FD892-5702-4169-B3A9-B3FF4D2397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3A2E70C-2615-494D-A6DE-184C1295ABE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0197B3-30EF-4869-BCAE-29C7BC3D7DA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BEF45AC-D259-422C-9D04-6125A22E53A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D1FA0AB-65A5-4587-B8DD-AF7CD83E71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9AC71D4-8B69-49DF-8636-41F3968BDE8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A37ED2B-BFD5-454E-BA6E-33E9BFC0D27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C88630-47B8-457E-8F7F-F8DA1E96E3A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D279C9D-4927-445A-80D5-0F6D91CE78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07F94EE-977D-467B-B1F9-118B9010E11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7F1161D-0155-43C3-BC75-6B20D2CFB2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3E6F6A2-E36B-4848-AE7C-13743358F9A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D175E21-F129-4B82-9600-EE8930421BE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F4FF03F-A860-4A88-B28C-B18ADEA5467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5ED728D-3FDB-4677-8CB2-8DF4F988B7F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B3C6B60-078F-4CCA-8CE8-CC7E727B578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B7884F-CACF-4904-AAB1-9A34CF1AD36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ABC57CA-2DCE-4329-A683-7AA4F166EB3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0FE9676-6F95-4523-9CB8-6BF5C473056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816D268-0270-4F7C-BF62-9BCD93CBD50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37E0963-F4F0-4062-ADFE-F9496908644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46EC08-9FCC-43DB-B029-E386AFA2661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34E695E-B50A-43C3-BF75-EAC364F421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E8C38ED-771D-4062-9F03-F743F9EBC96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97CB89-4F9C-4825-9FD9-4154C14DD4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C5FBA2F-EF15-4D06-A4B9-8C6214F2D95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F3B446-E202-4083-B312-EBB2C0795EF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A8C342E-EBA4-4D33-A565-F008978E9E4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CB66836-943D-41C5-BAE5-9EE1418AA5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A6024A1-563A-48A7-BB16-343CEBBB50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165E822-5E23-4086-8E6D-8A75FF5C62E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E1BE195-241C-401C-8F37-D6B05726AFE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12F44A7-2921-46EE-8BCF-AA06CD8F858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6759C96-DDBB-499B-A721-6723E82920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AFC501-B1D7-41DF-BC2B-17249F0FB65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576D4E-411C-4711-A0FC-89DA684D836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3BE470-01C1-41D6-8F18-5C87F18878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39DEAA-D353-4E53-B64E-4436A01F26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4CCFA02-AF5F-4E0F-8CE9-975EE6EAEB5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157910C-857D-4CB4-BC2B-3223E46A364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1BCDFB-C21A-4C9C-9954-925FFB1DE4C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0A16F5D-17E3-4EA5-9373-ACA2E13C75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48A3FA2-A680-451F-87FB-8AE7132B56A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08D6E7E-DE7A-4848-8959-BE012FACDD9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ED086CC-B1ED-466F-AE66-D482D6A2402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830BDF7-0E68-4002-98F3-56A5994373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5198E4B-2FA6-4F57-807F-6BF58BA5B19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8FF908-0F57-410D-AFF2-6B05F850D3D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55F020C-3119-4896-A5EB-4C836EB120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09F16D-BB3F-49C6-86F6-186101037E1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85FF7A-76E8-4BDA-B619-2D37B463285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D94CBF-2739-40BC-9331-83FA97EDD0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688342-276C-486A-B59F-8F9CAA8CC32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48385D1-F43B-43C6-B49F-36C4A72ECE7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1D654A0-8460-4BB5-8154-96C39C3615A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B5EAD6-75EB-423C-B4C5-49017CE963C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F387686-ABB7-41B3-9EFC-3193BCD5EE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F43B87C-9F8D-4C77-8792-27D532FA086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39B19EF-D5F3-4F34-91C7-327AA3F4B3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3F01438-A696-4A0E-9A61-BFC5966CC4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9729D35-A21D-4EF3-960B-246C8B908A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955ED88-1261-480C-A317-8E716DB304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1393CF-DED9-4454-93D7-7C15C5194D7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10/31/2017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1779F1C-82B3-4DF4-884B-3C3D60921A2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B29025B-0F16-4D4F-ACF5-C10648D0B68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639351-2A3C-474E-8A4E-77954126218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CEC39-3F40-4CF7-A37F-EF4CC4CBCAE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641CE-4933-4651-A6A2-A345D69EAEB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44736E-B941-4388-9143-427892EA575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05BBB-A561-4033-9076-5C4E181B0F9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710665-DF5B-491E-AEFD-EDCE6A16CE6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BA859-9025-4110-876D-BDE014A892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EC3423-E462-43A1-A482-7406E88E99F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8.e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dirty="0">
                <a:latin typeface="Utopia" pitchFamily="34"/>
                <a:ea typeface="Times New Roman" pitchFamily="2"/>
                <a:cs typeface="Times New Roman" pitchFamily="2"/>
              </a:rPr>
              <a:t>7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, Extending instance-based and linear</a:t>
            </a:r>
            <a:r>
              <a:rPr lang="en-AU" sz="2400" b="0" i="0" u="none" strike="noStrike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models</a:t>
            </a:r>
            <a:endParaRPr lang="en-AU" sz="2400" b="0" i="0" u="none" strike="noStrike" baseline="0" dirty="0" smtClean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Hall and</a:t>
            </a:r>
            <a:r>
              <a:rPr lang="en-AU" sz="2400" b="0" i="0" u="none" strike="noStrike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C. J. Pal</a:t>
            </a:r>
            <a:endParaRPr lang="en-AU" sz="24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2498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ther kernel fun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Other kernel functions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4392" y="982111"/>
            <a:ext cx="7543800" cy="338045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Mapping is called a “kernel function”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Polynomial kernel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We can use others: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 smtClean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Only requirement: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1485" y="5669712"/>
            <a:ext cx="333000" cy="4334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*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84861"/>
              </p:ext>
            </p:extLst>
          </p:nvPr>
        </p:nvGraphicFramePr>
        <p:xfrm>
          <a:off x="3611705" y="2402050"/>
          <a:ext cx="42941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1" name="Equation" r:id="rId4" imgW="1955800" imgH="393700" progId="Equation.3">
                  <p:embed/>
                </p:oleObj>
              </mc:Choice>
              <mc:Fallback>
                <p:oleObj name="Equation" r:id="rId4" imgW="19558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11705" y="2402050"/>
                        <a:ext cx="4294188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387623"/>
              </p:ext>
            </p:extLst>
          </p:nvPr>
        </p:nvGraphicFramePr>
        <p:xfrm>
          <a:off x="3652232" y="1409360"/>
          <a:ext cx="4181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2" name="Equation" r:id="rId6" imgW="1905000" imgH="393700" progId="Equation.3">
                  <p:embed/>
                </p:oleObj>
              </mc:Choice>
              <mc:Fallback>
                <p:oleObj name="Equation" r:id="rId6" imgW="190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2232" y="1409360"/>
                        <a:ext cx="41814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915802"/>
              </p:ext>
            </p:extLst>
          </p:nvPr>
        </p:nvGraphicFramePr>
        <p:xfrm>
          <a:off x="3363913" y="3485791"/>
          <a:ext cx="30940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3" name="Equation" r:id="rId8" imgW="1409700" imgH="228600" progId="Equation.3">
                  <p:embed/>
                </p:oleObj>
              </mc:Choice>
              <mc:Fallback>
                <p:oleObj name="Equation" r:id="rId8" imgW="14097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63913" y="3485791"/>
                        <a:ext cx="3094037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90038"/>
              </p:ext>
            </p:extLst>
          </p:nvPr>
        </p:nvGraphicFramePr>
        <p:xfrm>
          <a:off x="2610698" y="3955637"/>
          <a:ext cx="3760787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44" name="Equation" r:id="rId10" imgW="1714500" imgH="1003300" progId="Equation.3">
                  <p:embed/>
                </p:oleObj>
              </mc:Choice>
              <mc:Fallback>
                <p:oleObj name="Equation" r:id="rId10" imgW="17145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10698" y="3955637"/>
                        <a:ext cx="3760787" cy="220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10</a:t>
            </a:fld>
            <a:endParaRPr lang="uk-UA"/>
          </a:p>
        </p:txBody>
      </p:sp>
      <p:sp>
        <p:nvSpPr>
          <p:cNvPr id="5" name="TextBox 4"/>
          <p:cNvSpPr txBox="1"/>
          <p:nvPr/>
        </p:nvSpPr>
        <p:spPr>
          <a:xfrm>
            <a:off x="6619053" y="3133213"/>
            <a:ext cx="24293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() can be written as a</a:t>
            </a:r>
          </a:p>
          <a:p>
            <a:r>
              <a:rPr lang="en-US" dirty="0" smtClean="0"/>
              <a:t>dot product in a feature</a:t>
            </a:r>
          </a:p>
          <a:p>
            <a:r>
              <a:rPr lang="en-US" dirty="0" smtClean="0"/>
              <a:t>space create by the</a:t>
            </a:r>
          </a:p>
          <a:p>
            <a:r>
              <a:rPr lang="en-US" dirty="0" smtClean="0"/>
              <a:t>implicit feature</a:t>
            </a:r>
          </a:p>
          <a:p>
            <a:r>
              <a:rPr lang="en-US" dirty="0"/>
              <a:t>m</a:t>
            </a:r>
            <a:r>
              <a:rPr lang="en-US" dirty="0" smtClean="0"/>
              <a:t>apping </a:t>
            </a:r>
            <a:r>
              <a:rPr lang="en-US" i="1" dirty="0" err="1" smtClean="0"/>
              <a:t>Φ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57950" y="3683000"/>
            <a:ext cx="161103" cy="9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Noise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1713" y="1365250"/>
            <a:ext cx="7684981" cy="425415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Have assumed that the data is separable (in original or transformed space)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Can apply SVMs to noisy data by introducing a “noise” parameter </a:t>
            </a:r>
            <a:r>
              <a:rPr lang="en-US" sz="2400" i="1" dirty="0" smtClean="0"/>
              <a:t>C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Also known as </a:t>
            </a:r>
            <a:r>
              <a:rPr lang="en-US" sz="2000" i="1" dirty="0" smtClean="0"/>
              <a:t>regularization </a:t>
            </a:r>
            <a:r>
              <a:rPr lang="en-US" sz="2000" dirty="0" smtClean="0"/>
              <a:t>parameter</a:t>
            </a:r>
            <a:endParaRPr lang="en-US" sz="2000" dirty="0"/>
          </a:p>
          <a:p>
            <a:pPr lvl="0">
              <a:spcBef>
                <a:spcPts val="697"/>
              </a:spcBef>
            </a:pPr>
            <a:r>
              <a:rPr lang="en-US" sz="2400" i="1" dirty="0"/>
              <a:t>C  </a:t>
            </a:r>
            <a:r>
              <a:rPr lang="en-US" sz="2400" dirty="0"/>
              <a:t>bounds the influence of any one training instance on the decision boundary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Based on the following constraint</a:t>
            </a:r>
            <a:r>
              <a:rPr lang="en-US" sz="2000" dirty="0"/>
              <a:t>: 0 </a:t>
            </a:r>
            <a:r>
              <a:rPr lang="en-US" sz="2000" dirty="0">
                <a:latin typeface="Symbol" pitchFamily="34"/>
              </a:rPr>
              <a:t></a:t>
            </a:r>
            <a:r>
              <a:rPr lang="en-US" sz="2000" dirty="0"/>
              <a:t> </a:t>
            </a:r>
            <a:r>
              <a:rPr lang="en-US" sz="2000" dirty="0">
                <a:latin typeface="Symbol" pitchFamily="34"/>
              </a:rPr>
              <a:t></a:t>
            </a:r>
            <a:r>
              <a:rPr lang="en-US" sz="2000" i="1" baseline="-25000" dirty="0" err="1"/>
              <a:t>i</a:t>
            </a:r>
            <a:r>
              <a:rPr lang="en-US" sz="2000" dirty="0"/>
              <a:t>  </a:t>
            </a:r>
            <a:r>
              <a:rPr lang="en-US" sz="2000" dirty="0">
                <a:latin typeface="Symbol" pitchFamily="34"/>
              </a:rPr>
              <a:t>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A “soft” margin is maximized based on this constraint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Still </a:t>
            </a:r>
            <a:r>
              <a:rPr lang="en-US" sz="2400" dirty="0"/>
              <a:t>a quadratic optimization problem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Have to determine</a:t>
            </a:r>
            <a:r>
              <a:rPr lang="en-US" sz="2400" i="1" dirty="0"/>
              <a:t> C</a:t>
            </a:r>
            <a:r>
              <a:rPr lang="en-US" sz="2400" dirty="0"/>
              <a:t>  by experimentation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11</a:t>
            </a:fld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ars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Sparse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7720" y="1587500"/>
            <a:ext cx="7987630" cy="243481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SVM algorithms speed up dramatically if the data is </a:t>
            </a:r>
            <a:r>
              <a:rPr lang="en-US" sz="2400" i="1" dirty="0"/>
              <a:t>sparse </a:t>
            </a:r>
            <a:r>
              <a:rPr lang="en-US" sz="2400" dirty="0"/>
              <a:t>(i.e</a:t>
            </a:r>
            <a:r>
              <a:rPr lang="en-US" sz="2400" dirty="0" smtClean="0"/>
              <a:t>., </a:t>
            </a:r>
            <a:r>
              <a:rPr lang="en-US" sz="2400" dirty="0"/>
              <a:t>many values are 0)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Why? Because they compute lots and lots of dot products</a:t>
            </a:r>
          </a:p>
          <a:p>
            <a:pPr lvl="0">
              <a:spcBef>
                <a:spcPts val="697"/>
              </a:spcBef>
              <a:buSzPct val="100000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/>
              <a:t>Sparse data </a:t>
            </a:r>
            <a:r>
              <a:rPr lang="en-US" sz="2400" b="1" dirty="0">
                <a:latin typeface="Symbol" pitchFamily="34"/>
              </a:rPr>
              <a:t></a:t>
            </a:r>
            <a:r>
              <a:rPr lang="en-US" sz="2400" dirty="0"/>
              <a:t>  </a:t>
            </a:r>
            <a:r>
              <a:rPr lang="en-US" sz="2400" dirty="0" smtClean="0"/>
              <a:t>can compute </a:t>
            </a:r>
            <a:r>
              <a:rPr lang="en-US" sz="2400" dirty="0"/>
              <a:t>dot products very efficiently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Iterate only over non-zero values</a:t>
            </a:r>
          </a:p>
          <a:p>
            <a:pPr lvl="0">
              <a:spcBef>
                <a:spcPts val="697"/>
              </a:spcBef>
              <a:buSzPct val="100000"/>
            </a:pPr>
            <a:r>
              <a:rPr lang="en-US" sz="2400" dirty="0"/>
              <a:t>SVMs can process sparse datasets with 10,000s of attributes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12</a:t>
            </a:fld>
            <a:endParaRPr lang="uk-U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9958" y="1079500"/>
            <a:ext cx="7668091" cy="390337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Maximum margin </a:t>
            </a:r>
            <a:r>
              <a:rPr lang="en-US" sz="2400" dirty="0" err="1"/>
              <a:t>hyperplane</a:t>
            </a:r>
            <a:r>
              <a:rPr lang="en-US" sz="2400" dirty="0"/>
              <a:t> only applies to classification</a:t>
            </a:r>
          </a:p>
          <a:p>
            <a:pPr lvl="0"/>
            <a:r>
              <a:rPr lang="en-US" sz="2400" dirty="0"/>
              <a:t>However, idea of support vectors and kernel functions can be used for regression</a:t>
            </a:r>
          </a:p>
          <a:p>
            <a:pPr lvl="0"/>
            <a:r>
              <a:rPr lang="en-US" sz="2400" dirty="0"/>
              <a:t>Basic method </a:t>
            </a:r>
            <a:r>
              <a:rPr lang="en-US" sz="2400" dirty="0" smtClean="0"/>
              <a:t>is the same </a:t>
            </a:r>
            <a:r>
              <a:rPr lang="en-US" sz="2400" dirty="0"/>
              <a:t>as in linear regression: want to minimize error</a:t>
            </a:r>
          </a:p>
          <a:p>
            <a:r>
              <a:rPr lang="en-US" sz="2400" dirty="0"/>
              <a:t>Difference A: ignore errors smaller than </a:t>
            </a:r>
            <a:r>
              <a:rPr lang="en-US" sz="2400" dirty="0">
                <a:latin typeface="Symbol" pitchFamily="34"/>
              </a:rPr>
              <a:t>e</a:t>
            </a:r>
            <a:r>
              <a:rPr lang="en-US" sz="2400" dirty="0" smtClean="0"/>
              <a:t> </a:t>
            </a:r>
            <a:r>
              <a:rPr lang="en-US" sz="2400" dirty="0"/>
              <a:t>and use absolute error instead of squared error</a:t>
            </a:r>
          </a:p>
          <a:p>
            <a:r>
              <a:rPr lang="en-US" sz="2400" dirty="0"/>
              <a:t>Difference B: simultaneously aim to maximize flatness of function</a:t>
            </a:r>
          </a:p>
          <a:p>
            <a:pPr lvl="0"/>
            <a:r>
              <a:rPr lang="en-US" sz="2400" dirty="0"/>
              <a:t>User-specified parameter </a:t>
            </a:r>
            <a:r>
              <a:rPr lang="en-US" sz="2400" dirty="0">
                <a:latin typeface="Symbol" pitchFamily="34"/>
              </a:rPr>
              <a:t>e</a:t>
            </a:r>
            <a:r>
              <a:rPr lang="en-US" sz="2400" dirty="0" smtClean="0"/>
              <a:t> </a:t>
            </a:r>
            <a:r>
              <a:rPr lang="en-US" sz="2400" dirty="0"/>
              <a:t>defines “tube”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13</a:t>
            </a:fld>
            <a:endParaRPr lang="uk-U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More on SVM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6240" y="900113"/>
            <a:ext cx="8461375" cy="4877616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If there are tubes that enclose all the training points, the flattest of them is used</a:t>
            </a:r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.: mean is used if 2</a:t>
            </a:r>
            <a:r>
              <a:rPr lang="en-US" sz="2000" dirty="0">
                <a:latin typeface="Symbol" pitchFamily="34"/>
              </a:rPr>
              <a:t>e</a:t>
            </a:r>
            <a:r>
              <a:rPr lang="en-US" sz="2000" dirty="0"/>
              <a:t> &gt; range of target values</a:t>
            </a:r>
          </a:p>
          <a:p>
            <a:pPr lvl="0"/>
            <a:r>
              <a:rPr lang="en-US" sz="2400" dirty="0"/>
              <a:t>Model can be written as:</a:t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r>
              <a:rPr lang="en-US" sz="2400" dirty="0"/>
              <a:t>Support vectors: points on or outside tube</a:t>
            </a:r>
          </a:p>
          <a:p>
            <a:r>
              <a:rPr lang="en-US" sz="2400" dirty="0"/>
              <a:t>Dot product can be replaced by kernel function</a:t>
            </a:r>
          </a:p>
          <a:p>
            <a:r>
              <a:rPr lang="en-US" sz="2400" dirty="0" smtClean="0"/>
              <a:t>In contrast to the classification case, the coefficients  </a:t>
            </a:r>
            <a:r>
              <a:rPr lang="en-US" sz="2400" dirty="0" err="1" smtClean="0">
                <a:latin typeface="Symbol" pitchFamily="34"/>
              </a:rPr>
              <a:t>a</a:t>
            </a:r>
            <a:r>
              <a:rPr lang="en-US" sz="2400" i="1" baseline="-25000" dirty="0" err="1" smtClean="0"/>
              <a:t>i</a:t>
            </a:r>
            <a:r>
              <a:rPr lang="en-US" sz="2400" i="1" baseline="-25000" dirty="0" smtClean="0"/>
              <a:t> </a:t>
            </a:r>
            <a:r>
              <a:rPr lang="en-US" sz="2400" dirty="0" smtClean="0"/>
              <a:t>may </a:t>
            </a:r>
            <a:r>
              <a:rPr lang="en-US" sz="2400" dirty="0"/>
              <a:t>be </a:t>
            </a:r>
            <a:r>
              <a:rPr lang="en-US" sz="2400" dirty="0" smtClean="0"/>
              <a:t>negative (in the classification case, we have the class values)</a:t>
            </a:r>
            <a:endParaRPr lang="en-US" sz="2700" dirty="0"/>
          </a:p>
          <a:p>
            <a:pPr lvl="0"/>
            <a:r>
              <a:rPr lang="en-US" sz="2400" dirty="0"/>
              <a:t>No tube that encloses all training points?</a:t>
            </a:r>
          </a:p>
          <a:p>
            <a:pPr lvl="1"/>
            <a:r>
              <a:rPr lang="en-US" sz="2000" dirty="0"/>
              <a:t>Requires trade-off between error and flatness</a:t>
            </a:r>
          </a:p>
          <a:p>
            <a:pPr lvl="1"/>
            <a:r>
              <a:rPr lang="en-US" sz="2000" dirty="0"/>
              <a:t>Controlled by upper limit </a:t>
            </a:r>
            <a:r>
              <a:rPr lang="en-US" sz="2000" i="1" dirty="0"/>
              <a:t>C</a:t>
            </a:r>
            <a:r>
              <a:rPr lang="en-US" sz="2000" dirty="0"/>
              <a:t> on absolute value of coefficients </a:t>
            </a:r>
            <a:r>
              <a:rPr lang="en-US" sz="2000" dirty="0" err="1">
                <a:latin typeface="Symbol" pitchFamily="34"/>
              </a:rPr>
              <a:t>a</a:t>
            </a:r>
            <a:r>
              <a:rPr lang="en-US" sz="2000" i="1" baseline="-25000" dirty="0" err="1"/>
              <a:t>i</a:t>
            </a:r>
            <a:endParaRPr lang="en-US" sz="2400" i="1" baseline="-250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912814"/>
              </p:ext>
            </p:extLst>
          </p:nvPr>
        </p:nvGraphicFramePr>
        <p:xfrm>
          <a:off x="4032356" y="2069645"/>
          <a:ext cx="35687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65" name="Equation" r:id="rId4" imgW="1625600" imgH="393700" progId="Equation.3">
                  <p:embed/>
                </p:oleObj>
              </mc:Choice>
              <mc:Fallback>
                <p:oleObj name="Equation" r:id="rId4" imgW="1625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2356" y="2069645"/>
                        <a:ext cx="3568700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14</a:t>
            </a:fld>
            <a:endParaRPr lang="uk-U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479960"/>
            <a:ext cx="4571640" cy="32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11600" y="27000"/>
            <a:ext cx="4571640" cy="320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601880" y="3279959"/>
            <a:ext cx="4571640" cy="32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198960" y="900000"/>
            <a:ext cx="792000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Symbol" pitchFamily="2"/>
                <a:cs typeface="Symbol" pitchFamily="2"/>
              </a:rPr>
              <a:t> =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000" y="5104080"/>
            <a:ext cx="792000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Symbol" pitchFamily="2"/>
                <a:cs typeface="Symbol" pitchFamily="2"/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98960" y="5580000"/>
            <a:ext cx="1020599" cy="4654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Symbol" pitchFamily="2"/>
                <a:cs typeface="Symbol" pitchFamily="2"/>
              </a:rPr>
              <a:t> = 0.5</a:t>
            </a:r>
          </a:p>
        </p:txBody>
      </p:sp>
      <p:sp>
        <p:nvSpPr>
          <p:cNvPr id="9" name="Straight Connector 8"/>
          <p:cNvSpPr/>
          <p:nvPr/>
        </p:nvSpPr>
        <p:spPr>
          <a:xfrm flipV="1">
            <a:off x="1260000" y="4860000"/>
            <a:ext cx="180000" cy="1800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Straight Connector 9"/>
          <p:cNvSpPr/>
          <p:nvPr/>
        </p:nvSpPr>
        <p:spPr>
          <a:xfrm>
            <a:off x="4140000" y="1080000"/>
            <a:ext cx="180000" cy="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5" name="Straight Connector 14"/>
          <p:cNvSpPr/>
          <p:nvPr/>
        </p:nvSpPr>
        <p:spPr>
          <a:xfrm flipV="1">
            <a:off x="4431600" y="5310000"/>
            <a:ext cx="180000" cy="18000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15</a:t>
            </a:fld>
            <a:endParaRPr lang="uk-U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31303" y="-164406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Kernel Ridge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6080" y="1296488"/>
            <a:ext cx="7728423" cy="465126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classic linear regression using squared loss, only simple matrix operations are </a:t>
            </a:r>
            <a:r>
              <a:rPr lang="en-US" sz="2400" dirty="0" smtClean="0"/>
              <a:t>needed </a:t>
            </a:r>
            <a:r>
              <a:rPr lang="en-US" sz="2400" dirty="0"/>
              <a:t>to find the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 smtClean="0"/>
              <a:t>This is not </a:t>
            </a:r>
            <a:r>
              <a:rPr lang="en-US" sz="2400" dirty="0"/>
              <a:t>the case for support vector regression </a:t>
            </a:r>
            <a:r>
              <a:rPr lang="en-US" sz="2400" dirty="0" smtClean="0"/>
              <a:t>because a different loss function is used</a:t>
            </a:r>
            <a:endParaRPr lang="en-US" dirty="0">
              <a:latin typeface="Symbol" pitchFamily="34"/>
            </a:endParaRPr>
          </a:p>
          <a:p>
            <a:pPr lvl="0"/>
            <a:r>
              <a:rPr lang="en-US" sz="2400" dirty="0" smtClean="0"/>
              <a:t>Requires use of numeric optimization technique such as sequential minimal optimization</a:t>
            </a:r>
          </a:p>
          <a:p>
            <a:pPr lvl="0"/>
            <a:r>
              <a:rPr lang="en-US" sz="2400" dirty="0" smtClean="0"/>
              <a:t>Can we combine </a:t>
            </a:r>
            <a:r>
              <a:rPr lang="en-US" sz="2400" dirty="0"/>
              <a:t>the power of the kernel trick with </a:t>
            </a:r>
            <a:r>
              <a:rPr lang="en-US" sz="2400" dirty="0" smtClean="0"/>
              <a:t>the simplicity </a:t>
            </a:r>
            <a:r>
              <a:rPr lang="en-US" sz="2400" dirty="0"/>
              <a:t>of standard least-squares regression?</a:t>
            </a:r>
          </a:p>
          <a:p>
            <a:pPr lvl="1"/>
            <a:r>
              <a:rPr lang="en-US" sz="2400" dirty="0"/>
              <a:t>Yes! </a:t>
            </a:r>
            <a:r>
              <a:rPr lang="en-US" sz="2400" dirty="0" smtClean="0"/>
              <a:t>This yields </a:t>
            </a:r>
            <a:r>
              <a:rPr lang="en-US" sz="2400" i="1" dirty="0" smtClean="0"/>
              <a:t>kernel </a:t>
            </a:r>
            <a:r>
              <a:rPr lang="en-US" sz="2400" i="1" dirty="0"/>
              <a:t>ridge </a:t>
            </a:r>
            <a:r>
              <a:rPr lang="en-US" sz="2400" i="1" dirty="0" smtClean="0"/>
              <a:t>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16</a:t>
            </a:fld>
            <a:endParaRPr lang="uk-U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45996" y="-179388"/>
            <a:ext cx="787147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Comments on kernel </a:t>
            </a:r>
            <a:r>
              <a:rPr lang="en-US" sz="3600" dirty="0">
                <a:latin typeface="+mj-lt"/>
              </a:rPr>
              <a:t>r</a:t>
            </a:r>
            <a:r>
              <a:rPr lang="en-US" sz="3600" dirty="0" smtClean="0">
                <a:latin typeface="+mj-lt"/>
              </a:rPr>
              <a:t>idge </a:t>
            </a:r>
            <a:r>
              <a:rPr lang="en-US" sz="3600" dirty="0">
                <a:latin typeface="+mj-lt"/>
              </a:rPr>
              <a:t>r</a:t>
            </a:r>
            <a:r>
              <a:rPr lang="en-US" sz="3600" dirty="0" smtClean="0">
                <a:latin typeface="+mj-lt"/>
              </a:rPr>
              <a:t>egression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28951" y="1079501"/>
            <a:ext cx="7588515" cy="5083596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Like </a:t>
            </a:r>
            <a:r>
              <a:rPr lang="en-US" sz="2400" dirty="0" smtClean="0"/>
              <a:t>in an SVM</a:t>
            </a:r>
            <a:r>
              <a:rPr lang="en-US" sz="2400" dirty="0"/>
              <a:t>, </a:t>
            </a:r>
            <a:r>
              <a:rPr lang="en-US" sz="2400" dirty="0" smtClean="0"/>
              <a:t>the predicted </a:t>
            </a:r>
            <a:r>
              <a:rPr lang="en-US" sz="2400" dirty="0"/>
              <a:t>class value for a test instance </a:t>
            </a:r>
            <a:r>
              <a:rPr lang="en-US" sz="2400" dirty="0" smtClean="0"/>
              <a:t>is </a:t>
            </a:r>
            <a:r>
              <a:rPr lang="en-US" sz="2400" dirty="0"/>
              <a:t>expressed as a weighted sum </a:t>
            </a:r>
            <a:r>
              <a:rPr lang="en-US" sz="2400" dirty="0" smtClean="0"/>
              <a:t>of dot products</a:t>
            </a:r>
          </a:p>
          <a:p>
            <a:r>
              <a:rPr lang="en-US" sz="2400" dirty="0" smtClean="0"/>
              <a:t>But: all training instances are involved in this sum: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lvl="0"/>
            <a:r>
              <a:rPr lang="en-US" sz="2400" dirty="0"/>
              <a:t>Unlike </a:t>
            </a:r>
            <a:r>
              <a:rPr lang="en-US" sz="2400" dirty="0" smtClean="0"/>
              <a:t>in an SVM</a:t>
            </a:r>
            <a:r>
              <a:rPr lang="en-US" sz="2400" dirty="0"/>
              <a:t>, </a:t>
            </a:r>
            <a:r>
              <a:rPr lang="en-US" sz="2400" b="1" dirty="0"/>
              <a:t>all</a:t>
            </a:r>
            <a:r>
              <a:rPr lang="en-US" sz="2400" dirty="0"/>
              <a:t> training instances participate – not just support vectors</a:t>
            </a:r>
          </a:p>
          <a:p>
            <a:pPr lvl="1"/>
            <a:r>
              <a:rPr lang="en-US" sz="2400" dirty="0"/>
              <a:t>No sparseness </a:t>
            </a:r>
            <a:r>
              <a:rPr lang="en-US" sz="2400" dirty="0" smtClean="0"/>
              <a:t>in the </a:t>
            </a:r>
            <a:r>
              <a:rPr lang="en-US" sz="2400" dirty="0"/>
              <a:t>solution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no support vectors)</a:t>
            </a:r>
          </a:p>
          <a:p>
            <a:pPr lvl="0"/>
            <a:r>
              <a:rPr lang="en-US" sz="2400" dirty="0" smtClean="0"/>
              <a:t>Also, loss in ridge regression does </a:t>
            </a:r>
            <a:r>
              <a:rPr lang="en-US" sz="2400" dirty="0"/>
              <a:t>not ignore errors smaller than </a:t>
            </a:r>
            <a:r>
              <a:rPr lang="en-US" sz="2400" dirty="0">
                <a:latin typeface="Symbol" pitchFamily="34"/>
              </a:rPr>
              <a:t>e</a:t>
            </a:r>
          </a:p>
          <a:p>
            <a:pPr lvl="0"/>
            <a:r>
              <a:rPr lang="en-US" sz="2400" dirty="0" smtClean="0"/>
              <a:t>Moreover, squared </a:t>
            </a:r>
            <a:r>
              <a:rPr lang="en-US" sz="2400" dirty="0"/>
              <a:t>error </a:t>
            </a:r>
            <a:r>
              <a:rPr lang="en-US" sz="2400" dirty="0" smtClean="0"/>
              <a:t>is used instead </a:t>
            </a:r>
            <a:r>
              <a:rPr lang="en-US" sz="2400" dirty="0"/>
              <a:t>of absolute </a:t>
            </a:r>
            <a:r>
              <a:rPr lang="en-US" sz="2400" dirty="0" smtClean="0"/>
              <a:t>error so regression model is more sensitive to outliers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17</a:t>
            </a:fld>
            <a:endParaRPr lang="uk-U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05" y="2199380"/>
            <a:ext cx="1129995" cy="7102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76426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Performing kernel ridge </a:t>
            </a:r>
            <a:r>
              <a:rPr lang="en-US" sz="3600" dirty="0">
                <a:latin typeface="+mj-lt"/>
              </a:rPr>
              <a:t>r</a:t>
            </a:r>
            <a:r>
              <a:rPr lang="en-US" sz="3600" dirty="0" smtClean="0">
                <a:latin typeface="+mj-lt"/>
              </a:rPr>
              <a:t>egression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92951" y="996796"/>
            <a:ext cx="7822399" cy="55800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The penalized loss function that is optimized by kernel ridge regression is</a:t>
            </a:r>
          </a:p>
          <a:p>
            <a:pPr lvl="0"/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The user-specified parameter </a:t>
            </a:r>
            <a:r>
              <a:rPr lang="en-US" sz="2400" i="1" dirty="0" err="1" smtClean="0"/>
              <a:t>λ</a:t>
            </a:r>
            <a:r>
              <a:rPr lang="en-US" sz="2400" dirty="0" smtClean="0"/>
              <a:t> determines closeness of fit to the training data</a:t>
            </a:r>
          </a:p>
          <a:p>
            <a:r>
              <a:rPr lang="en-US" sz="2400" dirty="0" smtClean="0"/>
              <a:t>The coefficients can be found using matrix operations</a:t>
            </a:r>
          </a:p>
          <a:p>
            <a:r>
              <a:rPr lang="en-US" sz="2400" dirty="0" smtClean="0"/>
              <a:t>Standard </a:t>
            </a:r>
            <a:r>
              <a:rPr lang="en-US" sz="2400" dirty="0"/>
              <a:t>regression – invert an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>
                <a:latin typeface="Symbol" pitchFamily="34"/>
              </a:rPr>
              <a:t>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matrix (O(</a:t>
            </a:r>
            <a:r>
              <a:rPr lang="en-US" sz="2400" i="1" dirty="0"/>
              <a:t>m</a:t>
            </a:r>
            <a:r>
              <a:rPr lang="en-US" sz="2400" baseline="30000" dirty="0"/>
              <a:t>3</a:t>
            </a:r>
            <a:r>
              <a:rPr lang="en-US" sz="2400" dirty="0"/>
              <a:t>)),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/>
              <a:t>= #attributes</a:t>
            </a:r>
          </a:p>
          <a:p>
            <a:r>
              <a:rPr lang="en-US" sz="2400" dirty="0"/>
              <a:t>Kernel ridge regression – invert an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Symbol" pitchFamily="34"/>
              </a:rPr>
              <a:t>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matrix (O(</a:t>
            </a:r>
            <a:r>
              <a:rPr lang="en-US" sz="2400" i="1" dirty="0"/>
              <a:t>n</a:t>
            </a:r>
            <a:r>
              <a:rPr lang="en-US" sz="2400" baseline="30000" dirty="0"/>
              <a:t>3</a:t>
            </a:r>
            <a:r>
              <a:rPr lang="en-US" sz="2400" dirty="0"/>
              <a:t>)),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= #instances</a:t>
            </a:r>
            <a:endParaRPr lang="en-US" sz="2700" dirty="0"/>
          </a:p>
          <a:p>
            <a:pPr lvl="0"/>
            <a:r>
              <a:rPr lang="en-US" sz="2400" dirty="0"/>
              <a:t>Has an advantage if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non-linear fit is </a:t>
            </a:r>
            <a:r>
              <a:rPr lang="en-US" sz="2000" dirty="0" smtClean="0"/>
              <a:t>desired or</a:t>
            </a:r>
            <a:endParaRPr lang="en-US" sz="2000" dirty="0"/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here </a:t>
            </a:r>
            <a:r>
              <a:rPr lang="en-US" sz="2000" dirty="0"/>
              <a:t>are more attributes than training instances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18</a:t>
            </a:fld>
            <a:endParaRPr lang="uk-U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68" y="1338820"/>
            <a:ext cx="4258679" cy="10840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The kernel perceptron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2320" y="976112"/>
            <a:ext cx="7747279" cy="4948662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We can </a:t>
            </a:r>
            <a:r>
              <a:rPr lang="en-US" sz="2400" dirty="0"/>
              <a:t>use </a:t>
            </a:r>
            <a:r>
              <a:rPr lang="en-US" sz="2400" dirty="0" smtClean="0"/>
              <a:t>the “</a:t>
            </a:r>
            <a:r>
              <a:rPr lang="en-US" sz="2400" dirty="0"/>
              <a:t>kernel trick” to make </a:t>
            </a:r>
            <a:r>
              <a:rPr lang="en-US" sz="2400" dirty="0" smtClean="0"/>
              <a:t>a non</a:t>
            </a:r>
            <a:r>
              <a:rPr lang="en-US" sz="2400" dirty="0"/>
              <a:t>-linear classifier using </a:t>
            </a:r>
            <a:r>
              <a:rPr lang="en-US" sz="2400" dirty="0" smtClean="0"/>
              <a:t>the perceptron learning </a:t>
            </a:r>
            <a:r>
              <a:rPr lang="en-US" sz="2400" dirty="0"/>
              <a:t>rule</a:t>
            </a:r>
          </a:p>
          <a:p>
            <a:pPr lvl="0"/>
            <a:r>
              <a:rPr lang="en-US" sz="2400" dirty="0"/>
              <a:t>Observation: </a:t>
            </a:r>
            <a:r>
              <a:rPr lang="en-US" sz="2400" dirty="0" smtClean="0"/>
              <a:t>in perceptron learning rule, weight </a:t>
            </a:r>
            <a:r>
              <a:rPr lang="en-US" sz="2400" dirty="0"/>
              <a:t>vector is modified by adding or subtracting training instances</a:t>
            </a:r>
          </a:p>
          <a:p>
            <a:pPr lvl="0"/>
            <a:r>
              <a:rPr lang="en-US" sz="2400" dirty="0" smtClean="0"/>
              <a:t>Hence, we can </a:t>
            </a:r>
            <a:r>
              <a:rPr lang="en-US" sz="2400" dirty="0"/>
              <a:t>represent </a:t>
            </a:r>
            <a:r>
              <a:rPr lang="en-US" sz="2400" dirty="0" smtClean="0"/>
              <a:t>the learned weight </a:t>
            </a:r>
            <a:r>
              <a:rPr lang="en-US" sz="2400" dirty="0"/>
              <a:t>vector using all instances that have been misclassified:</a:t>
            </a:r>
          </a:p>
          <a:p>
            <a:pPr lvl="1"/>
            <a:r>
              <a:rPr lang="en-US" sz="2400" dirty="0" smtClean="0"/>
              <a:t>This means we can </a:t>
            </a:r>
            <a:r>
              <a:rPr lang="en-US" sz="2400" dirty="0"/>
              <a:t>use      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                   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instead of  </a:t>
            </a:r>
            <a:br>
              <a:rPr lang="en-US" sz="2400" dirty="0"/>
            </a:br>
            <a:r>
              <a:rPr lang="en-US" sz="2400" dirty="0"/>
              <a:t>( where </a:t>
            </a:r>
            <a:r>
              <a:rPr lang="en-US" sz="2400" i="1" dirty="0"/>
              <a:t>y </a:t>
            </a:r>
            <a:r>
              <a:rPr lang="en-US" sz="2400" dirty="0"/>
              <a:t>is either -1 or +1)</a:t>
            </a:r>
          </a:p>
          <a:p>
            <a:pPr lvl="0"/>
            <a:r>
              <a:rPr lang="en-US" sz="2400" dirty="0"/>
              <a:t>Now swap summation signs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Can be expressed as</a:t>
            </a:r>
            <a:r>
              <a:rPr lang="en-US" sz="2400" dirty="0" smtClean="0"/>
              <a:t>:</a:t>
            </a:r>
            <a:endParaRPr lang="en-US" sz="2400" dirty="0"/>
          </a:p>
          <a:p>
            <a:pPr lvl="0"/>
            <a:r>
              <a:rPr lang="en-US" sz="2400" dirty="0"/>
              <a:t>Can replace dot product by kernel: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967225"/>
              </p:ext>
            </p:extLst>
          </p:nvPr>
        </p:nvGraphicFramePr>
        <p:xfrm>
          <a:off x="5060578" y="4579058"/>
          <a:ext cx="1981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2" name="Equation" r:id="rId4" imgW="1181100" imgH="495300" progId="Equation.3">
                  <p:embed/>
                </p:oleObj>
              </mc:Choice>
              <mc:Fallback>
                <p:oleObj name="Equation" r:id="rId4" imgW="1181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0578" y="4579058"/>
                        <a:ext cx="1981200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294810"/>
              </p:ext>
            </p:extLst>
          </p:nvPr>
        </p:nvGraphicFramePr>
        <p:xfrm>
          <a:off x="4070350" y="3192126"/>
          <a:ext cx="1981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3" name="Equation" r:id="rId6" imgW="1181100" imgH="304800" progId="Equation.3">
                  <p:embed/>
                </p:oleObj>
              </mc:Choice>
              <mc:Fallback>
                <p:oleObj name="Equation" r:id="rId6" imgW="11811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0350" y="3192126"/>
                        <a:ext cx="1981200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19</a:t>
            </a:fld>
            <a:endParaRPr lang="uk-UA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337434"/>
              </p:ext>
            </p:extLst>
          </p:nvPr>
        </p:nvGraphicFramePr>
        <p:xfrm>
          <a:off x="5060578" y="4994189"/>
          <a:ext cx="17684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4" name="Equation" r:id="rId8" imgW="1054100" imgH="495300" progId="Equation.3">
                  <p:embed/>
                </p:oleObj>
              </mc:Choice>
              <mc:Fallback>
                <p:oleObj name="Equation" r:id="rId8" imgW="1054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60578" y="4994189"/>
                        <a:ext cx="1768475" cy="83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31648"/>
              </p:ext>
            </p:extLst>
          </p:nvPr>
        </p:nvGraphicFramePr>
        <p:xfrm>
          <a:off x="5060578" y="5409321"/>
          <a:ext cx="2130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5" name="Equation" r:id="rId10" imgW="1270000" imgH="304800" progId="Equation.3">
                  <p:embed/>
                </p:oleObj>
              </mc:Choice>
              <mc:Fallback>
                <p:oleObj name="Equation" r:id="rId10" imgW="1270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60578" y="5409321"/>
                        <a:ext cx="21304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677867"/>
              </p:ext>
            </p:extLst>
          </p:nvPr>
        </p:nvGraphicFramePr>
        <p:xfrm>
          <a:off x="4070350" y="3792445"/>
          <a:ext cx="830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46" name="Equation" r:id="rId12" imgW="495300" imgH="292100" progId="Equation.3">
                  <p:embed/>
                </p:oleObj>
              </mc:Choice>
              <mc:Fallback>
                <p:oleObj name="Equation" r:id="rId12" imgW="4953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70350" y="3792445"/>
                        <a:ext cx="830263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66427" y="-77788"/>
            <a:ext cx="8877573" cy="977901"/>
          </a:xfrm>
        </p:spPr>
        <p:txBody>
          <a:bodyPr wrap="square" lIns="90360" tIns="44280" rIns="90360" bIns="44280" anchorCtr="0">
            <a:normAutofit fontScale="90000"/>
          </a:bodyPr>
          <a:lstStyle/>
          <a:p>
            <a:pPr lvl="0"/>
            <a:r>
              <a:rPr lang="en-US" sz="3600" dirty="0" smtClean="0">
                <a:latin typeface="+mj-lt"/>
              </a:rPr>
              <a:t>Extending instance-based learning and linear models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3308" y="1176062"/>
            <a:ext cx="8030623" cy="295482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598"/>
              </a:spcBef>
            </a:pPr>
            <a:r>
              <a:rPr lang="en-US" sz="2400" dirty="0" smtClean="0"/>
              <a:t>7.2 Extending linear models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Support vector machines,</a:t>
            </a:r>
            <a:r>
              <a:rPr lang="en-US" sz="2000" dirty="0"/>
              <a:t> </a:t>
            </a:r>
            <a:r>
              <a:rPr lang="en-US" sz="2000" dirty="0" smtClean="0"/>
              <a:t>kernel ridge regression, kernel </a:t>
            </a:r>
            <a:r>
              <a:rPr lang="en-US" sz="2000" dirty="0" err="1" smtClean="0"/>
              <a:t>perceptrons</a:t>
            </a:r>
            <a:endParaRPr lang="en-US" sz="2000" dirty="0" smtClean="0"/>
          </a:p>
          <a:p>
            <a:pPr lvl="1">
              <a:spcBef>
                <a:spcPts val="598"/>
              </a:spcBef>
            </a:pPr>
            <a:r>
              <a:rPr lang="en-US" sz="2000" dirty="0" smtClean="0"/>
              <a:t>Multilayer </a:t>
            </a:r>
            <a:r>
              <a:rPr lang="en-US" sz="2000" dirty="0" err="1" smtClean="0"/>
              <a:t>perceptrons</a:t>
            </a:r>
            <a:r>
              <a:rPr lang="en-US" sz="2000" dirty="0" smtClean="0"/>
              <a:t> and radial basis function networks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Gradient descent</a:t>
            </a:r>
          </a:p>
          <a:p>
            <a:pPr>
              <a:spcBef>
                <a:spcPts val="598"/>
              </a:spcBef>
            </a:pPr>
            <a:r>
              <a:rPr lang="en-US" sz="2400" dirty="0" smtClean="0"/>
              <a:t>7.3 Numeric prediction with local linear models</a:t>
            </a:r>
            <a:endParaRPr lang="en-US" dirty="0"/>
          </a:p>
          <a:p>
            <a:pPr lvl="1">
              <a:spcBef>
                <a:spcPts val="598"/>
              </a:spcBef>
            </a:pPr>
            <a:r>
              <a:rPr lang="en-US" sz="2000" dirty="0" smtClean="0"/>
              <a:t>Model Trees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Learning rule sets with model trees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Locally weighted linear regression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48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61976" y="-179388"/>
            <a:ext cx="725805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Comments on kernel perceptron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0166" y="1370782"/>
            <a:ext cx="7817955" cy="3323217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Finds separating </a:t>
            </a:r>
            <a:r>
              <a:rPr lang="en-US" sz="2400" dirty="0" err="1"/>
              <a:t>hyperplane</a:t>
            </a:r>
            <a:r>
              <a:rPr lang="en-US" sz="2400" dirty="0"/>
              <a:t> in space created by kernel function (if it exists)</a:t>
            </a:r>
          </a:p>
          <a:p>
            <a:pPr lvl="1"/>
            <a:r>
              <a:rPr lang="en-US" sz="2000" dirty="0"/>
              <a:t>But: doesn't find maximum-margin </a:t>
            </a:r>
            <a:r>
              <a:rPr lang="en-US" sz="2000" dirty="0" err="1"/>
              <a:t>hyperplane</a:t>
            </a:r>
            <a:endParaRPr lang="en-US" sz="2000" dirty="0"/>
          </a:p>
          <a:p>
            <a:pPr lvl="0"/>
            <a:r>
              <a:rPr lang="en-US" sz="2400" dirty="0"/>
              <a:t>Easy to implement, supports incremental learning</a:t>
            </a:r>
          </a:p>
          <a:p>
            <a:pPr lvl="0"/>
            <a:r>
              <a:rPr lang="en-US" sz="2400" dirty="0" smtClean="0"/>
              <a:t>Perceptron </a:t>
            </a:r>
            <a:r>
              <a:rPr lang="en-US" sz="2400" dirty="0"/>
              <a:t>can be made more stable by using all weight vectors encountered during learning, not just </a:t>
            </a:r>
            <a:r>
              <a:rPr lang="en-US" sz="2400" dirty="0" smtClean="0"/>
              <a:t>the last </a:t>
            </a:r>
            <a:r>
              <a:rPr lang="en-US" sz="2400" dirty="0"/>
              <a:t>one </a:t>
            </a:r>
            <a:r>
              <a:rPr lang="en-US" sz="2400" dirty="0" smtClean="0"/>
              <a:t>(yields the </a:t>
            </a:r>
            <a:r>
              <a:rPr lang="en-US" sz="2400" i="1" dirty="0" smtClean="0"/>
              <a:t>voted </a:t>
            </a:r>
            <a:r>
              <a:rPr lang="en-US" sz="2400" i="1" dirty="0"/>
              <a:t>perceptron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Weight vectors vote on prediction (vote based on number of successful classifications since inception)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20</a:t>
            </a:fld>
            <a:endParaRPr lang="uk-U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Multilayer </a:t>
            </a:r>
            <a:r>
              <a:rPr lang="en-US" sz="3600" dirty="0" err="1">
                <a:latin typeface="+mj-lt"/>
              </a:rPr>
              <a:t>perceptrons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2328" y="1265991"/>
            <a:ext cx="7620670" cy="3570977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Using kernels is only one way to build nonlinear classifier based on </a:t>
            </a:r>
            <a:r>
              <a:rPr lang="en-US" sz="2400" dirty="0" err="1"/>
              <a:t>perceptrons</a:t>
            </a:r>
            <a:endParaRPr lang="en-US" sz="2400" dirty="0"/>
          </a:p>
          <a:p>
            <a:pPr lvl="0"/>
            <a:r>
              <a:rPr lang="en-US" sz="2400" dirty="0"/>
              <a:t>Can create network of </a:t>
            </a:r>
            <a:r>
              <a:rPr lang="en-US" sz="2400" dirty="0" err="1"/>
              <a:t>perceptrons</a:t>
            </a:r>
            <a:r>
              <a:rPr lang="en-US" sz="2400" dirty="0"/>
              <a:t> to approximate arbitrary target concepts</a:t>
            </a:r>
          </a:p>
          <a:p>
            <a:pPr lvl="0"/>
            <a:r>
              <a:rPr lang="en-US" sz="2400" dirty="0" smtClean="0"/>
              <a:t>A </a:t>
            </a:r>
            <a:r>
              <a:rPr lang="en-US" sz="2400" i="1" dirty="0" smtClean="0"/>
              <a:t>multilayer </a:t>
            </a:r>
            <a:r>
              <a:rPr lang="en-US" sz="2400" i="1" dirty="0"/>
              <a:t>perceptron</a:t>
            </a:r>
            <a:r>
              <a:rPr lang="en-US" sz="2400" dirty="0"/>
              <a:t> is an example of an artificial neural </a:t>
            </a:r>
            <a:r>
              <a:rPr lang="en-US" sz="2400" dirty="0" smtClean="0"/>
              <a:t>network build from </a:t>
            </a:r>
            <a:r>
              <a:rPr lang="en-US" sz="2400" dirty="0" err="1" smtClean="0"/>
              <a:t>perceptrons</a:t>
            </a:r>
            <a:endParaRPr lang="en-US" sz="2400" dirty="0"/>
          </a:p>
          <a:p>
            <a:r>
              <a:rPr lang="en-US" sz="2400" dirty="0"/>
              <a:t>Consists of: input layer, hidden layer(s), and output layer</a:t>
            </a:r>
          </a:p>
          <a:p>
            <a:pPr lvl="0"/>
            <a:r>
              <a:rPr lang="en-US" sz="2400" dirty="0"/>
              <a:t>Structure of MLP is usually found by experimentation</a:t>
            </a:r>
          </a:p>
          <a:p>
            <a:pPr lvl="0"/>
            <a:r>
              <a:rPr lang="en-US" sz="2400" dirty="0"/>
              <a:t>Parameters can be found using </a:t>
            </a:r>
            <a:r>
              <a:rPr lang="en-US" sz="2400" i="1" dirty="0" err="1"/>
              <a:t>backpropagation</a:t>
            </a:r>
            <a:endParaRPr lang="en-US" sz="2400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21</a:t>
            </a:fld>
            <a:endParaRPr lang="uk-U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014413"/>
            <a:ext cx="7258050" cy="1146175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75839" y="0"/>
            <a:ext cx="174204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88800" y="0"/>
            <a:ext cx="180000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751440" y="-720"/>
            <a:ext cx="1800000" cy="196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551440" y="-12960"/>
            <a:ext cx="551160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0" y="2520000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5400000" y="4372200"/>
            <a:ext cx="216000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3780000" y="2086920"/>
            <a:ext cx="2160000" cy="2233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7486560" y="2107800"/>
            <a:ext cx="1657439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8407800" y="3328919"/>
            <a:ext cx="180000" cy="180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94839" y="5102640"/>
            <a:ext cx="180000" cy="10152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860759" y="5154840"/>
            <a:ext cx="36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22</a:t>
            </a:fld>
            <a:endParaRPr lang="uk-U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err="1">
                <a:latin typeface="+mj-lt"/>
              </a:rPr>
              <a:t>Backpropagation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079500"/>
            <a:ext cx="7988146" cy="4464683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How to learn </a:t>
            </a:r>
            <a:r>
              <a:rPr lang="en-US" sz="2400" dirty="0" smtClean="0"/>
              <a:t>the weights </a:t>
            </a:r>
            <a:r>
              <a:rPr lang="en-US" sz="2400" dirty="0"/>
              <a:t>given </a:t>
            </a:r>
            <a:r>
              <a:rPr lang="en-US" sz="2400" dirty="0" smtClean="0"/>
              <a:t>a network </a:t>
            </a:r>
            <a:r>
              <a:rPr lang="en-US" sz="2400" dirty="0"/>
              <a:t>structure?</a:t>
            </a:r>
          </a:p>
          <a:p>
            <a:r>
              <a:rPr lang="en-US" sz="2400" dirty="0"/>
              <a:t>Cannot simply use perceptron learning rule because we have hidden layer(s)</a:t>
            </a:r>
          </a:p>
          <a:p>
            <a:r>
              <a:rPr lang="en-US" sz="2400" dirty="0"/>
              <a:t>Function we are trying to minimize: error</a:t>
            </a:r>
          </a:p>
          <a:p>
            <a:r>
              <a:rPr lang="en-US" sz="2400" dirty="0"/>
              <a:t>Can use a general function minimization technique called </a:t>
            </a:r>
            <a:r>
              <a:rPr lang="en-US" sz="2400" i="1" dirty="0"/>
              <a:t>gradient descent</a:t>
            </a:r>
          </a:p>
          <a:p>
            <a:pPr lvl="1"/>
            <a:r>
              <a:rPr lang="en-US" sz="2400" i="1" dirty="0" smtClean="0"/>
              <a:t>Activation function </a:t>
            </a:r>
            <a:r>
              <a:rPr lang="en-US" sz="2400" dirty="0" smtClean="0"/>
              <a:t>needs to provide gradient information: can use </a:t>
            </a:r>
            <a:r>
              <a:rPr lang="en-US" sz="2400" i="1" dirty="0"/>
              <a:t>sigmoid function</a:t>
            </a:r>
            <a:r>
              <a:rPr lang="en-US" sz="2400" dirty="0"/>
              <a:t> instead of threshold function</a:t>
            </a:r>
            <a:br>
              <a:rPr lang="en-US" sz="2400" dirty="0"/>
            </a:br>
            <a:endParaRPr lang="en-US" sz="2400" dirty="0" smtClean="0"/>
          </a:p>
          <a:p>
            <a:pPr marL="685800" lvl="2" indent="0">
              <a:buNone/>
            </a:pPr>
            <a:endParaRPr lang="en-US" sz="2000" dirty="0"/>
          </a:p>
          <a:p>
            <a:pPr lvl="1"/>
            <a:r>
              <a:rPr lang="en-US" sz="2400" dirty="0" smtClean="0"/>
              <a:t>Loss function also needs to provide gradient information: cannot use zero</a:t>
            </a:r>
            <a:r>
              <a:rPr lang="en-US" sz="2400" dirty="0"/>
              <a:t>-one loss, but can use squared error</a:t>
            </a:r>
            <a:endParaRPr lang="en-US" sz="25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84357"/>
              </p:ext>
            </p:extLst>
          </p:nvPr>
        </p:nvGraphicFramePr>
        <p:xfrm>
          <a:off x="3308270" y="4100894"/>
          <a:ext cx="193675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72" name="Equation" r:id="rId4" imgW="1155700" imgH="431800" progId="Equation.3">
                  <p:embed/>
                </p:oleObj>
              </mc:Choice>
              <mc:Fallback>
                <p:oleObj name="Equation" r:id="rId4" imgW="1155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8270" y="4100894"/>
                        <a:ext cx="1936750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51232"/>
              </p:ext>
            </p:extLst>
          </p:nvPr>
        </p:nvGraphicFramePr>
        <p:xfrm>
          <a:off x="3544888" y="5544183"/>
          <a:ext cx="17668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73" name="Equation" r:id="rId6" imgW="1054100" imgH="393700" progId="Equation.3">
                  <p:embed/>
                </p:oleObj>
              </mc:Choice>
              <mc:Fallback>
                <p:oleObj name="Equation" r:id="rId6" imgW="1054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44888" y="5544183"/>
                        <a:ext cx="1766887" cy="65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23</a:t>
            </a:fld>
            <a:endParaRPr lang="uk-U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15092" y="-117224"/>
            <a:ext cx="8000257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Threshold vs. sigmoid activation function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000" y="2160000"/>
            <a:ext cx="4320000" cy="30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80000" y="2160000"/>
            <a:ext cx="4247640" cy="302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24</a:t>
            </a:fld>
            <a:endParaRPr lang="uk-U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Gradient descent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99640" y="1093335"/>
            <a:ext cx="8229600" cy="5092932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Function: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+1</a:t>
            </a:r>
          </a:p>
          <a:p>
            <a:pPr lvl="0"/>
            <a:r>
              <a:rPr lang="en-US" sz="2400" dirty="0"/>
              <a:t>Derivative: 2</a:t>
            </a:r>
            <a:r>
              <a:rPr lang="en-US" sz="2400" i="1" dirty="0"/>
              <a:t>x</a:t>
            </a:r>
          </a:p>
          <a:p>
            <a:pPr lvl="0"/>
            <a:r>
              <a:rPr lang="en-US" sz="2400" dirty="0"/>
              <a:t>Learning rate: 0.1</a:t>
            </a:r>
          </a:p>
          <a:p>
            <a:pPr lvl="0"/>
            <a:r>
              <a:rPr lang="en-US" sz="2400" dirty="0"/>
              <a:t>Start value: 4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lvl="0"/>
            <a:endParaRPr lang="en-US" sz="2400" i="1" dirty="0"/>
          </a:p>
          <a:p>
            <a:pPr lvl="0"/>
            <a:endParaRPr lang="en-US" sz="2400" i="1" dirty="0" smtClean="0"/>
          </a:p>
          <a:p>
            <a:pPr lvl="0"/>
            <a:endParaRPr lang="en-US" sz="2400" i="1" dirty="0"/>
          </a:p>
          <a:p>
            <a:pPr lvl="0"/>
            <a:r>
              <a:rPr lang="en-US" sz="2400" i="1" dirty="0" smtClean="0"/>
              <a:t>Can </a:t>
            </a:r>
            <a:r>
              <a:rPr lang="en-US" sz="2400" i="1" dirty="0"/>
              <a:t>only find a local minimum!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1980000"/>
            <a:ext cx="4571640" cy="32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25</a:t>
            </a:fld>
            <a:endParaRPr lang="uk-U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Minimizing the error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2034" y="1079500"/>
            <a:ext cx="8229600" cy="763286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Need to find partial derivative of error function </a:t>
            </a:r>
            <a:r>
              <a:rPr lang="en-US" sz="2400" dirty="0" smtClean="0"/>
              <a:t>with respect to each </a:t>
            </a:r>
            <a:r>
              <a:rPr lang="en-US" sz="2400" dirty="0"/>
              <a:t>parameter </a:t>
            </a:r>
            <a:r>
              <a:rPr lang="en-US" sz="2400" dirty="0" smtClean="0"/>
              <a:t>(</a:t>
            </a:r>
            <a:r>
              <a:rPr lang="en-US" sz="2400" dirty="0"/>
              <a:t>i.e</a:t>
            </a:r>
            <a:r>
              <a:rPr lang="en-US" sz="2400" dirty="0" smtClean="0"/>
              <a:t>., </a:t>
            </a:r>
            <a:r>
              <a:rPr lang="en-US" sz="2400" dirty="0"/>
              <a:t>weight</a:t>
            </a:r>
            <a:r>
              <a:rPr lang="en-US" sz="2400" dirty="0" smtClean="0"/>
              <a:t>):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47002" y="2002636"/>
            <a:ext cx="4760639" cy="410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332570"/>
              </p:ext>
            </p:extLst>
          </p:nvPr>
        </p:nvGraphicFramePr>
        <p:xfrm>
          <a:off x="850900" y="2300288"/>
          <a:ext cx="2767013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3" name="Equation" r:id="rId5" imgW="1651000" imgH="2019300" progId="Equation.3">
                  <p:embed/>
                </p:oleObj>
              </mc:Choice>
              <mc:Fallback>
                <p:oleObj name="Equation" r:id="rId5" imgW="1651000" imgH="2019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900" y="2300288"/>
                        <a:ext cx="2767013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26</a:t>
            </a:fld>
            <a:endParaRPr lang="uk-U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Minimizing the error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9267" y="1079500"/>
            <a:ext cx="8044090" cy="76328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What about the weights for the connections from the input to the hidden layer</a:t>
            </a:r>
            <a:r>
              <a:rPr lang="en-US" sz="2400" dirty="0" smtClean="0"/>
              <a:t>? More application of the chain rule</a:t>
            </a:r>
            <a:r>
              <a:rPr lang="is-IS" sz="2400" dirty="0" smtClean="0"/>
              <a:t>…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05679" y="2189160"/>
            <a:ext cx="4760639" cy="4102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621384"/>
              </p:ext>
            </p:extLst>
          </p:nvPr>
        </p:nvGraphicFramePr>
        <p:xfrm>
          <a:off x="603509" y="2333638"/>
          <a:ext cx="38100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5" name="Equation" r:id="rId5" imgW="2273300" imgH="2133600" progId="Equation.3">
                  <p:embed/>
                </p:oleObj>
              </mc:Choice>
              <mc:Fallback>
                <p:oleObj name="Equation" r:id="rId5" imgW="2273300" imgH="2133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509" y="2333638"/>
                        <a:ext cx="3810000" cy="357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27</a:t>
            </a:fld>
            <a:endParaRPr lang="uk-U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Remarks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2320" y="1131008"/>
            <a:ext cx="8231611" cy="4608954"/>
          </a:xfrm>
        </p:spPr>
        <p:txBody>
          <a:bodyPr wrap="square">
            <a:spAutoFit/>
          </a:bodyPr>
          <a:lstStyle/>
          <a:p>
            <a:pPr lvl="0"/>
            <a:r>
              <a:rPr lang="en-US" sz="2600" dirty="0" smtClean="0"/>
              <a:t>The same </a:t>
            </a:r>
            <a:r>
              <a:rPr lang="en-US" sz="2600" dirty="0"/>
              <a:t>process works for multiple hidden layers and multiple output units (</a:t>
            </a:r>
            <a:r>
              <a:rPr lang="en-US" sz="2600" dirty="0" smtClean="0"/>
              <a:t>e.g., </a:t>
            </a:r>
            <a:r>
              <a:rPr lang="en-US" sz="2600" dirty="0"/>
              <a:t>for multiple classes)</a:t>
            </a:r>
          </a:p>
          <a:p>
            <a:pPr lvl="0"/>
            <a:r>
              <a:rPr lang="en-US" sz="2600" dirty="0"/>
              <a:t>Can update weights after all training instances have been processed or incrementally:</a:t>
            </a:r>
          </a:p>
          <a:p>
            <a:pPr lvl="1"/>
            <a:r>
              <a:rPr lang="en-US" sz="2000" i="1" dirty="0"/>
              <a:t>batch</a:t>
            </a:r>
            <a:r>
              <a:rPr lang="en-US" sz="2000" dirty="0"/>
              <a:t> </a:t>
            </a:r>
            <a:r>
              <a:rPr lang="en-US" sz="2000" i="1" dirty="0"/>
              <a:t>learning</a:t>
            </a:r>
            <a:r>
              <a:rPr lang="en-US" sz="2000" dirty="0"/>
              <a:t> vs. </a:t>
            </a:r>
            <a:r>
              <a:rPr lang="en-US" sz="2000" i="1" dirty="0"/>
              <a:t>stochastic </a:t>
            </a:r>
            <a:r>
              <a:rPr lang="en-US" sz="2000" i="1" dirty="0" err="1"/>
              <a:t>backpropagation</a:t>
            </a:r>
            <a:endParaRPr lang="en-US" sz="2000" i="1" dirty="0"/>
          </a:p>
          <a:p>
            <a:pPr lvl="1"/>
            <a:r>
              <a:rPr lang="en-US" sz="2000" dirty="0"/>
              <a:t>Weights are initialized to small random values</a:t>
            </a:r>
            <a:endParaRPr lang="en-US" sz="2400" dirty="0"/>
          </a:p>
          <a:p>
            <a:pPr lvl="0"/>
            <a:r>
              <a:rPr lang="en-US" sz="2600" dirty="0"/>
              <a:t>How to avoid </a:t>
            </a:r>
            <a:r>
              <a:rPr lang="en-US" sz="2600" dirty="0" err="1"/>
              <a:t>overfitting</a:t>
            </a:r>
            <a:r>
              <a:rPr lang="en-US" sz="2600" dirty="0"/>
              <a:t>?</a:t>
            </a:r>
          </a:p>
          <a:p>
            <a:pPr lvl="1"/>
            <a:r>
              <a:rPr lang="en-US" sz="2000" i="1" dirty="0"/>
              <a:t>Early stopping</a:t>
            </a:r>
            <a:r>
              <a:rPr lang="en-US" sz="2000" dirty="0"/>
              <a:t>: use validation set to check when to stop</a:t>
            </a:r>
          </a:p>
          <a:p>
            <a:pPr lvl="1"/>
            <a:r>
              <a:rPr lang="en-US" sz="2000" i="1" dirty="0"/>
              <a:t>Weight decay</a:t>
            </a:r>
            <a:r>
              <a:rPr lang="en-US" sz="2000" dirty="0"/>
              <a:t>: add penalty term to error function</a:t>
            </a:r>
            <a:endParaRPr lang="en-US" sz="2400" dirty="0"/>
          </a:p>
          <a:p>
            <a:pPr lvl="0"/>
            <a:r>
              <a:rPr lang="en-US" sz="2600" dirty="0"/>
              <a:t>How to speed up learning?</a:t>
            </a:r>
          </a:p>
          <a:p>
            <a:pPr lvl="1"/>
            <a:r>
              <a:rPr lang="en-US" sz="2000" i="1" dirty="0"/>
              <a:t>Momentum</a:t>
            </a:r>
            <a:r>
              <a:rPr lang="en-US" sz="2000" dirty="0"/>
              <a:t>: re-use proportion of old weight change</a:t>
            </a:r>
          </a:p>
          <a:p>
            <a:pPr lvl="1"/>
            <a:r>
              <a:rPr lang="en-US" sz="2000" dirty="0"/>
              <a:t>Use optimization method that employs 2nd derivative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28</a:t>
            </a:fld>
            <a:endParaRPr lang="uk-U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7285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Radial basis function networks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2863" y="1320407"/>
            <a:ext cx="7984797" cy="3482107"/>
          </a:xfrm>
        </p:spPr>
        <p:txBody>
          <a:bodyPr wrap="square">
            <a:spAutoFit/>
          </a:bodyPr>
          <a:lstStyle/>
          <a:p>
            <a:pPr lvl="0"/>
            <a:r>
              <a:rPr lang="en-US" sz="2400" i="1" dirty="0" smtClean="0"/>
              <a:t>RBF network</a:t>
            </a:r>
            <a:r>
              <a:rPr lang="en-US" sz="2400" dirty="0" smtClean="0"/>
              <a:t>: </a:t>
            </a:r>
            <a:r>
              <a:rPr lang="en-US" sz="2400" dirty="0"/>
              <a:t>a</a:t>
            </a:r>
            <a:r>
              <a:rPr lang="en-US" sz="2400" dirty="0" smtClean="0"/>
              <a:t>nother </a:t>
            </a:r>
            <a:r>
              <a:rPr lang="en-US" sz="2400" dirty="0"/>
              <a:t>type of </a:t>
            </a:r>
            <a:r>
              <a:rPr lang="en-US" sz="2400" i="1" dirty="0" err="1"/>
              <a:t>feedforward</a:t>
            </a:r>
            <a:r>
              <a:rPr lang="en-US" sz="2400" i="1" dirty="0"/>
              <a:t> </a:t>
            </a:r>
            <a:r>
              <a:rPr lang="en-US" sz="2400" i="1" dirty="0" smtClean="0"/>
              <a:t>network,</a:t>
            </a:r>
            <a:r>
              <a:rPr lang="en-US" sz="2400" dirty="0" smtClean="0"/>
              <a:t> </a:t>
            </a:r>
            <a:r>
              <a:rPr lang="en-US" sz="2400" dirty="0"/>
              <a:t>with two layers (plus the input layer)</a:t>
            </a:r>
          </a:p>
          <a:p>
            <a:pPr lvl="0"/>
            <a:r>
              <a:rPr lang="en-US" sz="2400" dirty="0"/>
              <a:t>Hidden units represent points in instance space and activation depends on </a:t>
            </a:r>
            <a:r>
              <a:rPr lang="en-US" sz="2400" dirty="0" smtClean="0"/>
              <a:t>distance to these points</a:t>
            </a:r>
            <a:endParaRPr lang="en-US" sz="2800" dirty="0"/>
          </a:p>
          <a:p>
            <a:pPr lvl="1"/>
            <a:r>
              <a:rPr lang="en-US" sz="2000" dirty="0"/>
              <a:t>To this end, distance is converted into </a:t>
            </a:r>
            <a:r>
              <a:rPr lang="en-US" sz="2000" dirty="0" smtClean="0"/>
              <a:t>a similarity score using a Gaussian </a:t>
            </a:r>
            <a:r>
              <a:rPr lang="en-US" sz="2000" dirty="0"/>
              <a:t>activation function</a:t>
            </a:r>
          </a:p>
          <a:p>
            <a:pPr lvl="1"/>
            <a:r>
              <a:rPr lang="en-US" sz="2000" dirty="0"/>
              <a:t>Width </a:t>
            </a:r>
            <a:r>
              <a:rPr lang="en-US" sz="2000" dirty="0" smtClean="0"/>
              <a:t>of Gaussian may </a:t>
            </a:r>
            <a:r>
              <a:rPr lang="en-US" sz="2000" dirty="0"/>
              <a:t>be different for each hidden unit</a:t>
            </a:r>
          </a:p>
          <a:p>
            <a:pPr lvl="1"/>
            <a:r>
              <a:rPr lang="en-US" sz="2000" dirty="0"/>
              <a:t>Points of equal activation </a:t>
            </a:r>
            <a:r>
              <a:rPr lang="en-US" sz="2000" dirty="0" smtClean="0"/>
              <a:t>of units in hidden layer form </a:t>
            </a:r>
            <a:r>
              <a:rPr lang="en-US" sz="2000" dirty="0" err="1"/>
              <a:t>hypersphere</a:t>
            </a:r>
            <a:r>
              <a:rPr lang="en-US" sz="2000" dirty="0"/>
              <a:t> (or </a:t>
            </a:r>
            <a:r>
              <a:rPr lang="en-US" sz="2000" dirty="0" err="1"/>
              <a:t>hyperellipsoid</a:t>
            </a:r>
            <a:r>
              <a:rPr lang="en-US" sz="2000" dirty="0"/>
              <a:t>) as opposed to </a:t>
            </a:r>
            <a:r>
              <a:rPr lang="en-US" sz="2000" dirty="0" err="1"/>
              <a:t>hyperplane</a:t>
            </a:r>
            <a:endParaRPr lang="en-US" sz="2800" dirty="0"/>
          </a:p>
          <a:p>
            <a:pPr lvl="0"/>
            <a:r>
              <a:rPr lang="en-US" sz="2400" dirty="0"/>
              <a:t>Output layer </a:t>
            </a:r>
            <a:r>
              <a:rPr lang="en-US" sz="2400" dirty="0" smtClean="0"/>
              <a:t>is the same </a:t>
            </a:r>
            <a:r>
              <a:rPr lang="en-US" sz="2400" dirty="0"/>
              <a:t>as </a:t>
            </a:r>
            <a:r>
              <a:rPr lang="en-US" sz="2400" dirty="0" smtClean="0"/>
              <a:t>in a multi-layer perceptron</a:t>
            </a:r>
            <a:endParaRPr lang="en-US" sz="3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29</a:t>
            </a:fld>
            <a:endParaRPr lang="uk-U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Extending Linear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649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Learning RBF networks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3070" y="994516"/>
            <a:ext cx="8605595" cy="5384550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 smtClean="0"/>
              <a:t>Parameters to be learned: </a:t>
            </a:r>
            <a:r>
              <a:rPr lang="en-US" sz="2400" dirty="0"/>
              <a:t>centers and widths of the RBFs + weights in output layer</a:t>
            </a:r>
          </a:p>
          <a:p>
            <a:pPr lvl="0"/>
            <a:r>
              <a:rPr lang="en-US" sz="2400" dirty="0"/>
              <a:t>Can learn </a:t>
            </a:r>
            <a:r>
              <a:rPr lang="en-US" sz="2400" dirty="0" smtClean="0"/>
              <a:t>the two </a:t>
            </a:r>
            <a:r>
              <a:rPr lang="en-US" sz="2400" dirty="0"/>
              <a:t>sets of parameters independently and still get </a:t>
            </a:r>
            <a:r>
              <a:rPr lang="en-US" sz="2400" dirty="0" smtClean="0"/>
              <a:t>fairly accurate </a:t>
            </a:r>
            <a:r>
              <a:rPr lang="en-US" sz="2400" dirty="0"/>
              <a:t>models</a:t>
            </a:r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.: clusters from </a:t>
            </a:r>
            <a:r>
              <a:rPr lang="en-US" sz="2000" i="1" dirty="0"/>
              <a:t>k</a:t>
            </a:r>
            <a:r>
              <a:rPr lang="en-US" sz="2000" dirty="0"/>
              <a:t>-means can be used to form basis functions</a:t>
            </a:r>
          </a:p>
          <a:p>
            <a:pPr lvl="1"/>
            <a:r>
              <a:rPr lang="en-US" sz="2000" dirty="0"/>
              <a:t>Linear model </a:t>
            </a:r>
            <a:r>
              <a:rPr lang="en-US" sz="2000" dirty="0" smtClean="0"/>
              <a:t>for output layer can be based </a:t>
            </a:r>
            <a:r>
              <a:rPr lang="en-US" sz="2000" dirty="0"/>
              <a:t>on fixed </a:t>
            </a:r>
            <a:r>
              <a:rPr lang="en-US" sz="2000" dirty="0" smtClean="0"/>
              <a:t>RBFs found using clustering, which makes </a:t>
            </a:r>
            <a:r>
              <a:rPr lang="en-US" sz="2000" dirty="0"/>
              <a:t>learning </a:t>
            </a:r>
            <a:r>
              <a:rPr lang="en-US" sz="2000" dirty="0" smtClean="0"/>
              <a:t>very </a:t>
            </a:r>
            <a:r>
              <a:rPr lang="en-US" sz="2000" dirty="0"/>
              <a:t>efficient</a:t>
            </a:r>
            <a:endParaRPr lang="en-US" sz="2400" dirty="0"/>
          </a:p>
          <a:p>
            <a:pPr lvl="0"/>
            <a:r>
              <a:rPr lang="en-US" sz="2400" dirty="0" smtClean="0"/>
              <a:t>However, for best accuracy it is best to train the entire network in a fully supervised manner</a:t>
            </a:r>
          </a:p>
          <a:p>
            <a:pPr lvl="1"/>
            <a:r>
              <a:rPr lang="en-US" sz="2000" dirty="0" smtClean="0"/>
              <a:t>Can use the same methods that are used for training multilayer </a:t>
            </a:r>
            <a:r>
              <a:rPr lang="en-US" sz="2000" dirty="0" err="1" smtClean="0"/>
              <a:t>perceptrons</a:t>
            </a:r>
            <a:endParaRPr lang="en-US" sz="2000" dirty="0" smtClean="0"/>
          </a:p>
          <a:p>
            <a:pPr lvl="0"/>
            <a:r>
              <a:rPr lang="en-US" sz="2400" dirty="0" smtClean="0"/>
              <a:t>Disadvantage of standard RBF networks: </a:t>
            </a:r>
            <a:r>
              <a:rPr lang="en-US" sz="2400" dirty="0"/>
              <a:t>no built-in attribute weighting based on </a:t>
            </a:r>
            <a:r>
              <a:rPr lang="en-US" sz="2400" dirty="0" smtClean="0"/>
              <a:t>relevance</a:t>
            </a:r>
          </a:p>
          <a:p>
            <a:pPr lvl="1"/>
            <a:r>
              <a:rPr lang="en-US" sz="2000" dirty="0" smtClean="0"/>
              <a:t>But: can introduce attribute weights into the distance function</a:t>
            </a:r>
            <a:endParaRPr lang="en-US" sz="2000" dirty="0"/>
          </a:p>
          <a:p>
            <a:pPr lvl="0"/>
            <a:r>
              <a:rPr lang="en-US" sz="2400" dirty="0"/>
              <a:t>RBF networks are related to RBF </a:t>
            </a:r>
            <a:r>
              <a:rPr lang="en-US" sz="2400" dirty="0" smtClean="0"/>
              <a:t>SVMs, which have a basis function centered on each support vector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30</a:t>
            </a:fld>
            <a:endParaRPr lang="uk-U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1663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Stochastic gradient descent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4380" y="1068736"/>
            <a:ext cx="7550484" cy="56943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We have have </a:t>
            </a:r>
            <a:r>
              <a:rPr lang="en-US" sz="2400" dirty="0"/>
              <a:t>seen gradient descent + stochastic </a:t>
            </a:r>
            <a:r>
              <a:rPr lang="en-US" sz="2400" dirty="0" smtClean="0"/>
              <a:t>gradient descent for </a:t>
            </a:r>
            <a:r>
              <a:rPr lang="en-US" sz="2400" dirty="0"/>
              <a:t>learning weights in a neural network</a:t>
            </a:r>
          </a:p>
          <a:p>
            <a:pPr lvl="0"/>
            <a:r>
              <a:rPr lang="en-US" sz="2400" dirty="0"/>
              <a:t>Gradient descent is a general-purpose optimization technique</a:t>
            </a:r>
          </a:p>
          <a:p>
            <a:pPr lvl="1"/>
            <a:r>
              <a:rPr lang="en-US" sz="2000" dirty="0"/>
              <a:t>Can be applied whenever the objective function is </a:t>
            </a:r>
            <a:r>
              <a:rPr lang="en-US" sz="2000" i="1" dirty="0"/>
              <a:t>differentiable</a:t>
            </a:r>
          </a:p>
          <a:p>
            <a:pPr lvl="1"/>
            <a:r>
              <a:rPr lang="en-US" sz="2000" dirty="0"/>
              <a:t>Actually, can be used even when the objective function is not completely differentiable!</a:t>
            </a:r>
          </a:p>
          <a:p>
            <a:pPr lvl="1"/>
            <a:r>
              <a:rPr lang="en-US" sz="2000" dirty="0" smtClean="0"/>
              <a:t>This based on the concept of </a:t>
            </a:r>
            <a:r>
              <a:rPr lang="en-US" sz="2000" i="1" dirty="0" err="1" smtClean="0"/>
              <a:t>subgradients</a:t>
            </a:r>
            <a:r>
              <a:rPr lang="en-US" sz="2000" dirty="0" smtClean="0"/>
              <a:t>, which we will not get into here</a:t>
            </a:r>
            <a:endParaRPr lang="en-US" sz="2700" i="1" dirty="0"/>
          </a:p>
          <a:p>
            <a:pPr lvl="0"/>
            <a:r>
              <a:rPr lang="en-US" sz="2400" dirty="0"/>
              <a:t>One application: </a:t>
            </a:r>
            <a:r>
              <a:rPr lang="en-US" sz="2400" dirty="0" smtClean="0"/>
              <a:t>learning </a:t>
            </a:r>
            <a:r>
              <a:rPr lang="en-US" sz="2400" dirty="0"/>
              <a:t>linear models – e.g. linear SVMs or logistic </a:t>
            </a:r>
            <a:r>
              <a:rPr lang="en-US" sz="2400" dirty="0" smtClean="0"/>
              <a:t>regression</a:t>
            </a:r>
          </a:p>
          <a:p>
            <a:pPr lvl="0"/>
            <a:r>
              <a:rPr lang="en-US" sz="2400" dirty="0" smtClean="0"/>
              <a:t>Very fast, simple method for learning from large datasets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31</a:t>
            </a:fld>
            <a:endParaRPr lang="uk-U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88637" y="-179388"/>
            <a:ext cx="7059612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Stochastic gradient descent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6630" y="1365250"/>
            <a:ext cx="7968720" cy="4651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Learning linear models using gradient descent is easier than optimizing non-linear </a:t>
            </a:r>
            <a:r>
              <a:rPr lang="en-US" sz="2400" dirty="0" smtClean="0"/>
              <a:t>neural networks</a:t>
            </a:r>
            <a:endParaRPr lang="en-US" sz="2400" dirty="0"/>
          </a:p>
          <a:p>
            <a:r>
              <a:rPr lang="en-US" sz="2400" dirty="0"/>
              <a:t>Objective function has </a:t>
            </a:r>
            <a:r>
              <a:rPr lang="en-US" sz="2400" dirty="0" smtClean="0"/>
              <a:t>a single global </a:t>
            </a:r>
            <a:r>
              <a:rPr lang="en-US" sz="2400" dirty="0"/>
              <a:t>minimum rather than </a:t>
            </a:r>
            <a:r>
              <a:rPr lang="en-US" sz="2400" dirty="0" smtClean="0"/>
              <a:t>several local </a:t>
            </a:r>
            <a:r>
              <a:rPr lang="en-US" sz="2400" dirty="0"/>
              <a:t>minima</a:t>
            </a:r>
          </a:p>
          <a:p>
            <a:pPr lvl="0"/>
            <a:r>
              <a:rPr lang="en-US" sz="2400" dirty="0"/>
              <a:t>Stochastic gradient descent is fast, uses little memory and is suitable for incremental online </a:t>
            </a:r>
            <a:r>
              <a:rPr lang="en-US" sz="2400" dirty="0" smtClean="0"/>
              <a:t>learning</a:t>
            </a:r>
          </a:p>
          <a:p>
            <a:pPr lvl="0"/>
            <a:r>
              <a:rPr lang="en-US" sz="2400" dirty="0" smtClean="0"/>
              <a:t>Let us look at how to apply stochastic gradient descent to learn a linear support vector machine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32</a:t>
            </a:fld>
            <a:endParaRPr lang="uk-U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515366" y="-179388"/>
            <a:ext cx="7069137" cy="1144588"/>
          </a:xfrm>
        </p:spPr>
        <p:txBody>
          <a:bodyPr/>
          <a:lstStyle/>
          <a:p>
            <a:pPr lvl="0"/>
            <a:r>
              <a:rPr lang="en-US" sz="3600" dirty="0" smtClean="0">
                <a:latin typeface="+mj-lt"/>
              </a:rPr>
              <a:t>Loss functions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2100" y="965200"/>
            <a:ext cx="7377500" cy="5694363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For SVMs, the error function (to be minimized) is called the </a:t>
            </a:r>
            <a:r>
              <a:rPr lang="en-US" sz="2400" i="1" dirty="0"/>
              <a:t>hinge </a:t>
            </a:r>
            <a:r>
              <a:rPr lang="en-US" sz="2400" i="1" dirty="0" smtClean="0"/>
              <a:t>loss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01774" y="1725222"/>
            <a:ext cx="6106319" cy="42908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33</a:t>
            </a:fld>
            <a:endParaRPr lang="uk-U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758" y="6198134"/>
            <a:ext cx="4812417" cy="31643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96252" y="-108344"/>
            <a:ext cx="5808111" cy="1144588"/>
          </a:xfrm>
        </p:spPr>
        <p:txBody>
          <a:bodyPr/>
          <a:lstStyle/>
          <a:p>
            <a:pPr lvl="0"/>
            <a:r>
              <a:rPr lang="en-US" sz="3600" dirty="0" smtClean="0">
                <a:latin typeface="+mj-lt"/>
              </a:rPr>
              <a:t>Optimizing the hinge loss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9945" y="1163350"/>
            <a:ext cx="7536985" cy="5408899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 the linearly separable case, the hinge loss is 0 for a function that successfully separates the data</a:t>
            </a:r>
          </a:p>
          <a:p>
            <a:pPr lvl="1"/>
            <a:r>
              <a:rPr lang="en-US" sz="2000" dirty="0"/>
              <a:t>The </a:t>
            </a:r>
            <a:r>
              <a:rPr lang="en-US" sz="2000" i="1" dirty="0"/>
              <a:t>maximum margin </a:t>
            </a:r>
            <a:r>
              <a:rPr lang="en-US" sz="2000" dirty="0" err="1"/>
              <a:t>hyperplane</a:t>
            </a:r>
            <a:r>
              <a:rPr lang="en-US" sz="2000" dirty="0"/>
              <a:t> is given by the smallest</a:t>
            </a:r>
            <a:r>
              <a:rPr lang="en-US" sz="2000" b="1" dirty="0"/>
              <a:t> </a:t>
            </a:r>
            <a:r>
              <a:rPr lang="en-US" sz="2000" dirty="0"/>
              <a:t>weight vector that achieves 0 hinge </a:t>
            </a:r>
            <a:r>
              <a:rPr lang="en-US" sz="2000" dirty="0" smtClean="0"/>
              <a:t>loss</a:t>
            </a:r>
          </a:p>
          <a:p>
            <a:pPr lvl="1"/>
            <a:r>
              <a:rPr lang="en-US" sz="2000" dirty="0" smtClean="0"/>
              <a:t>Corresponding optimization problem that needs to be solved: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0"/>
            <a:r>
              <a:rPr lang="en-US" sz="2400" dirty="0" smtClean="0"/>
              <a:t>But: hinge </a:t>
            </a:r>
            <a:r>
              <a:rPr lang="en-US" sz="2400" dirty="0"/>
              <a:t>loss is not differentiable at </a:t>
            </a:r>
            <a:r>
              <a:rPr lang="en-US" sz="2400" i="1" dirty="0"/>
              <a:t>z </a:t>
            </a:r>
            <a:r>
              <a:rPr lang="en-US" sz="2400" dirty="0"/>
              <a:t>= 1; </a:t>
            </a:r>
            <a:r>
              <a:rPr lang="en-US" sz="2400" dirty="0" smtClean="0"/>
              <a:t>cannot compute gradient for all values of </a:t>
            </a:r>
            <a:r>
              <a:rPr lang="en-US" sz="2400" i="1" dirty="0" smtClean="0"/>
              <a:t>z</a:t>
            </a:r>
            <a:endParaRPr lang="en-US" sz="2400" i="1" dirty="0"/>
          </a:p>
          <a:p>
            <a:pPr lvl="1"/>
            <a:r>
              <a:rPr lang="en-US" sz="2000" dirty="0" smtClean="0"/>
              <a:t>Can use </a:t>
            </a:r>
            <a:r>
              <a:rPr lang="en-US" sz="2000" i="1" dirty="0" err="1" smtClean="0"/>
              <a:t>subgradient</a:t>
            </a:r>
            <a:r>
              <a:rPr lang="en-US" sz="2000" i="1" dirty="0" smtClean="0"/>
              <a:t> </a:t>
            </a:r>
            <a:r>
              <a:rPr lang="en-US" sz="2000" i="1" dirty="0"/>
              <a:t>– </a:t>
            </a:r>
            <a:r>
              <a:rPr lang="en-US" sz="2000" dirty="0"/>
              <a:t>something that resembles a gradient</a:t>
            </a:r>
          </a:p>
          <a:p>
            <a:pPr lvl="1"/>
            <a:r>
              <a:rPr lang="en-US" sz="2000" dirty="0" smtClean="0"/>
              <a:t>Can use </a:t>
            </a:r>
            <a:r>
              <a:rPr lang="en-US" sz="2000" dirty="0"/>
              <a:t>0 at </a:t>
            </a:r>
            <a:r>
              <a:rPr lang="en-US" sz="2000" i="1" dirty="0"/>
              <a:t>z = </a:t>
            </a:r>
            <a:r>
              <a:rPr lang="en-US" sz="2000" dirty="0"/>
              <a:t>1</a:t>
            </a:r>
          </a:p>
          <a:p>
            <a:pPr lvl="1"/>
            <a:r>
              <a:rPr lang="en-US" sz="2000" dirty="0"/>
              <a:t>In fact, loss is 0 for </a:t>
            </a:r>
            <a:r>
              <a:rPr lang="en-US" sz="2000" i="1" dirty="0"/>
              <a:t>z</a:t>
            </a:r>
            <a:r>
              <a:rPr lang="en-US" sz="2000" dirty="0"/>
              <a:t> </a:t>
            </a:r>
            <a:r>
              <a:rPr lang="en-US" sz="2000" dirty="0">
                <a:latin typeface="Symbol" pitchFamily="34"/>
              </a:rPr>
              <a:t></a:t>
            </a:r>
            <a:r>
              <a:rPr lang="en-US" sz="2000" dirty="0"/>
              <a:t> 1, so </a:t>
            </a:r>
            <a:r>
              <a:rPr lang="en-US" sz="2000" dirty="0" smtClean="0"/>
              <a:t>we can </a:t>
            </a:r>
            <a:r>
              <a:rPr lang="en-US" sz="2000" dirty="0"/>
              <a:t>focus on  z </a:t>
            </a:r>
            <a:r>
              <a:rPr lang="en-US" sz="2000" dirty="0">
                <a:latin typeface="Symbol" pitchFamily="34"/>
              </a:rPr>
              <a:t></a:t>
            </a:r>
            <a:r>
              <a:rPr lang="en-US" sz="2000" dirty="0"/>
              <a:t> 1 and proceed as </a:t>
            </a:r>
            <a:r>
              <a:rPr lang="en-US" sz="2000" dirty="0" smtClean="0"/>
              <a:t>usual with stochastic gradient descent</a:t>
            </a:r>
          </a:p>
          <a:p>
            <a:r>
              <a:rPr lang="en-US" sz="2400" dirty="0" smtClean="0"/>
              <a:t>Also yields a solution if the data is not separable</a:t>
            </a:r>
            <a:endParaRPr lang="en-US" sz="2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34</a:t>
            </a:fld>
            <a:endParaRPr lang="uk-UA"/>
          </a:p>
        </p:txBody>
      </p:sp>
      <p:sp>
        <p:nvSpPr>
          <p:cNvPr id="8" name="Left Brace 7"/>
          <p:cNvSpPr/>
          <p:nvPr/>
        </p:nvSpPr>
        <p:spPr>
          <a:xfrm rot="16200000">
            <a:off x="5355533" y="3263430"/>
            <a:ext cx="184168" cy="383521"/>
          </a:xfrm>
          <a:prstGeom prst="leftBrace">
            <a:avLst>
              <a:gd name="adj1" fmla="val 8333"/>
              <a:gd name="adj2" fmla="val 45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88963" y="3214757"/>
            <a:ext cx="701591" cy="1332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8682" y="2886300"/>
            <a:ext cx="1524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ser-specified</a:t>
            </a:r>
          </a:p>
          <a:p>
            <a:r>
              <a:rPr lang="en-US" dirty="0" smtClean="0"/>
              <a:t>regularization</a:t>
            </a:r>
          </a:p>
          <a:p>
            <a:r>
              <a:rPr lang="en-US" dirty="0" smtClean="0"/>
              <a:t>parameter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833450"/>
              </p:ext>
            </p:extLst>
          </p:nvPr>
        </p:nvGraphicFramePr>
        <p:xfrm>
          <a:off x="3151927" y="2932196"/>
          <a:ext cx="2851563" cy="504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1651000" imgH="292100" progId="Equation.3">
                  <p:embed/>
                </p:oleObj>
              </mc:Choice>
              <mc:Fallback>
                <p:oleObj name="Equation" r:id="rId4" imgW="16510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1927" y="2932196"/>
                        <a:ext cx="2851563" cy="504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255856" y="3408527"/>
            <a:ext cx="45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z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21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53" y="1228819"/>
            <a:ext cx="8960830" cy="5352885"/>
          </a:xfrm>
        </p:spPr>
        <p:txBody>
          <a:bodyPr>
            <a:noAutofit/>
          </a:bodyPr>
          <a:lstStyle/>
          <a:p>
            <a:r>
              <a:rPr lang="en-US" sz="2400" dirty="0" smtClean="0"/>
              <a:t>SVMs stem from statistical </a:t>
            </a:r>
            <a:r>
              <a:rPr lang="en-US" sz="2400" dirty="0"/>
              <a:t>learning theory (</a:t>
            </a:r>
            <a:r>
              <a:rPr lang="en-US" sz="2400" dirty="0" err="1"/>
              <a:t>Vapnik</a:t>
            </a:r>
            <a:r>
              <a:rPr lang="en-US" sz="2400" dirty="0"/>
              <a:t> 1999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 </a:t>
            </a:r>
            <a:r>
              <a:rPr lang="en-US" sz="2400" dirty="0"/>
              <a:t>good starting point for exploration is a tutorial by Burges (1998</a:t>
            </a:r>
            <a:r>
              <a:rPr lang="en-US" sz="2400" dirty="0" smtClean="0"/>
              <a:t>) </a:t>
            </a:r>
          </a:p>
          <a:p>
            <a:r>
              <a:rPr lang="en-US" sz="2400" dirty="0" smtClean="0"/>
              <a:t>Soft-margin SVMs were discussed by Cortes </a:t>
            </a:r>
            <a:r>
              <a:rPr lang="en-US" sz="2400" dirty="0"/>
              <a:t>and </a:t>
            </a:r>
            <a:r>
              <a:rPr lang="en-US" sz="2400" dirty="0" err="1"/>
              <a:t>Vapnik</a:t>
            </a:r>
            <a:r>
              <a:rPr lang="en-US" sz="2400" dirty="0"/>
              <a:t> (1995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Tutorial on support vector regression: </a:t>
            </a:r>
            <a:r>
              <a:rPr lang="en-US" sz="2400" dirty="0" err="1" smtClean="0"/>
              <a:t>Smola</a:t>
            </a:r>
            <a:r>
              <a:rPr lang="en-US" sz="2400" dirty="0" smtClean="0"/>
              <a:t> and </a:t>
            </a:r>
            <a:r>
              <a:rPr lang="en-US" sz="2400" dirty="0" err="1" smtClean="0"/>
              <a:t>Schölkopf</a:t>
            </a:r>
            <a:r>
              <a:rPr lang="en-US" sz="2400" dirty="0" smtClean="0"/>
              <a:t> (2004) </a:t>
            </a:r>
          </a:p>
          <a:p>
            <a:r>
              <a:rPr lang="en-US" sz="2400" dirty="0" err="1" smtClean="0"/>
              <a:t>Schölkopf</a:t>
            </a:r>
            <a:r>
              <a:rPr lang="en-US" sz="2400" dirty="0" smtClean="0"/>
              <a:t> </a:t>
            </a:r>
            <a:r>
              <a:rPr lang="en-US" sz="2400" dirty="0"/>
              <a:t>et al. (1999) </a:t>
            </a:r>
            <a:r>
              <a:rPr lang="en-US" sz="2400" dirty="0" smtClean="0"/>
              <a:t>present support vector regression with just one parameter instead of two (</a:t>
            </a:r>
            <a:r>
              <a:rPr lang="en-US" sz="2400" i="1" dirty="0" smtClean="0"/>
              <a:t>C </a:t>
            </a:r>
            <a:r>
              <a:rPr lang="en-US" sz="2400" dirty="0" smtClean="0"/>
              <a:t>and </a:t>
            </a:r>
            <a:r>
              <a:rPr lang="en-US" sz="2400" i="1" dirty="0" err="1" smtClean="0"/>
              <a:t>ε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Fletcher </a:t>
            </a:r>
            <a:r>
              <a:rPr lang="en-US" sz="2400" dirty="0"/>
              <a:t>(1987) covers </a:t>
            </a:r>
            <a:r>
              <a:rPr lang="en-US" sz="2400" dirty="0" smtClean="0"/>
              <a:t>constrained </a:t>
            </a:r>
            <a:r>
              <a:rPr lang="en-US" sz="2400" dirty="0"/>
              <a:t>quadratic </a:t>
            </a:r>
            <a:r>
              <a:rPr lang="en-US" sz="2400" dirty="0" smtClean="0"/>
              <a:t>optimization</a:t>
            </a:r>
            <a:endParaRPr lang="en-US" sz="2400" dirty="0"/>
          </a:p>
          <a:p>
            <a:r>
              <a:rPr lang="en-US" sz="2400" dirty="0" smtClean="0"/>
              <a:t>The SMO algorithm for training SVMs is due to Platt (1998)</a:t>
            </a:r>
          </a:p>
          <a:p>
            <a:r>
              <a:rPr lang="en-US" sz="2400" dirty="0"/>
              <a:t>Ridge regression was introduced </a:t>
            </a:r>
            <a:r>
              <a:rPr lang="en-US" sz="2400" dirty="0" smtClean="0"/>
              <a:t>by </a:t>
            </a:r>
            <a:r>
              <a:rPr lang="en-AU" sz="2400" dirty="0" err="1"/>
              <a:t>Hoerl</a:t>
            </a:r>
            <a:r>
              <a:rPr lang="en-AU" sz="2400" dirty="0"/>
              <a:t> and Kennard (1970) </a:t>
            </a:r>
            <a:endParaRPr lang="en-AU" sz="2400" dirty="0" smtClean="0"/>
          </a:p>
          <a:p>
            <a:r>
              <a:rPr lang="en-AU" sz="2400" dirty="0" smtClean="0"/>
              <a:t>Hastie </a:t>
            </a:r>
            <a:r>
              <a:rPr lang="en-AU" sz="2400" dirty="0"/>
              <a:t>et al. (2009) give a good description of kernel ridge </a:t>
            </a:r>
            <a:r>
              <a:rPr lang="en-AU" sz="2400" dirty="0" smtClean="0"/>
              <a:t>regression</a:t>
            </a:r>
            <a:endParaRPr lang="en-AU" sz="2400" dirty="0"/>
          </a:p>
          <a:p>
            <a:r>
              <a:rPr lang="en-AU" sz="2400" dirty="0" smtClean="0"/>
              <a:t>Kernel </a:t>
            </a:r>
            <a:r>
              <a:rPr lang="en-AU" sz="2400" dirty="0"/>
              <a:t>ridge regression is equivalent to </a:t>
            </a:r>
            <a:r>
              <a:rPr lang="en-AU" sz="2400" dirty="0" smtClean="0"/>
              <a:t>Gaussian </a:t>
            </a:r>
            <a:r>
              <a:rPr lang="en-AU" sz="2400" dirty="0"/>
              <a:t>process regression, a Bayesian approach that </a:t>
            </a:r>
            <a:r>
              <a:rPr lang="en-AU" sz="2400" dirty="0" smtClean="0"/>
              <a:t>also provides </a:t>
            </a:r>
            <a:r>
              <a:rPr lang="en-AU" sz="2400" dirty="0"/>
              <a:t>estimates of </a:t>
            </a:r>
            <a:r>
              <a:rPr lang="en-AU" sz="2400" dirty="0" smtClean="0"/>
              <a:t>uncertainty</a:t>
            </a:r>
            <a:endParaRPr lang="en-AU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35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102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96" y="2225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+mj-lt"/>
              </a:rPr>
              <a:t>Discussion and Bibliographic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7788"/>
            <a:ext cx="7886700" cy="4849175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kernel </a:t>
            </a:r>
            <a:r>
              <a:rPr lang="en-US" sz="2400" dirty="0"/>
              <a:t>perceptron is due to Freund and </a:t>
            </a:r>
            <a:r>
              <a:rPr lang="en-US" sz="2400" dirty="0" err="1"/>
              <a:t>Schapire</a:t>
            </a:r>
            <a:r>
              <a:rPr lang="en-US" sz="2400" dirty="0"/>
              <a:t> (1999</a:t>
            </a:r>
            <a:r>
              <a:rPr lang="en-US" sz="2400" dirty="0" smtClean="0"/>
              <a:t>) </a:t>
            </a:r>
          </a:p>
          <a:p>
            <a:r>
              <a:rPr lang="en-US" sz="2400" dirty="0" err="1" smtClean="0"/>
              <a:t>Cristianini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err="1"/>
              <a:t>Shawe</a:t>
            </a:r>
            <a:r>
              <a:rPr lang="en-US" sz="2400" dirty="0"/>
              <a:t>-Taylor (2000) </a:t>
            </a:r>
            <a:r>
              <a:rPr lang="en-US" sz="2400" dirty="0" smtClean="0"/>
              <a:t>provide an introduction </a:t>
            </a:r>
            <a:r>
              <a:rPr lang="en-US" sz="2400" dirty="0"/>
              <a:t>to support vector machines and </a:t>
            </a:r>
            <a:r>
              <a:rPr lang="en-US" sz="2400" dirty="0" smtClean="0"/>
              <a:t>kernel</a:t>
            </a:r>
            <a:r>
              <a:rPr lang="en-US" sz="2400" dirty="0"/>
              <a:t>-based </a:t>
            </a:r>
            <a:r>
              <a:rPr lang="en-US" sz="2400" dirty="0" smtClean="0"/>
              <a:t>methods</a:t>
            </a:r>
          </a:p>
          <a:p>
            <a:r>
              <a:rPr lang="en-US" sz="2400" dirty="0" err="1" smtClean="0"/>
              <a:t>Shawe</a:t>
            </a:r>
            <a:r>
              <a:rPr lang="en-US" sz="2400" dirty="0"/>
              <a:t>-Taylor and </a:t>
            </a:r>
            <a:r>
              <a:rPr lang="en-US" sz="2400" dirty="0" err="1"/>
              <a:t>Cristianini</a:t>
            </a:r>
            <a:r>
              <a:rPr lang="en-US" sz="2400" dirty="0"/>
              <a:t> (2004) and </a:t>
            </a:r>
            <a:r>
              <a:rPr lang="en-US" sz="2400" dirty="0" err="1"/>
              <a:t>Schölkopf</a:t>
            </a:r>
            <a:r>
              <a:rPr lang="en-US" sz="2400" dirty="0"/>
              <a:t> and </a:t>
            </a:r>
            <a:r>
              <a:rPr lang="en-US" sz="2400" dirty="0" err="1"/>
              <a:t>Smola</a:t>
            </a:r>
            <a:r>
              <a:rPr lang="en-US" sz="2400" dirty="0"/>
              <a:t> (2002) cover kernel-based learning in </a:t>
            </a:r>
            <a:r>
              <a:rPr lang="en-US" sz="2400" dirty="0" smtClean="0"/>
              <a:t>detail</a:t>
            </a:r>
          </a:p>
          <a:p>
            <a:r>
              <a:rPr lang="en-US" sz="2400" dirty="0"/>
              <a:t>Bishop (1995) provides an excellent introduction to both multilayer </a:t>
            </a:r>
            <a:r>
              <a:rPr lang="en-US" sz="2400" dirty="0" err="1"/>
              <a:t>perceptrons</a:t>
            </a:r>
            <a:r>
              <a:rPr lang="en-US" sz="2400" dirty="0"/>
              <a:t> and RBF </a:t>
            </a:r>
            <a:r>
              <a:rPr lang="en-US" sz="2400" dirty="0" smtClean="0"/>
              <a:t>networks </a:t>
            </a:r>
            <a:endParaRPr lang="en-US" sz="2400" dirty="0"/>
          </a:p>
          <a:p>
            <a:r>
              <a:rPr lang="en-US" sz="2400" dirty="0" err="1"/>
              <a:t>Kivinen</a:t>
            </a:r>
            <a:r>
              <a:rPr lang="en-US" sz="2400" dirty="0"/>
              <a:t> et al. (2002), Zhang (2004) and </a:t>
            </a:r>
            <a:r>
              <a:rPr lang="en-US" sz="2400" dirty="0" err="1"/>
              <a:t>Shalev-Shwartz</a:t>
            </a:r>
            <a:r>
              <a:rPr lang="en-US" sz="2400" dirty="0"/>
              <a:t> et al. (2007) explore gradient methods for SVMs</a:t>
            </a:r>
          </a:p>
          <a:p>
            <a:r>
              <a:rPr lang="en-US" sz="2400" dirty="0" err="1"/>
              <a:t>Kivinen</a:t>
            </a:r>
            <a:r>
              <a:rPr lang="en-US" sz="2400" dirty="0"/>
              <a:t> et al. and </a:t>
            </a:r>
            <a:r>
              <a:rPr lang="en-US" sz="2400" dirty="0" err="1"/>
              <a:t>Shalev-Shwartz</a:t>
            </a:r>
            <a:r>
              <a:rPr lang="en-US" sz="2400" dirty="0"/>
              <a:t> et al. provide heuristics for setting the learning rate for gradient descent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36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6514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Numeric Prediction with Local Linear Models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63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65036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dirty="0">
                <a:latin typeface="+mj-lt"/>
              </a:rPr>
              <a:t>Numeric </a:t>
            </a:r>
            <a:r>
              <a:rPr lang="en-US" dirty="0" smtClean="0">
                <a:latin typeface="+mj-lt"/>
              </a:rPr>
              <a:t>prediction (aka regression)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3381" y="1333500"/>
            <a:ext cx="8459787" cy="479904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Counterparts exist for all </a:t>
            </a:r>
            <a:r>
              <a:rPr lang="en-US" sz="2400" dirty="0" smtClean="0"/>
              <a:t>classification schemes </a:t>
            </a:r>
            <a:r>
              <a:rPr lang="en-US" sz="2400" dirty="0"/>
              <a:t>previously discussed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Decision trees, rule learners, SVMs, etc.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(Almost) all classification schemes can be applied to regression problems using </a:t>
            </a:r>
            <a:r>
              <a:rPr lang="en-US" sz="2400" dirty="0" smtClean="0"/>
              <a:t>discretization: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400" dirty="0"/>
              <a:t>Discretize the class into intervals</a:t>
            </a:r>
          </a:p>
          <a:p>
            <a:pPr lvl="1">
              <a:spcBef>
                <a:spcPts val="598"/>
              </a:spcBef>
            </a:pPr>
            <a:r>
              <a:rPr lang="en-US" sz="2400" dirty="0"/>
              <a:t>Predict weighted average of interval </a:t>
            </a:r>
            <a:r>
              <a:rPr lang="en-US" sz="2400" dirty="0" smtClean="0"/>
              <a:t>representatives (e.g., midpoints)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400" dirty="0"/>
              <a:t>Weight according to class </a:t>
            </a:r>
            <a:r>
              <a:rPr lang="en-US" sz="2400" dirty="0" smtClean="0"/>
              <a:t>probabilities</a:t>
            </a:r>
          </a:p>
          <a:p>
            <a:pPr>
              <a:spcBef>
                <a:spcPts val="598"/>
              </a:spcBef>
            </a:pPr>
            <a:r>
              <a:rPr lang="en-US" sz="2400" dirty="0" smtClean="0"/>
              <a:t>We will cover a couple of approaches to regression that are based on building local linear models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Model trees (+ a rule learning algorithm based on them) and locally weighted linear regression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0302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Regression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932" y="1343960"/>
            <a:ext cx="8094522" cy="332967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Like decision trees,  but:</a:t>
            </a:r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Splitting criterion:	minimize intra-</a:t>
            </a:r>
            <a:r>
              <a:rPr lang="en-US" sz="2400" dirty="0" smtClean="0"/>
              <a:t>subset variation</a:t>
            </a:r>
            <a:endParaRPr lang="en-US" sz="2400" dirty="0"/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Termination criterion:	</a:t>
            </a:r>
            <a:r>
              <a:rPr lang="en-US" sz="2400" dirty="0" smtClean="0"/>
              <a:t>std. dev. </a:t>
            </a:r>
            <a:r>
              <a:rPr lang="en-US" sz="2400" dirty="0"/>
              <a:t>becomes small</a:t>
            </a:r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/>
              <a:t>Pruning criterion:	based on numeric error </a:t>
            </a:r>
            <a:r>
              <a:rPr lang="en-US" sz="2400" dirty="0" smtClean="0"/>
              <a:t>measure</a:t>
            </a:r>
            <a:endParaRPr lang="en-US" sz="2400" dirty="0"/>
          </a:p>
          <a:p>
            <a:pPr lvl="1">
              <a:spcBef>
                <a:spcPts val="598"/>
              </a:spcBef>
              <a:tabLst>
                <a:tab pos="2968559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 smtClean="0"/>
              <a:t>Prediction:</a:t>
            </a:r>
            <a:r>
              <a:rPr lang="en-US" sz="2400" dirty="0"/>
              <a:t> </a:t>
            </a:r>
            <a:r>
              <a:rPr lang="en-US" sz="2400" dirty="0" smtClean="0"/>
              <a:t>Leaf </a:t>
            </a:r>
            <a:r>
              <a:rPr lang="en-US" sz="2400" dirty="0"/>
              <a:t>predicts average </a:t>
            </a:r>
            <a:r>
              <a:rPr lang="en-US" sz="2400" dirty="0" smtClean="0"/>
              <a:t>class value </a:t>
            </a:r>
            <a:r>
              <a:rPr lang="en-US" sz="2400" dirty="0"/>
              <a:t>of instances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Yields piecewise </a:t>
            </a:r>
            <a:r>
              <a:rPr lang="en-US" sz="2400" dirty="0"/>
              <a:t>constant functions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Easy to interpret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More sophisticated version: </a:t>
            </a:r>
            <a:r>
              <a:rPr lang="en-US" sz="2400" i="1" dirty="0"/>
              <a:t>model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024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pport vector mach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 machines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1562" y="1365250"/>
            <a:ext cx="7546559" cy="299637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i="1" dirty="0"/>
              <a:t>Support vector machines</a:t>
            </a:r>
            <a:r>
              <a:rPr lang="en-US" sz="2400" dirty="0"/>
              <a:t> are algorithms for learning linear </a:t>
            </a:r>
            <a:r>
              <a:rPr lang="en-US" sz="2400" dirty="0" smtClean="0"/>
              <a:t>classifiers 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Resilient </a:t>
            </a:r>
            <a:r>
              <a:rPr lang="en-US" sz="2400" dirty="0"/>
              <a:t>to </a:t>
            </a:r>
            <a:r>
              <a:rPr lang="en-US" sz="2400" dirty="0" err="1"/>
              <a:t>overfitting</a:t>
            </a:r>
            <a:r>
              <a:rPr lang="en-US" sz="2400" dirty="0"/>
              <a:t> because they learn a particular linear decision boundary: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 </a:t>
            </a:r>
            <a:r>
              <a:rPr lang="en-US" sz="2000" i="1" dirty="0"/>
              <a:t>maximum margin </a:t>
            </a:r>
            <a:r>
              <a:rPr lang="en-US" sz="2000" i="1" dirty="0" err="1"/>
              <a:t>hyperplane</a:t>
            </a:r>
            <a:endParaRPr lang="en-US" sz="2000" i="1" dirty="0"/>
          </a:p>
          <a:p>
            <a:pPr lvl="0">
              <a:spcBef>
                <a:spcPts val="697"/>
              </a:spcBef>
            </a:pPr>
            <a:r>
              <a:rPr lang="en-US" sz="2400" dirty="0"/>
              <a:t>Fast in the nonlinear case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a mathematical trick to avoid creating “pseudo-attributes”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 nonlinear space is created implicitly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Model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3091" y="1102738"/>
            <a:ext cx="8167304" cy="522634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600" dirty="0"/>
              <a:t>Build a regression tree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Each leaf </a:t>
            </a:r>
            <a:r>
              <a:rPr lang="en-US" sz="2800" b="1" dirty="0">
                <a:latin typeface="Symbol" pitchFamily="34"/>
              </a:rPr>
              <a:t></a:t>
            </a:r>
            <a:r>
              <a:rPr lang="en-US" sz="2800" b="1" dirty="0"/>
              <a:t>   </a:t>
            </a:r>
            <a:r>
              <a:rPr lang="en-US" sz="2600" dirty="0"/>
              <a:t>linear regression function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Smoothing: factor in ancestor’s predictions</a:t>
            </a:r>
          </a:p>
          <a:p>
            <a:pPr lvl="1">
              <a:spcBef>
                <a:spcPts val="598"/>
              </a:spcBef>
            </a:pPr>
            <a:r>
              <a:rPr lang="en-US" sz="2200" dirty="0"/>
              <a:t>Smoothing formula</a:t>
            </a:r>
            <a:r>
              <a:rPr lang="en-US" sz="2200" dirty="0" smtClean="0"/>
              <a:t>:</a:t>
            </a:r>
            <a:br>
              <a:rPr lang="en-US" sz="2200" dirty="0" smtClean="0"/>
            </a:br>
            <a:endParaRPr lang="en-US" sz="2200" dirty="0"/>
          </a:p>
          <a:p>
            <a:pPr lvl="1">
              <a:spcBef>
                <a:spcPts val="598"/>
              </a:spcBef>
            </a:pPr>
            <a:r>
              <a:rPr lang="en-US" sz="2200" dirty="0"/>
              <a:t>Same effect can be achieved by incorporating ancestor models into the leaves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Need linear regression function at each </a:t>
            </a:r>
            <a:r>
              <a:rPr lang="en-US" sz="2600" i="1" dirty="0"/>
              <a:t>node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At each node, use only a subset of </a:t>
            </a:r>
            <a:r>
              <a:rPr lang="en-US" sz="2600" dirty="0" smtClean="0"/>
              <a:t>attributes to build linear regression model</a:t>
            </a:r>
            <a:endParaRPr lang="en-US" sz="2600" dirty="0"/>
          </a:p>
          <a:p>
            <a:pPr lvl="1">
              <a:spcBef>
                <a:spcPts val="598"/>
              </a:spcBef>
            </a:pPr>
            <a:r>
              <a:rPr lang="en-US" sz="2200" dirty="0"/>
              <a:t>Those occurring in </a:t>
            </a:r>
            <a:r>
              <a:rPr lang="en-US" sz="2200" dirty="0" err="1"/>
              <a:t>subtree</a:t>
            </a:r>
            <a:endParaRPr lang="en-US" sz="2200" dirty="0"/>
          </a:p>
          <a:p>
            <a:pPr lvl="1">
              <a:spcBef>
                <a:spcPts val="598"/>
              </a:spcBef>
            </a:pPr>
            <a:r>
              <a:rPr lang="en-US" sz="2200" dirty="0"/>
              <a:t>(+maybe those occurring in path to the root)</a:t>
            </a:r>
          </a:p>
          <a:p>
            <a:pPr lvl="0">
              <a:spcBef>
                <a:spcPts val="697"/>
              </a:spcBef>
            </a:pPr>
            <a:r>
              <a:rPr lang="en-US" sz="2600" dirty="0"/>
              <a:t>Fast: tree usually uses only a small subset of the attributes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42798"/>
              </p:ext>
            </p:extLst>
          </p:nvPr>
        </p:nvGraphicFramePr>
        <p:xfrm>
          <a:off x="3797300" y="2460550"/>
          <a:ext cx="1326408" cy="674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77" name="Equation" r:id="rId4" imgW="774700" imgH="393700" progId="Equation.3">
                  <p:embed/>
                </p:oleObj>
              </mc:Choice>
              <mc:Fallback>
                <p:oleObj name="Equation" r:id="rId4" imgW="774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7300" y="2460550"/>
                        <a:ext cx="1326408" cy="674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5243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6211" y="1139777"/>
            <a:ext cx="8117146" cy="4879710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Splitting: standard deviation </a:t>
            </a:r>
            <a:r>
              <a:rPr lang="en-US" sz="2400" dirty="0" smtClean="0"/>
              <a:t>reduction</a:t>
            </a:r>
            <a:endParaRPr lang="en-US" sz="2400" dirty="0"/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i="1" dirty="0"/>
          </a:p>
          <a:p>
            <a:pPr lvl="0">
              <a:spcBef>
                <a:spcPts val="598"/>
              </a:spcBef>
            </a:pPr>
            <a:r>
              <a:rPr lang="en-US" sz="2400" dirty="0" smtClean="0"/>
              <a:t>Termination of splitting process:</a:t>
            </a:r>
            <a:endParaRPr lang="en-US" sz="2400" dirty="0"/>
          </a:p>
          <a:p>
            <a:pPr lvl="1">
              <a:spcBef>
                <a:spcPts val="499"/>
              </a:spcBef>
            </a:pPr>
            <a:r>
              <a:rPr lang="en-US" sz="2000" dirty="0"/>
              <a:t>Standard deviation &lt; 5% of its value on full training set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Too few instances remain (</a:t>
            </a:r>
            <a:r>
              <a:rPr lang="en-US" sz="2000" dirty="0" smtClean="0"/>
              <a:t>e.g., </a:t>
            </a:r>
            <a:r>
              <a:rPr lang="en-US" sz="2000" dirty="0"/>
              <a:t>&lt; 4)</a:t>
            </a:r>
          </a:p>
          <a:p>
            <a:pPr marL="259200" lvl="0" indent="-259200">
              <a:spcBef>
                <a:spcPts val="598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r>
              <a:rPr lang="en-US" sz="2400" dirty="0"/>
              <a:t>Pruning:</a:t>
            </a:r>
          </a:p>
          <a:p>
            <a:pPr lvl="1">
              <a:spcBef>
                <a:spcPts val="499"/>
              </a:spcBef>
            </a:pPr>
            <a:r>
              <a:rPr lang="en-US" sz="2000" dirty="0"/>
              <a:t>Heuristic estimate of absolute error of </a:t>
            </a:r>
            <a:r>
              <a:rPr lang="en-US" sz="2000" dirty="0" smtClean="0"/>
              <a:t>linear regression </a:t>
            </a:r>
            <a:r>
              <a:rPr lang="en-US" sz="2000" dirty="0"/>
              <a:t>models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endParaRPr lang="en-US" sz="2000" dirty="0"/>
          </a:p>
          <a:p>
            <a:pPr marL="848519" lvl="0" indent="-277200">
              <a:spcBef>
                <a:spcPts val="499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US" sz="2000" dirty="0"/>
          </a:p>
          <a:p>
            <a:pPr lvl="1">
              <a:spcBef>
                <a:spcPts val="499"/>
              </a:spcBef>
            </a:pPr>
            <a:r>
              <a:rPr lang="en-US" sz="2000" dirty="0"/>
              <a:t>Greedily remove terms from LR models to minimize estimated error</a:t>
            </a:r>
          </a:p>
          <a:p>
            <a:pPr lvl="1">
              <a:spcBef>
                <a:spcPts val="499"/>
              </a:spcBef>
            </a:pPr>
            <a:r>
              <a:rPr lang="en-US" sz="2000" dirty="0" smtClean="0"/>
              <a:t>Proceed bottom up: compare error of LR model at internal node to error of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(this happens before smoothing is applied)</a:t>
            </a:r>
          </a:p>
          <a:p>
            <a:pPr lvl="1">
              <a:spcBef>
                <a:spcPts val="499"/>
              </a:spcBef>
            </a:pPr>
            <a:r>
              <a:rPr lang="en-US" sz="2000" dirty="0" smtClean="0"/>
              <a:t>Heavy </a:t>
            </a:r>
            <a:r>
              <a:rPr lang="en-US" sz="2000" dirty="0"/>
              <a:t>pruning: single model may replace whole </a:t>
            </a:r>
            <a:r>
              <a:rPr lang="en-US" sz="2000" dirty="0" err="1"/>
              <a:t>subtree</a:t>
            </a:r>
            <a:endParaRPr lang="en-US" sz="2000" dirty="0"/>
          </a:p>
          <a:p>
            <a:pPr marL="848519" lvl="0" indent="-277200">
              <a:spcBef>
                <a:spcPts val="499"/>
              </a:spcBef>
              <a:buNone/>
              <a:tabLst>
                <a:tab pos="1648439" algn="l"/>
                <a:tab pos="2562838" algn="l"/>
                <a:tab pos="3477239" algn="l"/>
                <a:tab pos="4391639" algn="l"/>
                <a:tab pos="5306039" algn="l"/>
                <a:tab pos="6220439" algn="l"/>
                <a:tab pos="7134838" algn="l"/>
                <a:tab pos="8049239" algn="l"/>
                <a:tab pos="8963638" algn="l"/>
                <a:tab pos="9878038" algn="l"/>
              </a:tabLst>
            </a:pPr>
            <a:endParaRPr lang="en-AU" sz="16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Building the tree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661439"/>
              </p:ext>
            </p:extLst>
          </p:nvPr>
        </p:nvGraphicFramePr>
        <p:xfrm>
          <a:off x="5678446" y="1006569"/>
          <a:ext cx="2836904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1" name="Equation" r:id="rId4" imgW="1816100" imgH="431800" progId="Equation.3">
                  <p:embed/>
                </p:oleObj>
              </mc:Choice>
              <mc:Fallback>
                <p:oleObj name="Equation" r:id="rId4" imgW="1816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8446" y="1006569"/>
                        <a:ext cx="2836904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74177"/>
              </p:ext>
            </p:extLst>
          </p:nvPr>
        </p:nvGraphicFramePr>
        <p:xfrm>
          <a:off x="2991478" y="3742636"/>
          <a:ext cx="3263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2" name="Equation" r:id="rId6" imgW="1905000" imgH="393700" progId="Equation.3">
                  <p:embed/>
                </p:oleObj>
              </mc:Choice>
              <mc:Fallback>
                <p:oleObj name="Equation" r:id="rId6" imgW="190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1478" y="3742636"/>
                        <a:ext cx="3263900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31462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Nominal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5249" y="1040949"/>
            <a:ext cx="8038682" cy="493523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Convert nominal attributes to binary ones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Sort attribute </a:t>
            </a:r>
            <a:r>
              <a:rPr lang="en-US" sz="2000" dirty="0" smtClean="0"/>
              <a:t>values by their average </a:t>
            </a:r>
            <a:r>
              <a:rPr lang="en-US" sz="2000" dirty="0"/>
              <a:t>class </a:t>
            </a:r>
            <a:r>
              <a:rPr lang="en-US" sz="2000" dirty="0" smtClean="0"/>
              <a:t>values</a:t>
            </a:r>
            <a:endParaRPr lang="en-US" sz="2000" dirty="0"/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If attribute has </a:t>
            </a:r>
            <a:r>
              <a:rPr lang="en-US" sz="2000" i="1" dirty="0"/>
              <a:t>k</a:t>
            </a:r>
            <a:r>
              <a:rPr lang="en-US" sz="2000" dirty="0"/>
              <a:t> values,</a:t>
            </a:r>
            <a:br>
              <a:rPr lang="en-US" sz="2000" dirty="0"/>
            </a:br>
            <a:r>
              <a:rPr lang="en-US" sz="2000" dirty="0"/>
              <a:t>generate </a:t>
            </a:r>
            <a:r>
              <a:rPr lang="en-US" sz="2000" i="1" dirty="0"/>
              <a:t>k </a:t>
            </a:r>
            <a:r>
              <a:rPr lang="en-US" sz="2000" i="1" dirty="0">
                <a:ea typeface="Tahoma" pitchFamily="2"/>
                <a:cs typeface="Tahoma" pitchFamily="2"/>
              </a:rPr>
              <a:t>– </a:t>
            </a:r>
            <a:r>
              <a:rPr lang="en-US" sz="2000" dirty="0"/>
              <a:t>1 binary attributes</a:t>
            </a:r>
          </a:p>
          <a:p>
            <a:pPr lvl="2">
              <a:spcBef>
                <a:spcPts val="499"/>
              </a:spcBef>
              <a:buSzPct val="100000"/>
            </a:pP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 err="1"/>
              <a:t>th</a:t>
            </a:r>
            <a:r>
              <a:rPr lang="en-US" sz="2000" dirty="0"/>
              <a:t> </a:t>
            </a:r>
            <a:r>
              <a:rPr lang="en-US" sz="2000" dirty="0" smtClean="0"/>
              <a:t>attribute is </a:t>
            </a:r>
            <a:r>
              <a:rPr lang="en-US" sz="2000" dirty="0"/>
              <a:t>0 if </a:t>
            </a:r>
            <a:r>
              <a:rPr lang="en-US" sz="2000" dirty="0" smtClean="0"/>
              <a:t>original nominal value is part of the first </a:t>
            </a:r>
            <a:r>
              <a:rPr lang="en-US" sz="2000" i="1" dirty="0" err="1"/>
              <a:t>i</a:t>
            </a:r>
            <a:r>
              <a:rPr lang="en-US" sz="2000" dirty="0"/>
              <a:t> </a:t>
            </a:r>
            <a:r>
              <a:rPr lang="en-US" sz="2000" dirty="0" smtClean="0"/>
              <a:t>nominal values in the sorted list, and 1 otherwise</a:t>
            </a:r>
            <a:endParaRPr lang="en-US" sz="24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Treat binary attributes as </a:t>
            </a:r>
            <a:r>
              <a:rPr lang="en-US" sz="2400" dirty="0" smtClean="0"/>
              <a:t>numeric in linear regression models and when selecting splits</a:t>
            </a:r>
            <a:endParaRPr lang="en-US" sz="24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Can prove: best </a:t>
            </a:r>
            <a:r>
              <a:rPr lang="en-US" sz="2400" dirty="0" smtClean="0"/>
              <a:t>SDR split </a:t>
            </a:r>
            <a:r>
              <a:rPr lang="en-US" sz="2400" dirty="0"/>
              <a:t>on one of the new </a:t>
            </a:r>
            <a:r>
              <a:rPr lang="en-US" sz="2400" dirty="0" smtClean="0"/>
              <a:t>binary attributes </a:t>
            </a:r>
            <a:r>
              <a:rPr lang="en-US" sz="2400" dirty="0"/>
              <a:t>is the best (binary) </a:t>
            </a:r>
            <a:r>
              <a:rPr lang="en-US" sz="2400" dirty="0" smtClean="0"/>
              <a:t>SDR split </a:t>
            </a:r>
            <a:r>
              <a:rPr lang="en-US" sz="2400" dirty="0"/>
              <a:t>on </a:t>
            </a:r>
            <a:r>
              <a:rPr lang="en-US" sz="2400" dirty="0" smtClean="0"/>
              <a:t>original nominal attribute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 smtClean="0"/>
              <a:t>In practice this process is not applied at every node of the tree but globally at the root node of the tree</a:t>
            </a:r>
          </a:p>
          <a:p>
            <a:pPr lvl="1">
              <a:spcBef>
                <a:spcPts val="697"/>
              </a:spcBef>
              <a:buSzPct val="100000"/>
            </a:pPr>
            <a:r>
              <a:rPr lang="en-US" sz="2000" dirty="0" smtClean="0"/>
              <a:t>Splits are no longer optimal but runtime and potential for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 are reduced this way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8144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Missing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7404" y="1361797"/>
            <a:ext cx="8108950" cy="401588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Modify splitting criterion: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endParaRPr lang="en-US" sz="2400" i="1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To determine which subset an instance goes into, use </a:t>
            </a:r>
            <a:r>
              <a:rPr lang="en-US" sz="2400" i="1" dirty="0"/>
              <a:t>surrogate splitting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Split on the attribute whose correlation with </a:t>
            </a:r>
            <a:r>
              <a:rPr lang="en-US" sz="2000" dirty="0" smtClean="0"/>
              <a:t>attribute whose value is missing is </a:t>
            </a:r>
            <a:r>
              <a:rPr lang="en-US" sz="2000" dirty="0"/>
              <a:t>greatest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Problem: complex and time-consuming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Simple solution: always use the </a:t>
            </a:r>
            <a:r>
              <a:rPr lang="en-US" sz="2000" dirty="0" smtClean="0"/>
              <a:t>class as surrogate attribute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 smtClean="0"/>
              <a:t>Class can only be used at training time</a:t>
            </a:r>
            <a:endParaRPr lang="en-US" sz="24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Test set: replace missing value with average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12187"/>
              </p:ext>
            </p:extLst>
          </p:nvPr>
        </p:nvGraphicFramePr>
        <p:xfrm>
          <a:off x="4291725" y="1231838"/>
          <a:ext cx="37639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5" name="Equation" r:id="rId4" imgW="2197100" imgH="469900" progId="Equation.3">
                  <p:embed/>
                </p:oleObj>
              </mc:Choice>
              <mc:Fallback>
                <p:oleObj name="Equation" r:id="rId4" imgW="2197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1725" y="1231838"/>
                        <a:ext cx="3763962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61424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Surrogate splitting based on class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5249" y="1171575"/>
            <a:ext cx="7926140" cy="450460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Choose split point based on instances with known values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Split point divides instances into 2 subsets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 </a:t>
            </a:r>
            <a:r>
              <a:rPr lang="en-US" sz="2000" i="1" dirty="0"/>
              <a:t>L</a:t>
            </a:r>
            <a:r>
              <a:rPr lang="en-US" sz="2000" dirty="0"/>
              <a:t> (smaller class average)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 </a:t>
            </a:r>
            <a:r>
              <a:rPr lang="en-US" sz="2000" i="1" dirty="0"/>
              <a:t>R </a:t>
            </a:r>
            <a:r>
              <a:rPr lang="en-US" sz="2000" dirty="0"/>
              <a:t>(larger)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i="1" dirty="0"/>
              <a:t>m  </a:t>
            </a:r>
            <a:r>
              <a:rPr lang="en-US" sz="2400" dirty="0"/>
              <a:t>is the average of the two averages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For an instance with a missing value: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Choose </a:t>
            </a:r>
            <a:r>
              <a:rPr lang="en-US" sz="2000" i="1" dirty="0"/>
              <a:t>L</a:t>
            </a:r>
            <a:r>
              <a:rPr lang="en-US" sz="2000" dirty="0"/>
              <a:t> if class value &lt; </a:t>
            </a:r>
            <a:r>
              <a:rPr lang="en-US" sz="2000" i="1" dirty="0"/>
              <a:t>m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Otherwise </a:t>
            </a:r>
            <a:r>
              <a:rPr lang="en-US" sz="2000" i="1" dirty="0"/>
              <a:t>R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Once full tree is built, replace missing values with averages of corresponding leaf </a:t>
            </a:r>
            <a:r>
              <a:rPr lang="en-US" sz="2400" dirty="0" smtClean="0"/>
              <a:t>nodes</a:t>
            </a:r>
          </a:p>
          <a:p>
            <a:pPr lvl="1">
              <a:spcBef>
                <a:spcPts val="697"/>
              </a:spcBef>
              <a:buSzPct val="100000"/>
            </a:pPr>
            <a:r>
              <a:rPr lang="en-US" sz="2000" dirty="0" smtClean="0"/>
              <a:t>Linear regression models can then be built on the completed (“imputed”) dataset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780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Pseudo-code for M5'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72997" y="1169550"/>
            <a:ext cx="8427977" cy="386225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 smtClean="0"/>
              <a:t>Let us consider the pseudo code for the model tree inducer M5’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Four </a:t>
            </a:r>
            <a:r>
              <a:rPr lang="en-US" sz="2400" dirty="0"/>
              <a:t>methods: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Main method: </a:t>
            </a:r>
            <a:r>
              <a:rPr lang="en-US" sz="2000" i="1" dirty="0" err="1"/>
              <a:t>MakeModelTree</a:t>
            </a:r>
            <a:endParaRPr lang="en-US" sz="2000" i="1" dirty="0"/>
          </a:p>
          <a:p>
            <a:pPr lvl="1">
              <a:spcBef>
                <a:spcPts val="598"/>
              </a:spcBef>
            </a:pPr>
            <a:r>
              <a:rPr lang="en-US" sz="2000" dirty="0"/>
              <a:t>Method for splitting: </a:t>
            </a:r>
            <a:r>
              <a:rPr lang="en-US" sz="2000" i="1" dirty="0"/>
              <a:t>split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Method for pruning: </a:t>
            </a:r>
            <a:r>
              <a:rPr lang="en-US" sz="2000" i="1" dirty="0"/>
              <a:t>prune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Method that computes error: </a:t>
            </a:r>
            <a:r>
              <a:rPr lang="en-US" sz="2000" i="1" dirty="0" err="1"/>
              <a:t>subtreeError</a:t>
            </a:r>
            <a:endParaRPr lang="en-US" sz="2000" i="1" dirty="0"/>
          </a:p>
          <a:p>
            <a:pPr lvl="0">
              <a:spcBef>
                <a:spcPts val="697"/>
              </a:spcBef>
            </a:pPr>
            <a:r>
              <a:rPr lang="en-US" sz="2400" dirty="0" smtClean="0"/>
              <a:t>We will </a:t>
            </a:r>
            <a:r>
              <a:rPr lang="en-US" sz="2400" dirty="0"/>
              <a:t>briefly look at each method in turn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We will assume </a:t>
            </a:r>
            <a:r>
              <a:rPr lang="en-US" sz="2400" dirty="0"/>
              <a:t>that </a:t>
            </a:r>
            <a:r>
              <a:rPr lang="en-US" sz="2400" dirty="0" smtClean="0"/>
              <a:t>the linear </a:t>
            </a:r>
            <a:r>
              <a:rPr lang="en-US" sz="2400" dirty="0"/>
              <a:t>regression method performs attribute subset selection based on </a:t>
            </a:r>
            <a:r>
              <a:rPr lang="en-US" sz="2400" dirty="0" smtClean="0"/>
              <a:t>error (discussed previously)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Nominal attributes are replaced globally at the root node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159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i="1" dirty="0" err="1">
                <a:latin typeface="+mj-lt"/>
              </a:rPr>
              <a:t>MakeModelTree</a:t>
            </a:r>
            <a:endParaRPr lang="en-US" sz="3600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73834" y="1587500"/>
            <a:ext cx="7620000" cy="35941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MakeModelTree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(instances)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SD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(instances)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for each k-valued nominal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convert into k-1 synthetic binary attributes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root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newNode</a:t>
            </a:r>
            <a:endParaRPr lang="en-US" sz="1800" b="1" dirty="0">
              <a:solidFill>
                <a:srgbClr val="000000"/>
              </a:solidFill>
              <a:latin typeface="Courier New" pitchFamily="34"/>
              <a:cs typeface="Times New Roman" pitchFamily="2"/>
            </a:endParaRP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root.instances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instances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split(root)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prune(root)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printTree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(root)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896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i="1" dirty="0">
                <a:latin typeface="+mj-lt"/>
              </a:rPr>
              <a:t>split</a:t>
            </a:r>
            <a:endParaRPr lang="en-US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6597" y="1435100"/>
            <a:ext cx="7620000" cy="44958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split(node)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 &lt; 4 or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 &lt; 0.05*SD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LEAF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else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INTERIOR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for each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for all possible split positions of attribute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  calculate the attribute's SDR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node.attribute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attribute with maximum SDR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split(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split(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3101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i="1" dirty="0">
                <a:latin typeface="+mj-lt"/>
              </a:rPr>
              <a:t>prune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8750" y="1587500"/>
            <a:ext cx="7620000" cy="28321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prune(node)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node = INTERIOR then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prune(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node.leftChild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prune(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node.rightChild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node.model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linearRegression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if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 &gt; error(node) then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node.type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= LEAF</a:t>
            </a:r>
          </a:p>
          <a:p>
            <a:pPr marL="342720" lvl="0" indent="-342720">
              <a:lnSpc>
                <a:spcPct val="90000"/>
              </a:lnSpc>
              <a:spcBef>
                <a:spcPts val="448"/>
              </a:spcBef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20" algn="l"/>
                <a:tab pos="7200720" algn="l"/>
                <a:tab pos="8115120" algn="l"/>
                <a:tab pos="9029520" algn="l"/>
                <a:tab pos="9943920" algn="l"/>
              </a:tabLst>
            </a:pPr>
            <a:r>
              <a:rPr lang="en-AU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927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i="1" dirty="0" err="1">
                <a:latin typeface="+mj-lt"/>
              </a:rPr>
              <a:t>subtreeError</a:t>
            </a:r>
            <a:endParaRPr lang="en-US" i="1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57105" y="1647874"/>
            <a:ext cx="7543800" cy="2755900"/>
          </a:xfrm>
          <a:solidFill>
            <a:srgbClr val="CCFFCC"/>
          </a:solidFill>
        </p:spPr>
        <p:txBody>
          <a:bodyPr wrap="square" lIns="90360" tIns="44280" rIns="90360" bIns="44280" anchor="t" anchorCtr="0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(node)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{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l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node.left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; r =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node.right</a:t>
            </a:r>
            <a:endParaRPr lang="en-US" sz="1800" b="1" dirty="0">
              <a:solidFill>
                <a:srgbClr val="000000"/>
              </a:solidFill>
              <a:latin typeface="Courier New" pitchFamily="34"/>
              <a:cs typeface="Times New Roman" pitchFamily="2"/>
            </a:endParaRP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if node = INTERIOR then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return 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l.instances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)*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(l)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          +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r.instances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)*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subtreeError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(r))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			/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sizeof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node.instances</a:t>
            </a: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  else return error(node)</a:t>
            </a:r>
          </a:p>
          <a:p>
            <a:pPr marL="457200" lvl="0" indent="-457200">
              <a:lnSpc>
                <a:spcPct val="90000"/>
              </a:lnSpc>
              <a:spcBef>
                <a:spcPts val="448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34"/>
                <a:cs typeface="Times New Roman" pitchFamily="2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713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maximum margin hype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The maximum margin </a:t>
            </a:r>
            <a:r>
              <a:rPr lang="en-US" sz="3600" dirty="0" err="1">
                <a:latin typeface="+mj-lt"/>
              </a:rPr>
              <a:t>hyperplane</a:t>
            </a:r>
            <a:endParaRPr lang="en-US" sz="3600" dirty="0">
              <a:latin typeface="+mj-lt"/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62809" y="5149850"/>
            <a:ext cx="7543800" cy="76037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The instances closest to the maximum margin </a:t>
            </a:r>
            <a:r>
              <a:rPr lang="en-US" sz="2400" dirty="0" err="1"/>
              <a:t>hyperplane</a:t>
            </a:r>
            <a:r>
              <a:rPr lang="en-US" sz="2400" dirty="0"/>
              <a:t> are called </a:t>
            </a:r>
            <a:r>
              <a:rPr lang="en-US" sz="2400" i="1" dirty="0"/>
              <a:t>support vectors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60000" y="1196280"/>
            <a:ext cx="4572000" cy="3666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Model tree for servo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22280" y="900000"/>
            <a:ext cx="6869519" cy="5477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8307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85950" y="-179388"/>
            <a:ext cx="725805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Rules from model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625" y="1079500"/>
            <a:ext cx="7685853" cy="469910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PART algorithm generates classification rules by building partial decision trees</a:t>
            </a:r>
          </a:p>
          <a:p>
            <a:pPr lvl="0"/>
            <a:r>
              <a:rPr lang="en-US" sz="2400" dirty="0"/>
              <a:t>Can use the same method to build rule sets for regression</a:t>
            </a:r>
          </a:p>
          <a:p>
            <a:pPr lvl="1"/>
            <a:r>
              <a:rPr lang="en-US" sz="2000" dirty="0"/>
              <a:t>Use model trees instead of decision trees</a:t>
            </a:r>
          </a:p>
          <a:p>
            <a:pPr lvl="1"/>
            <a:r>
              <a:rPr lang="en-US" sz="2000" dirty="0"/>
              <a:t>Use variance instead of entropy to choose node to expand when building </a:t>
            </a:r>
            <a:r>
              <a:rPr lang="en-US" sz="2000" dirty="0" smtClean="0"/>
              <a:t>a partial </a:t>
            </a:r>
            <a:r>
              <a:rPr lang="en-US" sz="2000" dirty="0"/>
              <a:t>tree</a:t>
            </a:r>
          </a:p>
          <a:p>
            <a:pPr lvl="0"/>
            <a:r>
              <a:rPr lang="en-US" sz="2400" dirty="0"/>
              <a:t>Rules </a:t>
            </a:r>
            <a:r>
              <a:rPr lang="en-US" sz="2400" dirty="0" smtClean="0"/>
              <a:t>that are generated will </a:t>
            </a:r>
            <a:r>
              <a:rPr lang="en-US" sz="2400" dirty="0"/>
              <a:t>have linear models on right-hand side</a:t>
            </a:r>
          </a:p>
          <a:p>
            <a:pPr lvl="0"/>
            <a:r>
              <a:rPr lang="en-US" sz="2400" dirty="0"/>
              <a:t>Caveat: using smoothed trees may not be appropriate due to </a:t>
            </a:r>
            <a:r>
              <a:rPr lang="en-US" sz="2400" dirty="0" smtClean="0"/>
              <a:t>the separate</a:t>
            </a:r>
            <a:r>
              <a:rPr lang="en-US" sz="2400" dirty="0"/>
              <a:t>-and-conquer </a:t>
            </a:r>
            <a:r>
              <a:rPr lang="en-US" sz="2400" dirty="0" smtClean="0"/>
              <a:t>strategy used in rule learning</a:t>
            </a:r>
          </a:p>
          <a:p>
            <a:pPr lvl="1"/>
            <a:r>
              <a:rPr lang="en-US" sz="2000" dirty="0" smtClean="0"/>
              <a:t>Empirical evidence shows that smoothing does not help</a:t>
            </a:r>
          </a:p>
          <a:p>
            <a:r>
              <a:rPr lang="en-US" sz="2300" dirty="0" smtClean="0"/>
              <a:t>Full trees can be used instead of partial trees at the expense of runtime</a:t>
            </a:r>
            <a:endParaRPr lang="en-US" sz="23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89204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Locally weighted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6900" y="900113"/>
            <a:ext cx="7918450" cy="553270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 smtClean="0"/>
              <a:t>Locally weighted regression is a numeric prediction method </a:t>
            </a:r>
            <a:r>
              <a:rPr lang="en-US" sz="2400" dirty="0"/>
              <a:t>that combines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instance-based learning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linear regression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 smtClean="0"/>
              <a:t>It is a “</a:t>
            </a:r>
            <a:r>
              <a:rPr lang="en-US" sz="2400" dirty="0"/>
              <a:t>l</a:t>
            </a:r>
            <a:r>
              <a:rPr lang="en-US" sz="2400" dirty="0" smtClean="0"/>
              <a:t>azy” learning method:</a:t>
            </a:r>
            <a:endParaRPr lang="en-US" sz="2400" dirty="0"/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 smtClean="0"/>
              <a:t>Computes new regression </a:t>
            </a:r>
            <a:r>
              <a:rPr lang="en-US" sz="2000" dirty="0"/>
              <a:t>function </a:t>
            </a:r>
            <a:r>
              <a:rPr lang="en-US" sz="2000" dirty="0" smtClean="0"/>
              <a:t>for each test instance at </a:t>
            </a:r>
            <a:r>
              <a:rPr lang="en-US" sz="2000" dirty="0"/>
              <a:t>prediction </a:t>
            </a:r>
            <a:r>
              <a:rPr lang="en-US" sz="2000" dirty="0" smtClean="0"/>
              <a:t>time 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W</a:t>
            </a:r>
            <a:r>
              <a:rPr lang="en-US" sz="2000" dirty="0" smtClean="0"/>
              <a:t>orks </a:t>
            </a:r>
            <a:r>
              <a:rPr lang="en-US" sz="2000" dirty="0"/>
              <a:t>incrementally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 smtClean="0"/>
              <a:t>Weights </a:t>
            </a:r>
            <a:r>
              <a:rPr lang="en-US" sz="2400" dirty="0"/>
              <a:t>training instances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according to distance to test </a:t>
            </a:r>
            <a:r>
              <a:rPr lang="en-US" sz="2000" dirty="0" smtClean="0"/>
              <a:t>instance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b</a:t>
            </a:r>
            <a:r>
              <a:rPr lang="en-US" sz="2000" dirty="0" smtClean="0"/>
              <a:t>uilds linear regression model from weighted data</a:t>
            </a:r>
            <a:endParaRPr lang="en-US" sz="2000" dirty="0"/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r</a:t>
            </a:r>
            <a:r>
              <a:rPr lang="en-US" sz="2000" dirty="0" smtClean="0"/>
              <a:t>equires weighted </a:t>
            </a:r>
            <a:r>
              <a:rPr lang="en-US" sz="2000" dirty="0"/>
              <a:t>version of linear </a:t>
            </a:r>
            <a:r>
              <a:rPr lang="en-US" sz="2000" dirty="0" smtClean="0"/>
              <a:t>regression (straightforward)</a:t>
            </a:r>
            <a:endParaRPr lang="en-US" sz="2000" dirty="0"/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Advantage: nonlinear approximation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S</a:t>
            </a:r>
            <a:r>
              <a:rPr lang="en-US" sz="2400" dirty="0" smtClean="0"/>
              <a:t>low if implemented using brute-force search; however, fast data structures can be used for the nearest-neighbor search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4351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Design decisions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44513" y="1096507"/>
            <a:ext cx="8123249" cy="507591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Weighting </a:t>
            </a:r>
            <a:r>
              <a:rPr lang="en-US" sz="2400" dirty="0" smtClean="0"/>
              <a:t>functions: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Inverse Euclidean distance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Gaussian kernel applied to Euclidean distance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Triangular kernel used the same way</a:t>
            </a:r>
          </a:p>
          <a:p>
            <a:pPr lvl="1">
              <a:spcBef>
                <a:spcPts val="598"/>
              </a:spcBef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dirty="0"/>
              <a:t>etc</a:t>
            </a:r>
            <a:r>
              <a:rPr lang="en-US" sz="2000" dirty="0" smtClean="0"/>
              <a:t>.</a:t>
            </a:r>
          </a:p>
          <a:p>
            <a:pPr>
              <a:spcBef>
                <a:spcPts val="598"/>
              </a:spcBef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dirty="0" smtClean="0"/>
              <a:t>Empirically, </a:t>
            </a:r>
            <a:r>
              <a:rPr lang="en-US" sz="2400" dirty="0"/>
              <a:t>p</a:t>
            </a:r>
            <a:r>
              <a:rPr lang="en-US" sz="2400" dirty="0" smtClean="0"/>
              <a:t>erformance does not appear to depend much on the weighting method that is used</a:t>
            </a:r>
            <a:r>
              <a:rPr lang="en-US" sz="2400" dirty="0"/>
              <a:t>		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Ideally, weighting function has </a:t>
            </a:r>
            <a:r>
              <a:rPr lang="en-US" sz="2400" i="1" dirty="0" smtClean="0"/>
              <a:t>bounded support </a:t>
            </a:r>
            <a:r>
              <a:rPr lang="en-US" sz="2400" dirty="0" smtClean="0"/>
              <a:t>so that most training instances receive weight 0 and can be ignored</a:t>
            </a:r>
          </a:p>
          <a:p>
            <a:pPr lvl="0">
              <a:spcBef>
                <a:spcPts val="697"/>
              </a:spcBef>
            </a:pPr>
            <a:r>
              <a:rPr lang="en-US" sz="2400" i="1" dirty="0" smtClean="0"/>
              <a:t>Smoothing </a:t>
            </a:r>
            <a:r>
              <a:rPr lang="en-US" sz="2400" i="1" dirty="0"/>
              <a:t>parameter</a:t>
            </a:r>
            <a:r>
              <a:rPr lang="en-US" sz="2400" dirty="0"/>
              <a:t> is used to scale the distance </a:t>
            </a:r>
            <a:r>
              <a:rPr lang="en-US" sz="2400" dirty="0" smtClean="0"/>
              <a:t>function for computation of the weights</a:t>
            </a:r>
            <a:endParaRPr lang="en-US" sz="24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Multiply distance by inverse of this parameter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Possible choice: distance </a:t>
            </a:r>
            <a:r>
              <a:rPr lang="en-US" sz="2000" dirty="0" smtClean="0"/>
              <a:t>to the </a:t>
            </a:r>
            <a:r>
              <a:rPr lang="en-US" sz="2000" i="1" dirty="0" err="1" smtClean="0"/>
              <a:t>k</a:t>
            </a:r>
            <a:r>
              <a:rPr lang="en-US" sz="2000" dirty="0" err="1" smtClean="0"/>
              <a:t>th</a:t>
            </a:r>
            <a:r>
              <a:rPr lang="en-US" sz="2000" dirty="0" smtClean="0"/>
              <a:t> </a:t>
            </a:r>
            <a:r>
              <a:rPr lang="en-US" sz="2000" dirty="0"/>
              <a:t>nearest training instance </a:t>
            </a:r>
            <a:r>
              <a:rPr lang="en-US" sz="2000" dirty="0" smtClean="0"/>
              <a:t>(renders choice of smoothing parameter data </a:t>
            </a:r>
            <a:r>
              <a:rPr lang="en-US" sz="2000" dirty="0"/>
              <a:t>dependent)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846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20" y="-137886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22" y="951718"/>
            <a:ext cx="8189298" cy="5196080"/>
          </a:xfrm>
        </p:spPr>
        <p:txBody>
          <a:bodyPr>
            <a:noAutofit/>
          </a:bodyPr>
          <a:lstStyle/>
          <a:p>
            <a:r>
              <a:rPr lang="en-US" sz="2400" dirty="0"/>
              <a:t>Regression trees were introduced in </a:t>
            </a:r>
            <a:r>
              <a:rPr lang="en-US" sz="2400" dirty="0" smtClean="0"/>
              <a:t>the “</a:t>
            </a:r>
            <a:r>
              <a:rPr lang="en-US" sz="2400" i="1" dirty="0"/>
              <a:t>classification and regression </a:t>
            </a:r>
            <a:r>
              <a:rPr lang="en-US" sz="2400" i="1" dirty="0" smtClean="0"/>
              <a:t>trees</a:t>
            </a:r>
            <a:r>
              <a:rPr lang="en-US" sz="2400" dirty="0" smtClean="0"/>
              <a:t>”, or CART </a:t>
            </a:r>
            <a:r>
              <a:rPr lang="en-US" sz="2400" dirty="0"/>
              <a:t>system (</a:t>
            </a:r>
            <a:r>
              <a:rPr lang="en-US" sz="2400" dirty="0" err="1" smtClean="0"/>
              <a:t>Breiman</a:t>
            </a:r>
            <a:r>
              <a:rPr lang="en-US" sz="2400" dirty="0" smtClean="0"/>
              <a:t> </a:t>
            </a:r>
            <a:r>
              <a:rPr lang="en-US" sz="2400" dirty="0"/>
              <a:t>et al</a:t>
            </a:r>
            <a:r>
              <a:rPr lang="en-US" sz="2400" dirty="0" smtClean="0"/>
              <a:t>., 1984)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method of handling nominal attributes and the surrogate device for dealing with missing </a:t>
            </a:r>
            <a:r>
              <a:rPr lang="en-US" sz="2400" dirty="0" smtClean="0"/>
              <a:t>values </a:t>
            </a:r>
            <a:r>
              <a:rPr lang="en-US" sz="2400" dirty="0"/>
              <a:t>were included in </a:t>
            </a:r>
            <a:r>
              <a:rPr lang="en-US" sz="2400" dirty="0" smtClean="0"/>
              <a:t>CART</a:t>
            </a:r>
          </a:p>
          <a:p>
            <a:r>
              <a:rPr lang="en-US" sz="2400" dirty="0" smtClean="0"/>
              <a:t>M5 model trees were first </a:t>
            </a:r>
            <a:r>
              <a:rPr lang="en-US" sz="2400" dirty="0"/>
              <a:t>described by Quinlan (1992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The M5’ version is given by Wang and Witten (1997)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model trees (although not partial trees) for generating rule sets </a:t>
            </a:r>
            <a:r>
              <a:rPr lang="en-US" sz="2400" dirty="0" smtClean="0"/>
              <a:t>has </a:t>
            </a:r>
            <a:r>
              <a:rPr lang="en-US" sz="2400" dirty="0"/>
              <a:t>been explored by Hall et al. (1999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many variations of locally weighted learning.</a:t>
            </a:r>
          </a:p>
          <a:p>
            <a:pPr lvl="1"/>
            <a:r>
              <a:rPr lang="en-US" sz="2000" dirty="0" smtClean="0"/>
              <a:t>Statisticians </a:t>
            </a:r>
            <a:r>
              <a:rPr lang="en-US" sz="2000" dirty="0"/>
              <a:t>have </a:t>
            </a:r>
            <a:r>
              <a:rPr lang="en-US" sz="2000" dirty="0" smtClean="0"/>
              <a:t>considered </a:t>
            </a:r>
            <a:r>
              <a:rPr lang="en-US" sz="2000" dirty="0"/>
              <a:t>using locally quadratic </a:t>
            </a:r>
            <a:r>
              <a:rPr lang="en-US" sz="2000" dirty="0" smtClean="0"/>
              <a:t>models</a:t>
            </a:r>
          </a:p>
          <a:p>
            <a:pPr lvl="1"/>
            <a:r>
              <a:rPr lang="en-US" sz="2000" dirty="0" smtClean="0"/>
              <a:t>They have applied locally </a:t>
            </a:r>
            <a:r>
              <a:rPr lang="en-US" sz="2000" dirty="0"/>
              <a:t>weighted logistic regression to </a:t>
            </a:r>
            <a:r>
              <a:rPr lang="en-US" sz="2000" dirty="0" smtClean="0"/>
              <a:t>classification</a:t>
            </a:r>
            <a:endParaRPr lang="en-US" sz="2000" dirty="0"/>
          </a:p>
          <a:p>
            <a:pPr lvl="1"/>
            <a:r>
              <a:rPr lang="en-US" sz="2000" dirty="0" smtClean="0"/>
              <a:t>Frank et al. (2003) evaluated the use of locally weighted learning in conjunction with Naïve Bayes</a:t>
            </a:r>
            <a:endParaRPr lang="en-CA" sz="2000" dirty="0" smtClean="0"/>
          </a:p>
          <a:p>
            <a:pPr lvl="1"/>
            <a:r>
              <a:rPr lang="en-US" sz="2000" dirty="0" err="1" smtClean="0"/>
              <a:t>Atkeson</a:t>
            </a:r>
            <a:r>
              <a:rPr lang="en-US" sz="2000" dirty="0" smtClean="0"/>
              <a:t> </a:t>
            </a:r>
            <a:r>
              <a:rPr lang="en-US" sz="2000" dirty="0"/>
              <a:t>et al. (1997) </a:t>
            </a:r>
            <a:r>
              <a:rPr lang="en-US" sz="2000" dirty="0" smtClean="0"/>
              <a:t>provide a survey </a:t>
            </a:r>
            <a:r>
              <a:rPr lang="en-US" sz="2000" dirty="0"/>
              <a:t>on locally weighted </a:t>
            </a:r>
            <a:r>
              <a:rPr lang="en-US" sz="2000" dirty="0" smtClean="0"/>
              <a:t>learning</a:t>
            </a:r>
            <a:endParaRPr lang="en-US" sz="2000" dirty="0"/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54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43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pport vec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870445" y="1682155"/>
            <a:ext cx="4572000" cy="36669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Support vectors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73414" y="3891534"/>
            <a:ext cx="4692641" cy="148916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499"/>
              </a:spcBef>
            </a:pPr>
            <a:r>
              <a:rPr lang="en-US" sz="2400" dirty="0" smtClean="0"/>
              <a:t>The </a:t>
            </a:r>
            <a:r>
              <a:rPr lang="en-US" sz="2400" dirty="0" err="1" smtClean="0"/>
              <a:t>hyperplane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457200" lvl="0" indent="-457200">
              <a:spcBef>
                <a:spcPts val="499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can </a:t>
            </a:r>
            <a:r>
              <a:rPr lang="en-US" sz="2400" dirty="0"/>
              <a:t>be written as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273414" y="732449"/>
            <a:ext cx="8749080" cy="2298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The support vectors define the maximum margin </a:t>
            </a:r>
            <a:r>
              <a:rPr lang="en-US" sz="2400" i="0" u="none" strike="noStrike" baseline="0" dirty="0" err="1">
                <a:ln>
                  <a:noFill/>
                </a:ln>
                <a:ea typeface="Gothic" pitchFamily="2"/>
                <a:cs typeface="Lucidasans" pitchFamily="2"/>
              </a:rPr>
              <a:t>hyperplane</a:t>
            </a:r>
            <a:endParaRPr lang="en-US" sz="2400" i="0" u="none" strike="noStrike" baseline="0" dirty="0">
              <a:ln>
                <a:noFill/>
              </a:ln>
              <a:ea typeface="Gothic" pitchFamily="2"/>
              <a:cs typeface="Lucidasans" pitchFamily="2"/>
            </a:endParaRPr>
          </a:p>
          <a:p>
            <a:pPr marL="342900" marR="0" lvl="1" indent="-34290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0" u="none" strike="noStrike" baseline="0" dirty="0">
                <a:ln>
                  <a:noFill/>
                </a:ln>
                <a:ea typeface="Gothic" pitchFamily="2"/>
                <a:cs typeface="Lucidasans" pitchFamily="2"/>
              </a:rPr>
              <a:t>All other instances can be deleted without changing its position and orientation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68543"/>
              </p:ext>
            </p:extLst>
          </p:nvPr>
        </p:nvGraphicFramePr>
        <p:xfrm>
          <a:off x="821576" y="5380701"/>
          <a:ext cx="38179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1" name="Equation" r:id="rId5" imgW="1739900" imgH="393700" progId="Equation.3">
                  <p:embed/>
                </p:oleObj>
              </mc:Choice>
              <mc:Fallback>
                <p:oleObj name="Equation" r:id="rId5" imgW="173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1576" y="5380701"/>
                        <a:ext cx="3817937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</a:t>
            </a:fld>
            <a:endParaRPr lang="uk-UA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966643"/>
              </p:ext>
            </p:extLst>
          </p:nvPr>
        </p:nvGraphicFramePr>
        <p:xfrm>
          <a:off x="821576" y="4410279"/>
          <a:ext cx="26749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2" name="Equation" r:id="rId7" imgW="1219200" imgH="215900" progId="Equation.3">
                  <p:embed/>
                </p:oleObj>
              </mc:Choice>
              <mc:Fallback>
                <p:oleObj name="Equation" r:id="rId7" imgW="1219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1576" y="4410279"/>
                        <a:ext cx="2674938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inding support vec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Finding support vectors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4548" y="2470150"/>
            <a:ext cx="8093596" cy="263114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Support vector: training instance for which </a:t>
            </a:r>
            <a:r>
              <a:rPr lang="el-GR" sz="2400" dirty="0" smtClean="0"/>
              <a:t>α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&gt; 0</a:t>
            </a:r>
          </a:p>
          <a:p>
            <a:pPr lvl="0">
              <a:lnSpc>
                <a:spcPct val="90000"/>
              </a:lnSpc>
              <a:spcBef>
                <a:spcPts val="598"/>
              </a:spcBef>
            </a:pPr>
            <a:r>
              <a:rPr lang="en-US" sz="2400" smtClean="0"/>
              <a:t>Determining </a:t>
            </a:r>
            <a:r>
              <a:rPr lang="en-US" sz="2400" smtClean="0"/>
              <a:t>α</a:t>
            </a:r>
            <a:r>
              <a:rPr lang="en-US" sz="2400" i="1" baseline="-25000" smtClean="0"/>
              <a:t>i</a:t>
            </a:r>
            <a:r>
              <a:rPr lang="en-US" sz="2400" dirty="0" smtClean="0"/>
              <a:t> 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 ?—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i="1" dirty="0"/>
              <a:t>constrained</a:t>
            </a:r>
            <a:r>
              <a:rPr lang="en-US" sz="2400" dirty="0"/>
              <a:t> </a:t>
            </a:r>
            <a:r>
              <a:rPr lang="en-US" sz="2400" i="1" dirty="0"/>
              <a:t>quadratic optimization </a:t>
            </a:r>
            <a:r>
              <a:rPr lang="en-US" sz="2400" dirty="0"/>
              <a:t>problem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Off-the-shelf tools for solving these problems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However, special-purpose algorithms are faster</a:t>
            </a:r>
          </a:p>
          <a:p>
            <a:pPr lvl="1">
              <a:lnSpc>
                <a:spcPct val="90000"/>
              </a:lnSpc>
              <a:spcBef>
                <a:spcPts val="499"/>
              </a:spcBef>
            </a:pPr>
            <a:r>
              <a:rPr lang="en-US" sz="2000" dirty="0"/>
              <a:t>Example: Platt’s </a:t>
            </a:r>
            <a:r>
              <a:rPr lang="en-US" sz="2000" i="1" dirty="0"/>
              <a:t>sequential minimal optimization</a:t>
            </a:r>
            <a:r>
              <a:rPr lang="en-US" sz="2000" dirty="0"/>
              <a:t> </a:t>
            </a:r>
            <a:r>
              <a:rPr lang="en-US" sz="2000" dirty="0" smtClean="0"/>
              <a:t>(SMO) algorithm </a:t>
            </a:r>
          </a:p>
          <a:p>
            <a:pPr>
              <a:spcBef>
                <a:spcPts val="499"/>
              </a:spcBef>
            </a:pPr>
            <a:r>
              <a:rPr lang="en-US" sz="2400" dirty="0" smtClean="0"/>
              <a:t>Note</a:t>
            </a:r>
            <a:r>
              <a:rPr lang="en-US" sz="2400" dirty="0"/>
              <a:t>: </a:t>
            </a:r>
            <a:r>
              <a:rPr lang="en-US" sz="2400" dirty="0" smtClean="0"/>
              <a:t>the method discussed so far assumes </a:t>
            </a:r>
            <a:r>
              <a:rPr lang="en-US" sz="2400" dirty="0"/>
              <a:t>separable data!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29398"/>
              </p:ext>
            </p:extLst>
          </p:nvPr>
        </p:nvGraphicFramePr>
        <p:xfrm>
          <a:off x="2385514" y="1323818"/>
          <a:ext cx="38179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94" name="Equation" r:id="rId4" imgW="1739900" imgH="393700" progId="Equation.3">
                  <p:embed/>
                </p:oleObj>
              </mc:Choice>
              <mc:Fallback>
                <p:oleObj name="Equation" r:id="rId4" imgW="17399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5514" y="1323818"/>
                        <a:ext cx="3817937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7</a:t>
            </a:fld>
            <a:endParaRPr 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nlinear SV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Nonlinear SVMs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3945" y="992915"/>
            <a:ext cx="8031405" cy="538241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 smtClean="0"/>
              <a:t>We can create a nonlinear classifier by creating new “pseudo” attributes from the original attributes in the data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“Pseudo” attributes </a:t>
            </a:r>
            <a:r>
              <a:rPr lang="en-US" sz="2000" dirty="0"/>
              <a:t>represent attribute </a:t>
            </a:r>
            <a:r>
              <a:rPr lang="en-US" sz="2000" dirty="0" smtClean="0"/>
              <a:t>combinations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E.g.: all polynomials of degree 2 that can be formed from the original attributes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We can learn a linear SVM from this extended data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The linear SVM in the extended space is a non-linear classifier in the original attribute space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 err="1"/>
              <a:t>Overfitting</a:t>
            </a:r>
            <a:r>
              <a:rPr lang="en-US" sz="2400" dirty="0"/>
              <a:t> </a:t>
            </a:r>
            <a:r>
              <a:rPr lang="en-US" sz="2400" dirty="0" smtClean="0"/>
              <a:t>often not a significant problem with this approach because </a:t>
            </a:r>
            <a:r>
              <a:rPr lang="en-US" sz="2400" dirty="0"/>
              <a:t>the maximum margin </a:t>
            </a:r>
            <a:r>
              <a:rPr lang="en-US" sz="2400" dirty="0" err="1"/>
              <a:t>hyperplane</a:t>
            </a:r>
            <a:r>
              <a:rPr lang="en-US" sz="2400" dirty="0"/>
              <a:t> is stable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There are </a:t>
            </a:r>
            <a:r>
              <a:rPr lang="en-US" sz="2000" dirty="0" smtClean="0"/>
              <a:t>often comparatively few </a:t>
            </a:r>
            <a:r>
              <a:rPr lang="en-US" sz="2000" dirty="0"/>
              <a:t>support vectors relative to the size of the training set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Computation time still an issue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Each time the dot product is computed, all the “pseudo attributes” must be included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8</a:t>
            </a:fld>
            <a:endParaRPr lang="uk-U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mathematical tr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 mathematical trick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19946" y="1949526"/>
            <a:ext cx="7540284" cy="277990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Avoid computing the “pseudo attributes”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Compute the dot product before doing the nonlinear mapping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Example:</a:t>
            </a:r>
          </a:p>
          <a:p>
            <a:pPr marL="457200" lvl="0" indent="-457200">
              <a:spcBef>
                <a:spcPts val="697"/>
              </a:spcBef>
              <a:buNone/>
              <a:tabLst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Corresponds to a map into the instance space spanned by all products of </a:t>
            </a:r>
            <a:r>
              <a:rPr lang="en-US" sz="2400" i="1" dirty="0"/>
              <a:t>n</a:t>
            </a:r>
            <a:r>
              <a:rPr lang="en-US" sz="2400" dirty="0"/>
              <a:t> attributes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291547"/>
              </p:ext>
            </p:extLst>
          </p:nvPr>
        </p:nvGraphicFramePr>
        <p:xfrm>
          <a:off x="2594025" y="3009958"/>
          <a:ext cx="41814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9" name="Equation" r:id="rId4" imgW="1905000" imgH="393700" progId="Equation.3">
                  <p:embed/>
                </p:oleObj>
              </mc:Choice>
              <mc:Fallback>
                <p:oleObj name="Equation" r:id="rId4" imgW="19050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4025" y="3009958"/>
                        <a:ext cx="4181475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9</a:t>
            </a:fld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16091</TotalTime>
  <Words>3125</Words>
  <Application>Microsoft Office PowerPoint</Application>
  <PresentationFormat>On-screen Show (4:3)</PresentationFormat>
  <Paragraphs>624</Paragraphs>
  <Slides>54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7" baseType="lpstr">
      <vt:lpstr>Arial</vt:lpstr>
      <vt:lpstr>Bitstream Vera Sans</vt:lpstr>
      <vt:lpstr>Calibri</vt:lpstr>
      <vt:lpstr>Calibri Light</vt:lpstr>
      <vt:lpstr>Courier New</vt:lpstr>
      <vt:lpstr>Gothic</vt:lpstr>
      <vt:lpstr>Lucidasans</vt:lpstr>
      <vt:lpstr>Symbol</vt:lpstr>
      <vt:lpstr>Tahoma</vt:lpstr>
      <vt:lpstr>Times New Roman</vt:lpstr>
      <vt:lpstr>Utopia</vt:lpstr>
      <vt:lpstr>Office Theme</vt:lpstr>
      <vt:lpstr>Equation</vt:lpstr>
      <vt:lpstr>PowerPoint Presentation</vt:lpstr>
      <vt:lpstr>Extending instance-based learning and linear models</vt:lpstr>
      <vt:lpstr>Extending Linear Models</vt:lpstr>
      <vt:lpstr>Support vector machines</vt:lpstr>
      <vt:lpstr>The maximum margin hyperplane</vt:lpstr>
      <vt:lpstr>Support vectors</vt:lpstr>
      <vt:lpstr>Finding support vectors</vt:lpstr>
      <vt:lpstr>Nonlinear SVMs</vt:lpstr>
      <vt:lpstr>A mathematical trick</vt:lpstr>
      <vt:lpstr>Other kernel functions</vt:lpstr>
      <vt:lpstr>Noise</vt:lpstr>
      <vt:lpstr>Sparse data</vt:lpstr>
      <vt:lpstr>Support vector regression</vt:lpstr>
      <vt:lpstr>More on SVM regression</vt:lpstr>
      <vt:lpstr>Examples</vt:lpstr>
      <vt:lpstr>Kernel Ridge Regression</vt:lpstr>
      <vt:lpstr>Comments on kernel ridge regression</vt:lpstr>
      <vt:lpstr>Performing kernel ridge regression</vt:lpstr>
      <vt:lpstr>The kernel perceptron</vt:lpstr>
      <vt:lpstr>Comments on kernel perceptron</vt:lpstr>
      <vt:lpstr>Multilayer perceptrons</vt:lpstr>
      <vt:lpstr>Examples</vt:lpstr>
      <vt:lpstr>Backpropagation</vt:lpstr>
      <vt:lpstr>Threshold vs. sigmoid activation function</vt:lpstr>
      <vt:lpstr>Gradient descent example</vt:lpstr>
      <vt:lpstr>Minimizing the error I</vt:lpstr>
      <vt:lpstr>Minimizing the error II</vt:lpstr>
      <vt:lpstr>Remarks</vt:lpstr>
      <vt:lpstr>Radial basis function networks</vt:lpstr>
      <vt:lpstr>Learning RBF networks</vt:lpstr>
      <vt:lpstr>Stochastic gradient descent</vt:lpstr>
      <vt:lpstr>Stochastic gradient descent cont.</vt:lpstr>
      <vt:lpstr>Loss functions</vt:lpstr>
      <vt:lpstr>Optimizing the hinge loss</vt:lpstr>
      <vt:lpstr>Discussion and Bibliographic Notes</vt:lpstr>
      <vt:lpstr>Discussion and Bibliographic Notes</vt:lpstr>
      <vt:lpstr>Numeric Prediction with Local Linear Models</vt:lpstr>
      <vt:lpstr>Numeric prediction (aka regression)</vt:lpstr>
      <vt:lpstr>Regression trees</vt:lpstr>
      <vt:lpstr>Model trees</vt:lpstr>
      <vt:lpstr>Building the tree</vt:lpstr>
      <vt:lpstr>Nominal attributes</vt:lpstr>
      <vt:lpstr>Missing values</vt:lpstr>
      <vt:lpstr>Surrogate splitting based on class</vt:lpstr>
      <vt:lpstr>Pseudo-code for M5'</vt:lpstr>
      <vt:lpstr>MakeModelTree</vt:lpstr>
      <vt:lpstr>split</vt:lpstr>
      <vt:lpstr>prune</vt:lpstr>
      <vt:lpstr>subtreeError</vt:lpstr>
      <vt:lpstr>Model tree for servo data</vt:lpstr>
      <vt:lpstr>Rules from model trees</vt:lpstr>
      <vt:lpstr>Locally weighted regression</vt:lpstr>
      <vt:lpstr>Design decisions</vt:lpstr>
      <vt:lpstr>Discussion and Bibliographic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Ian H. Witten</dc:creator>
  <cp:lastModifiedBy>Rasheed</cp:lastModifiedBy>
  <cp:revision>577</cp:revision>
  <cp:lastPrinted>2003-03-05T10:12:08Z</cp:lastPrinted>
  <dcterms:created xsi:type="dcterms:W3CDTF">1998-04-13T16:48:28Z</dcterms:created>
  <dcterms:modified xsi:type="dcterms:W3CDTF">2017-10-31T18:47:02Z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