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295" r:id="rId42"/>
    <p:sldId id="296" r:id="rId43"/>
    <p:sldId id="300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AEF1C5-405F-47AC-BE67-8DB74568FD83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B68889-DF74-4897-8BA6-87236C61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3CE1-C180-439D-B86C-F5F5587184D7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97E7-4D05-46AE-A161-7B7A8160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2B2-37FA-4F0C-8436-5614E623EDA4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5E45-BFF5-4119-9376-D9EA9A8DD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CCAA-E457-4DDF-8B87-75B24FAF2041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1CC5-052A-465A-8D3A-2BEF3FF6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FEFA4-E2C6-45A5-9EB6-552B2029982D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F0F862-6E5B-4AFF-BD43-034DFA9AE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FA9A3A-D631-4B5E-8DD2-34AA82C7D92B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27EA-D53E-4218-9F1D-9C761015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BD70-1153-4D8E-8369-E64966748800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1EDA9-48EE-4C2F-A61E-D7170A55C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6A35-3F9F-49F6-8033-63FF123DA9AE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A0BB-429C-47A8-A0D9-979676C68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7DB8-191F-4E7B-98B9-0620D32699F7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48BC-B354-42A5-99E0-51D27C1A6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66927-EC52-47DC-9B50-075AF95BBD89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A5FFA-5DBA-4159-8300-C2E92FD1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EFA057-7E63-4766-896B-946385E4763E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FA90AD-548C-461F-BA4B-0FEF34D8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23CA78-54E3-4EE3-AF10-44C0C52B88F8}" type="datetimeFigureOut">
              <a:rPr lang="zh-CN" altLang="en-US"/>
              <a:pPr>
                <a:defRPr/>
              </a:pPr>
              <a:t>2011-8-16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8DFF59-0488-427F-AFA7-CDFEAC4A4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http://www.cs.uga.edu/~khaled</a:t>
            </a:r>
            <a:endParaRPr lang="zh-CN" altLang="en-US" sz="19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Proportional selection (roulette wheel)</a:t>
            </a:r>
          </a:p>
          <a:p>
            <a:pPr lvl="1" eaLnBrk="1" hangingPunct="1"/>
            <a:r>
              <a:rPr lang="en-US" altLang="zh-CN" sz="2400" dirty="0" smtClean="0"/>
              <a:t>S</a:t>
            </a:r>
            <a:r>
              <a:rPr lang="en-US" altLang="zh-CN" sz="2400" dirty="0" smtClean="0"/>
              <a:t>election </a:t>
            </a:r>
            <a:r>
              <a:rPr lang="en-US" altLang="zh-CN" sz="2400" dirty="0" smtClean="0"/>
              <a:t>probability of </a:t>
            </a:r>
            <a:r>
              <a:rPr lang="en-US" altLang="zh-CN" sz="2400" dirty="0" smtClean="0"/>
              <a:t>individual = individual’s fitness/sum </a:t>
            </a:r>
            <a:r>
              <a:rPr lang="en-US" altLang="zh-CN" sz="2400" dirty="0" smtClean="0"/>
              <a:t>of </a:t>
            </a:r>
            <a:r>
              <a:rPr lang="en-US" altLang="zh-CN" sz="2400" dirty="0" smtClean="0"/>
              <a:t>fitness</a:t>
            </a:r>
            <a:endParaRPr lang="en-US" altLang="zh-CN" sz="2400" dirty="0" smtClean="0"/>
          </a:p>
          <a:p>
            <a:pPr eaLnBrk="1" hangingPunct="1"/>
            <a:r>
              <a:rPr lang="en-US" altLang="zh-CN" sz="3200" b="1" dirty="0" smtClean="0"/>
              <a:t>Rank based selection</a:t>
            </a:r>
          </a:p>
          <a:p>
            <a:pPr lvl="1" eaLnBrk="1" hangingPunct="1"/>
            <a:r>
              <a:rPr lang="en-US" altLang="zh-CN" sz="2400" dirty="0" smtClean="0"/>
              <a:t>Example: decreasing arithmetic/geometric series</a:t>
            </a:r>
          </a:p>
          <a:p>
            <a:pPr lvl="1" eaLnBrk="1" hangingPunct="1"/>
            <a:r>
              <a:rPr lang="en-US" altLang="zh-CN" sz="2400" dirty="0" smtClean="0"/>
              <a:t>B</a:t>
            </a:r>
            <a:r>
              <a:rPr lang="en-US" altLang="zh-CN" sz="2400" dirty="0" smtClean="0"/>
              <a:t>etter </a:t>
            </a:r>
            <a:r>
              <a:rPr lang="en-US" altLang="zh-CN" sz="2400" dirty="0" smtClean="0"/>
              <a:t>when fitness range is very </a:t>
            </a:r>
            <a:r>
              <a:rPr lang="en-US" altLang="zh-CN" sz="2400" dirty="0" smtClean="0"/>
              <a:t>large or small</a:t>
            </a:r>
            <a:endParaRPr lang="en-US" altLang="zh-CN" sz="2400" dirty="0" smtClean="0"/>
          </a:p>
          <a:p>
            <a:pPr eaLnBrk="1" hangingPunct="1"/>
            <a:r>
              <a:rPr lang="en-US" altLang="zh-CN" sz="3400" b="1" dirty="0" smtClean="0"/>
              <a:t>Tournament selection</a:t>
            </a:r>
          </a:p>
          <a:p>
            <a:pPr lvl="1" eaLnBrk="1" hangingPunct="1"/>
            <a:r>
              <a:rPr lang="en-US" altLang="zh-CN" sz="2400" dirty="0" smtClean="0"/>
              <a:t>Virtual tournament between randomly selected individuals using fitness</a:t>
            </a:r>
            <a:endParaRPr lang="zh-CN" alt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 smtClean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971600" y="1481138"/>
            <a:ext cx="77768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change one or more components</a:t>
            </a:r>
          </a:p>
          <a:p>
            <a:pPr eaLnBrk="1" hangingPunct="1"/>
            <a:r>
              <a:rPr lang="en-US" altLang="zh-CN" sz="2800" b="1" dirty="0" smtClean="0"/>
              <a:t>Let Child=x1,x2,P,x3,x4...</a:t>
            </a:r>
          </a:p>
          <a:p>
            <a:pPr eaLnBrk="1" hangingPunct="1"/>
            <a:r>
              <a:rPr lang="en-US" altLang="zh-CN" sz="2800" b="1" dirty="0" smtClean="0"/>
              <a:t>Gaussian mutation:</a:t>
            </a:r>
          </a:p>
          <a:p>
            <a:pPr lvl="1" eaLnBrk="1" hangingPunct="1"/>
            <a:r>
              <a:rPr lang="en-US" altLang="zh-CN" i="1" dirty="0" smtClean="0"/>
              <a:t>P ¬ P ± ∆p</a:t>
            </a:r>
          </a:p>
          <a:p>
            <a:pPr lvl="1" eaLnBrk="1" hangingPunct="1"/>
            <a:r>
              <a:rPr lang="en-US" altLang="zh-CN" i="1" dirty="0" smtClean="0"/>
              <a:t>∆ p: (small) random normal value</a:t>
            </a:r>
          </a:p>
          <a:p>
            <a:pPr eaLnBrk="1" hangingPunct="1"/>
            <a:r>
              <a:rPr lang="en-US" altLang="zh-CN" sz="2800" b="1" dirty="0" smtClean="0"/>
              <a:t>Uniform mutation:</a:t>
            </a:r>
          </a:p>
          <a:p>
            <a:pPr lvl="1" eaLnBrk="1" hangingPunct="1"/>
            <a:r>
              <a:rPr lang="en-US" altLang="zh-CN" i="1" dirty="0" smtClean="0"/>
              <a:t>P ¬ P new</a:t>
            </a:r>
          </a:p>
          <a:p>
            <a:pPr lvl="1" eaLnBrk="1" hangingPunct="1"/>
            <a:r>
              <a:rPr lang="en-US" altLang="zh-CN" i="1" dirty="0" smtClean="0"/>
              <a:t>p new : random uniform value</a:t>
            </a:r>
          </a:p>
          <a:p>
            <a:pPr eaLnBrk="1" hangingPunct="1"/>
            <a:r>
              <a:rPr lang="en-US" altLang="zh-CN" sz="2800" b="1" dirty="0" smtClean="0"/>
              <a:t>boundary mutation:</a:t>
            </a:r>
          </a:p>
          <a:p>
            <a:pPr lvl="1" eaLnBrk="1" hangingPunct="1"/>
            <a:r>
              <a:rPr lang="en-US" altLang="zh-CN" i="1" dirty="0" smtClean="0"/>
              <a:t>P ¬ </a:t>
            </a:r>
            <a:r>
              <a:rPr lang="en-US" altLang="zh-CN" i="1" dirty="0" err="1" smtClean="0"/>
              <a:t>Pmin</a:t>
            </a:r>
            <a:r>
              <a:rPr lang="en-US" altLang="zh-CN" i="1" dirty="0" smtClean="0"/>
              <a:t> OR </a:t>
            </a:r>
            <a:r>
              <a:rPr lang="en-US" altLang="zh-CN" i="1" dirty="0" err="1" smtClean="0"/>
              <a:t>Pmax</a:t>
            </a:r>
            <a:endParaRPr lang="en-US" altLang="zh-CN" i="1" dirty="0" smtClean="0"/>
          </a:p>
          <a:p>
            <a:pPr eaLnBrk="1" hangingPunct="1"/>
            <a:r>
              <a:rPr lang="en-US" altLang="zh-CN" sz="2800" b="1" dirty="0" smtClean="0"/>
              <a:t>Binary mutation=bit flip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Finds global optima</a:t>
            </a:r>
          </a:p>
          <a:p>
            <a:pPr eaLnBrk="1" hangingPunct="1"/>
            <a:r>
              <a:rPr lang="en-US" altLang="zh-CN" sz="3200" b="1" dirty="0" smtClean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 smtClean="0"/>
              <a:t>Easy to use (short programs)</a:t>
            </a:r>
          </a:p>
          <a:p>
            <a:pPr eaLnBrk="1" hangingPunct="1"/>
            <a:r>
              <a:rPr lang="en-US" altLang="zh-CN" sz="3200" b="1" dirty="0" smtClean="0"/>
              <a:t>Robust (less sensitive to noise, ill conditions)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smtClean="0"/>
              <a:t>Theory lags behind applications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Genetic-</a:t>
            </a:r>
            <a:br>
              <a:rPr lang="en-US" altLang="zh-CN" dirty="0" smtClean="0"/>
            </a:br>
            <a:r>
              <a:rPr lang="en-US" altLang="zh-CN" dirty="0" smtClean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Fine-grained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2857500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Global parallel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28575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Genetic algorithms</a:t>
            </a:r>
          </a:p>
          <a:p>
            <a:pPr eaLnBrk="1" hangingPunct="1"/>
            <a:r>
              <a:rPr lang="en-US" altLang="zh-CN" sz="3200" b="1" smtClean="0"/>
              <a:t>Genetic programming</a:t>
            </a:r>
          </a:p>
          <a:p>
            <a:pPr eaLnBrk="1" hangingPunct="1"/>
            <a:r>
              <a:rPr lang="en-US" altLang="zh-CN" sz="3200" b="1" smtClean="0"/>
              <a:t>Evolution strategies</a:t>
            </a:r>
          </a:p>
          <a:p>
            <a:pPr eaLnBrk="1" hangingPunct="1"/>
            <a:r>
              <a:rPr lang="en-US" altLang="zh-CN" sz="3200" b="1" smtClean="0"/>
              <a:t>Classifier systems</a:t>
            </a:r>
          </a:p>
          <a:p>
            <a:pPr eaLnBrk="1" hangingPunct="1"/>
            <a:r>
              <a:rPr lang="en-US" altLang="zh-CN" sz="3200" b="1" smtClean="0"/>
              <a:t>Evolution programming</a:t>
            </a:r>
          </a:p>
          <a:p>
            <a:pPr eaLnBrk="1" hangingPunct="1"/>
            <a:r>
              <a:rPr lang="en-US" altLang="zh-CN" sz="3200" b="1" smtClean="0"/>
              <a:t>Conclusion</a:t>
            </a:r>
            <a:endParaRPr lang="zh-CN" altLang="en-US" sz="3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Coarse-grained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2928938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 smtClean="0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 smtClean="0"/>
              <a:t>Idea is to evolve computer programs</a:t>
            </a:r>
          </a:p>
          <a:p>
            <a:pPr eaLnBrk="1" hangingPunct="1"/>
            <a:r>
              <a:rPr lang="en-US" altLang="zh-CN" sz="3000" b="1" smtClean="0"/>
              <a:t>Declarative programming languages usually used (Lisp)</a:t>
            </a:r>
          </a:p>
          <a:p>
            <a:pPr eaLnBrk="1" hangingPunct="1"/>
            <a:r>
              <a:rPr lang="en-US" altLang="zh-CN" sz="3000" b="1" smtClean="0"/>
              <a:t>Programs are represented as trees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A population of trees representing programs</a:t>
            </a:r>
          </a:p>
          <a:p>
            <a:pPr eaLnBrk="1" hangingPunct="1"/>
            <a:r>
              <a:rPr lang="en-US" altLang="zh-CN" sz="2800" b="1" smtClean="0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 smtClean="0"/>
              <a:t>These sets are usually fixed sets of symbols</a:t>
            </a:r>
          </a:p>
          <a:p>
            <a:pPr eaLnBrk="1" hangingPunct="1"/>
            <a:r>
              <a:rPr lang="en-US" altLang="zh-CN" sz="2800" b="1" smtClean="0"/>
              <a:t>The function set forms "non-leaf" nodes. (e.g. +,-,*,sin,cos)</a:t>
            </a:r>
          </a:p>
          <a:p>
            <a:pPr eaLnBrk="1" hangingPunct="1"/>
            <a:r>
              <a:rPr lang="en-US" altLang="zh-CN" sz="2800" b="1" smtClean="0"/>
              <a:t>The terminal set forms leaf nodes. (e.g. x,3.7, random())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3" y="1765300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/>
              <a:t>Fitness is usually based on I/O traces</a:t>
            </a:r>
          </a:p>
          <a:p>
            <a:pPr eaLnBrk="1" hangingPunct="1"/>
            <a:r>
              <a:rPr lang="en-US" altLang="zh-CN" sz="3000" b="1" dirty="0" smtClean="0"/>
              <a:t>Crossover is implemented by randomly swapping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 between individuals</a:t>
            </a:r>
          </a:p>
          <a:p>
            <a:pPr eaLnBrk="1" hangingPunct="1"/>
            <a:r>
              <a:rPr lang="en-US" altLang="zh-CN" sz="3000" b="1" dirty="0" smtClean="0"/>
              <a:t>GP usually does not extensively rely on mutation (random nodes or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)</a:t>
            </a:r>
          </a:p>
          <a:p>
            <a:pPr eaLnBrk="1" hangingPunct="1"/>
            <a:r>
              <a:rPr lang="en-US" altLang="zh-CN" sz="3000" b="1" dirty="0" smtClean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 smtClean="0"/>
              <a:t>GP usually uses huge populations (1M individuals)</a:t>
            </a:r>
            <a:endParaRPr lang="zh-CN" altLang="en-US" sz="3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571625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More flexible representation</a:t>
            </a:r>
          </a:p>
          <a:p>
            <a:pPr eaLnBrk="1" hangingPunct="1"/>
            <a:r>
              <a:rPr lang="en-US" altLang="zh-CN" sz="3200" b="1" dirty="0" smtClean="0"/>
              <a:t>Greater application spectrum</a:t>
            </a:r>
          </a:p>
          <a:p>
            <a:pPr eaLnBrk="1" hangingPunct="1"/>
            <a:r>
              <a:rPr lang="en-US" altLang="zh-CN" sz="3200" b="1" dirty="0" smtClean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 smtClean="0"/>
              <a:t>Example: evolving a learning rule for neural networks (</a:t>
            </a:r>
            <a:r>
              <a:rPr lang="en-US" altLang="zh-CN" sz="3200" b="1" dirty="0" err="1" smtClean="0"/>
              <a:t>Amr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Radi</a:t>
            </a:r>
            <a:r>
              <a:rPr lang="en-US" altLang="zh-CN" sz="3200" b="1" dirty="0" smtClean="0"/>
              <a:t>, GP98) vs. evolving the weights of a particular NN.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Extremely slow</a:t>
            </a:r>
          </a:p>
          <a:p>
            <a:pPr eaLnBrk="1" hangingPunct="1"/>
            <a:r>
              <a:rPr lang="en-US" altLang="zh-CN" sz="3200" b="1" dirty="0" smtClean="0"/>
              <a:t>Very poor handling of numbers</a:t>
            </a:r>
          </a:p>
          <a:p>
            <a:pPr eaLnBrk="1" hangingPunct="1"/>
            <a:r>
              <a:rPr lang="en-US" altLang="zh-CN" sz="3200" b="1" dirty="0" smtClean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programming with linear genomes (Wolfgang </a:t>
            </a:r>
            <a:r>
              <a:rPr lang="en-US" altLang="zh-CN" sz="3000" b="1" dirty="0" err="1" smtClean="0"/>
              <a:t>Banzaf</a:t>
            </a:r>
            <a:r>
              <a:rPr lang="en-US" altLang="zh-CN" sz="3000" b="1" dirty="0" smtClean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electric circuits represented as trees (</a:t>
            </a:r>
            <a:r>
              <a:rPr lang="en-US" altLang="zh-CN" sz="2600" dirty="0" err="1" smtClean="0"/>
              <a:t>Koza</a:t>
            </a:r>
            <a:r>
              <a:rPr lang="en-US" altLang="zh-CN" sz="2600" dirty="0" smtClean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Trends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Later: enhanced to a (</a:t>
            </a:r>
            <a:r>
              <a:rPr lang="el-GR" altLang="zh-CN" sz="3000" b="1" dirty="0" smtClean="0"/>
              <a:t>μ</a:t>
            </a:r>
            <a:r>
              <a:rPr lang="en-US" altLang="zh-CN" sz="3000" b="1" dirty="0" smtClean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Fitness = Height</a:t>
            </a:r>
          </a:p>
          <a:p>
            <a:pPr eaLnBrk="1" hangingPunct="1"/>
            <a:r>
              <a:rPr lang="en-US" altLang="zh-CN" sz="3200" b="1" smtClean="0"/>
              <a:t>Survival of the fittest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928813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Schwefel introduced the multi-membered ESs now denoted by 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+λ) and 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 λ) ES: Some of the parents may be selected to "propagate" to the child generation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Real valued vectors consisting of two parts:</a:t>
            </a:r>
          </a:p>
          <a:p>
            <a:pPr lvl="1" eaLnBrk="1" hangingPunct="1"/>
            <a:r>
              <a:rPr lang="en-US" altLang="zh-CN" sz="2800" smtClean="0"/>
              <a:t>Object variable: just like real-valued GA individual</a:t>
            </a:r>
          </a:p>
          <a:p>
            <a:pPr lvl="1" eaLnBrk="1" hangingPunct="1"/>
            <a:r>
              <a:rPr lang="en-US" altLang="zh-CN" sz="2800" smtClean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smtClean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smtClean="0"/>
              <a:t>Excellent feature for dynamically changing fitness landscape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In machine learning we seek a good hypothesis</a:t>
            </a:r>
          </a:p>
          <a:p>
            <a:pPr eaLnBrk="1" hangingPunct="1"/>
            <a:r>
              <a:rPr lang="en-US" altLang="zh-CN" sz="3200" b="1" smtClean="0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 smtClean="0"/>
              <a:t>GAs and other EC methods can evolve rules, NNs, programs ...etc.</a:t>
            </a:r>
          </a:p>
          <a:p>
            <a:pPr eaLnBrk="1" hangingPunct="1"/>
            <a:r>
              <a:rPr lang="en-US" altLang="zh-CN" sz="3200" b="1" smtClean="0"/>
              <a:t>Classifier systems (CFS) are the most explicit GA based machine learning tool.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Machine learning and</a:t>
            </a:r>
            <a:br>
              <a:rPr lang="en-US" altLang="zh-CN" dirty="0" smtClean="0"/>
            </a:b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Michigan approach:</a:t>
            </a:r>
            <a:br>
              <a:rPr lang="en-US" altLang="zh-CN" dirty="0" smtClean="0"/>
            </a:br>
            <a:r>
              <a:rPr lang="en-US" altLang="zh-CN" dirty="0" smtClean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smtClean="0"/>
              <a:t>Avoids the hard credit assignment problem</a:t>
            </a:r>
          </a:p>
          <a:p>
            <a:pPr eaLnBrk="1" hangingPunct="1"/>
            <a:r>
              <a:rPr lang="en-US" altLang="zh-CN" sz="3200" b="1" smtClean="0"/>
              <a:t>Slow because of complexity of space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Pitt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Evolves finite state machines (or similar structures)</a:t>
            </a:r>
          </a:p>
          <a:p>
            <a:pPr eaLnBrk="1" hangingPunct="1"/>
            <a:r>
              <a:rPr lang="en-US" altLang="zh-CN" sz="3200" b="1" dirty="0" smtClean="0"/>
              <a:t>Relies on mutation (no crossover)</a:t>
            </a:r>
          </a:p>
          <a:p>
            <a:pPr eaLnBrk="1" hangingPunct="1"/>
            <a:r>
              <a:rPr lang="en-US" altLang="zh-CN" sz="3200" b="1" dirty="0" smtClean="0"/>
              <a:t>Fitness based on training sequence(s)</a:t>
            </a:r>
          </a:p>
          <a:p>
            <a:pPr eaLnBrk="1" hangingPunct="1"/>
            <a:r>
              <a:rPr lang="en-US" altLang="zh-CN" sz="3200" b="1" dirty="0" smtClean="0"/>
              <a:t>Uses rank based selection</a:t>
            </a:r>
          </a:p>
          <a:p>
            <a:pPr eaLnBrk="1" hangingPunct="1"/>
            <a:r>
              <a:rPr lang="en-US" altLang="zh-CN" sz="3200" b="1" dirty="0" smtClean="0"/>
              <a:t>Good for sequence problems (DNA) and prediction in time series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714500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Add a state (with random transitions)</a:t>
            </a:r>
          </a:p>
          <a:p>
            <a:pPr eaLnBrk="1" hangingPunct="1"/>
            <a:r>
              <a:rPr lang="en-US" altLang="zh-CN" sz="3200" b="1" smtClean="0"/>
              <a:t>Delete a state (reassign state transitions)</a:t>
            </a:r>
          </a:p>
          <a:p>
            <a:pPr eaLnBrk="1" hangingPunct="1"/>
            <a:r>
              <a:rPr lang="en-US" altLang="zh-CN" sz="3200" b="1" smtClean="0"/>
              <a:t>Change an output symbol</a:t>
            </a:r>
          </a:p>
          <a:p>
            <a:pPr eaLnBrk="1" hangingPunct="1"/>
            <a:r>
              <a:rPr lang="en-US" altLang="zh-CN" sz="3200" b="1" smtClean="0"/>
              <a:t>Change a state transition</a:t>
            </a:r>
          </a:p>
          <a:p>
            <a:pPr eaLnBrk="1" hangingPunct="1"/>
            <a:r>
              <a:rPr lang="en-US" altLang="zh-CN" sz="3200" b="1" smtClean="0"/>
              <a:t>Change the start state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specific representation</a:t>
            </a:r>
          </a:p>
          <a:p>
            <a:r>
              <a:rPr lang="en-US" dirty="0" smtClean="0"/>
              <a:t>Similar to Evolution Strategies </a:t>
            </a:r>
          </a:p>
          <a:p>
            <a:pPr lvl="1"/>
            <a:r>
              <a:rPr lang="en-US" dirty="0" smtClean="0"/>
              <a:t>Most work in continuous </a:t>
            </a:r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Self adaptation common</a:t>
            </a:r>
          </a:p>
          <a:p>
            <a:r>
              <a:rPr lang="en-US" dirty="0" smtClean="0"/>
              <a:t>No crossover ever used!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EP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Variable complexity linear representations</a:t>
            </a:r>
            <a:endParaRPr lang="it-IT" altLang="zh-CN" b="1" dirty="0" smtClean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Response surface </a:t>
            </a:r>
            <a:r>
              <a:rPr lang="en-US" altLang="zh-CN" b="1" dirty="0" smtClean="0"/>
              <a:t>methods</a:t>
            </a:r>
            <a:endParaRPr lang="en-US" altLang="zh-CN" b="1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 smtClean="0"/>
              <a:t>fit a surface to some points and optimize the </a:t>
            </a:r>
            <a:r>
              <a:rPr lang="en-US" altLang="zh-CN" dirty="0" smtClean="0"/>
              <a:t>surface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 smtClean="0"/>
              <a:t>Differential </a:t>
            </a:r>
            <a:r>
              <a:rPr lang="en-US" altLang="zh-CN" sz="2800" b="1" dirty="0" smtClean="0"/>
              <a:t>Evolution</a:t>
            </a:r>
            <a:endParaRPr lang="en-US" altLang="zh-CN" sz="28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Other evolutionary</a:t>
            </a:r>
            <a:br>
              <a:rPr lang="en-US" altLang="zh-CN" dirty="0" smtClean="0"/>
            </a:br>
            <a:r>
              <a:rPr lang="en-US" altLang="zh-CN" dirty="0" smtClean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 smtClean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 smtClean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 smtClean="0"/>
              <a:t>Ant </a:t>
            </a:r>
            <a:r>
              <a:rPr lang="en-US" altLang="zh-CN" sz="3200" b="1" dirty="0" smtClean="0"/>
              <a:t>Colony </a:t>
            </a:r>
            <a:r>
              <a:rPr lang="en-US" altLang="zh-CN" sz="3200" b="1" dirty="0" smtClean="0"/>
              <a:t>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Inspired </a:t>
            </a:r>
            <a:r>
              <a:rPr lang="en-US" sz="2800" dirty="0" smtClean="0"/>
              <a:t>by </a:t>
            </a:r>
            <a:r>
              <a:rPr lang="en-US" sz="2800" dirty="0" smtClean="0"/>
              <a:t>the social </a:t>
            </a:r>
            <a:r>
              <a:rPr lang="en-US" sz="2800" dirty="0" smtClean="0"/>
              <a:t>behavior of </a:t>
            </a:r>
            <a:r>
              <a:rPr lang="en-US" sz="2800" dirty="0" smtClean="0"/>
              <a:t>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U</a:t>
            </a:r>
            <a:r>
              <a:rPr lang="en-US" sz="2800" dirty="0" smtClean="0"/>
              <a:t>seful </a:t>
            </a:r>
            <a:r>
              <a:rPr lang="en-US" sz="2800" dirty="0" smtClean="0"/>
              <a:t>in problems that need to find paths to </a:t>
            </a:r>
            <a:r>
              <a:rPr lang="en-US" sz="2800" dirty="0" smtClean="0"/>
              <a:t>goals</a:t>
            </a:r>
            <a:endParaRPr lang="en-US" altLang="zh-CN" sz="2800" b="1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200" b="1" dirty="0" smtClean="0"/>
              <a:t>Particle Swarm </a:t>
            </a:r>
            <a:r>
              <a:rPr lang="en-US" altLang="zh-CN" sz="3200" b="1" dirty="0" smtClean="0"/>
              <a:t>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Inspired </a:t>
            </a:r>
            <a:r>
              <a:rPr lang="en-US" sz="2400" dirty="0" smtClean="0"/>
              <a:t>by social behavior of bird flocking or fish </a:t>
            </a:r>
            <a:r>
              <a:rPr lang="en-US" sz="2400" dirty="0" smtClean="0"/>
              <a:t>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The </a:t>
            </a:r>
            <a:r>
              <a:rPr lang="en-US" sz="2400" dirty="0" smtClean="0"/>
              <a:t>potential solutions, called particles, fly through the problem space by following the current optimum particles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/>
              <a:t>Other Nature Inspired Heuristics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 smtClean="0"/>
              <a:t>The choice of method is important for success</a:t>
            </a:r>
          </a:p>
          <a:p>
            <a:pPr eaLnBrk="1" hangingPunct="1"/>
            <a:r>
              <a:rPr lang="en-US" altLang="zh-CN" sz="3200" b="1" smtClean="0"/>
              <a:t>EC provides a very flexible architecture</a:t>
            </a:r>
          </a:p>
          <a:p>
            <a:pPr lvl="1" eaLnBrk="1" hangingPunct="1"/>
            <a:r>
              <a:rPr lang="en-US" altLang="zh-CN" sz="2800" smtClean="0"/>
              <a:t>easy to combine with other paradigms</a:t>
            </a:r>
          </a:p>
          <a:p>
            <a:pPr lvl="1" eaLnBrk="1" hangingPunct="1"/>
            <a:r>
              <a:rPr lang="en-US" altLang="zh-CN" sz="2800" smtClean="0"/>
              <a:t>easy to inject domain knowledge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Evolutionary Computation</a:t>
            </a:r>
          </a:p>
          <a:p>
            <a:pPr eaLnBrk="1" hangingPunct="1"/>
            <a:r>
              <a:rPr lang="en-US" altLang="zh-CN" sz="3200" b="1" dirty="0" smtClean="0"/>
              <a:t>IEEE transactions on evolutionary computation</a:t>
            </a:r>
          </a:p>
          <a:p>
            <a:pPr eaLnBrk="1" hangingPunct="1"/>
            <a:r>
              <a:rPr lang="en-US" altLang="zh-CN" sz="3200" b="1" dirty="0" smtClean="0"/>
              <a:t>Genetic </a:t>
            </a:r>
            <a:r>
              <a:rPr lang="en-US" altLang="zh-CN" sz="3200" b="1" dirty="0" smtClean="0"/>
              <a:t>programming and evolvable machines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other: AIEDAM, AIENG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 smtClean="0"/>
              <a:t>Congress on evolutionary computation (CEC</a:t>
            </a:r>
            <a:r>
              <a:rPr lang="en-US" altLang="zh-CN" sz="3200" b="1" dirty="0" smtClean="0"/>
              <a:t>)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Parallel problem solving from nature (PPSN)</a:t>
            </a:r>
          </a:p>
          <a:p>
            <a:pPr eaLnBrk="1" hangingPunct="1"/>
            <a:r>
              <a:rPr lang="it-IT" altLang="zh-CN" sz="3200" b="1" dirty="0" smtClean="0"/>
              <a:t>other: AI in design, IJCAI, AAAI ...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633734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Maintain a population of potential solutions</a:t>
            </a:r>
          </a:p>
          <a:p>
            <a:pPr eaLnBrk="1" hangingPunct="1"/>
            <a:r>
              <a:rPr lang="en-US" altLang="zh-CN" sz="3200" b="1" dirty="0" smtClean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 smtClean="0"/>
              <a:t>Crossover</a:t>
            </a:r>
          </a:p>
          <a:p>
            <a:pPr lvl="1" eaLnBrk="1" hangingPunct="1"/>
            <a:r>
              <a:rPr lang="en-US" altLang="zh-CN" sz="2800" dirty="0" smtClean="0"/>
              <a:t>Mutation</a:t>
            </a:r>
          </a:p>
          <a:p>
            <a:pPr eaLnBrk="1" hangingPunct="1"/>
            <a:r>
              <a:rPr lang="en-US" altLang="zh-CN" sz="3200" b="1" dirty="0" smtClean="0"/>
              <a:t>Objective function = Fitness function</a:t>
            </a:r>
          </a:p>
          <a:p>
            <a:pPr lvl="1" eaLnBrk="1" hangingPunct="1"/>
            <a:r>
              <a:rPr lang="en-US" altLang="zh-CN" sz="2800" dirty="0" smtClean="0"/>
              <a:t>Better solutions favored for parenthood</a:t>
            </a:r>
          </a:p>
          <a:p>
            <a:pPr lvl="1" eaLnBrk="1" hangingPunct="1"/>
            <a:r>
              <a:rPr lang="en-US" altLang="zh-CN" sz="2800" dirty="0" smtClean="0"/>
              <a:t>Worse solutions favored for replacement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generational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5775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</a:p>
          <a:p>
            <a:pPr eaLnBrk="1" hangingPunct="1"/>
            <a:r>
              <a:rPr lang="en-US" altLang="zh-CN" sz="3000" b="1" smtClean="0"/>
              <a:t>Replacement strategy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steady state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119</TotalTime>
  <Words>1438</Words>
  <Application>Microsoft Office PowerPoint</Application>
  <PresentationFormat>On-screen Show (4:3)</PresentationFormat>
  <Paragraphs>238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聚合</vt:lpstr>
      <vt:lpstr>Evolutionary Computation</vt:lpstr>
      <vt:lpstr>Presentation outline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Modern Trends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kaven</dc:creator>
  <cp:lastModifiedBy>me</cp:lastModifiedBy>
  <cp:revision>22</cp:revision>
  <dcterms:created xsi:type="dcterms:W3CDTF">2009-08-21T12:17:08Z</dcterms:created>
  <dcterms:modified xsi:type="dcterms:W3CDTF">2011-08-16T19:05:11Z</dcterms:modified>
</cp:coreProperties>
</file>