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01" r:id="rId41"/>
    <p:sldId id="295" r:id="rId42"/>
    <p:sldId id="296" r:id="rId43"/>
    <p:sldId id="300" r:id="rId44"/>
    <p:sldId id="297" r:id="rId45"/>
    <p:sldId id="298" r:id="rId46"/>
    <p:sldId id="299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64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email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4AEF1C5-405F-47AC-BE67-8DB74568FD83}" type="datetimeFigureOut">
              <a:rPr lang="zh-CN" altLang="en-US"/>
              <a:pPr>
                <a:defRPr/>
              </a:pPr>
              <a:t>2013/4/9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FB68889-DF74-4897-8BA6-87236C61CC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33CE1-C180-439D-B86C-F5F5587184D7}" type="datetimeFigureOut">
              <a:rPr lang="zh-CN" altLang="en-US"/>
              <a:pPr>
                <a:defRPr/>
              </a:pPr>
              <a:t>2013/4/9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797E7-4D05-46AE-A161-7B7A816062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E2B2-37FA-4F0C-8436-5614E623EDA4}" type="datetimeFigureOut">
              <a:rPr lang="zh-CN" altLang="en-US"/>
              <a:pPr>
                <a:defRPr/>
              </a:pPr>
              <a:t>2013/4/9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95E45-BFF5-4119-9376-D9EA9A8DDD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CCCAA-E457-4DDF-8B87-75B24FAF2041}" type="datetimeFigureOut">
              <a:rPr lang="zh-CN" altLang="en-US"/>
              <a:pPr>
                <a:defRPr/>
              </a:pPr>
              <a:t>2013/4/9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51CC5-052A-465A-8D3A-2BEF3FF636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86FEFA4-E2C6-45A5-9EB6-552B2029982D}" type="datetimeFigureOut">
              <a:rPr lang="zh-CN" altLang="en-US"/>
              <a:pPr>
                <a:defRPr/>
              </a:pPr>
              <a:t>2013/4/9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AF0F862-6E5B-4AFF-BD43-034DFA9AE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7FA9A3A-D631-4B5E-8DD2-34AA82C7D92B}" type="datetimeFigureOut">
              <a:rPr lang="zh-CN" altLang="en-US"/>
              <a:pPr>
                <a:defRPr/>
              </a:pPr>
              <a:t>2013/4/9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F427EA-D53E-4218-9F1D-9C76101550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5A2BD70-1153-4D8E-8369-E64966748800}" type="datetimeFigureOut">
              <a:rPr lang="zh-CN" altLang="en-US"/>
              <a:pPr>
                <a:defRPr/>
              </a:pPr>
              <a:t>2013/4/9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851EDA9-48EE-4C2F-A61E-D7170A55C7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DF6A35-3F9F-49F6-8033-63FF123DA9AE}" type="datetimeFigureOut">
              <a:rPr lang="zh-CN" altLang="en-US"/>
              <a:pPr>
                <a:defRPr/>
              </a:pPr>
              <a:t>2013/4/9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883A0BB-429C-47A8-A0D9-979676C68D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67DB8-191F-4E7B-98B9-0620D32699F7}" type="datetimeFigureOut">
              <a:rPr lang="zh-CN" altLang="en-US"/>
              <a:pPr>
                <a:defRPr/>
              </a:pPr>
              <a:t>2013/4/9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948BC-B354-42A5-99E0-51D27C1A63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7566927-EC52-47DC-9B50-075AF95BBD89}" type="datetimeFigureOut">
              <a:rPr lang="zh-CN" altLang="en-US"/>
              <a:pPr>
                <a:defRPr/>
              </a:pPr>
              <a:t>2013/4/9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EAA5FFA-5DBA-4159-8300-C2E92FD1B5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email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9EFA057-7E63-4766-896B-946385E4763E}" type="datetimeFigureOut">
              <a:rPr lang="zh-CN" altLang="en-US"/>
              <a:pPr>
                <a:defRPr/>
              </a:pPr>
              <a:t>2013/4/9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0FA90AD-548C-461F-BA4B-0FEF34D84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email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B23CA78-54E3-4EE3-AF10-44C0C52B88F8}" type="datetimeFigureOut">
              <a:rPr lang="zh-CN" altLang="en-US"/>
              <a:pPr>
                <a:defRPr/>
              </a:pPr>
              <a:t>2013/4/9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6D8DFF59-0488-427F-AFA7-CDFEAC4A43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9" r:id="rId2"/>
    <p:sldLayoutId id="2147483864" r:id="rId3"/>
    <p:sldLayoutId id="2147483865" r:id="rId4"/>
    <p:sldLayoutId id="2147483866" r:id="rId5"/>
    <p:sldLayoutId id="2147483867" r:id="rId6"/>
    <p:sldLayoutId id="2147483860" r:id="rId7"/>
    <p:sldLayoutId id="2147483868" r:id="rId8"/>
    <p:sldLayoutId id="2147483869" r:id="rId9"/>
    <p:sldLayoutId id="2147483861" r:id="rId10"/>
    <p:sldLayoutId id="21474838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Evolutionary Computation</a:t>
            </a:r>
            <a:endParaRPr lang="zh-CN" altLang="en-US" dirty="0"/>
          </a:p>
        </p:txBody>
      </p:sp>
      <p:sp>
        <p:nvSpPr>
          <p:cNvPr id="9219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lnSpc>
                <a:spcPct val="80000"/>
              </a:lnSpc>
            </a:pPr>
            <a:r>
              <a:rPr lang="en-US" altLang="zh-CN" sz="1900" b="1" smtClean="0"/>
              <a:t>Khaled Rasheed</a:t>
            </a:r>
          </a:p>
          <a:p>
            <a:pPr marR="0" eaLnBrk="1" hangingPunct="1">
              <a:lnSpc>
                <a:spcPct val="80000"/>
              </a:lnSpc>
            </a:pPr>
            <a:r>
              <a:rPr lang="en-US" altLang="zh-CN" sz="1900" b="1" smtClean="0"/>
              <a:t>Computer Science Dept.</a:t>
            </a:r>
          </a:p>
          <a:p>
            <a:pPr marR="0" eaLnBrk="1" hangingPunct="1">
              <a:lnSpc>
                <a:spcPct val="80000"/>
              </a:lnSpc>
            </a:pPr>
            <a:r>
              <a:rPr lang="en-US" altLang="zh-CN" sz="1900" b="1" smtClean="0"/>
              <a:t>University of Georgia</a:t>
            </a:r>
          </a:p>
          <a:p>
            <a:pPr marR="0" eaLnBrk="1" hangingPunct="1">
              <a:lnSpc>
                <a:spcPct val="80000"/>
              </a:lnSpc>
            </a:pPr>
            <a:r>
              <a:rPr lang="en-US" altLang="zh-CN" sz="1900" b="1" smtClean="0"/>
              <a:t>http://www.cs.uga.edu/~khaled</a:t>
            </a:r>
            <a:endParaRPr lang="zh-CN" altLang="en-US" sz="19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251520" y="1196752"/>
            <a:ext cx="8784976" cy="4979689"/>
          </a:xfrm>
        </p:spPr>
        <p:txBody>
          <a:bodyPr/>
          <a:lstStyle/>
          <a:p>
            <a:pPr eaLnBrk="1" hangingPunct="1"/>
            <a:r>
              <a:rPr lang="en-US" altLang="zh-CN" sz="3200" b="1" dirty="0" smtClean="0"/>
              <a:t>Proportional selection (roulette wheel)</a:t>
            </a:r>
          </a:p>
          <a:p>
            <a:pPr lvl="1" eaLnBrk="1" hangingPunct="1"/>
            <a:r>
              <a:rPr lang="en-US" altLang="zh-CN" sz="2400" dirty="0" smtClean="0"/>
              <a:t>Selection probability of individual = individual’s fitness/sum of fitness</a:t>
            </a:r>
          </a:p>
          <a:p>
            <a:pPr eaLnBrk="1" hangingPunct="1"/>
            <a:r>
              <a:rPr lang="en-US" altLang="zh-CN" sz="3200" b="1" dirty="0" smtClean="0"/>
              <a:t>Rank based selection</a:t>
            </a:r>
          </a:p>
          <a:p>
            <a:pPr lvl="1" eaLnBrk="1" hangingPunct="1"/>
            <a:r>
              <a:rPr lang="en-US" altLang="zh-CN" sz="2400" dirty="0" smtClean="0"/>
              <a:t>Example: decreasing arithmetic/geometric series</a:t>
            </a:r>
          </a:p>
          <a:p>
            <a:pPr lvl="1" eaLnBrk="1" hangingPunct="1"/>
            <a:r>
              <a:rPr lang="en-US" altLang="zh-CN" sz="2400" dirty="0" smtClean="0"/>
              <a:t>Better when fitness range is very large or small</a:t>
            </a:r>
          </a:p>
          <a:p>
            <a:pPr eaLnBrk="1" hangingPunct="1"/>
            <a:r>
              <a:rPr lang="en-US" altLang="zh-CN" sz="3400" b="1" dirty="0" smtClean="0"/>
              <a:t>Tournament selection</a:t>
            </a:r>
          </a:p>
          <a:p>
            <a:pPr lvl="1" eaLnBrk="1" hangingPunct="1"/>
            <a:r>
              <a:rPr lang="en-US" altLang="zh-CN" sz="2400" dirty="0" smtClean="0"/>
              <a:t>Virtual tournament between randomly selected individuals using fitness</a:t>
            </a:r>
            <a:endParaRPr lang="zh-CN" altLang="en-US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Selection strategies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25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2800" b="1" dirty="0" smtClean="0"/>
              <a:t>Point crossover (classical)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 smtClean="0"/>
              <a:t>Parent1=x1,x2,x3,x4,x5,x6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 smtClean="0"/>
              <a:t>Parent2=y1,y2,y3,y4,y5,y6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 smtClean="0"/>
              <a:t>Child =x1,x2,x3,x4,y5,y6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2800" b="1" dirty="0" smtClean="0"/>
              <a:t>Uniform crossover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 smtClean="0"/>
              <a:t>Parent1=x1,x2,x3,x4,x5,x6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 smtClean="0"/>
              <a:t>Parent2=y1,y2,y3,y4,y5,y6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 smtClean="0"/>
              <a:t>Child =x1,x2,y3,x4,y5,y6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2800" b="1" dirty="0" smtClean="0"/>
              <a:t>Arithmetic crossover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 smtClean="0"/>
              <a:t>Parent1=x1,x2,x3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 smtClean="0"/>
              <a:t>Parent2=y1,y2,y3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s-ES" altLang="zh-CN" sz="2500" dirty="0" smtClean="0"/>
              <a:t>Child =(x1+y1)/2,(x2+y2)/2,(x3+y3)/2</a:t>
            </a:r>
            <a:endParaRPr lang="zh-CN" altLang="en-US" sz="25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Crossover Operators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971600" y="1481138"/>
            <a:ext cx="7776864" cy="490019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/>
              <a:t>change one or more components</a:t>
            </a:r>
          </a:p>
          <a:p>
            <a:pPr eaLnBrk="1" hangingPunct="1"/>
            <a:r>
              <a:rPr lang="en-US" altLang="zh-CN" sz="2800" b="1" dirty="0" smtClean="0"/>
              <a:t>Let Child=x1,x2,P,x3,x4...</a:t>
            </a:r>
          </a:p>
          <a:p>
            <a:pPr eaLnBrk="1" hangingPunct="1"/>
            <a:r>
              <a:rPr lang="en-US" altLang="zh-CN" sz="2800" b="1" dirty="0" smtClean="0"/>
              <a:t>Gaussian mutation:</a:t>
            </a:r>
          </a:p>
          <a:p>
            <a:pPr lvl="1" eaLnBrk="1" hangingPunct="1"/>
            <a:r>
              <a:rPr lang="en-US" altLang="zh-CN" i="1" dirty="0" smtClean="0"/>
              <a:t>P ¬ P ± ∆p</a:t>
            </a:r>
          </a:p>
          <a:p>
            <a:pPr lvl="1" eaLnBrk="1" hangingPunct="1"/>
            <a:r>
              <a:rPr lang="en-US" altLang="zh-CN" i="1" dirty="0" smtClean="0"/>
              <a:t>∆ p: (small) random normal value</a:t>
            </a:r>
          </a:p>
          <a:p>
            <a:pPr eaLnBrk="1" hangingPunct="1"/>
            <a:r>
              <a:rPr lang="en-US" altLang="zh-CN" sz="2800" b="1" dirty="0" smtClean="0"/>
              <a:t>Uniform mutation:</a:t>
            </a:r>
          </a:p>
          <a:p>
            <a:pPr lvl="1" eaLnBrk="1" hangingPunct="1"/>
            <a:r>
              <a:rPr lang="en-US" altLang="zh-CN" i="1" dirty="0" smtClean="0"/>
              <a:t>P ¬ P new</a:t>
            </a:r>
          </a:p>
          <a:p>
            <a:pPr lvl="1" eaLnBrk="1" hangingPunct="1"/>
            <a:r>
              <a:rPr lang="en-US" altLang="zh-CN" i="1" dirty="0" smtClean="0"/>
              <a:t>p new : random uniform value</a:t>
            </a:r>
          </a:p>
          <a:p>
            <a:pPr eaLnBrk="1" hangingPunct="1"/>
            <a:r>
              <a:rPr lang="en-US" altLang="zh-CN" sz="2800" b="1" dirty="0" smtClean="0"/>
              <a:t>boundary mutation:</a:t>
            </a:r>
          </a:p>
          <a:p>
            <a:pPr lvl="1" eaLnBrk="1" hangingPunct="1"/>
            <a:r>
              <a:rPr lang="en-US" altLang="zh-CN" i="1" dirty="0" smtClean="0"/>
              <a:t>P ¬ </a:t>
            </a:r>
            <a:r>
              <a:rPr lang="en-US" altLang="zh-CN" i="1" dirty="0" err="1" smtClean="0"/>
              <a:t>Pmin</a:t>
            </a:r>
            <a:r>
              <a:rPr lang="en-US" altLang="zh-CN" i="1" dirty="0" smtClean="0"/>
              <a:t> OR </a:t>
            </a:r>
            <a:r>
              <a:rPr lang="en-US" altLang="zh-CN" i="1" dirty="0" err="1" smtClean="0"/>
              <a:t>Pmax</a:t>
            </a:r>
            <a:endParaRPr lang="en-US" altLang="zh-CN" i="1" dirty="0" smtClean="0"/>
          </a:p>
          <a:p>
            <a:pPr eaLnBrk="1" hangingPunct="1"/>
            <a:r>
              <a:rPr lang="en-US" altLang="zh-CN" sz="2800" b="1" dirty="0" smtClean="0"/>
              <a:t>Binary mutation=bit flip</a:t>
            </a:r>
            <a:endParaRPr lang="zh-CN" altLang="en-US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Mutation Operators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149725"/>
          </a:xfrm>
        </p:spPr>
        <p:txBody>
          <a:bodyPr/>
          <a:lstStyle/>
          <a:p>
            <a:pPr eaLnBrk="1" hangingPunct="1"/>
            <a:r>
              <a:rPr lang="en-US" altLang="zh-CN" sz="3200" b="1" dirty="0" smtClean="0"/>
              <a:t>Finds global optima</a:t>
            </a:r>
          </a:p>
          <a:p>
            <a:pPr eaLnBrk="1" hangingPunct="1"/>
            <a:r>
              <a:rPr lang="en-US" altLang="zh-CN" sz="3200" b="1" dirty="0" smtClean="0"/>
              <a:t>Can handle discrete, continuous and mixed variable spaces</a:t>
            </a:r>
          </a:p>
          <a:p>
            <a:pPr eaLnBrk="1" hangingPunct="1"/>
            <a:r>
              <a:rPr lang="en-US" altLang="zh-CN" sz="3200" b="1" dirty="0" smtClean="0"/>
              <a:t>Easy to use (short programs)</a:t>
            </a:r>
          </a:p>
          <a:p>
            <a:pPr eaLnBrk="1" hangingPunct="1"/>
            <a:r>
              <a:rPr lang="en-US" altLang="zh-CN" sz="3200" b="1" dirty="0" smtClean="0"/>
              <a:t>Robust (less sensitive to noise, ill conditions)</a:t>
            </a:r>
            <a:endParaRPr lang="zh-CN" altLang="en-US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Advantages of Genetic-Algorithm based optimization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078287"/>
          </a:xfrm>
        </p:spPr>
        <p:txBody>
          <a:bodyPr/>
          <a:lstStyle/>
          <a:p>
            <a:pPr eaLnBrk="1" hangingPunct="1"/>
            <a:r>
              <a:rPr lang="en-US" altLang="zh-CN" sz="3200" b="1" smtClean="0"/>
              <a:t>Relatively slower than other methods (not suitable for easy problems)</a:t>
            </a:r>
          </a:p>
          <a:p>
            <a:pPr eaLnBrk="1" hangingPunct="1"/>
            <a:r>
              <a:rPr lang="en-US" altLang="zh-CN" sz="3200" b="1" smtClean="0"/>
              <a:t>Theory lags behind applications</a:t>
            </a:r>
            <a:endParaRPr lang="zh-CN" altLang="en-US" sz="32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Disadvantages of Genetic-</a:t>
            </a:r>
            <a:br>
              <a:rPr lang="en-US" altLang="zh-CN" dirty="0" smtClean="0"/>
            </a:br>
            <a:r>
              <a:rPr lang="en-US" altLang="zh-CN" dirty="0" smtClean="0"/>
              <a:t>Algorithm based optimization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Global parallel GA</a:t>
            </a:r>
            <a:endParaRPr lang="zh-CN" altLang="en-US" dirty="0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14438" y="1857375"/>
            <a:ext cx="6580187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Coarse-grained parallel GA (Island model)</a:t>
            </a:r>
            <a:endParaRPr lang="zh-CN" altLang="en-US" dirty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500438" y="1714500"/>
            <a:ext cx="4071937" cy="370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Fine-grained parallel GA</a:t>
            </a:r>
            <a:endParaRPr lang="zh-CN" altLang="en-US" dirty="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786063" y="1571625"/>
            <a:ext cx="4714875" cy="458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>Coarse-grained GA at high level</a:t>
            </a:r>
          </a:p>
          <a:p>
            <a:pPr eaLnBrk="1" hangingPunct="1"/>
            <a:r>
              <a:rPr lang="en-US" altLang="zh-CN" sz="3200" b="1" smtClean="0"/>
              <a:t>Fine-grained GA at low level</a:t>
            </a:r>
            <a:endParaRPr lang="zh-CN" altLang="en-US" sz="32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Hybrid parallel GA</a:t>
            </a:r>
            <a:endParaRPr lang="zh-CN" altLang="en-US" dirty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929063" y="2857500"/>
            <a:ext cx="3357562" cy="347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>Coarse-grained GA at high level</a:t>
            </a:r>
          </a:p>
          <a:p>
            <a:pPr eaLnBrk="1" hangingPunct="1"/>
            <a:r>
              <a:rPr lang="en-US" altLang="zh-CN" sz="3200" b="1" smtClean="0"/>
              <a:t>Global parallel GA at low level</a:t>
            </a:r>
            <a:endParaRPr lang="zh-CN" altLang="en-US" sz="32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Hybrid parallel GA</a:t>
            </a:r>
            <a:endParaRPr lang="zh-CN" altLang="en-US" dirty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286125" y="2857500"/>
            <a:ext cx="4071938" cy="367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 smtClean="0"/>
              <a:t>Genetic algorithms</a:t>
            </a:r>
          </a:p>
          <a:p>
            <a:pPr lvl="1" eaLnBrk="1" hangingPunct="1"/>
            <a:r>
              <a:rPr lang="en-US" altLang="zh-CN" sz="2800" b="1" dirty="0" smtClean="0"/>
              <a:t>Parallel genetic algorithms</a:t>
            </a:r>
          </a:p>
          <a:p>
            <a:pPr eaLnBrk="1" hangingPunct="1"/>
            <a:r>
              <a:rPr lang="en-US" altLang="zh-CN" sz="3200" b="1" dirty="0" smtClean="0"/>
              <a:t>Genetic programming</a:t>
            </a:r>
          </a:p>
          <a:p>
            <a:pPr eaLnBrk="1" hangingPunct="1"/>
            <a:r>
              <a:rPr lang="en-US" altLang="zh-CN" sz="3200" b="1" dirty="0" smtClean="0"/>
              <a:t>Evolution strategies</a:t>
            </a:r>
          </a:p>
          <a:p>
            <a:pPr eaLnBrk="1" hangingPunct="1"/>
            <a:r>
              <a:rPr lang="en-US" altLang="zh-CN" sz="3200" b="1" dirty="0" smtClean="0"/>
              <a:t>Classifier systems</a:t>
            </a:r>
          </a:p>
          <a:p>
            <a:pPr eaLnBrk="1" hangingPunct="1"/>
            <a:r>
              <a:rPr lang="en-US" altLang="zh-CN" sz="3200" b="1" dirty="0" smtClean="0"/>
              <a:t>Evolution programming</a:t>
            </a:r>
          </a:p>
          <a:p>
            <a:pPr eaLnBrk="1" hangingPunct="1"/>
            <a:r>
              <a:rPr lang="en-US" altLang="zh-CN" sz="3200" b="1" dirty="0" smtClean="0"/>
              <a:t>Related topics</a:t>
            </a:r>
          </a:p>
          <a:p>
            <a:pPr eaLnBrk="1" hangingPunct="1"/>
            <a:r>
              <a:rPr lang="en-US" altLang="zh-CN" sz="3200" b="1" dirty="0" smtClean="0"/>
              <a:t>Conclusion</a:t>
            </a:r>
            <a:endParaRPr lang="zh-CN" altLang="en-US" sz="32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Presentation outline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>Coarse-grained GA at high level</a:t>
            </a:r>
          </a:p>
          <a:p>
            <a:pPr eaLnBrk="1" hangingPunct="1"/>
            <a:r>
              <a:rPr lang="en-US" altLang="zh-CN" sz="3200" b="1" smtClean="0"/>
              <a:t>Coarse-grained GA at low level</a:t>
            </a:r>
            <a:endParaRPr lang="zh-CN" altLang="en-US" sz="32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Hybrid parallel GA</a:t>
            </a:r>
            <a:endParaRPr lang="zh-CN" altLang="en-US" dirty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571875" y="2928938"/>
            <a:ext cx="3500438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000" b="1" smtClean="0"/>
              <a:t>Introduced (officially) by John Koza in his book (genetic programming, 1992)</a:t>
            </a:r>
          </a:p>
          <a:p>
            <a:pPr eaLnBrk="1" hangingPunct="1"/>
            <a:r>
              <a:rPr lang="en-US" altLang="zh-CN" sz="3000" b="1" smtClean="0"/>
              <a:t>Early attempts date back to the 50s (evolving populations of binary object codes)</a:t>
            </a:r>
          </a:p>
          <a:p>
            <a:pPr eaLnBrk="1" hangingPunct="1"/>
            <a:r>
              <a:rPr lang="en-US" altLang="zh-CN" sz="3000" b="1" smtClean="0"/>
              <a:t>Idea is to evolve computer programs</a:t>
            </a:r>
          </a:p>
          <a:p>
            <a:pPr eaLnBrk="1" hangingPunct="1"/>
            <a:r>
              <a:rPr lang="en-US" altLang="zh-CN" sz="3000" b="1" smtClean="0"/>
              <a:t>Declarative programming languages usually used (Lisp)</a:t>
            </a:r>
          </a:p>
          <a:p>
            <a:pPr eaLnBrk="1" hangingPunct="1"/>
            <a:r>
              <a:rPr lang="en-US" altLang="zh-CN" sz="3000" b="1" smtClean="0"/>
              <a:t>Programs are represented as trees</a:t>
            </a:r>
            <a:endParaRPr lang="zh-CN" altLang="en-US" sz="3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Genetic Programming (GP)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 smtClean="0"/>
              <a:t>A population of trees representing programs</a:t>
            </a:r>
          </a:p>
          <a:p>
            <a:pPr eaLnBrk="1" hangingPunct="1"/>
            <a:r>
              <a:rPr lang="en-US" altLang="zh-CN" sz="2800" b="1" smtClean="0"/>
              <a:t>The programs are composed of elements from the FUNCTION SET and the TERMINAL SET</a:t>
            </a:r>
          </a:p>
          <a:p>
            <a:pPr eaLnBrk="1" hangingPunct="1"/>
            <a:r>
              <a:rPr lang="en-US" altLang="zh-CN" sz="2800" b="1" smtClean="0"/>
              <a:t>These sets are usually fixed sets of symbols</a:t>
            </a:r>
          </a:p>
          <a:p>
            <a:pPr eaLnBrk="1" hangingPunct="1"/>
            <a:r>
              <a:rPr lang="en-US" altLang="zh-CN" sz="2800" b="1" smtClean="0"/>
              <a:t>The function set forms "non-leaf" nodes. (e.g. +,-,*,sin,cos)</a:t>
            </a:r>
          </a:p>
          <a:p>
            <a:pPr eaLnBrk="1" hangingPunct="1"/>
            <a:r>
              <a:rPr lang="en-US" altLang="zh-CN" sz="2800" b="1" smtClean="0"/>
              <a:t>The terminal set forms leaf nodes. (e.g. x,3.7, random())</a:t>
            </a:r>
            <a:endParaRPr lang="zh-CN" altLang="en-US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GP individuals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Example: GP individual</a:t>
            </a:r>
            <a:endParaRPr lang="zh-CN" altLang="en-US" dirty="0"/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5813" y="1765300"/>
            <a:ext cx="6715125" cy="373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000" b="1" dirty="0" smtClean="0"/>
              <a:t>Fitness is usually based on I/O traces</a:t>
            </a:r>
          </a:p>
          <a:p>
            <a:pPr eaLnBrk="1" hangingPunct="1"/>
            <a:r>
              <a:rPr lang="en-US" altLang="zh-CN" sz="3000" b="1" dirty="0" smtClean="0"/>
              <a:t>Crossover is implemented by randomly swapping </a:t>
            </a:r>
            <a:r>
              <a:rPr lang="en-US" altLang="zh-CN" sz="3000" b="1" dirty="0" err="1" smtClean="0"/>
              <a:t>subtrees</a:t>
            </a:r>
            <a:r>
              <a:rPr lang="en-US" altLang="zh-CN" sz="3000" b="1" dirty="0" smtClean="0"/>
              <a:t> between individuals</a:t>
            </a:r>
          </a:p>
          <a:p>
            <a:pPr eaLnBrk="1" hangingPunct="1"/>
            <a:r>
              <a:rPr lang="en-US" altLang="zh-CN" sz="3000" b="1" dirty="0" smtClean="0"/>
              <a:t>GP usually does not extensively rely on mutation (random nodes or </a:t>
            </a:r>
            <a:r>
              <a:rPr lang="en-US" altLang="zh-CN" sz="3000" b="1" dirty="0" err="1" smtClean="0"/>
              <a:t>subtrees</a:t>
            </a:r>
            <a:r>
              <a:rPr lang="en-US" altLang="zh-CN" sz="3000" b="1" dirty="0" smtClean="0"/>
              <a:t>)</a:t>
            </a:r>
          </a:p>
          <a:p>
            <a:pPr eaLnBrk="1" hangingPunct="1"/>
            <a:r>
              <a:rPr lang="en-US" altLang="zh-CN" sz="3000" b="1" dirty="0" smtClean="0"/>
              <a:t>GPs are usually generational (sometimes with a generation gap)</a:t>
            </a:r>
          </a:p>
          <a:p>
            <a:pPr eaLnBrk="1" hangingPunct="1"/>
            <a:r>
              <a:rPr lang="en-US" altLang="zh-CN" sz="3000" b="1" dirty="0" smtClean="0"/>
              <a:t>GP usually uses huge populations (1M individuals)</a:t>
            </a:r>
            <a:endParaRPr lang="zh-CN" altLang="en-US" sz="3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GP operation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Example: GP crossover</a:t>
            </a:r>
            <a:endParaRPr lang="zh-CN" altLang="en-US" dirty="0"/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28688" y="1571625"/>
            <a:ext cx="7643812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 smtClean="0"/>
              <a:t>More flexible representation</a:t>
            </a:r>
          </a:p>
          <a:p>
            <a:pPr eaLnBrk="1" hangingPunct="1"/>
            <a:r>
              <a:rPr lang="en-US" altLang="zh-CN" sz="3200" b="1" dirty="0" smtClean="0"/>
              <a:t>Greater application spectrum</a:t>
            </a:r>
          </a:p>
          <a:p>
            <a:pPr eaLnBrk="1" hangingPunct="1"/>
            <a:r>
              <a:rPr lang="en-US" altLang="zh-CN" sz="3200" b="1" dirty="0" smtClean="0"/>
              <a:t>If tractable, evolving a way to make “things” is more useful than evolving the “things”.</a:t>
            </a:r>
          </a:p>
          <a:p>
            <a:pPr eaLnBrk="1" hangingPunct="1"/>
            <a:r>
              <a:rPr lang="en-US" altLang="zh-CN" sz="3200" b="1" dirty="0" smtClean="0"/>
              <a:t>Example: evolving a learning rule for neural networks (</a:t>
            </a:r>
            <a:r>
              <a:rPr lang="en-US" altLang="zh-CN" sz="3200" b="1" dirty="0" err="1" smtClean="0"/>
              <a:t>Amr</a:t>
            </a:r>
            <a:r>
              <a:rPr lang="en-US" altLang="zh-CN" sz="3200" b="1" dirty="0" smtClean="0"/>
              <a:t> </a:t>
            </a:r>
            <a:r>
              <a:rPr lang="en-US" altLang="zh-CN" sz="3200" b="1" dirty="0" err="1" smtClean="0"/>
              <a:t>Radi</a:t>
            </a:r>
            <a:r>
              <a:rPr lang="en-US" altLang="zh-CN" sz="3200" b="1" dirty="0" smtClean="0"/>
              <a:t>, GP98) vs. evolving the weights of a particular NN.</a:t>
            </a:r>
            <a:endParaRPr lang="zh-CN" altLang="en-US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Advantages of GP over GAs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1"/>
          <p:cNvSpPr>
            <a:spLocks noGrp="1"/>
          </p:cNvSpPr>
          <p:nvPr>
            <p:ph idx="1"/>
          </p:nvPr>
        </p:nvSpPr>
        <p:spPr>
          <a:xfrm>
            <a:off x="457200" y="2000250"/>
            <a:ext cx="8229600" cy="4006850"/>
          </a:xfrm>
        </p:spPr>
        <p:txBody>
          <a:bodyPr/>
          <a:lstStyle/>
          <a:p>
            <a:pPr eaLnBrk="1" hangingPunct="1"/>
            <a:r>
              <a:rPr lang="en-US" altLang="zh-CN" sz="3200" b="1" dirty="0" smtClean="0"/>
              <a:t>Extremely slow</a:t>
            </a:r>
          </a:p>
          <a:p>
            <a:pPr eaLnBrk="1" hangingPunct="1"/>
            <a:r>
              <a:rPr lang="en-US" altLang="zh-CN" sz="3200" b="1" dirty="0" smtClean="0"/>
              <a:t>Very poor handling of numbers</a:t>
            </a:r>
          </a:p>
          <a:p>
            <a:pPr eaLnBrk="1" hangingPunct="1"/>
            <a:r>
              <a:rPr lang="en-US" altLang="zh-CN" sz="3200" b="1" dirty="0" smtClean="0"/>
              <a:t>Very large populations needed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Disadvantages of Genetic Programming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Genetic programming with linear genomes (Wolfgang </a:t>
            </a:r>
            <a:r>
              <a:rPr lang="en-US" altLang="zh-CN" sz="3000" b="1" dirty="0" err="1" smtClean="0"/>
              <a:t>Banzaf</a:t>
            </a:r>
            <a:r>
              <a:rPr lang="en-US" altLang="zh-CN" sz="3000" b="1" dirty="0" smtClean="0"/>
              <a:t>)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Kind of going back to the evolution of binary program codes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Hybrids of GP and other methods that better handle numbers: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Least squares methods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Gradient based optimizers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Genetic algorithms, other evolutionary computation methods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Evolving things other than programs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Example: electric circuits represented as trees (</a:t>
            </a:r>
            <a:r>
              <a:rPr lang="en-US" altLang="zh-CN" sz="2600" dirty="0" err="1" smtClean="0"/>
              <a:t>Koza</a:t>
            </a:r>
            <a:r>
              <a:rPr lang="en-US" altLang="zh-CN" sz="2600" dirty="0" smtClean="0"/>
              <a:t>, AI in design 1996)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Modern Trends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Were invented to solve numerical optimization problems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Originated in Europe in the 1960s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Initially: two-member or (1+1) ES: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one PARENT generates one OFFSPRING per GENERATION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by applying normally distributed (Gaussian) mutations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until offspring is better and replaces parent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This simple structure allowed theoretical results to be obtained (speed of convergence, mutation size)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Later: enhanced to a (</a:t>
            </a:r>
            <a:r>
              <a:rPr lang="el-GR" altLang="zh-CN" sz="3000" b="1" dirty="0" smtClean="0"/>
              <a:t>μ</a:t>
            </a:r>
            <a:r>
              <a:rPr lang="en-US" altLang="zh-CN" sz="3000" b="1" dirty="0" smtClean="0"/>
              <a:t>+1) strategy which incorporated crossover</a:t>
            </a:r>
            <a:endParaRPr lang="zh-CN" altLang="en-US" sz="3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Evolution Strategies (ES)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 smtClean="0"/>
              <a:t>Fitness = Height</a:t>
            </a:r>
          </a:p>
          <a:p>
            <a:pPr eaLnBrk="1" hangingPunct="1"/>
            <a:r>
              <a:rPr lang="en-US" altLang="zh-CN" sz="3200" b="1" dirty="0" smtClean="0"/>
              <a:t>Survival of the fittest</a:t>
            </a:r>
            <a:endParaRPr lang="zh-CN" altLang="en-US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In the forest</a:t>
            </a:r>
            <a:endParaRPr lang="zh-CN" altLang="en-US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4375" y="2928938"/>
            <a:ext cx="8072438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Normal (Gaussian) mutation</a:t>
            </a:r>
            <a:endParaRPr lang="zh-CN" altLang="en-US" dirty="0"/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28688" y="1928813"/>
            <a:ext cx="76930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000" b="1" smtClean="0"/>
              <a:t>Schwefel introduced the multi-membered ESs now denoted by (</a:t>
            </a:r>
            <a:r>
              <a:rPr lang="el-GR" altLang="zh-CN" sz="3000" b="1" smtClean="0"/>
              <a:t>μ </a:t>
            </a:r>
            <a:r>
              <a:rPr lang="en-US" altLang="zh-CN" sz="3000" b="1" smtClean="0"/>
              <a:t>+λ) and (</a:t>
            </a:r>
            <a:r>
              <a:rPr lang="el-GR" altLang="zh-CN" sz="3000" b="1" smtClean="0"/>
              <a:t>μ</a:t>
            </a:r>
            <a:r>
              <a:rPr lang="en-US" altLang="zh-CN" sz="3000" b="1" smtClean="0"/>
              <a:t>, λ)</a:t>
            </a:r>
          </a:p>
          <a:p>
            <a:pPr eaLnBrk="1" hangingPunct="1"/>
            <a:r>
              <a:rPr lang="en-US" altLang="zh-CN" sz="3000" b="1" smtClean="0"/>
              <a:t>(</a:t>
            </a:r>
            <a:r>
              <a:rPr lang="el-GR" altLang="zh-CN" sz="3000" b="1" smtClean="0"/>
              <a:t>μ</a:t>
            </a:r>
            <a:r>
              <a:rPr lang="en-US" altLang="zh-CN" sz="3000" b="1" smtClean="0"/>
              <a:t>, λ) ES: The parent generation is disjoint from the child generation</a:t>
            </a:r>
          </a:p>
          <a:p>
            <a:pPr eaLnBrk="1" hangingPunct="1"/>
            <a:r>
              <a:rPr lang="en-US" altLang="zh-CN" sz="3000" b="1" smtClean="0"/>
              <a:t>(</a:t>
            </a:r>
            <a:r>
              <a:rPr lang="el-GR" altLang="zh-CN" sz="3000" b="1" smtClean="0"/>
              <a:t>μ </a:t>
            </a:r>
            <a:r>
              <a:rPr lang="en-US" altLang="zh-CN" sz="3000" b="1" smtClean="0"/>
              <a:t>+ λ) ES: Some of the parents may be selected to "propagate" to the child generation</a:t>
            </a:r>
            <a:endParaRPr lang="zh-CN" altLang="en-US" sz="3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Modern evolution strategies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>Real valued vectors consisting of two parts:</a:t>
            </a:r>
          </a:p>
          <a:p>
            <a:pPr lvl="1" eaLnBrk="1" hangingPunct="1"/>
            <a:r>
              <a:rPr lang="en-US" altLang="zh-CN" sz="2800" smtClean="0"/>
              <a:t>Object variable: just like real-valued GA individual</a:t>
            </a:r>
          </a:p>
          <a:p>
            <a:pPr lvl="1" eaLnBrk="1" hangingPunct="1"/>
            <a:r>
              <a:rPr lang="en-US" altLang="zh-CN" sz="2800" smtClean="0"/>
              <a:t>Strategy variable: a set of standard deviations for the Gaussian mutation</a:t>
            </a:r>
          </a:p>
          <a:p>
            <a:pPr eaLnBrk="1" hangingPunct="1"/>
            <a:r>
              <a:rPr lang="en-US" altLang="zh-CN" sz="3200" b="1" smtClean="0"/>
              <a:t>This structure allows for "Self-adaptation“ of the mutation size</a:t>
            </a:r>
          </a:p>
          <a:p>
            <a:pPr lvl="1" eaLnBrk="1" hangingPunct="1"/>
            <a:r>
              <a:rPr lang="en-US" altLang="zh-CN" sz="2800" smtClean="0"/>
              <a:t>Excellent feature for dynamically changing fitness landscape</a:t>
            </a:r>
            <a:endParaRPr lang="zh-CN" altLang="en-US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ES individuals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>In machine learning we seek a good hypothesis</a:t>
            </a:r>
          </a:p>
          <a:p>
            <a:pPr eaLnBrk="1" hangingPunct="1"/>
            <a:r>
              <a:rPr lang="en-US" altLang="zh-CN" sz="3200" b="1" smtClean="0"/>
              <a:t>The hypothesis may be a rule, a neural network, a program ... etc.</a:t>
            </a:r>
          </a:p>
          <a:p>
            <a:pPr eaLnBrk="1" hangingPunct="1"/>
            <a:r>
              <a:rPr lang="en-US" altLang="zh-CN" sz="3200" b="1" smtClean="0"/>
              <a:t>GAs and other EC methods can evolve rules, NNs, programs ...etc.</a:t>
            </a:r>
          </a:p>
          <a:p>
            <a:pPr eaLnBrk="1" hangingPunct="1"/>
            <a:r>
              <a:rPr lang="en-US" altLang="zh-CN" sz="3200" b="1" smtClean="0"/>
              <a:t>Classifier systems (CFS) are the most explicit GA based machine learning tool.</a:t>
            </a:r>
            <a:endParaRPr lang="zh-CN" altLang="en-US" sz="32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Machine learning and</a:t>
            </a:r>
            <a:br>
              <a:rPr lang="en-US" altLang="zh-CN" dirty="0" smtClean="0"/>
            </a:br>
            <a:r>
              <a:rPr lang="en-US" altLang="zh-CN" dirty="0" smtClean="0"/>
              <a:t>evolutionary computation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Rule and message system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if &lt;condition&gt; then &lt;action&gt;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Apportionment of credit system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Based on a set of training examples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Credit (fitness) given to rules that match the example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Example: Bucket brigade (auctions for examples, winner takes all, existence taxes)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Genetic algorithm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evolves a population of rules or a population of entire rule systems</a:t>
            </a:r>
            <a:endParaRPr lang="zh-CN" altLang="en-US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Elements of a classifier system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625" y="1785938"/>
            <a:ext cx="8229600" cy="4525962"/>
          </a:xfrm>
        </p:spPr>
        <p:txBody>
          <a:bodyPr>
            <a:normAutofit fontScale="925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Evolves a population of rules, the final population is used as the rule and message system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Diversity maintenance among rules is hard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If done well converges faster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Need to specify how to use the rules to classify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what if multiple rules match example?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exact matching only or inexact matching allowed?</a:t>
            </a:r>
            <a:endParaRPr lang="zh-CN" altLang="en-US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The Michigan approach:</a:t>
            </a:r>
            <a:br>
              <a:rPr lang="en-US" altLang="zh-CN" dirty="0" smtClean="0"/>
            </a:br>
            <a:r>
              <a:rPr lang="en-US" altLang="zh-CN" dirty="0" smtClean="0"/>
              <a:t>population of rules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1"/>
          <p:cNvSpPr>
            <a:spLocks noGrp="1"/>
          </p:cNvSpPr>
          <p:nvPr>
            <p:ph idx="1"/>
          </p:nvPr>
        </p:nvSpPr>
        <p:spPr>
          <a:xfrm>
            <a:off x="457200" y="2000250"/>
            <a:ext cx="8229600" cy="4006850"/>
          </a:xfrm>
        </p:spPr>
        <p:txBody>
          <a:bodyPr/>
          <a:lstStyle/>
          <a:p>
            <a:pPr eaLnBrk="1" hangingPunct="1"/>
            <a:r>
              <a:rPr lang="en-US" altLang="zh-CN" sz="3200" b="1" dirty="0" smtClean="0"/>
              <a:t>Each individual is a complete set of rules or complete solution</a:t>
            </a:r>
          </a:p>
          <a:p>
            <a:pPr eaLnBrk="1" hangingPunct="1"/>
            <a:r>
              <a:rPr lang="en-US" altLang="zh-CN" sz="3200" b="1" dirty="0" smtClean="0"/>
              <a:t>Avoids the hard credit assignment problem</a:t>
            </a:r>
          </a:p>
          <a:p>
            <a:pPr eaLnBrk="1" hangingPunct="1"/>
            <a:r>
              <a:rPr lang="en-US" altLang="zh-CN" sz="3200" b="1" dirty="0" smtClean="0"/>
              <a:t>Slow because of complexity of space</a:t>
            </a:r>
            <a:endParaRPr lang="zh-CN" altLang="en-US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The Pittsburgh approach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1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292600"/>
          </a:xfrm>
        </p:spPr>
        <p:txBody>
          <a:bodyPr/>
          <a:lstStyle/>
          <a:p>
            <a:pPr eaLnBrk="1" hangingPunct="1"/>
            <a:r>
              <a:rPr lang="en-US" altLang="zh-CN" sz="3200" b="1" dirty="0" smtClean="0"/>
              <a:t>Classical EP evolves finite state machines (or similar structures)</a:t>
            </a:r>
          </a:p>
          <a:p>
            <a:pPr eaLnBrk="1" hangingPunct="1"/>
            <a:r>
              <a:rPr lang="en-US" altLang="zh-CN" sz="3200" b="1" dirty="0" smtClean="0"/>
              <a:t>Relies on mutation (no crossover)</a:t>
            </a:r>
          </a:p>
          <a:p>
            <a:pPr eaLnBrk="1" hangingPunct="1"/>
            <a:r>
              <a:rPr lang="en-US" altLang="zh-CN" sz="3200" b="1" dirty="0" smtClean="0"/>
              <a:t>Fitness based on training </a:t>
            </a:r>
            <a:r>
              <a:rPr lang="en-US" altLang="zh-CN" sz="3200" b="1" smtClean="0"/>
              <a:t>sequence(s</a:t>
            </a:r>
            <a:r>
              <a:rPr lang="en-US" altLang="zh-CN" sz="3200" b="1" smtClean="0"/>
              <a:t>)</a:t>
            </a:r>
            <a:endParaRPr lang="en-US" altLang="zh-CN" sz="3200" b="1" dirty="0" smtClean="0"/>
          </a:p>
          <a:p>
            <a:pPr eaLnBrk="1" hangingPunct="1"/>
            <a:r>
              <a:rPr lang="en-US" altLang="zh-CN" sz="3200" b="1" dirty="0" smtClean="0"/>
              <a:t>Good for sequence problems (DNA) and prediction in time series</a:t>
            </a:r>
            <a:endParaRPr lang="zh-CN" altLang="en-US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Evolution programming (EP)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EP individual</a:t>
            </a:r>
            <a:endParaRPr lang="zh-CN" altLang="en-US" dirty="0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28688" y="1714500"/>
            <a:ext cx="6572250" cy="407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>Add a state (with random transitions)</a:t>
            </a:r>
          </a:p>
          <a:p>
            <a:pPr eaLnBrk="1" hangingPunct="1"/>
            <a:r>
              <a:rPr lang="en-US" altLang="zh-CN" sz="3200" b="1" smtClean="0"/>
              <a:t>Delete a state (reassign state transitions)</a:t>
            </a:r>
          </a:p>
          <a:p>
            <a:pPr eaLnBrk="1" hangingPunct="1"/>
            <a:r>
              <a:rPr lang="en-US" altLang="zh-CN" sz="3200" b="1" smtClean="0"/>
              <a:t>Change an output symbol</a:t>
            </a:r>
          </a:p>
          <a:p>
            <a:pPr eaLnBrk="1" hangingPunct="1"/>
            <a:r>
              <a:rPr lang="en-US" altLang="zh-CN" sz="3200" b="1" smtClean="0"/>
              <a:t>Change a state transition</a:t>
            </a:r>
          </a:p>
          <a:p>
            <a:pPr eaLnBrk="1" hangingPunct="1"/>
            <a:r>
              <a:rPr lang="en-US" altLang="zh-CN" sz="3200" b="1" smtClean="0"/>
              <a:t>Change the start state</a:t>
            </a:r>
            <a:endParaRPr lang="zh-CN" altLang="en-US" sz="32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EP mutation operators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2938" y="1571625"/>
            <a:ext cx="8053387" cy="506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Reproduction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specific representation</a:t>
            </a:r>
          </a:p>
          <a:p>
            <a:r>
              <a:rPr lang="en-US" dirty="0" smtClean="0"/>
              <a:t>Similar to Evolution Strategies </a:t>
            </a:r>
          </a:p>
          <a:p>
            <a:pPr lvl="1"/>
            <a:r>
              <a:rPr lang="en-US" dirty="0" smtClean="0"/>
              <a:t>Most work in continuous optimization</a:t>
            </a:r>
          </a:p>
          <a:p>
            <a:pPr lvl="1"/>
            <a:r>
              <a:rPr lang="en-US" dirty="0" smtClean="0"/>
              <a:t>Self adaptation common</a:t>
            </a:r>
          </a:p>
          <a:p>
            <a:r>
              <a:rPr lang="en-US" dirty="0" smtClean="0"/>
              <a:t>No crossover ever used!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EP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altLang="zh-CN" b="1" dirty="0" smtClean="0"/>
              <a:t>Variable complexity linear representations</a:t>
            </a:r>
            <a:endParaRPr lang="it-IT" altLang="zh-CN" b="1" dirty="0" smtClean="0"/>
          </a:p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altLang="zh-CN" b="1" dirty="0" smtClean="0"/>
              <a:t>Representations based on description of transformations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dirty="0" smtClean="0"/>
              <a:t>instead of enumerating the parameters of the individual, describe how to change another (nominal) individual to be it.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dirty="0" smtClean="0"/>
              <a:t>Good for dimension reduction, at the expense of optimality</a:t>
            </a:r>
          </a:p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altLang="zh-CN" b="1" dirty="0" smtClean="0"/>
              <a:t>Surrogate assisted evolution methods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dirty="0" smtClean="0"/>
              <a:t>Good when objective function is very expensive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dirty="0" smtClean="0"/>
              <a:t>fit an approximation to the objective function and uses it to speed up the evolution</a:t>
            </a:r>
          </a:p>
          <a:p>
            <a:pPr marL="366204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sz="2800" b="1" dirty="0" smtClean="0"/>
              <a:t>Differential Evolution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Other evolutionary</a:t>
            </a:r>
            <a:br>
              <a:rPr lang="en-US" altLang="zh-CN" dirty="0" smtClean="0"/>
            </a:br>
            <a:r>
              <a:rPr lang="en-US" altLang="zh-CN" dirty="0" smtClean="0"/>
              <a:t>computation "ways"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2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altLang="zh-CN" sz="3200" b="1" dirty="0" smtClean="0"/>
              <a:t>Artificial life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sz="2800" dirty="0" smtClean="0"/>
              <a:t>An individual’s fitness depends on genes + lifetime experience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sz="2800" dirty="0" smtClean="0"/>
              <a:t>An individual can pass the experience to offspring</a:t>
            </a:r>
          </a:p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altLang="zh-CN" sz="3200" b="1" dirty="0" smtClean="0"/>
              <a:t>Co-evolution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sz="2800" dirty="0" smtClean="0"/>
              <a:t>Several populations of different types of individuals co-evolve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sz="2800" dirty="0" smtClean="0"/>
              <a:t>Interaction between populations changes fitness measures</a:t>
            </a:r>
          </a:p>
          <a:p>
            <a:pPr marL="366204" eaLnBrk="1" fontAlgn="auto" hangingPunct="1">
              <a:spcBef>
                <a:spcPts val="324"/>
              </a:spcBef>
              <a:spcAft>
                <a:spcPts val="0"/>
              </a:spcAft>
              <a:buNone/>
              <a:defRPr/>
            </a:pPr>
            <a:endParaRPr lang="en-US" altLang="zh-CN" sz="3200" dirty="0" smtClean="0"/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None/>
              <a:defRPr/>
            </a:pPr>
            <a:endParaRPr lang="en-US" altLang="zh-CN" sz="2800" dirty="0" smtClean="0"/>
          </a:p>
          <a:p>
            <a:pPr marL="366204" eaLnBrk="1" fontAlgn="auto" hangingPunct="1">
              <a:spcBef>
                <a:spcPts val="324"/>
              </a:spcBef>
              <a:spcAft>
                <a:spcPts val="0"/>
              </a:spcAft>
              <a:buNone/>
              <a:defRPr/>
            </a:pP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Related Topics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altLang="zh-CN" sz="3200" b="1" dirty="0" smtClean="0"/>
              <a:t>Ant Colony Optimization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 smtClean="0"/>
              <a:t>Inspired by the social behavior of ants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 smtClean="0"/>
              <a:t>Useful in problems that need to find paths to goals</a:t>
            </a:r>
            <a:endParaRPr lang="en-US" altLang="zh-CN" sz="2800" b="1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200" b="1" dirty="0" smtClean="0"/>
              <a:t>Particle Swarm optimization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 smtClean="0"/>
              <a:t>Inspired by social behavior of bird flocking or fish schooling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 smtClean="0"/>
              <a:t>The potential solutions, called particles, fly through the problem space by following the current optimum particles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/>
              <a:t>Other Nature Inspired Heuristics</a:t>
            </a:r>
            <a:r>
              <a:rPr lang="en-US" altLang="zh-CN" sz="4400" smtClean="0"/>
              <a:t/>
            </a:r>
            <a:br>
              <a:rPr lang="en-US" altLang="zh-CN" sz="440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>All evolutionary computation models are getting closer to each other</a:t>
            </a:r>
          </a:p>
          <a:p>
            <a:pPr eaLnBrk="1" hangingPunct="1"/>
            <a:r>
              <a:rPr lang="en-US" altLang="zh-CN" sz="3200" b="1" smtClean="0"/>
              <a:t>The choice of method is important for success</a:t>
            </a:r>
          </a:p>
          <a:p>
            <a:pPr eaLnBrk="1" hangingPunct="1"/>
            <a:r>
              <a:rPr lang="en-US" altLang="zh-CN" sz="3200" b="1" smtClean="0"/>
              <a:t>EC provides a very flexible architecture</a:t>
            </a:r>
          </a:p>
          <a:p>
            <a:pPr lvl="1" eaLnBrk="1" hangingPunct="1"/>
            <a:r>
              <a:rPr lang="en-US" altLang="zh-CN" sz="2800" smtClean="0"/>
              <a:t>easy to combine with other paradigms</a:t>
            </a:r>
          </a:p>
          <a:p>
            <a:pPr lvl="1" eaLnBrk="1" hangingPunct="1"/>
            <a:r>
              <a:rPr lang="en-US" altLang="zh-CN" sz="2800" smtClean="0"/>
              <a:t>easy to inject domain knowledge</a:t>
            </a:r>
            <a:endParaRPr lang="zh-CN" altLang="en-US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The bigger picture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 smtClean="0"/>
              <a:t>Evolutionary Computation</a:t>
            </a:r>
          </a:p>
          <a:p>
            <a:pPr eaLnBrk="1" hangingPunct="1"/>
            <a:r>
              <a:rPr lang="en-US" altLang="zh-CN" sz="3200" b="1" dirty="0" smtClean="0"/>
              <a:t>IEEE transactions on evolutionary computation</a:t>
            </a:r>
          </a:p>
          <a:p>
            <a:pPr eaLnBrk="1" hangingPunct="1"/>
            <a:r>
              <a:rPr lang="en-US" altLang="zh-CN" sz="3200" b="1" dirty="0" smtClean="0"/>
              <a:t>Genetic programming and evolvable machines</a:t>
            </a:r>
          </a:p>
          <a:p>
            <a:pPr eaLnBrk="1" hangingPunct="1"/>
            <a:r>
              <a:rPr lang="en-US" altLang="zh-CN" sz="3200" b="1" dirty="0" smtClean="0"/>
              <a:t>other: AIEDAM, AIENG ...</a:t>
            </a:r>
            <a:endParaRPr lang="zh-CN" altLang="en-US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EC journals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 smtClean="0"/>
              <a:t>Genetic and evolutionary computation conference (GECCO)</a:t>
            </a:r>
          </a:p>
          <a:p>
            <a:pPr eaLnBrk="1" hangingPunct="1"/>
            <a:r>
              <a:rPr lang="en-US" altLang="zh-CN" sz="3200" b="1" dirty="0" smtClean="0"/>
              <a:t>Congress on evolutionary computation (CEC)</a:t>
            </a:r>
          </a:p>
          <a:p>
            <a:pPr eaLnBrk="1" hangingPunct="1"/>
            <a:r>
              <a:rPr lang="en-US" altLang="zh-CN" sz="3200" b="1" dirty="0" smtClean="0"/>
              <a:t>Parallel problem solving from nature (PPSN)</a:t>
            </a:r>
          </a:p>
          <a:p>
            <a:pPr eaLnBrk="1" hangingPunct="1"/>
            <a:r>
              <a:rPr lang="it-IT" altLang="zh-CN" sz="3200" b="1" dirty="0" smtClean="0"/>
              <a:t>other: AI in design, IJCAI, AAAI ...</a:t>
            </a:r>
            <a:endParaRPr lang="zh-CN" altLang="en-US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EC conferences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1"/>
          </p:nvPr>
        </p:nvSpPr>
        <p:spPr>
          <a:xfrm>
            <a:off x="633734" y="1196752"/>
            <a:ext cx="8186738" cy="4972273"/>
          </a:xfrm>
        </p:spPr>
        <p:txBody>
          <a:bodyPr/>
          <a:lstStyle/>
          <a:p>
            <a:pPr eaLnBrk="1" hangingPunct="1"/>
            <a:r>
              <a:rPr lang="en-US" altLang="zh-CN" sz="3200" b="1" dirty="0" smtClean="0"/>
              <a:t>Maintain a population of potential solutions</a:t>
            </a:r>
          </a:p>
          <a:p>
            <a:pPr eaLnBrk="1" hangingPunct="1"/>
            <a:r>
              <a:rPr lang="en-US" altLang="zh-CN" sz="3200" b="1" dirty="0" smtClean="0"/>
              <a:t>New solutions are generated by selecting, combining and modifying existing solutions</a:t>
            </a:r>
          </a:p>
          <a:p>
            <a:pPr lvl="1" eaLnBrk="1" hangingPunct="1"/>
            <a:r>
              <a:rPr lang="en-US" altLang="zh-CN" sz="2800" dirty="0" smtClean="0"/>
              <a:t>Crossover</a:t>
            </a:r>
          </a:p>
          <a:p>
            <a:pPr lvl="1" eaLnBrk="1" hangingPunct="1"/>
            <a:r>
              <a:rPr lang="en-US" altLang="zh-CN" sz="2800" dirty="0" smtClean="0"/>
              <a:t>Mutation</a:t>
            </a:r>
          </a:p>
          <a:p>
            <a:pPr eaLnBrk="1" hangingPunct="1"/>
            <a:r>
              <a:rPr lang="en-US" altLang="zh-CN" sz="3200" b="1" dirty="0" smtClean="0"/>
              <a:t>Objective function = Fitness function</a:t>
            </a:r>
          </a:p>
          <a:p>
            <a:pPr lvl="1" eaLnBrk="1" hangingPunct="1"/>
            <a:r>
              <a:rPr lang="en-US" altLang="zh-CN" sz="2800" dirty="0" smtClean="0"/>
              <a:t>Better solutions favored for parenthood</a:t>
            </a:r>
          </a:p>
          <a:p>
            <a:pPr lvl="1" eaLnBrk="1" hangingPunct="1"/>
            <a:r>
              <a:rPr lang="en-US" altLang="zh-CN" sz="2800" dirty="0" smtClean="0"/>
              <a:t>Worse solutions favored for replacement</a:t>
            </a:r>
            <a:endParaRPr lang="zh-CN" altLang="en-US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Genetic Algorithms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idx="1"/>
          </p:nvPr>
        </p:nvSpPr>
        <p:spPr>
          <a:xfrm>
            <a:off x="457200" y="1766888"/>
            <a:ext cx="8229600" cy="519112"/>
          </a:xfrm>
        </p:spPr>
        <p:txBody>
          <a:bodyPr/>
          <a:lstStyle/>
          <a:p>
            <a:pPr eaLnBrk="1" hangingPunct="1"/>
            <a:r>
              <a:rPr lang="es-ES" altLang="zh-CN" sz="3000" b="1" smtClean="0"/>
              <a:t>maximize 2X^2-y+5 where X:[0,3],Y:[0,3]</a:t>
            </a:r>
            <a:endParaRPr lang="zh-CN" altLang="en-US" sz="3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Example: numerical optimization</a:t>
            </a:r>
            <a:endParaRPr lang="zh-CN" altLang="en-US" dirty="0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2938" y="2643188"/>
            <a:ext cx="8375650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idx="1"/>
          </p:nvPr>
        </p:nvSpPr>
        <p:spPr>
          <a:xfrm>
            <a:off x="457200" y="1695450"/>
            <a:ext cx="8229600" cy="590550"/>
          </a:xfrm>
        </p:spPr>
        <p:txBody>
          <a:bodyPr/>
          <a:lstStyle/>
          <a:p>
            <a:pPr eaLnBrk="1" hangingPunct="1"/>
            <a:r>
              <a:rPr lang="es-ES" altLang="zh-CN" sz="3000" b="1" smtClean="0"/>
              <a:t>maximize 2X^2-y+5 where X:[0,3],Y:[0,3]</a:t>
            </a:r>
            <a:endParaRPr lang="zh-CN" altLang="en-US" sz="3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Example with binary representation</a:t>
            </a:r>
            <a:endParaRPr lang="zh-CN" altLang="en-US" dirty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79450" y="2647950"/>
            <a:ext cx="8291513" cy="342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idx="1"/>
          </p:nvPr>
        </p:nvSpPr>
        <p:spPr>
          <a:xfrm>
            <a:off x="457200" y="1689100"/>
            <a:ext cx="3829050" cy="4525963"/>
          </a:xfrm>
        </p:spPr>
        <p:txBody>
          <a:bodyPr/>
          <a:lstStyle/>
          <a:p>
            <a:pPr eaLnBrk="1" hangingPunct="1"/>
            <a:r>
              <a:rPr lang="en-US" altLang="zh-CN" sz="3000" b="1" smtClean="0"/>
              <a:t>Representation</a:t>
            </a:r>
          </a:p>
          <a:p>
            <a:pPr eaLnBrk="1" hangingPunct="1"/>
            <a:r>
              <a:rPr lang="en-US" altLang="zh-CN" sz="3000" b="1" smtClean="0"/>
              <a:t>Fitness function</a:t>
            </a:r>
          </a:p>
          <a:p>
            <a:pPr eaLnBrk="1" hangingPunct="1"/>
            <a:r>
              <a:rPr lang="en-US" altLang="zh-CN" sz="3000" b="1" smtClean="0"/>
              <a:t>Initialization strategy</a:t>
            </a:r>
          </a:p>
          <a:p>
            <a:pPr eaLnBrk="1" hangingPunct="1"/>
            <a:r>
              <a:rPr lang="en-US" altLang="zh-CN" sz="3000" b="1" smtClean="0"/>
              <a:t>Selection strategy</a:t>
            </a:r>
          </a:p>
          <a:p>
            <a:pPr eaLnBrk="1" hangingPunct="1"/>
            <a:r>
              <a:rPr lang="en-US" altLang="zh-CN" sz="3000" b="1" smtClean="0"/>
              <a:t>Crossover operators</a:t>
            </a:r>
          </a:p>
          <a:p>
            <a:pPr eaLnBrk="1" hangingPunct="1"/>
            <a:r>
              <a:rPr lang="en-US" altLang="zh-CN" sz="3000" b="1" smtClean="0"/>
              <a:t>Mutation operators</a:t>
            </a:r>
            <a:endParaRPr lang="zh-CN" altLang="en-US" sz="3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Elements of a generational</a:t>
            </a:r>
            <a:br>
              <a:rPr lang="en-US" altLang="zh-CN" dirty="0" smtClean="0"/>
            </a:br>
            <a:r>
              <a:rPr lang="en-US" altLang="zh-CN" dirty="0" smtClean="0"/>
              <a:t>genetic algorithm</a:t>
            </a:r>
            <a:endParaRPr lang="zh-CN" altLang="en-US" dirty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295775" y="2143125"/>
            <a:ext cx="48482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idx="1"/>
          </p:nvPr>
        </p:nvSpPr>
        <p:spPr>
          <a:xfrm>
            <a:off x="457200" y="1689100"/>
            <a:ext cx="4329113" cy="4525963"/>
          </a:xfrm>
        </p:spPr>
        <p:txBody>
          <a:bodyPr/>
          <a:lstStyle/>
          <a:p>
            <a:pPr eaLnBrk="1" hangingPunct="1"/>
            <a:r>
              <a:rPr lang="en-US" altLang="zh-CN" sz="3000" b="1" smtClean="0"/>
              <a:t>Representation</a:t>
            </a:r>
          </a:p>
          <a:p>
            <a:pPr eaLnBrk="1" hangingPunct="1"/>
            <a:r>
              <a:rPr lang="en-US" altLang="zh-CN" sz="3000" b="1" smtClean="0"/>
              <a:t>Fitness function</a:t>
            </a:r>
          </a:p>
          <a:p>
            <a:pPr eaLnBrk="1" hangingPunct="1"/>
            <a:r>
              <a:rPr lang="en-US" altLang="zh-CN" sz="3000" b="1" smtClean="0"/>
              <a:t>Initialization strategy</a:t>
            </a:r>
          </a:p>
          <a:p>
            <a:pPr eaLnBrk="1" hangingPunct="1"/>
            <a:r>
              <a:rPr lang="en-US" altLang="zh-CN" sz="3000" b="1" smtClean="0"/>
              <a:t>Selection strategy</a:t>
            </a:r>
          </a:p>
          <a:p>
            <a:pPr eaLnBrk="1" hangingPunct="1"/>
            <a:r>
              <a:rPr lang="en-US" altLang="zh-CN" sz="3000" b="1" smtClean="0"/>
              <a:t>Crossover operators</a:t>
            </a:r>
          </a:p>
          <a:p>
            <a:pPr eaLnBrk="1" hangingPunct="1"/>
            <a:r>
              <a:rPr lang="en-US" altLang="zh-CN" sz="3000" b="1" smtClean="0"/>
              <a:t>Mutation operators</a:t>
            </a:r>
          </a:p>
          <a:p>
            <a:pPr eaLnBrk="1" hangingPunct="1"/>
            <a:r>
              <a:rPr lang="en-US" altLang="zh-CN" sz="3000" b="1" smtClean="0"/>
              <a:t>Replacement strategy</a:t>
            </a:r>
            <a:endParaRPr lang="zh-CN" altLang="en-US" sz="3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Elements of a steady state</a:t>
            </a:r>
            <a:br>
              <a:rPr lang="en-US" altLang="zh-CN" dirty="0" smtClean="0"/>
            </a:br>
            <a:r>
              <a:rPr lang="en-US" altLang="zh-CN" dirty="0" smtClean="0"/>
              <a:t>genetic algorithm</a:t>
            </a:r>
            <a:endParaRPr lang="zh-CN" altLang="en-US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14875" y="1990725"/>
            <a:ext cx="41433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172</TotalTime>
  <Words>1447</Words>
  <Application>Microsoft Office PowerPoint</Application>
  <PresentationFormat>On-screen Show (4:3)</PresentationFormat>
  <Paragraphs>239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聚合</vt:lpstr>
      <vt:lpstr>Evolutionary Computation</vt:lpstr>
      <vt:lpstr>Presentation outline</vt:lpstr>
      <vt:lpstr>In the forest</vt:lpstr>
      <vt:lpstr>Reproduction</vt:lpstr>
      <vt:lpstr>Genetic Algorithms</vt:lpstr>
      <vt:lpstr>Example: numerical optimization</vt:lpstr>
      <vt:lpstr>Example with binary representation</vt:lpstr>
      <vt:lpstr>Elements of a generational genetic algorithm</vt:lpstr>
      <vt:lpstr>Elements of a steady state genetic algorithm</vt:lpstr>
      <vt:lpstr>Selection strategies</vt:lpstr>
      <vt:lpstr>Crossover Operators</vt:lpstr>
      <vt:lpstr>Mutation Operators</vt:lpstr>
      <vt:lpstr>Advantages of Genetic-Algorithm based optimization</vt:lpstr>
      <vt:lpstr>Disadvantages of Genetic- Algorithm based optimization</vt:lpstr>
      <vt:lpstr>Global parallel GA</vt:lpstr>
      <vt:lpstr>Coarse-grained parallel GA (Island model)</vt:lpstr>
      <vt:lpstr>Fine-grained parallel GA</vt:lpstr>
      <vt:lpstr>Hybrid parallel GA</vt:lpstr>
      <vt:lpstr>Hybrid parallel GA</vt:lpstr>
      <vt:lpstr>Hybrid parallel GA</vt:lpstr>
      <vt:lpstr>Genetic Programming (GP)</vt:lpstr>
      <vt:lpstr>GP individuals</vt:lpstr>
      <vt:lpstr>Example: GP individual</vt:lpstr>
      <vt:lpstr>GP operation</vt:lpstr>
      <vt:lpstr>Example: GP crossover</vt:lpstr>
      <vt:lpstr>Advantages of GP over GAs</vt:lpstr>
      <vt:lpstr>Disadvantages of Genetic Programming</vt:lpstr>
      <vt:lpstr>Modern Trends</vt:lpstr>
      <vt:lpstr>Evolution Strategies (ES)</vt:lpstr>
      <vt:lpstr>Normal (Gaussian) mutation</vt:lpstr>
      <vt:lpstr>Modern evolution strategies</vt:lpstr>
      <vt:lpstr>ES individuals</vt:lpstr>
      <vt:lpstr>Machine learning and evolutionary computation</vt:lpstr>
      <vt:lpstr>Elements of a classifier system</vt:lpstr>
      <vt:lpstr>The Michigan approach: population of rules</vt:lpstr>
      <vt:lpstr>The Pittsburgh approach</vt:lpstr>
      <vt:lpstr>Evolution programming (EP)</vt:lpstr>
      <vt:lpstr>EP individual</vt:lpstr>
      <vt:lpstr>EP mutation operators</vt:lpstr>
      <vt:lpstr>Modern EP</vt:lpstr>
      <vt:lpstr>Other evolutionary computation "ways"</vt:lpstr>
      <vt:lpstr>Related Topics</vt:lpstr>
      <vt:lpstr>Other Nature Inspired Heuristics </vt:lpstr>
      <vt:lpstr>The bigger picture</vt:lpstr>
      <vt:lpstr>EC journals</vt:lpstr>
      <vt:lpstr>EC conferences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Computation</dc:title>
  <dc:creator>kaven</dc:creator>
  <cp:lastModifiedBy>khaled</cp:lastModifiedBy>
  <cp:revision>26</cp:revision>
  <dcterms:created xsi:type="dcterms:W3CDTF">2009-08-21T12:17:08Z</dcterms:created>
  <dcterms:modified xsi:type="dcterms:W3CDTF">2013-04-09T20:19:12Z</dcterms:modified>
</cp:coreProperties>
</file>