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7304088" cy="9590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9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5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4D6776BC-175B-4893-936A-003D9BAD068D}" type="datetimeFigureOut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12/19/2013</a:t>
            </a:fld>
            <a:endParaRPr lang="en-US" sz="1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246F178C-F0D8-4926-B90F-3FF92D2BB8FF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54600" y="728640"/>
            <a:ext cx="4794840" cy="35960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30440" y="4555440"/>
            <a:ext cx="5843160" cy="431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4B36B4D4-EC4F-46BE-B692-0B34A52CE8C3}" type="datetimeFigureOut">
              <a:rPr/>
              <a:pPr lvl="0"/>
              <a:t>12/19/2013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15023358-0EEF-430A-8AC0-F973C1E675AA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0360" y="9108720"/>
            <a:ext cx="3162239" cy="479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4680" tIns="47160" rIns="94680" bIns="47160" anchor="b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A2050424-EB20-4FDC-87E9-B1E30DE7F64B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29</a:t>
            </a:fld>
            <a:endParaRPr lang="en-US" sz="1200" b="0" i="0" u="none" strike="noStrike" baseline="0">
              <a:ln>
                <a:noFill/>
              </a:ln>
              <a:solidFill>
                <a:srgbClr val="008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108720"/>
            <a:ext cx="3162239" cy="479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4680" tIns="47160" rIns="94680" bIns="47160" anchor="b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baseline="0">
              <a:ln>
                <a:noFill/>
              </a:ln>
              <a:solidFill>
                <a:srgbClr val="008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162239" cy="479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4680" tIns="47160" rIns="94680" bIns="4716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baseline="0">
              <a:ln>
                <a:noFill/>
              </a:ln>
              <a:solidFill>
                <a:srgbClr val="008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0360" y="0"/>
            <a:ext cx="3162239" cy="479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4680" tIns="47160" rIns="94680" bIns="4716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1D852335-48D6-44D7-A43A-EF3780C3136B}" type="datetimeFigureOut">
              <a:rPr/>
              <a:pPr marL="0" marR="0" lvl="0" indent="0" algn="r" rtl="0" hangingPunct="0">
                <a:lnSpc>
                  <a:spcPct val="100000"/>
                </a:lnSpc>
                <a:spcBef>
                  <a:spcPts val="298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12/19/2013</a:t>
            </a:fld>
            <a:endParaRPr lang="en-US" sz="1200" b="0" i="0" u="none" strike="noStrike" baseline="0">
              <a:ln>
                <a:noFill/>
              </a:ln>
              <a:solidFill>
                <a:srgbClr val="008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Notes Placeholder 6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335618D-5724-44F6-8853-4B6257C1BCF0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276E1B7-E24A-4517-8DAE-770990B853C1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3738" y="-179388"/>
            <a:ext cx="2209800" cy="68389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-179388"/>
            <a:ext cx="6480175" cy="68389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A91DA6D-BC9B-43EE-B0C3-502996650F8C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2B0C0F-2D28-403F-B3BB-A1EBD365E1E2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B933E16-E33D-49BA-8CE5-ACF7470EFE1E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079500"/>
            <a:ext cx="4038600" cy="5580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079500"/>
            <a:ext cx="4038600" cy="5580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B97EFBF-45F2-44EC-AA44-777F724950A1}" type="slidenum">
              <a:rPr/>
              <a:pPr lvl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C88816A-30C5-44A4-AA98-260C3F54F498}" type="slidenum">
              <a:rPr/>
              <a:pPr lvl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C7CD4D-1863-464B-87FD-DA006CB73BF2}" type="slidenum">
              <a:rPr/>
              <a:pPr lvl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D58B7E3-609F-413A-8BF6-93771C610C06}" type="slidenum">
              <a:rPr/>
              <a:pPr lvl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9058B34-5C50-45C2-8E03-54C19E4F595F}" type="slidenum">
              <a:rPr/>
              <a:pPr lvl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2698DCB-75DE-487A-B340-1151FCCA7FBD}" type="slidenum">
              <a:rPr/>
              <a:pPr lvl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604160" y="-180000"/>
            <a:ext cx="7649640" cy="114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10760" y="1080000"/>
            <a:ext cx="8229240" cy="55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8"/>
            <a:r>
              <a:rPr lang="en-US"/>
              <a:t>Ninth Outline Level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1620000" cy="792360"/>
          </a:xfrm>
          <a:prstGeom prst="rect">
            <a:avLst/>
          </a:prstGeom>
          <a:solidFill>
            <a:srgbClr val="FFFF99"/>
          </a:solidFill>
          <a:ln>
            <a:noFill/>
          </a:ln>
        </p:spPr>
      </p:pic>
      <p:sp>
        <p:nvSpPr>
          <p:cNvPr id="5" name="Straight Connector 4"/>
          <p:cNvSpPr/>
          <p:nvPr/>
        </p:nvSpPr>
        <p:spPr>
          <a:xfrm>
            <a:off x="0" y="792000"/>
            <a:ext cx="9180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0" y="6586920"/>
            <a:ext cx="9180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0" y="0"/>
            <a:ext cx="9144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4"/>
          </p:nvPr>
        </p:nvSpPr>
        <p:spPr>
          <a:xfrm>
            <a:off x="7959600" y="6617880"/>
            <a:ext cx="1126080" cy="240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FFFF99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E86E4D75-7071-4E85-8A66-0BBA8DF6C975}" type="slidenum">
              <a:rPr/>
              <a:pPr lvl="0"/>
              <a:t>‹#›</a:t>
            </a:fld>
            <a:endParaRPr lang="en-US"/>
          </a:p>
        </p:txBody>
      </p:sp>
      <p:sp>
        <p:nvSpPr>
          <p:cNvPr id="9" name="Footer Placeholder 8"/>
          <p:cNvSpPr txBox="1">
            <a:spLocks noGrp="1"/>
          </p:cNvSpPr>
          <p:nvPr>
            <p:ph type="ftr" sz="quarter" idx="3"/>
          </p:nvPr>
        </p:nvSpPr>
        <p:spPr>
          <a:xfrm>
            <a:off x="1440000" y="6617880"/>
            <a:ext cx="6300000" cy="240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FFFF99"/>
                </a:solidFill>
                <a:latin typeface="Utopia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10" name="Date Placeholder 9"/>
          <p:cNvSpPr txBox="1">
            <a:spLocks noGrp="1"/>
          </p:cNvSpPr>
          <p:nvPr>
            <p:ph type="dt" sz="half" idx="2"/>
          </p:nvPr>
        </p:nvSpPr>
        <p:spPr>
          <a:xfrm>
            <a:off x="180000" y="6627240"/>
            <a:ext cx="1080000" cy="230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FFFF99"/>
                </a:solidFill>
                <a:latin typeface="Utopia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Straight Connector 10"/>
          <p:cNvSpPr/>
          <p:nvPr/>
        </p:nvSpPr>
        <p:spPr>
          <a:xfrm>
            <a:off x="0" y="6858000"/>
            <a:ext cx="9180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marL="0" marR="0" lvl="0" indent="0" algn="l" rtl="0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baseline="0">
          <a:ln>
            <a:noFill/>
          </a:ln>
          <a:solidFill>
            <a:srgbClr val="3DEB3D"/>
          </a:solidFill>
          <a:latin typeface="Utopia" pitchFamily="34"/>
          <a:ea typeface="Gothic" pitchFamily="2"/>
          <a:cs typeface="Lucidasans" pitchFamily="2"/>
        </a:defRPr>
      </a:lvl1pPr>
    </p:titleStyle>
    <p:bodyStyle>
      <a:lvl1pPr marL="0" marR="0" lvl="0" indent="0" rtl="0">
        <a:buClr>
          <a:srgbClr val="008000"/>
        </a:buClr>
        <a:buSzPct val="40000"/>
        <a:buFont typeface="StarSymbol"/>
        <a:buChar char="●"/>
        <a:defRPr lang="en-US"/>
      </a:lvl1pPr>
      <a:lvl2pPr lvl="1" rtl="0">
        <a:buClr>
          <a:srgbClr val="008000"/>
        </a:buClr>
        <a:buSzPct val="60000"/>
        <a:buFont typeface="Symbol"/>
        <a:buChar char=""/>
        <a:defRPr lang="en-US"/>
      </a:lvl2pPr>
      <a:lvl3pPr marL="0" marR="0" lvl="2" indent="0" rtl="0">
        <a:buClr>
          <a:srgbClr val="008000"/>
        </a:buClr>
        <a:buSzPct val="45000"/>
        <a:buFont typeface="StarSymbol"/>
        <a:buChar char="●"/>
        <a:defRPr lang="en-US"/>
      </a:lvl3pPr>
      <a:lvl4pPr marL="0" marR="0" lvl="3" indent="0" rtl="0">
        <a:buClr>
          <a:srgbClr val="008000"/>
        </a:buClr>
        <a:buSzPct val="45000"/>
        <a:buFont typeface="StarSymbol"/>
        <a:buChar char="●"/>
        <a:defRPr lang="en-US"/>
      </a:lvl4pPr>
      <a:lvl5pPr marL="0" marR="0" lvl="4" indent="0" rtl="0">
        <a:buClr>
          <a:srgbClr val="008000"/>
        </a:buClr>
        <a:buSzPct val="45000"/>
        <a:buFont typeface="StarSymbol"/>
        <a:buChar char="●"/>
        <a:defRPr lang="en-US"/>
      </a:lvl5pPr>
      <a:lvl6pPr marL="0" marR="0" lvl="5" indent="0" rtl="0">
        <a:buClr>
          <a:srgbClr val="008000"/>
        </a:buClr>
        <a:buSzPct val="45000"/>
        <a:buFont typeface="StarSymbol"/>
        <a:buChar char="●"/>
        <a:defRPr lang="en-US"/>
      </a:lvl6pPr>
      <a:lvl7pPr marL="0" marR="0" lvl="6" indent="0" rtl="0">
        <a:buClr>
          <a:srgbClr val="008000"/>
        </a:buClr>
        <a:buSzPct val="45000"/>
        <a:buFont typeface="StarSymbol"/>
        <a:buChar char="●"/>
        <a:defRPr lang="en-US"/>
      </a:lvl7pPr>
      <a:lvl8pPr marL="0" marR="0" lvl="7" indent="0" rtl="0">
        <a:buClr>
          <a:srgbClr val="008000"/>
        </a:buClr>
        <a:buSzPct val="45000"/>
        <a:buFont typeface="StarSymbol"/>
        <a:buChar char="●"/>
        <a:defRPr lang="en-US"/>
      </a:lvl8pPr>
      <a:lvl9pPr marL="0" marR="0" lvl="8" indent="0" rtl="0">
        <a:buClr>
          <a:srgbClr val="000000"/>
        </a:buClr>
        <a:buSzPct val="45000"/>
        <a:buFont typeface="StarSymbol"/>
        <a:buChar char="●"/>
        <a:defRPr lang="en-US"/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uv.qc.ca/Images/Vision/Drapeau/iris.jp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net.de/eccdb/glycin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eurimage.com/gallery/webfiles/thms/ers_oil_2.jpg" TargetMode="External"/><Relationship Id="rId5" Type="http://schemas.openxmlformats.org/officeDocument/2006/relationships/image" Target="../media/image12.jpeg"/><Relationship Id="rId4" Type="http://schemas.openxmlformats.org/officeDocument/2006/relationships/hyperlink" Target="http://earth.esa.int/ers/ers_action/tm_northsea256.jpg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vanir.org/latin/Power-Industry-in-Iran/images/132kv-power-station.jpg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aviation.com/images/progress/Engine%20Fuel%20Pump_1.jp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widaho.com/Scales-of-Justice-03.gif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.nz/imgres?imgurl=www.contact-lensesonline.com/contact-lens.JPG&amp;imgrefurl=http://www.contact-lensesonline.com/precautions.html&amp;h=199&amp;w=150&amp;prev=/images?q=contact+lens&amp;svnum=10&amp;hl=en&amp;lr=&amp;ie=UTF-8&amp;sa=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990719"/>
            <a:ext cx="914400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5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800" b="0" i="0" u="none" strike="noStrike" baseline="0">
              <a:ln>
                <a:noFill/>
              </a:ln>
              <a:solidFill>
                <a:srgbClr val="FFFF99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>
              <a:ln>
                <a:noFill/>
              </a:ln>
              <a:solidFill>
                <a:srgbClr val="3DEB3D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Slides for Chapter 1 of </a:t>
            </a:r>
            <a:r>
              <a:rPr lang="en-AU" sz="22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  <a:r>
              <a:rPr lang="en-AU" sz="2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 by I. H. Witten, E. Frank and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M. A. Hall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D58B7E3-609F-413A-8BF6-93771C610C06}" type="slidenum">
              <a:rPr lang="en-US" smtClean="0"/>
              <a:pPr lvl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oss Quin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399384-75E4-4118-95A9-938B291C84E0}" type="slidenum">
              <a:rPr/>
              <a:pPr lvl="0"/>
              <a:t>10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27040" y="-219240"/>
            <a:ext cx="5637960" cy="1234080"/>
          </a:xfrm>
        </p:spPr>
        <p:txBody>
          <a:bodyPr wrap="square" lIns="90360" tIns="44280" rIns="90360" bIns="442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AU"/>
              <a:t>Ross Quinlan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NZ" sz="2800"/>
              <a:t>Machine learning researcher from 1970’s</a:t>
            </a:r>
          </a:p>
          <a:p>
            <a:pPr marL="0" lvl="0" indent="0">
              <a:spcBef>
                <a:spcPts val="697"/>
              </a:spcBef>
            </a:pPr>
            <a:r>
              <a:rPr lang="en-NZ" sz="2800"/>
              <a:t>University of Sydney, Australia</a:t>
            </a:r>
          </a:p>
          <a:p>
            <a:pPr marL="457200" lvl="0" indent="-457200">
              <a:spcBef>
                <a:spcPts val="697"/>
              </a:spcBef>
              <a:buNone/>
            </a:pPr>
            <a:r>
              <a:rPr lang="en-NZ" sz="2800"/>
              <a:t>1986 “Induction of decision trees” </a:t>
            </a:r>
            <a:r>
              <a:rPr lang="en-NZ" sz="2800" i="1"/>
              <a:t>ML Journal</a:t>
            </a:r>
          </a:p>
          <a:p>
            <a:pPr marL="457200" lvl="0" indent="-457200">
              <a:spcBef>
                <a:spcPts val="697"/>
              </a:spcBef>
              <a:buNone/>
              <a:tabLst>
                <a:tab pos="457200" algn="l"/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/>
              <a:t>1993 </a:t>
            </a:r>
            <a:r>
              <a:rPr lang="en-NZ" sz="2800" i="1"/>
              <a:t>C4.5: Programs for machine learning</a:t>
            </a:r>
            <a:r>
              <a:rPr lang="en-NZ" sz="2800"/>
              <a:t>.    	Morgan Kaufmann</a:t>
            </a:r>
          </a:p>
          <a:p>
            <a:pPr marL="457200" lvl="0" indent="-457200">
              <a:spcBef>
                <a:spcPts val="697"/>
              </a:spcBef>
              <a:buNone/>
            </a:pPr>
            <a:r>
              <a:rPr lang="en-NZ" sz="2800"/>
              <a:t>199? Started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040000" y="3420000"/>
            <a:ext cx="282708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1260000" y="4320000"/>
            <a:ext cx="2844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lassification vs. association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0DD203-7DCA-4389-AB61-1AC73137ADE0}" type="slidenum">
              <a:rPr/>
              <a:pPr lvl="0"/>
              <a:t>11</a:t>
            </a:fld>
            <a:endParaRPr lang="en-US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95600" y="180000"/>
            <a:ext cx="7448400" cy="900000"/>
          </a:xfrm>
        </p:spPr>
        <p:txBody>
          <a:bodyPr wrap="square" lIns="90360" tIns="44280" rIns="90360" bIns="44280" anchor="t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/>
              <a:t>Classification vs. association rules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0760" y="1080000"/>
            <a:ext cx="8733240" cy="566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499"/>
              </a:spcBef>
            </a:pPr>
            <a:r>
              <a:rPr lang="en-US" sz="2800"/>
              <a:t>Classification rule:</a:t>
            </a:r>
            <a:br>
              <a:rPr lang="en-US" sz="2800"/>
            </a:br>
            <a:r>
              <a:rPr lang="en-US" sz="2000"/>
              <a:t>predicts value of a given attribute (the classification of an example)</a:t>
            </a:r>
          </a:p>
          <a:p>
            <a:pPr lvl="0">
              <a:spcBef>
                <a:spcPts val="697"/>
              </a:spcBef>
              <a:buNone/>
            </a:pPr>
            <a:endParaRPr lang="en-US" sz="2800"/>
          </a:p>
          <a:p>
            <a:pPr lvl="0">
              <a:spcBef>
                <a:spcPts val="697"/>
              </a:spcBef>
              <a:buNone/>
            </a:pPr>
            <a:endParaRPr lang="en-US" sz="2800"/>
          </a:p>
          <a:p>
            <a:pPr marL="0" lvl="0" indent="0">
              <a:spcBef>
                <a:spcPts val="499"/>
              </a:spcBef>
            </a:pPr>
            <a:r>
              <a:rPr lang="en-US" sz="2800"/>
              <a:t>Association rule:</a:t>
            </a:r>
            <a:br>
              <a:rPr lang="en-US" sz="2800"/>
            </a:br>
            <a:r>
              <a:rPr lang="en-US" sz="2000"/>
              <a:t>predicts value of arbitrary attribute (or combination)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60000" y="2060280"/>
            <a:ext cx="6248520" cy="639720"/>
            <a:chOff x="1260000" y="2060280"/>
            <a:chExt cx="6248520" cy="639720"/>
          </a:xfrm>
        </p:grpSpPr>
        <p:sp>
          <p:nvSpPr>
            <p:cNvPr id="5" name="Freeform 4"/>
            <p:cNvSpPr/>
            <p:nvPr/>
          </p:nvSpPr>
          <p:spPr>
            <a:xfrm>
              <a:off x="1260000" y="2060280"/>
              <a:ext cx="6248520" cy="639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= high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play = no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260000" y="2060280"/>
              <a:ext cx="62485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260000" y="2700000"/>
              <a:ext cx="62485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260000" y="206028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508520" y="206028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60000" y="3780000"/>
            <a:ext cx="6248520" cy="2179440"/>
            <a:chOff x="1260000" y="3780000"/>
            <a:chExt cx="6248520" cy="2179440"/>
          </a:xfrm>
        </p:grpSpPr>
        <p:sp>
          <p:nvSpPr>
            <p:cNvPr id="11" name="Freeform 10"/>
            <p:cNvSpPr/>
            <p:nvPr/>
          </p:nvSpPr>
          <p:spPr>
            <a:xfrm>
              <a:off x="1260000" y="3780000"/>
              <a:ext cx="6248520" cy="2179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temperature = cool then humidity = normal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= normal and windy = false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play = yes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play = no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humidity = high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windy = false and play = no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outlook = sunny and humidity = high</a:t>
              </a: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1260000" y="3780000"/>
              <a:ext cx="62485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1260000" y="5959440"/>
              <a:ext cx="62485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1260000" y="3780000"/>
              <a:ext cx="0" cy="21794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7508520" y="3780000"/>
              <a:ext cx="0" cy="21794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eather data with mixed attribu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EA95B73-EA53-44D9-8FA5-B1115620FCE7}" type="slidenum">
              <a:rPr/>
              <a:pPr lvl="0"/>
              <a:t>12</a:t>
            </a:fld>
            <a:endParaRPr lang="en-US"/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55999" y="180000"/>
            <a:ext cx="7523999" cy="900000"/>
          </a:xfrm>
        </p:spPr>
        <p:txBody>
          <a:bodyPr wrap="square" lIns="90360" tIns="44280" rIns="90360" bIns="44280" anchor="t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/>
              <a:t>Weather data with mixed attributes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/>
            <a:r>
              <a:rPr lang="en-US"/>
              <a:t>Some attributes have numeric values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9879" y="1800000"/>
            <a:ext cx="7620121" cy="2009520"/>
            <a:chOff x="839879" y="1800000"/>
            <a:chExt cx="7620121" cy="2009520"/>
          </a:xfrm>
        </p:grpSpPr>
        <p:sp>
          <p:nvSpPr>
            <p:cNvPr id="5" name="Freeform 4"/>
            <p:cNvSpPr/>
            <p:nvPr/>
          </p:nvSpPr>
          <p:spPr>
            <a:xfrm>
              <a:off x="6935759" y="34747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5411880" y="34747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888000" y="34747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2363760" y="34747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839879" y="34747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935759" y="31395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411880" y="31395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888000" y="31395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80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363760" y="31395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75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839879" y="31395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935759" y="28047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411880" y="28047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888000" y="28047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86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363760" y="28047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83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839879" y="28047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935759" y="246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411880" y="246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888000" y="246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90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63760" y="246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80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839879" y="246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6935759" y="213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411880" y="213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888000" y="213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85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2363760" y="213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85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839879" y="213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6935759" y="180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11880" y="180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888000" y="180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363760" y="180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839879" y="180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839879" y="3809520"/>
              <a:ext cx="76201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839879" y="1800000"/>
              <a:ext cx="0" cy="20095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8460000" y="1800000"/>
              <a:ext cx="0" cy="20095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839879" y="2134800"/>
              <a:ext cx="76201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839879" y="1800000"/>
              <a:ext cx="76201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39879" y="4140000"/>
            <a:ext cx="7620121" cy="1685880"/>
            <a:chOff x="839879" y="4140000"/>
            <a:chExt cx="7620121" cy="1685880"/>
          </a:xfrm>
        </p:grpSpPr>
        <p:sp>
          <p:nvSpPr>
            <p:cNvPr id="41" name="Freeform 40"/>
            <p:cNvSpPr/>
            <p:nvPr/>
          </p:nvSpPr>
          <p:spPr>
            <a:xfrm>
              <a:off x="839879" y="4140000"/>
              <a:ext cx="7620120" cy="168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&gt; 83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rainy and windy = true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overcast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&lt; 85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none of the above then play = yes</a:t>
              </a: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839879" y="414000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839879" y="582588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839879" y="4140000"/>
              <a:ext cx="0" cy="1685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8460000" y="4140000"/>
              <a:ext cx="0" cy="1685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contact lenses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74BA9A1-9EF9-454A-9845-64F331CFD6DC}" type="slidenum">
              <a:rPr/>
              <a:pPr lvl="0"/>
              <a:t>13</a:t>
            </a:fld>
            <a:endParaRPr lang="en-US"/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contact lenses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0000" y="900000"/>
            <a:ext cx="8820000" cy="5572080"/>
            <a:chOff x="180000" y="900000"/>
            <a:chExt cx="8820000" cy="5572080"/>
          </a:xfrm>
        </p:grpSpPr>
        <p:sp>
          <p:nvSpPr>
            <p:cNvPr id="4" name="Freeform 3"/>
            <p:cNvSpPr/>
            <p:nvPr/>
          </p:nvSpPr>
          <p:spPr>
            <a:xfrm>
              <a:off x="7176960" y="432900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5353560" y="432900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816720" y="432900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1801080" y="432900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80000" y="432900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7176960" y="4543200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353560" y="4543200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816720" y="4543200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801080" y="4543200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80000" y="4543200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176960" y="475776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353560" y="475776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816720" y="475776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801080" y="475776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80000" y="475776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176960" y="497196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53560" y="497196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816720" y="497196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1801080" y="497196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80000" y="497196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7176960" y="5186160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5353560" y="5186160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816720" y="5186160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801080" y="5186160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80000" y="5186160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7176960" y="540072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Hard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353560" y="540072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816720" y="540072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801080" y="540072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80000" y="540072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176960" y="561492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353560" y="561492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816720" y="561492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1801080" y="561492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180000" y="561492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7176960" y="5829120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5353560" y="5829120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3816720" y="5829120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1801080" y="5829120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180000" y="5829120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7176960" y="6043679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53560" y="6043679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3816720" y="6043679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1801080" y="6043679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180000" y="6043679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176960" y="625788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5353560" y="625788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3816720" y="625788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01080" y="625788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180000" y="625788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7176960" y="411480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5353560" y="411480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3816720" y="411480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1801080" y="411480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180000" y="411480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176960" y="3900240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5353560" y="3900240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3816720" y="3900240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1801080" y="3900240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180000" y="3900240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7176960" y="3686039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Hard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353560" y="3686039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3816720" y="3686039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1801080" y="3686039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180000" y="3686039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7176960" y="3471839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5353560" y="3471839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3816720" y="3471839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2" name="Freeform 71"/>
            <p:cNvSpPr/>
            <p:nvPr/>
          </p:nvSpPr>
          <p:spPr>
            <a:xfrm>
              <a:off x="1801080" y="3471839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73" name="Freeform 72"/>
            <p:cNvSpPr/>
            <p:nvPr/>
          </p:nvSpPr>
          <p:spPr>
            <a:xfrm>
              <a:off x="180000" y="3471839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74" name="Freeform 73"/>
            <p:cNvSpPr/>
            <p:nvPr/>
          </p:nvSpPr>
          <p:spPr>
            <a:xfrm>
              <a:off x="7176960" y="3257279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75" name="Freeform 74"/>
            <p:cNvSpPr/>
            <p:nvPr/>
          </p:nvSpPr>
          <p:spPr>
            <a:xfrm>
              <a:off x="5353560" y="3257279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76" name="Freeform 75"/>
            <p:cNvSpPr/>
            <p:nvPr/>
          </p:nvSpPr>
          <p:spPr>
            <a:xfrm>
              <a:off x="3816720" y="3257279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77" name="Freeform 76"/>
            <p:cNvSpPr/>
            <p:nvPr/>
          </p:nvSpPr>
          <p:spPr>
            <a:xfrm>
              <a:off x="1801080" y="3257279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78" name="Freeform 77"/>
            <p:cNvSpPr/>
            <p:nvPr/>
          </p:nvSpPr>
          <p:spPr>
            <a:xfrm>
              <a:off x="180000" y="3257279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79" name="Freeform 78"/>
            <p:cNvSpPr/>
            <p:nvPr/>
          </p:nvSpPr>
          <p:spPr>
            <a:xfrm>
              <a:off x="7176960" y="304308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5353560" y="304308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3816720" y="304308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82" name="Freeform 81"/>
            <p:cNvSpPr/>
            <p:nvPr/>
          </p:nvSpPr>
          <p:spPr>
            <a:xfrm>
              <a:off x="1801080" y="304308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83" name="Freeform 82"/>
            <p:cNvSpPr/>
            <p:nvPr/>
          </p:nvSpPr>
          <p:spPr>
            <a:xfrm>
              <a:off x="180000" y="304308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84" name="Freeform 83"/>
            <p:cNvSpPr/>
            <p:nvPr/>
          </p:nvSpPr>
          <p:spPr>
            <a:xfrm>
              <a:off x="7176960" y="282888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hard</a:t>
              </a:r>
            </a:p>
          </p:txBody>
        </p:sp>
        <p:sp>
          <p:nvSpPr>
            <p:cNvPr id="85" name="Freeform 84"/>
            <p:cNvSpPr/>
            <p:nvPr/>
          </p:nvSpPr>
          <p:spPr>
            <a:xfrm>
              <a:off x="5353560" y="282888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816720" y="282888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87" name="Freeform 86"/>
            <p:cNvSpPr/>
            <p:nvPr/>
          </p:nvSpPr>
          <p:spPr>
            <a:xfrm>
              <a:off x="1801080" y="282888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88" name="Freeform 87"/>
            <p:cNvSpPr/>
            <p:nvPr/>
          </p:nvSpPr>
          <p:spPr>
            <a:xfrm>
              <a:off x="180000" y="282888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89" name="Freeform 88"/>
            <p:cNvSpPr/>
            <p:nvPr/>
          </p:nvSpPr>
          <p:spPr>
            <a:xfrm>
              <a:off x="7176960" y="261468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90" name="Freeform 89"/>
            <p:cNvSpPr/>
            <p:nvPr/>
          </p:nvSpPr>
          <p:spPr>
            <a:xfrm>
              <a:off x="5353560" y="261468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91" name="Freeform 90"/>
            <p:cNvSpPr/>
            <p:nvPr/>
          </p:nvSpPr>
          <p:spPr>
            <a:xfrm>
              <a:off x="3816720" y="261468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92" name="Freeform 91"/>
            <p:cNvSpPr/>
            <p:nvPr/>
          </p:nvSpPr>
          <p:spPr>
            <a:xfrm>
              <a:off x="1801080" y="261468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93" name="Freeform 92"/>
            <p:cNvSpPr/>
            <p:nvPr/>
          </p:nvSpPr>
          <p:spPr>
            <a:xfrm>
              <a:off x="180000" y="261468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94" name="Freeform 93"/>
            <p:cNvSpPr/>
            <p:nvPr/>
          </p:nvSpPr>
          <p:spPr>
            <a:xfrm>
              <a:off x="7176960" y="2400119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95" name="Freeform 94"/>
            <p:cNvSpPr/>
            <p:nvPr/>
          </p:nvSpPr>
          <p:spPr>
            <a:xfrm>
              <a:off x="5353560" y="2400119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96" name="Freeform 95"/>
            <p:cNvSpPr/>
            <p:nvPr/>
          </p:nvSpPr>
          <p:spPr>
            <a:xfrm>
              <a:off x="3816720" y="2400119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1801080" y="2400119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98" name="Freeform 97"/>
            <p:cNvSpPr/>
            <p:nvPr/>
          </p:nvSpPr>
          <p:spPr>
            <a:xfrm>
              <a:off x="180000" y="2400119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99" name="Freeform 98"/>
            <p:cNvSpPr/>
            <p:nvPr/>
          </p:nvSpPr>
          <p:spPr>
            <a:xfrm>
              <a:off x="7176960" y="218592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5353560" y="218592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3816720" y="218592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1801080" y="218592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180000" y="218592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7176960" y="197172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Hard</a:t>
              </a: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353560" y="197172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3816720" y="197172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1801080" y="197172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180000" y="197172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7176960" y="1757160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353560" y="1757160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3816720" y="1757160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1801080" y="1757160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180000" y="1757160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7176960" y="154296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353560" y="154296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3816720" y="154296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1801080" y="154296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180000" y="154296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7176960" y="132876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5353560" y="132876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3816720" y="132876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1801080" y="132876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180000" y="132876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7176960" y="900000"/>
              <a:ext cx="1823039" cy="428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Recommended lenses</a:t>
              </a: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5353560" y="900000"/>
              <a:ext cx="1823399" cy="428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Tear production rate</a:t>
              </a: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3816720" y="900000"/>
              <a:ext cx="1536840" cy="428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Astigmatism</a:t>
              </a: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1801080" y="900000"/>
              <a:ext cx="2015640" cy="428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Spectacle prescription</a:t>
              </a: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180000" y="900000"/>
              <a:ext cx="1621080" cy="428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Age</a:t>
              </a:r>
            </a:p>
          </p:txBody>
        </p:sp>
        <p:sp>
          <p:nvSpPr>
            <p:cNvPr id="129" name="Straight Connector 128"/>
            <p:cNvSpPr/>
            <p:nvPr/>
          </p:nvSpPr>
          <p:spPr>
            <a:xfrm>
              <a:off x="180000" y="6472079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0" name="Straight Connector 129"/>
            <p:cNvSpPr/>
            <p:nvPr/>
          </p:nvSpPr>
          <p:spPr>
            <a:xfrm>
              <a:off x="180000" y="900000"/>
              <a:ext cx="0" cy="557207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1" name="Straight Connector 130"/>
            <p:cNvSpPr/>
            <p:nvPr/>
          </p:nvSpPr>
          <p:spPr>
            <a:xfrm>
              <a:off x="9000000" y="900000"/>
              <a:ext cx="0" cy="557207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2" name="Straight Connector 131"/>
            <p:cNvSpPr/>
            <p:nvPr/>
          </p:nvSpPr>
          <p:spPr>
            <a:xfrm>
              <a:off x="180000" y="1328760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3" name="Straight Connector 132"/>
            <p:cNvSpPr/>
            <p:nvPr/>
          </p:nvSpPr>
          <p:spPr>
            <a:xfrm>
              <a:off x="180000" y="900000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34" name="Freeform 133"/>
          <p:cNvSpPr/>
          <p:nvPr/>
        </p:nvSpPr>
        <p:spPr>
          <a:xfrm>
            <a:off x="2955959" y="1870199"/>
            <a:ext cx="1839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complete and correct rule 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1FE3F2-22B8-43CB-87EB-BD59E5941A12}" type="slidenum">
              <a:rPr/>
              <a:pPr lvl="0"/>
              <a:t>14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180000"/>
            <a:ext cx="7343999" cy="12340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A complete and correct rule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9879" y="1260000"/>
            <a:ext cx="7620121" cy="4573440"/>
            <a:chOff x="839879" y="1260000"/>
            <a:chExt cx="7620121" cy="4573440"/>
          </a:xfrm>
        </p:grpSpPr>
        <p:sp>
          <p:nvSpPr>
            <p:cNvPr id="4" name="Freeform 3"/>
            <p:cNvSpPr/>
            <p:nvPr/>
          </p:nvSpPr>
          <p:spPr>
            <a:xfrm>
              <a:off x="839879" y="1260000"/>
              <a:ext cx="7620120" cy="4573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tear production rate = reduced then recommendation = none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young and astigmatic = no</a:t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soft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pre-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presbyopic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and astigmatic = no</a:t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soft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presbyopic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and spectacle prescription = 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myope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/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astigmatic = no  then recommendation = none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spectacle prescription = 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hypermetrope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and astigmatic = no</a:t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soft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spectacle prescription = 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myope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and astigmatic = yes</a:t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hard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</a:t>
              </a:r>
              <a:r>
                <a:rPr lang="en-US" sz="1500" b="1" i="0" u="none" strike="noStrike" baseline="0" dirty="0" smtClean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age = 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young and astigmatic = yes </a:t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hard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pre-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presbyopic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/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spectacle prescription = 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hypermetrope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/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astigmatic = yes then recommendation = none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presbyopic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and spectacle prescription = </a:t>
              </a:r>
              <a:r>
                <a:rPr lang="en-US" sz="15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hypermetrope</a:t>
              </a: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/>
              </a:r>
              <a:b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astigmatic = yes then recommendation = none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839879" y="126000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9879" y="583344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9879" y="1260000"/>
              <a:ext cx="0" cy="45734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460000" y="1260000"/>
              <a:ext cx="0" cy="45734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decision tree for this 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B9B756D-77BF-42A7-A9E4-55ACF8FB436E}" type="slidenum">
              <a:rPr/>
              <a:pPr lvl="0"/>
              <a:t>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20000" y="-180000"/>
            <a:ext cx="7523999" cy="12340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A decision tree for this problem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115720" y="1451520"/>
            <a:ext cx="4724280" cy="430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lassifying iris flo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E3917FB-6BB4-425D-8688-9CBA457E2E7D}" type="slidenum">
              <a:rPr/>
              <a:pPr lvl="0"/>
              <a:t>16</a:t>
            </a:fld>
            <a:endParaRPr lang="en-US"/>
          </a:p>
        </p:txBody>
      </p:sp>
      <p:sp>
        <p:nvSpPr>
          <p:cNvPr id="9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180000"/>
            <a:ext cx="5580000" cy="1234080"/>
          </a:xfrm>
        </p:spPr>
        <p:txBody>
          <a:bodyPr wrap="square" lIns="90360" tIns="44280" rIns="90360" bIns="442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Classifying iris flowers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398600"/>
            <a:ext cx="7467479" cy="3349800"/>
            <a:chOff x="0" y="1398600"/>
            <a:chExt cx="7467479" cy="3349800"/>
          </a:xfrm>
        </p:grpSpPr>
        <p:sp>
          <p:nvSpPr>
            <p:cNvPr id="4" name="Freeform 3"/>
            <p:cNvSpPr/>
            <p:nvPr/>
          </p:nvSpPr>
          <p:spPr>
            <a:xfrm>
              <a:off x="5956199" y="441324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711680" y="441324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3378240" y="441324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044440" y="441324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627120" y="441324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0" y="441324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956199" y="340848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711680" y="340848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378240" y="340848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044440" y="340848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27120" y="340848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0" y="340848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956199" y="240372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711680" y="240372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378240" y="240372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044440" y="240372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7120" y="240372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0" y="240372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956199" y="407844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711680" y="407844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1.9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3378240" y="407844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044440" y="407844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2.7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627120" y="407844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5.8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0" y="407844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102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0" y="374328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101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0" y="3073679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52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0" y="2738519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51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0" y="206856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0" y="173376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0" y="139860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956199" y="374328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4711680" y="374328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2.5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78240" y="374328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6.0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2044440" y="374328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3.3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627120" y="374328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6.3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5956199" y="3073679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4711680" y="3073679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1.5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3378240" y="3073679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4.5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044440" y="3073679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627120" y="3073679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6.4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5956199" y="2738519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711680" y="2738519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3378240" y="2738519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4.7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2044440" y="2738519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627120" y="2738519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7.0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5956199" y="206856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4711680" y="206856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3378240" y="206856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044440" y="206856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3.0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627120" y="206856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4.9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5956199" y="173376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4711680" y="173376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3378240" y="173376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2044440" y="173376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3.5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627120" y="173376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5956199" y="139860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Type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4711680" y="139860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Petal width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3378240" y="139860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Petal length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2044440" y="139860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Sepal width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627120" y="139860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Sepal length</a:t>
              </a:r>
            </a:p>
          </p:txBody>
        </p:sp>
        <p:sp>
          <p:nvSpPr>
            <p:cNvPr id="64" name="Straight Connector 63"/>
            <p:cNvSpPr/>
            <p:nvPr/>
          </p:nvSpPr>
          <p:spPr>
            <a:xfrm>
              <a:off x="7467479" y="13986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5" name="Straight Connector 64"/>
            <p:cNvSpPr/>
            <p:nvPr/>
          </p:nvSpPr>
          <p:spPr>
            <a:xfrm>
              <a:off x="7467479" y="17337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6" name="Straight Connector 65"/>
            <p:cNvSpPr/>
            <p:nvPr/>
          </p:nvSpPr>
          <p:spPr>
            <a:xfrm>
              <a:off x="7467479" y="20685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>
              <a:off x="7467479" y="2403720"/>
              <a:ext cx="0" cy="3347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8" name="Straight Connector 67"/>
            <p:cNvSpPr/>
            <p:nvPr/>
          </p:nvSpPr>
          <p:spPr>
            <a:xfrm>
              <a:off x="7467479" y="2738519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9" name="Straight Connector 68"/>
            <p:cNvSpPr/>
            <p:nvPr/>
          </p:nvSpPr>
          <p:spPr>
            <a:xfrm>
              <a:off x="7467479" y="3073679"/>
              <a:ext cx="0" cy="33480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0" name="Straight Connector 69"/>
            <p:cNvSpPr/>
            <p:nvPr/>
          </p:nvSpPr>
          <p:spPr>
            <a:xfrm>
              <a:off x="7467479" y="340848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7467479" y="374328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7467479" y="407844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7467479" y="441324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627120" y="139860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0" y="1398600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0" y="13986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627120" y="474840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0" y="4748400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9" name="Straight Connector 78"/>
            <p:cNvSpPr/>
            <p:nvPr/>
          </p:nvSpPr>
          <p:spPr>
            <a:xfrm>
              <a:off x="0" y="17337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0" name="Straight Connector 79"/>
            <p:cNvSpPr/>
            <p:nvPr/>
          </p:nvSpPr>
          <p:spPr>
            <a:xfrm>
              <a:off x="0" y="20685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0" y="2403720"/>
              <a:ext cx="0" cy="3347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2" name="Straight Connector 81"/>
            <p:cNvSpPr/>
            <p:nvPr/>
          </p:nvSpPr>
          <p:spPr>
            <a:xfrm>
              <a:off x="0" y="2738519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0" y="3073679"/>
              <a:ext cx="0" cy="33480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0" y="340848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0" y="374328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0" y="407844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0" y="441324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8" name="Straight Connector 87"/>
            <p:cNvSpPr/>
            <p:nvPr/>
          </p:nvSpPr>
          <p:spPr>
            <a:xfrm>
              <a:off x="627120" y="173376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09480" y="5094360"/>
            <a:ext cx="6781680" cy="1025640"/>
            <a:chOff x="609480" y="5094360"/>
            <a:chExt cx="6781680" cy="1025640"/>
          </a:xfrm>
        </p:grpSpPr>
        <p:sp>
          <p:nvSpPr>
            <p:cNvPr id="90" name="Freeform 89"/>
            <p:cNvSpPr/>
            <p:nvPr/>
          </p:nvSpPr>
          <p:spPr>
            <a:xfrm>
              <a:off x="609480" y="5094360"/>
              <a:ext cx="6781680" cy="10256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petal length &lt; 2.45 then Iris setosa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sepal width &lt; 2.10 then Iris versicolor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...</a:t>
              </a:r>
            </a:p>
          </p:txBody>
        </p:sp>
        <p:sp>
          <p:nvSpPr>
            <p:cNvPr id="91" name="Straight Connector 90"/>
            <p:cNvSpPr/>
            <p:nvPr/>
          </p:nvSpPr>
          <p:spPr>
            <a:xfrm>
              <a:off x="609480" y="5094360"/>
              <a:ext cx="67816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2" name="Straight Connector 91"/>
            <p:cNvSpPr/>
            <p:nvPr/>
          </p:nvSpPr>
          <p:spPr>
            <a:xfrm>
              <a:off x="609480" y="6120000"/>
              <a:ext cx="67816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3" name="Straight Connector 92"/>
            <p:cNvSpPr/>
            <p:nvPr/>
          </p:nvSpPr>
          <p:spPr>
            <a:xfrm>
              <a:off x="609480" y="5094360"/>
              <a:ext cx="0" cy="10256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4" name="Straight Connector 93"/>
            <p:cNvSpPr/>
            <p:nvPr/>
          </p:nvSpPr>
          <p:spPr>
            <a:xfrm>
              <a:off x="7391160" y="5094360"/>
              <a:ext cx="0" cy="10256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pic>
        <p:nvPicPr>
          <p:cNvPr id="95" name="Picture 94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7543799" y="900000"/>
            <a:ext cx="1600200" cy="200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edicting CPU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12A3871-34F0-46E2-ACA3-6C2A6DBEAD8E}" type="slidenum">
              <a:rPr/>
              <a:pPr lvl="0"/>
              <a:t>17</a:t>
            </a:fld>
            <a:endParaRPr lang="en-US"/>
          </a:p>
        </p:txBody>
      </p:sp>
      <p:sp>
        <p:nvSpPr>
          <p:cNvPr id="8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2160" tIns="46080" rIns="92160" bIns="460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598"/>
              </a:spcBef>
            </a:pPr>
            <a:r>
              <a:rPr lang="en-US" sz="2400"/>
              <a:t>Example: 209 different computer configurations</a:t>
            </a:r>
          </a:p>
          <a:p>
            <a:pPr lvl="0">
              <a:spcBef>
                <a:spcPts val="598"/>
              </a:spcBef>
              <a:buNone/>
            </a:pPr>
            <a:endParaRPr lang="en-US" sz="2400"/>
          </a:p>
          <a:p>
            <a:pPr lvl="0">
              <a:spcBef>
                <a:spcPts val="598"/>
              </a:spcBef>
              <a:buNone/>
            </a:pPr>
            <a:endParaRPr lang="en-US" sz="2400"/>
          </a:p>
          <a:p>
            <a:pPr lvl="0">
              <a:spcBef>
                <a:spcPts val="598"/>
              </a:spcBef>
              <a:buNone/>
            </a:pPr>
            <a:endParaRPr lang="en-US" sz="2400"/>
          </a:p>
          <a:p>
            <a:pPr lvl="0">
              <a:spcBef>
                <a:spcPts val="598"/>
              </a:spcBef>
              <a:buNone/>
            </a:pPr>
            <a:endParaRPr lang="en-US" sz="2400"/>
          </a:p>
          <a:p>
            <a:pPr lvl="0">
              <a:spcBef>
                <a:spcPts val="598"/>
              </a:spcBef>
              <a:buNone/>
            </a:pPr>
            <a:endParaRPr lang="en-US" sz="2400"/>
          </a:p>
          <a:p>
            <a:pPr lvl="0">
              <a:spcBef>
                <a:spcPts val="598"/>
              </a:spcBef>
              <a:buNone/>
            </a:pPr>
            <a:endParaRPr lang="en-US" sz="2400"/>
          </a:p>
          <a:p>
            <a:pPr lvl="0">
              <a:spcBef>
                <a:spcPts val="598"/>
              </a:spcBef>
              <a:buNone/>
            </a:pPr>
            <a:endParaRPr lang="en-US" sz="2400"/>
          </a:p>
          <a:p>
            <a:pPr marL="0" lvl="0" indent="0">
              <a:spcBef>
                <a:spcPts val="598"/>
              </a:spcBef>
            </a:pPr>
            <a:r>
              <a:rPr lang="en-US" sz="2400"/>
              <a:t>Linear regression function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Predicting CPU performance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0000" y="1620000"/>
            <a:ext cx="8100000" cy="2589480"/>
            <a:chOff x="720000" y="1620000"/>
            <a:chExt cx="8100000" cy="2589480"/>
          </a:xfrm>
        </p:grpSpPr>
        <p:sp>
          <p:nvSpPr>
            <p:cNvPr id="5" name="Freeform 4"/>
            <p:cNvSpPr/>
            <p:nvPr/>
          </p:nvSpPr>
          <p:spPr>
            <a:xfrm>
              <a:off x="6262560" y="3874320"/>
              <a:ext cx="1162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6262560" y="3539520"/>
              <a:ext cx="1162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262560" y="3204360"/>
              <a:ext cx="1162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6262560" y="2869560"/>
              <a:ext cx="1162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6262560" y="2534400"/>
              <a:ext cx="1162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128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262560" y="2199600"/>
              <a:ext cx="1162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CHMAX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239800" y="3874320"/>
              <a:ext cx="1022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239800" y="3539520"/>
              <a:ext cx="1022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239800" y="3204360"/>
              <a:ext cx="1022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239800" y="2869560"/>
              <a:ext cx="1022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239800" y="2534400"/>
              <a:ext cx="1022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16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239800" y="2199600"/>
              <a:ext cx="1022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CHMIN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239800" y="1620000"/>
              <a:ext cx="218556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Channels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7425360" y="1620000"/>
              <a:ext cx="1394639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Performance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4377960" y="1620000"/>
              <a:ext cx="861839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Cache (Kb)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723400" y="1620000"/>
              <a:ext cx="165456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Main memory (Kb)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403280" y="1620000"/>
              <a:ext cx="132012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Cycle time (ns)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20000" y="1620000"/>
              <a:ext cx="68328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7425360" y="3874320"/>
              <a:ext cx="13946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45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4377960" y="3874320"/>
              <a:ext cx="8618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07479" y="3874320"/>
              <a:ext cx="8704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4000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723400" y="3874320"/>
              <a:ext cx="7840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1000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403280" y="3874320"/>
              <a:ext cx="1320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480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720000" y="3874320"/>
              <a:ext cx="6832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209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7425360" y="3539520"/>
              <a:ext cx="1394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67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77960" y="3539520"/>
              <a:ext cx="8618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507479" y="3539520"/>
              <a:ext cx="8704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8000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2723400" y="3539520"/>
              <a:ext cx="7840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512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403280" y="3539520"/>
              <a:ext cx="1320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480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20000" y="3539520"/>
              <a:ext cx="683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208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7425360" y="3204360"/>
              <a:ext cx="13946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4377960" y="3204360"/>
              <a:ext cx="8618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507479" y="3204360"/>
              <a:ext cx="8704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723400" y="3204360"/>
              <a:ext cx="7840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403280" y="3204360"/>
              <a:ext cx="1320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720000" y="3204360"/>
              <a:ext cx="6832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7425360" y="2869560"/>
              <a:ext cx="1394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269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377960" y="2869560"/>
              <a:ext cx="8618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3507479" y="2869560"/>
              <a:ext cx="8704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32000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723400" y="2869560"/>
              <a:ext cx="7840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8000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403280" y="2869560"/>
              <a:ext cx="1320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29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720000" y="2869560"/>
              <a:ext cx="683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7425360" y="2534400"/>
              <a:ext cx="13946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198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4377960" y="2534400"/>
              <a:ext cx="8618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256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3507479" y="2534400"/>
              <a:ext cx="8704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6000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723400" y="2534400"/>
              <a:ext cx="7840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256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1403280" y="2534400"/>
              <a:ext cx="1320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125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720000" y="2534400"/>
              <a:ext cx="6832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7425360" y="2199600"/>
              <a:ext cx="1394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PRP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4377960" y="2199600"/>
              <a:ext cx="8618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CACH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3507479" y="2199600"/>
              <a:ext cx="8704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MMAX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2723400" y="2199600"/>
              <a:ext cx="7840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MMIN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1403280" y="2199600"/>
              <a:ext cx="1320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MYCT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000" y="2199600"/>
              <a:ext cx="683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9" name="Straight Connector 58"/>
            <p:cNvSpPr/>
            <p:nvPr/>
          </p:nvSpPr>
          <p:spPr>
            <a:xfrm>
              <a:off x="8820000" y="1620000"/>
              <a:ext cx="0" cy="5796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0" name="Straight Connector 59"/>
            <p:cNvSpPr/>
            <p:nvPr/>
          </p:nvSpPr>
          <p:spPr>
            <a:xfrm>
              <a:off x="8820000" y="219960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1" name="Straight Connector 60"/>
            <p:cNvSpPr/>
            <p:nvPr/>
          </p:nvSpPr>
          <p:spPr>
            <a:xfrm>
              <a:off x="8820000" y="25344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2" name="Straight Connector 61"/>
            <p:cNvSpPr/>
            <p:nvPr/>
          </p:nvSpPr>
          <p:spPr>
            <a:xfrm>
              <a:off x="8820000" y="28695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3" name="Straight Connector 62"/>
            <p:cNvSpPr/>
            <p:nvPr/>
          </p:nvSpPr>
          <p:spPr>
            <a:xfrm>
              <a:off x="8820000" y="32043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4" name="Straight Connector 63"/>
            <p:cNvSpPr/>
            <p:nvPr/>
          </p:nvSpPr>
          <p:spPr>
            <a:xfrm>
              <a:off x="8820000" y="353952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5" name="Straight Connector 64"/>
            <p:cNvSpPr/>
            <p:nvPr/>
          </p:nvSpPr>
          <p:spPr>
            <a:xfrm>
              <a:off x="8820000" y="387432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6" name="Straight Connector 65"/>
            <p:cNvSpPr/>
            <p:nvPr/>
          </p:nvSpPr>
          <p:spPr>
            <a:xfrm>
              <a:off x="1403280" y="1620000"/>
              <a:ext cx="741672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>
              <a:off x="720000" y="1620000"/>
              <a:ext cx="0" cy="5796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8" name="Straight Connector 67"/>
            <p:cNvSpPr/>
            <p:nvPr/>
          </p:nvSpPr>
          <p:spPr>
            <a:xfrm>
              <a:off x="1403280" y="4209480"/>
              <a:ext cx="741672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9" name="Straight Connector 68"/>
            <p:cNvSpPr/>
            <p:nvPr/>
          </p:nvSpPr>
          <p:spPr>
            <a:xfrm>
              <a:off x="720000" y="1620000"/>
              <a:ext cx="6832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0" name="Straight Connector 69"/>
            <p:cNvSpPr/>
            <p:nvPr/>
          </p:nvSpPr>
          <p:spPr>
            <a:xfrm>
              <a:off x="1403280" y="2199600"/>
              <a:ext cx="741672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720000" y="4209480"/>
              <a:ext cx="6832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720000" y="219960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720000" y="25344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720000" y="28695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720000" y="32043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720000" y="353952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720000" y="387432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1403280" y="2534400"/>
              <a:ext cx="74167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080000" y="5220000"/>
            <a:ext cx="7620120" cy="639720"/>
            <a:chOff x="1080000" y="5220000"/>
            <a:chExt cx="7620120" cy="639720"/>
          </a:xfrm>
        </p:grpSpPr>
        <p:sp>
          <p:nvSpPr>
            <p:cNvPr id="80" name="Freeform 79"/>
            <p:cNvSpPr/>
            <p:nvPr/>
          </p:nvSpPr>
          <p:spPr>
            <a:xfrm>
              <a:off x="1080000" y="5220000"/>
              <a:ext cx="7620120" cy="639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855359" marR="0" lvl="0" indent="-855359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855359" algn="l"/>
                  <a:tab pos="914039" algn="l"/>
                  <a:tab pos="1828439" algn="l"/>
                  <a:tab pos="2742839" algn="l"/>
                  <a:tab pos="3657239" algn="l"/>
                  <a:tab pos="4571639" algn="l"/>
                  <a:tab pos="5486039" algn="l"/>
                  <a:tab pos="6400439" algn="l"/>
                  <a:tab pos="7314838" algn="l"/>
                  <a:tab pos="8229238" algn="l"/>
                  <a:tab pos="9143639" algn="l"/>
                  <a:tab pos="10058039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PRP =	-55.9 + 0.0489 MYCT + 0.0153 MMIN + 0.0056 MMAX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+ 0.6410 CACH - 0.2700 CHMIN + 1.480 CHMAX</a:t>
              </a: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1080000" y="5220000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2" name="Straight Connector 81"/>
            <p:cNvSpPr/>
            <p:nvPr/>
          </p:nvSpPr>
          <p:spPr>
            <a:xfrm>
              <a:off x="1080000" y="5859720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1080000" y="522000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8700120" y="522000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ta from labor negoti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05E0B85-FBA2-47BA-A812-593EF98B9BD3}" type="slidenum">
              <a:rPr/>
              <a:pPr lvl="0"/>
              <a:t>18</a:t>
            </a:fld>
            <a:endParaRPr lang="en-US"/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Data from labor negotiations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0000" y="1421640"/>
            <a:ext cx="8640000" cy="3978360"/>
            <a:chOff x="180000" y="1421640"/>
            <a:chExt cx="8640000" cy="3978360"/>
          </a:xfrm>
        </p:grpSpPr>
        <p:sp>
          <p:nvSpPr>
            <p:cNvPr id="4" name="Freeform 3"/>
            <p:cNvSpPr/>
            <p:nvPr/>
          </p:nvSpPr>
          <p:spPr>
            <a:xfrm>
              <a:off x="8168040" y="5158440"/>
              <a:ext cx="65196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good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7516080" y="5158440"/>
              <a:ext cx="65196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6863760" y="5158440"/>
              <a:ext cx="65232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good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211800" y="5158440"/>
              <a:ext cx="65196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good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559480" y="5158440"/>
              <a:ext cx="65232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bad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114720" y="5158440"/>
              <a:ext cx="244476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{good,bad}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180000" y="5158440"/>
              <a:ext cx="293472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Acceptability of contract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8168040" y="494423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half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516080" y="494423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863760" y="4944239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full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211800" y="494423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559480" y="4944239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114720" y="4944239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{none,half,full}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80000" y="4944239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Health plan contribution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8168040" y="47300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516080" y="47300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863760" y="47300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211800" y="47300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559480" y="47300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114720" y="473004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{yes,no}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80000" y="473004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Bereavement assistance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168040" y="45158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full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7516080" y="45158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6863760" y="45158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full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6211800" y="45158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559480" y="45158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114720" y="451584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{none,half,full}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180000" y="451584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Dental plan contribution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8168040" y="430127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7516080" y="430127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6863760" y="4301279"/>
              <a:ext cx="6523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211800" y="430127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5559480" y="4301279"/>
              <a:ext cx="6523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114720" y="4301279"/>
              <a:ext cx="24447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{yes,no}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180000" y="4301279"/>
              <a:ext cx="29347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Long-term disability assistance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8168040" y="408708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avg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7516080" y="408708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6863760" y="408708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6211800" y="408708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559480" y="408708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avg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3114720" y="408708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{below-avg,avg,gen}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80000" y="408708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Vacation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8168040" y="387287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12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7516080" y="387287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6863760" y="3872879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12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6211800" y="387287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15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59480" y="3872879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11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3114720" y="3872879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(Number of days)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0000" y="3872879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Statutory holidays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8168040" y="3634560"/>
              <a:ext cx="65196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7516080" y="3634560"/>
              <a:ext cx="65196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6863760" y="3634560"/>
              <a:ext cx="65232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6211800" y="3634560"/>
              <a:ext cx="65196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5559480" y="3634560"/>
              <a:ext cx="65232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114720" y="3634560"/>
              <a:ext cx="244476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{yes,no}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80000" y="3634560"/>
              <a:ext cx="293472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Education allowance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180000" y="342036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Shift-work supplement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180000" y="3195000"/>
              <a:ext cx="29347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Standby pay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180000" y="2967839"/>
              <a:ext cx="29347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Pension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180000" y="2740680"/>
              <a:ext cx="29347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Working hours per week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180000" y="2515320"/>
              <a:ext cx="29347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Cost of living adjustment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180000" y="2289960"/>
              <a:ext cx="29347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Wage increase third year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180000" y="2064600"/>
              <a:ext cx="29347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Wage increase second year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180000" y="185040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Wage increase first year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180000" y="1635839"/>
              <a:ext cx="29347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Duration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180000" y="142164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Attribute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8168040" y="342036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7516080" y="342036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>
              <a:off x="6863760" y="342036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4%</a:t>
              </a:r>
            </a:p>
          </p:txBody>
        </p:sp>
        <p:sp>
          <p:nvSpPr>
            <p:cNvPr id="73" name="Freeform 72"/>
            <p:cNvSpPr/>
            <p:nvPr/>
          </p:nvSpPr>
          <p:spPr>
            <a:xfrm>
              <a:off x="6211800" y="342036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5%</a:t>
              </a:r>
            </a:p>
          </p:txBody>
        </p:sp>
        <p:sp>
          <p:nvSpPr>
            <p:cNvPr id="74" name="Freeform 73"/>
            <p:cNvSpPr/>
            <p:nvPr/>
          </p:nvSpPr>
          <p:spPr>
            <a:xfrm>
              <a:off x="5559480" y="342036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75" name="Freeform 74"/>
            <p:cNvSpPr/>
            <p:nvPr/>
          </p:nvSpPr>
          <p:spPr>
            <a:xfrm>
              <a:off x="3114720" y="342036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Percentage</a:t>
              </a:r>
            </a:p>
          </p:txBody>
        </p:sp>
        <p:sp>
          <p:nvSpPr>
            <p:cNvPr id="76" name="Freeform 75"/>
            <p:cNvSpPr/>
            <p:nvPr/>
          </p:nvSpPr>
          <p:spPr>
            <a:xfrm>
              <a:off x="8168040" y="31950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516080" y="31950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6863760" y="319500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79" name="Freeform 78"/>
            <p:cNvSpPr/>
            <p:nvPr/>
          </p:nvSpPr>
          <p:spPr>
            <a:xfrm>
              <a:off x="6211800" y="31950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13%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5559480" y="319500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3114720" y="3195000"/>
              <a:ext cx="24447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Percentage</a:t>
              </a: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168040" y="2967839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83" name="Freeform 82"/>
            <p:cNvSpPr/>
            <p:nvPr/>
          </p:nvSpPr>
          <p:spPr>
            <a:xfrm>
              <a:off x="7516080" y="2967839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Freeform 83"/>
            <p:cNvSpPr/>
            <p:nvPr/>
          </p:nvSpPr>
          <p:spPr>
            <a:xfrm>
              <a:off x="6863760" y="2967839"/>
              <a:ext cx="6523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85" name="Freeform 84"/>
            <p:cNvSpPr/>
            <p:nvPr/>
          </p:nvSpPr>
          <p:spPr>
            <a:xfrm>
              <a:off x="6211800" y="2967839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5559480" y="2967839"/>
              <a:ext cx="6523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87" name="Freeform 86"/>
            <p:cNvSpPr/>
            <p:nvPr/>
          </p:nvSpPr>
          <p:spPr>
            <a:xfrm>
              <a:off x="3114720" y="2967839"/>
              <a:ext cx="24447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{none,ret-allw, empl-cntr}</a:t>
              </a:r>
            </a:p>
          </p:txBody>
        </p:sp>
        <p:sp>
          <p:nvSpPr>
            <p:cNvPr id="88" name="Freeform 87"/>
            <p:cNvSpPr/>
            <p:nvPr/>
          </p:nvSpPr>
          <p:spPr>
            <a:xfrm>
              <a:off x="8168040" y="2740680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40</a:t>
              </a:r>
            </a:p>
          </p:txBody>
        </p:sp>
        <p:sp>
          <p:nvSpPr>
            <p:cNvPr id="89" name="Freeform 88"/>
            <p:cNvSpPr/>
            <p:nvPr/>
          </p:nvSpPr>
          <p:spPr>
            <a:xfrm>
              <a:off x="7516080" y="2740680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6863760" y="2740680"/>
              <a:ext cx="6523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38</a:t>
              </a:r>
            </a:p>
          </p:txBody>
        </p:sp>
        <p:sp>
          <p:nvSpPr>
            <p:cNvPr id="91" name="Freeform 90"/>
            <p:cNvSpPr/>
            <p:nvPr/>
          </p:nvSpPr>
          <p:spPr>
            <a:xfrm>
              <a:off x="6211800" y="2740680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35</a:t>
              </a:r>
            </a:p>
          </p:txBody>
        </p:sp>
        <p:sp>
          <p:nvSpPr>
            <p:cNvPr id="92" name="Freeform 91"/>
            <p:cNvSpPr/>
            <p:nvPr/>
          </p:nvSpPr>
          <p:spPr>
            <a:xfrm>
              <a:off x="5559480" y="2740680"/>
              <a:ext cx="6523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28</a:t>
              </a:r>
            </a:p>
          </p:txBody>
        </p:sp>
        <p:sp>
          <p:nvSpPr>
            <p:cNvPr id="93" name="Freeform 92"/>
            <p:cNvSpPr/>
            <p:nvPr/>
          </p:nvSpPr>
          <p:spPr>
            <a:xfrm>
              <a:off x="3114720" y="2740680"/>
              <a:ext cx="24447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(Number of hours)</a:t>
              </a:r>
            </a:p>
          </p:txBody>
        </p:sp>
        <p:sp>
          <p:nvSpPr>
            <p:cNvPr id="94" name="Freeform 93"/>
            <p:cNvSpPr/>
            <p:nvPr/>
          </p:nvSpPr>
          <p:spPr>
            <a:xfrm>
              <a:off x="8168040" y="251532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95" name="Freeform 94"/>
            <p:cNvSpPr/>
            <p:nvPr/>
          </p:nvSpPr>
          <p:spPr>
            <a:xfrm>
              <a:off x="7516080" y="251532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6" name="Freeform 95"/>
            <p:cNvSpPr/>
            <p:nvPr/>
          </p:nvSpPr>
          <p:spPr>
            <a:xfrm>
              <a:off x="6863760" y="251532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6211800" y="251532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tcf</a:t>
              </a:r>
            </a:p>
          </p:txBody>
        </p:sp>
        <p:sp>
          <p:nvSpPr>
            <p:cNvPr id="98" name="Freeform 97"/>
            <p:cNvSpPr/>
            <p:nvPr/>
          </p:nvSpPr>
          <p:spPr>
            <a:xfrm>
              <a:off x="5559480" y="251532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99" name="Freeform 98"/>
            <p:cNvSpPr/>
            <p:nvPr/>
          </p:nvSpPr>
          <p:spPr>
            <a:xfrm>
              <a:off x="3114720" y="2515320"/>
              <a:ext cx="24447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{none,tcf,tc}</a:t>
              </a: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8168040" y="228996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7516080" y="228996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6863760" y="228996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6211800" y="228996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5559480" y="228996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3114720" y="2289960"/>
              <a:ext cx="24447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Percentage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8168040" y="20646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4.0</a:t>
              </a: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7516080" y="20646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6863760" y="206460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4.4%</a:t>
              </a: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6211800" y="20646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5%</a:t>
              </a: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59480" y="206460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3114720" y="2064600"/>
              <a:ext cx="24447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Percentage</a:t>
              </a: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8168040" y="185040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4.5</a:t>
              </a: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7516080" y="185040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6863760" y="185040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4.3%</a:t>
              </a: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6211800" y="185040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4%</a:t>
              </a: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5559480" y="185040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2%</a:t>
              </a: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3114720" y="185040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Percentage</a:t>
              </a: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8168040" y="163583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7516080" y="163583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6863760" y="1635839"/>
              <a:ext cx="6523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</a:t>
              </a: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6211800" y="163583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5559480" y="1635839"/>
              <a:ext cx="6523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3114720" y="1635839"/>
              <a:ext cx="24447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(Number of years)</a:t>
              </a: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8168040" y="14216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40</a:t>
              </a: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7516080" y="14216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6863760" y="14216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</a:t>
              </a: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6211800" y="14216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5559480" y="14216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3114720" y="142164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Type</a:t>
              </a:r>
            </a:p>
          </p:txBody>
        </p:sp>
        <p:sp>
          <p:nvSpPr>
            <p:cNvPr id="130" name="Straight Connector 129"/>
            <p:cNvSpPr/>
            <p:nvPr/>
          </p:nvSpPr>
          <p:spPr>
            <a:xfrm>
              <a:off x="180000" y="1421640"/>
              <a:ext cx="864000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0" rIns="90000" bIns="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1" name="Straight Connector 130"/>
            <p:cNvSpPr/>
            <p:nvPr/>
          </p:nvSpPr>
          <p:spPr>
            <a:xfrm>
              <a:off x="180000" y="5400000"/>
              <a:ext cx="864000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0" rIns="90000" bIns="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2" name="Straight Connector 131"/>
            <p:cNvSpPr/>
            <p:nvPr/>
          </p:nvSpPr>
          <p:spPr>
            <a:xfrm>
              <a:off x="8820000" y="1421640"/>
              <a:ext cx="0" cy="397836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0" rIns="90000" bIns="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3" name="Straight Connector 132"/>
            <p:cNvSpPr/>
            <p:nvPr/>
          </p:nvSpPr>
          <p:spPr>
            <a:xfrm>
              <a:off x="180000" y="1421640"/>
              <a:ext cx="0" cy="397836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0" rIns="90000" bIns="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4" name="Straight Connector 133"/>
            <p:cNvSpPr/>
            <p:nvPr/>
          </p:nvSpPr>
          <p:spPr>
            <a:xfrm>
              <a:off x="180000" y="1635839"/>
              <a:ext cx="864000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0" rIns="90000" bIns="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ecision trees for the labor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9438D0-81FF-4750-B275-06404D653088}" type="slidenum">
              <a:rPr/>
              <a:pPr lvl="0"/>
              <a:t>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600000" y="3060000"/>
            <a:ext cx="5410079" cy="333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156600" y="1080000"/>
            <a:ext cx="3056040" cy="32767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1526040" y="-65520"/>
            <a:ext cx="7617960" cy="900000"/>
          </a:xfrm>
        </p:spPr>
        <p:txBody>
          <a:bodyPr wrap="square" lIns="90360" tIns="44280" rIns="90360" bIns="442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 sz="3600"/>
              <a:t>Decision trees for the labor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’s it all about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43DE0E3-7099-4E90-B63D-E17086C68841}" type="slidenum">
              <a:rPr/>
              <a:pPr lvl="0"/>
              <a:t>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What’s it all about?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598"/>
              </a:spcBef>
            </a:pPr>
            <a:r>
              <a:rPr lang="en-NZ" sz="2400"/>
              <a:t>Data vs information</a:t>
            </a:r>
          </a:p>
          <a:p>
            <a:pPr marL="0" lvl="0" indent="0">
              <a:spcBef>
                <a:spcPts val="598"/>
              </a:spcBef>
            </a:pPr>
            <a:r>
              <a:rPr lang="en-NZ" sz="2400"/>
              <a:t>Data mining and machine learning</a:t>
            </a:r>
          </a:p>
          <a:p>
            <a:pPr marL="0" lvl="0" indent="0">
              <a:spcBef>
                <a:spcPts val="598"/>
              </a:spcBef>
            </a:pPr>
            <a:r>
              <a:rPr lang="en-NZ" sz="2400"/>
              <a:t>Structural descriptions</a:t>
            </a:r>
          </a:p>
          <a:p>
            <a:pPr marL="0" lvl="1" indent="0">
              <a:spcBef>
                <a:spcPts val="499"/>
              </a:spcBef>
            </a:pPr>
            <a:r>
              <a:rPr lang="en-AU" sz="2000"/>
              <a:t>Rules: classification and association</a:t>
            </a:r>
          </a:p>
          <a:p>
            <a:pPr marL="0" lvl="1" indent="0">
              <a:spcBef>
                <a:spcPts val="499"/>
              </a:spcBef>
            </a:pPr>
            <a:r>
              <a:rPr lang="en-AU" sz="2000"/>
              <a:t>Decision trees</a:t>
            </a:r>
          </a:p>
          <a:p>
            <a:pPr marL="0" lvl="0" indent="0">
              <a:spcBef>
                <a:spcPts val="598"/>
              </a:spcBef>
            </a:pPr>
            <a:r>
              <a:rPr lang="en-AU" sz="2400"/>
              <a:t>Datasets</a:t>
            </a:r>
          </a:p>
          <a:p>
            <a:pPr marL="0" lvl="1" indent="0">
              <a:spcBef>
                <a:spcPts val="499"/>
              </a:spcBef>
            </a:pPr>
            <a:r>
              <a:rPr lang="en-AU" sz="2000"/>
              <a:t>Weather, contact lens, CPU performance, labor negotiation data, soybean classification</a:t>
            </a:r>
          </a:p>
          <a:p>
            <a:pPr marL="0" lvl="0" indent="0">
              <a:spcBef>
                <a:spcPts val="598"/>
              </a:spcBef>
            </a:pPr>
            <a:r>
              <a:rPr lang="en-AU" sz="2400"/>
              <a:t>Fielded applications</a:t>
            </a:r>
          </a:p>
          <a:p>
            <a:pPr marL="0" lvl="1" indent="0">
              <a:spcBef>
                <a:spcPts val="499"/>
              </a:spcBef>
            </a:pPr>
            <a:r>
              <a:rPr lang="en-AU" sz="2000"/>
              <a:t>Ranking web pages, loan applications, screening images, load forecasting, machine fault diagnosis, market basket analysis</a:t>
            </a:r>
          </a:p>
          <a:p>
            <a:pPr marL="0" lvl="0" indent="0">
              <a:spcBef>
                <a:spcPts val="598"/>
              </a:spcBef>
            </a:pPr>
            <a:r>
              <a:rPr lang="en-AU" sz="2400"/>
              <a:t>Generalization as search</a:t>
            </a:r>
          </a:p>
          <a:p>
            <a:pPr marL="0" lvl="0" indent="0">
              <a:spcBef>
                <a:spcPts val="598"/>
              </a:spcBef>
            </a:pPr>
            <a:r>
              <a:rPr lang="en-AU" sz="2400"/>
              <a:t>Data mining and ethics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oybean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098BE8C-D1D6-4252-9B4E-FE635408538E}" type="slidenum">
              <a:rPr/>
              <a:pPr lvl="0"/>
              <a:t>20</a:t>
            </a:fld>
            <a:endParaRPr lang="en-US"/>
          </a:p>
        </p:txBody>
      </p:sp>
      <p:sp>
        <p:nvSpPr>
          <p:cNvPr id="1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7525799" y="1009080"/>
            <a:ext cx="1618200" cy="2230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800000" y="-180000"/>
            <a:ext cx="5580000" cy="1234080"/>
          </a:xfrm>
        </p:spPr>
        <p:txBody>
          <a:bodyPr wrap="square" lIns="90360" tIns="44280" rIns="90360" bIns="442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Soybean classification</a:t>
            </a:r>
          </a:p>
        </p:txBody>
      </p:sp>
      <p:sp>
        <p:nvSpPr>
          <p:cNvPr id="4" name="Freeform 3"/>
          <p:cNvSpPr/>
          <p:nvPr/>
        </p:nvSpPr>
        <p:spPr>
          <a:xfrm>
            <a:off x="4958280" y="6075360"/>
            <a:ext cx="2421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Diaporthe stem canker</a:t>
            </a:r>
          </a:p>
        </p:txBody>
      </p:sp>
      <p:sp>
        <p:nvSpPr>
          <p:cNvPr id="5" name="Freeform 4"/>
          <p:cNvSpPr/>
          <p:nvPr/>
        </p:nvSpPr>
        <p:spPr>
          <a:xfrm>
            <a:off x="3936600" y="6075360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19</a:t>
            </a:r>
          </a:p>
        </p:txBody>
      </p:sp>
      <p:sp>
        <p:nvSpPr>
          <p:cNvPr id="6" name="Freeform 5"/>
          <p:cNvSpPr/>
          <p:nvPr/>
        </p:nvSpPr>
        <p:spPr>
          <a:xfrm>
            <a:off x="1785600" y="6075360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0880" y="6075360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Diagnosis</a:t>
            </a:r>
          </a:p>
        </p:txBody>
      </p:sp>
      <p:sp>
        <p:nvSpPr>
          <p:cNvPr id="8" name="Freeform 7"/>
          <p:cNvSpPr/>
          <p:nvPr/>
        </p:nvSpPr>
        <p:spPr>
          <a:xfrm>
            <a:off x="5028840" y="5776920"/>
            <a:ext cx="23623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9" name="Freeform 8"/>
          <p:cNvSpPr/>
          <p:nvPr/>
        </p:nvSpPr>
        <p:spPr>
          <a:xfrm>
            <a:off x="3936600" y="5776920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10" name="Freeform 9"/>
          <p:cNvSpPr/>
          <p:nvPr/>
        </p:nvSpPr>
        <p:spPr>
          <a:xfrm>
            <a:off x="1785600" y="5776920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Condition</a:t>
            </a:r>
          </a:p>
        </p:txBody>
      </p:sp>
      <p:sp>
        <p:nvSpPr>
          <p:cNvPr id="11" name="Freeform 10"/>
          <p:cNvSpPr/>
          <p:nvPr/>
        </p:nvSpPr>
        <p:spPr>
          <a:xfrm>
            <a:off x="380880" y="5776920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Root</a:t>
            </a:r>
          </a:p>
        </p:txBody>
      </p:sp>
      <p:sp>
        <p:nvSpPr>
          <p:cNvPr id="12" name="Freeform 11"/>
          <p:cNvSpPr/>
          <p:nvPr/>
        </p:nvSpPr>
        <p:spPr>
          <a:xfrm>
            <a:off x="5028840" y="5478479"/>
            <a:ext cx="23623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936600" y="5478479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785600" y="5478479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80880" y="5478479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6" name="Freeform 15"/>
          <p:cNvSpPr/>
          <p:nvPr/>
        </p:nvSpPr>
        <p:spPr>
          <a:xfrm>
            <a:off x="5028840" y="5180040"/>
            <a:ext cx="23623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17" name="Freeform 16"/>
          <p:cNvSpPr/>
          <p:nvPr/>
        </p:nvSpPr>
        <p:spPr>
          <a:xfrm>
            <a:off x="3936600" y="5180040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18" name="Freeform 17"/>
          <p:cNvSpPr/>
          <p:nvPr/>
        </p:nvSpPr>
        <p:spPr>
          <a:xfrm>
            <a:off x="1785600" y="5180040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Stem lodging</a:t>
            </a:r>
          </a:p>
        </p:txBody>
      </p:sp>
      <p:sp>
        <p:nvSpPr>
          <p:cNvPr id="19" name="Freeform 18"/>
          <p:cNvSpPr/>
          <p:nvPr/>
        </p:nvSpPr>
        <p:spPr>
          <a:xfrm>
            <a:off x="380880" y="5180040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028840" y="4881600"/>
            <a:ext cx="23623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Abnormal</a:t>
            </a:r>
          </a:p>
        </p:txBody>
      </p:sp>
      <p:sp>
        <p:nvSpPr>
          <p:cNvPr id="21" name="Freeform 20"/>
          <p:cNvSpPr/>
          <p:nvPr/>
        </p:nvSpPr>
        <p:spPr>
          <a:xfrm>
            <a:off x="3936600" y="4881600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22" name="Freeform 21"/>
          <p:cNvSpPr/>
          <p:nvPr/>
        </p:nvSpPr>
        <p:spPr>
          <a:xfrm>
            <a:off x="1785600" y="4881600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Condition</a:t>
            </a:r>
          </a:p>
        </p:txBody>
      </p:sp>
      <p:sp>
        <p:nvSpPr>
          <p:cNvPr id="23" name="Freeform 22"/>
          <p:cNvSpPr/>
          <p:nvPr/>
        </p:nvSpPr>
        <p:spPr>
          <a:xfrm>
            <a:off x="380880" y="4881600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Stem</a:t>
            </a:r>
          </a:p>
        </p:txBody>
      </p:sp>
      <p:sp>
        <p:nvSpPr>
          <p:cNvPr id="24" name="Freeform 23"/>
          <p:cNvSpPr/>
          <p:nvPr/>
        </p:nvSpPr>
        <p:spPr>
          <a:xfrm>
            <a:off x="5028840" y="4583159"/>
            <a:ext cx="23623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3936600" y="4583159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785600" y="4583159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380880" y="4583159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" name="Freeform 27"/>
          <p:cNvSpPr/>
          <p:nvPr/>
        </p:nvSpPr>
        <p:spPr>
          <a:xfrm>
            <a:off x="5028840" y="433872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?</a:t>
            </a:r>
          </a:p>
        </p:txBody>
      </p:sp>
      <p:sp>
        <p:nvSpPr>
          <p:cNvPr id="29" name="Freeform 28"/>
          <p:cNvSpPr/>
          <p:nvPr/>
        </p:nvSpPr>
        <p:spPr>
          <a:xfrm>
            <a:off x="3936600" y="433872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30" name="Freeform 29"/>
          <p:cNvSpPr/>
          <p:nvPr/>
        </p:nvSpPr>
        <p:spPr>
          <a:xfrm>
            <a:off x="1785600" y="433872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Leaf spot size</a:t>
            </a:r>
          </a:p>
        </p:txBody>
      </p:sp>
      <p:sp>
        <p:nvSpPr>
          <p:cNvPr id="31" name="Freeform 30"/>
          <p:cNvSpPr/>
          <p:nvPr/>
        </p:nvSpPr>
        <p:spPr>
          <a:xfrm>
            <a:off x="380880" y="433872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028840" y="409428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Abnormal</a:t>
            </a:r>
          </a:p>
        </p:txBody>
      </p:sp>
      <p:sp>
        <p:nvSpPr>
          <p:cNvPr id="33" name="Freeform 32"/>
          <p:cNvSpPr/>
          <p:nvPr/>
        </p:nvSpPr>
        <p:spPr>
          <a:xfrm>
            <a:off x="3936600" y="409428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34" name="Freeform 33"/>
          <p:cNvSpPr/>
          <p:nvPr/>
        </p:nvSpPr>
        <p:spPr>
          <a:xfrm>
            <a:off x="1785600" y="409428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Condition</a:t>
            </a:r>
          </a:p>
        </p:txBody>
      </p:sp>
      <p:sp>
        <p:nvSpPr>
          <p:cNvPr id="35" name="Freeform 34"/>
          <p:cNvSpPr/>
          <p:nvPr/>
        </p:nvSpPr>
        <p:spPr>
          <a:xfrm>
            <a:off x="380880" y="409428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Leaf</a:t>
            </a:r>
          </a:p>
        </p:txBody>
      </p:sp>
      <p:sp>
        <p:nvSpPr>
          <p:cNvPr id="36" name="Freeform 35"/>
          <p:cNvSpPr/>
          <p:nvPr/>
        </p:nvSpPr>
        <p:spPr>
          <a:xfrm>
            <a:off x="5028840" y="3849839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?</a:t>
            </a:r>
          </a:p>
        </p:txBody>
      </p:sp>
      <p:sp>
        <p:nvSpPr>
          <p:cNvPr id="37" name="Freeform 36"/>
          <p:cNvSpPr/>
          <p:nvPr/>
        </p:nvSpPr>
        <p:spPr>
          <a:xfrm>
            <a:off x="3936600" y="3849839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5</a:t>
            </a:r>
          </a:p>
        </p:txBody>
      </p:sp>
      <p:sp>
        <p:nvSpPr>
          <p:cNvPr id="38" name="Freeform 37"/>
          <p:cNvSpPr/>
          <p:nvPr/>
        </p:nvSpPr>
        <p:spPr>
          <a:xfrm>
            <a:off x="1785600" y="3849839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Fruit spots</a:t>
            </a:r>
          </a:p>
        </p:txBody>
      </p:sp>
      <p:sp>
        <p:nvSpPr>
          <p:cNvPr id="39" name="Freeform 38"/>
          <p:cNvSpPr/>
          <p:nvPr/>
        </p:nvSpPr>
        <p:spPr>
          <a:xfrm>
            <a:off x="380880" y="3849839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5028840" y="3360600"/>
            <a:ext cx="2362320" cy="48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41" name="Freeform 40"/>
          <p:cNvSpPr/>
          <p:nvPr/>
        </p:nvSpPr>
        <p:spPr>
          <a:xfrm>
            <a:off x="3936600" y="3360600"/>
            <a:ext cx="1092240" cy="48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42" name="Freeform 41"/>
          <p:cNvSpPr/>
          <p:nvPr/>
        </p:nvSpPr>
        <p:spPr>
          <a:xfrm>
            <a:off x="1785600" y="3360600"/>
            <a:ext cx="2151000" cy="48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Condition of fruit pods</a:t>
            </a:r>
          </a:p>
        </p:txBody>
      </p:sp>
      <p:sp>
        <p:nvSpPr>
          <p:cNvPr id="43" name="Freeform 42"/>
          <p:cNvSpPr/>
          <p:nvPr/>
        </p:nvSpPr>
        <p:spPr>
          <a:xfrm>
            <a:off x="380880" y="3360600"/>
            <a:ext cx="1404720" cy="48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Fruit</a:t>
            </a:r>
          </a:p>
        </p:txBody>
      </p:sp>
      <p:sp>
        <p:nvSpPr>
          <p:cNvPr id="44" name="Freeform 43"/>
          <p:cNvSpPr/>
          <p:nvPr/>
        </p:nvSpPr>
        <p:spPr>
          <a:xfrm>
            <a:off x="5028840" y="311616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3936600" y="311616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1785600" y="311616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380880" y="311616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48" name="Freeform 47"/>
          <p:cNvSpPr/>
          <p:nvPr/>
        </p:nvSpPr>
        <p:spPr>
          <a:xfrm>
            <a:off x="5028840" y="287172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Absent</a:t>
            </a:r>
          </a:p>
        </p:txBody>
      </p:sp>
      <p:sp>
        <p:nvSpPr>
          <p:cNvPr id="49" name="Freeform 48"/>
          <p:cNvSpPr/>
          <p:nvPr/>
        </p:nvSpPr>
        <p:spPr>
          <a:xfrm>
            <a:off x="3936600" y="287172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50" name="Freeform 49"/>
          <p:cNvSpPr/>
          <p:nvPr/>
        </p:nvSpPr>
        <p:spPr>
          <a:xfrm>
            <a:off x="1785600" y="287172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Mold growth</a:t>
            </a:r>
          </a:p>
        </p:txBody>
      </p:sp>
      <p:sp>
        <p:nvSpPr>
          <p:cNvPr id="51" name="Freeform 50"/>
          <p:cNvSpPr/>
          <p:nvPr/>
        </p:nvSpPr>
        <p:spPr>
          <a:xfrm>
            <a:off x="380880" y="287172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5028840" y="262728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53" name="Freeform 52"/>
          <p:cNvSpPr/>
          <p:nvPr/>
        </p:nvSpPr>
        <p:spPr>
          <a:xfrm>
            <a:off x="3936600" y="262728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54" name="Freeform 53"/>
          <p:cNvSpPr/>
          <p:nvPr/>
        </p:nvSpPr>
        <p:spPr>
          <a:xfrm>
            <a:off x="1785600" y="262728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Condition</a:t>
            </a:r>
          </a:p>
        </p:txBody>
      </p:sp>
      <p:sp>
        <p:nvSpPr>
          <p:cNvPr id="55" name="Freeform 54"/>
          <p:cNvSpPr/>
          <p:nvPr/>
        </p:nvSpPr>
        <p:spPr>
          <a:xfrm>
            <a:off x="380880" y="262728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Seed</a:t>
            </a:r>
          </a:p>
        </p:txBody>
      </p:sp>
      <p:sp>
        <p:nvSpPr>
          <p:cNvPr id="56" name="Freeform 55"/>
          <p:cNvSpPr/>
          <p:nvPr/>
        </p:nvSpPr>
        <p:spPr>
          <a:xfrm>
            <a:off x="5028840" y="238284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3936600" y="238284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1785600" y="238284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80880" y="238284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60" name="Freeform 59"/>
          <p:cNvSpPr/>
          <p:nvPr/>
        </p:nvSpPr>
        <p:spPr>
          <a:xfrm>
            <a:off x="5028840" y="213840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Above normal</a:t>
            </a:r>
          </a:p>
        </p:txBody>
      </p:sp>
      <p:sp>
        <p:nvSpPr>
          <p:cNvPr id="61" name="Freeform 60"/>
          <p:cNvSpPr/>
          <p:nvPr/>
        </p:nvSpPr>
        <p:spPr>
          <a:xfrm>
            <a:off x="3936600" y="213840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62" name="Freeform 61"/>
          <p:cNvSpPr/>
          <p:nvPr/>
        </p:nvSpPr>
        <p:spPr>
          <a:xfrm>
            <a:off x="1785600" y="213840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Precipitation</a:t>
            </a:r>
          </a:p>
        </p:txBody>
      </p:sp>
      <p:sp>
        <p:nvSpPr>
          <p:cNvPr id="63" name="Freeform 62"/>
          <p:cNvSpPr/>
          <p:nvPr/>
        </p:nvSpPr>
        <p:spPr>
          <a:xfrm>
            <a:off x="380880" y="213840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5028840" y="189396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July</a:t>
            </a:r>
          </a:p>
        </p:txBody>
      </p:sp>
      <p:sp>
        <p:nvSpPr>
          <p:cNvPr id="65" name="Freeform 64"/>
          <p:cNvSpPr/>
          <p:nvPr/>
        </p:nvSpPr>
        <p:spPr>
          <a:xfrm>
            <a:off x="3936600" y="189396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7</a:t>
            </a:r>
          </a:p>
        </p:txBody>
      </p:sp>
      <p:sp>
        <p:nvSpPr>
          <p:cNvPr id="66" name="Freeform 65"/>
          <p:cNvSpPr/>
          <p:nvPr/>
        </p:nvSpPr>
        <p:spPr>
          <a:xfrm>
            <a:off x="1785600" y="189396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Time of occurrence</a:t>
            </a:r>
          </a:p>
        </p:txBody>
      </p:sp>
      <p:sp>
        <p:nvSpPr>
          <p:cNvPr id="67" name="Freeform 66"/>
          <p:cNvSpPr/>
          <p:nvPr/>
        </p:nvSpPr>
        <p:spPr>
          <a:xfrm>
            <a:off x="180000" y="1893960"/>
            <a:ext cx="16056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Environment</a:t>
            </a:r>
          </a:p>
        </p:txBody>
      </p:sp>
      <p:sp>
        <p:nvSpPr>
          <p:cNvPr id="68" name="Freeform 67"/>
          <p:cNvSpPr/>
          <p:nvPr/>
        </p:nvSpPr>
        <p:spPr>
          <a:xfrm>
            <a:off x="5028840" y="1355760"/>
            <a:ext cx="2362320" cy="53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Sample value</a:t>
            </a:r>
          </a:p>
        </p:txBody>
      </p:sp>
      <p:sp>
        <p:nvSpPr>
          <p:cNvPr id="69" name="Freeform 68"/>
          <p:cNvSpPr/>
          <p:nvPr/>
        </p:nvSpPr>
        <p:spPr>
          <a:xfrm>
            <a:off x="3936600" y="1355760"/>
            <a:ext cx="1092240" cy="53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Number of values</a:t>
            </a:r>
          </a:p>
        </p:txBody>
      </p:sp>
      <p:sp>
        <p:nvSpPr>
          <p:cNvPr id="70" name="Freeform 69"/>
          <p:cNvSpPr/>
          <p:nvPr/>
        </p:nvSpPr>
        <p:spPr>
          <a:xfrm>
            <a:off x="1785600" y="1355760"/>
            <a:ext cx="2151000" cy="53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Attribute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008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380880" y="1355760"/>
            <a:ext cx="1404720" cy="53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2" name="Straight Connector 71"/>
          <p:cNvSpPr/>
          <p:nvPr/>
        </p:nvSpPr>
        <p:spPr>
          <a:xfrm>
            <a:off x="380880" y="1355760"/>
            <a:ext cx="1404720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3" name="Straight Connector 72"/>
          <p:cNvSpPr/>
          <p:nvPr/>
        </p:nvSpPr>
        <p:spPr>
          <a:xfrm>
            <a:off x="380880" y="6373799"/>
            <a:ext cx="1404720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4" name="Straight Connector 73"/>
          <p:cNvSpPr/>
          <p:nvPr/>
        </p:nvSpPr>
        <p:spPr>
          <a:xfrm>
            <a:off x="380880" y="1355760"/>
            <a:ext cx="0" cy="53820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5" name="Straight Connector 74"/>
          <p:cNvSpPr/>
          <p:nvPr/>
        </p:nvSpPr>
        <p:spPr>
          <a:xfrm>
            <a:off x="7391160" y="1355760"/>
            <a:ext cx="0" cy="53820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6" name="Straight Connector 75"/>
          <p:cNvSpPr/>
          <p:nvPr/>
        </p:nvSpPr>
        <p:spPr>
          <a:xfrm>
            <a:off x="1785600" y="1893960"/>
            <a:ext cx="5605560" cy="0"/>
          </a:xfrm>
          <a:prstGeom prst="line">
            <a:avLst/>
          </a:prstGeom>
          <a:noFill/>
          <a:ln w="648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7" name="Straight Connector 76"/>
          <p:cNvSpPr/>
          <p:nvPr/>
        </p:nvSpPr>
        <p:spPr>
          <a:xfrm>
            <a:off x="1785600" y="1355760"/>
            <a:ext cx="5605560" cy="0"/>
          </a:xfrm>
          <a:prstGeom prst="line">
            <a:avLst/>
          </a:prstGeom>
          <a:noFill/>
          <a:ln w="6480">
            <a:solidFill>
              <a:srgbClr val="008000"/>
            </a:solidFill>
            <a:prstDash val="solid"/>
            <a:miter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8" name="Straight Connector 77"/>
          <p:cNvSpPr/>
          <p:nvPr/>
        </p:nvSpPr>
        <p:spPr>
          <a:xfrm>
            <a:off x="1785600" y="6373799"/>
            <a:ext cx="5605560" cy="0"/>
          </a:xfrm>
          <a:prstGeom prst="line">
            <a:avLst/>
          </a:prstGeom>
          <a:noFill/>
          <a:ln w="6480">
            <a:solidFill>
              <a:srgbClr val="008000"/>
            </a:solidFill>
            <a:prstDash val="solid"/>
            <a:miter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9" name="Straight Connector 78"/>
          <p:cNvSpPr/>
          <p:nvPr/>
        </p:nvSpPr>
        <p:spPr>
          <a:xfrm>
            <a:off x="380880" y="189396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0" name="Straight Connector 79"/>
          <p:cNvSpPr/>
          <p:nvPr/>
        </p:nvSpPr>
        <p:spPr>
          <a:xfrm>
            <a:off x="380880" y="213840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1" name="Straight Connector 80"/>
          <p:cNvSpPr/>
          <p:nvPr/>
        </p:nvSpPr>
        <p:spPr>
          <a:xfrm>
            <a:off x="380880" y="238284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2" name="Straight Connector 81"/>
          <p:cNvSpPr/>
          <p:nvPr/>
        </p:nvSpPr>
        <p:spPr>
          <a:xfrm>
            <a:off x="380880" y="262728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3" name="Straight Connector 82"/>
          <p:cNvSpPr/>
          <p:nvPr/>
        </p:nvSpPr>
        <p:spPr>
          <a:xfrm>
            <a:off x="380880" y="287172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4" name="Straight Connector 83"/>
          <p:cNvSpPr/>
          <p:nvPr/>
        </p:nvSpPr>
        <p:spPr>
          <a:xfrm>
            <a:off x="380880" y="311616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5" name="Straight Connector 84"/>
          <p:cNvSpPr/>
          <p:nvPr/>
        </p:nvSpPr>
        <p:spPr>
          <a:xfrm>
            <a:off x="380880" y="3360600"/>
            <a:ext cx="0" cy="4892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6" name="Straight Connector 85"/>
          <p:cNvSpPr/>
          <p:nvPr/>
        </p:nvSpPr>
        <p:spPr>
          <a:xfrm>
            <a:off x="380880" y="3849839"/>
            <a:ext cx="0" cy="244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7" name="Straight Connector 86"/>
          <p:cNvSpPr/>
          <p:nvPr/>
        </p:nvSpPr>
        <p:spPr>
          <a:xfrm>
            <a:off x="380880" y="409428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8" name="Straight Connector 87"/>
          <p:cNvSpPr/>
          <p:nvPr/>
        </p:nvSpPr>
        <p:spPr>
          <a:xfrm>
            <a:off x="380880" y="4338720"/>
            <a:ext cx="0" cy="244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9" name="Straight Connector 88"/>
          <p:cNvSpPr/>
          <p:nvPr/>
        </p:nvSpPr>
        <p:spPr>
          <a:xfrm>
            <a:off x="380880" y="4583159"/>
            <a:ext cx="0" cy="298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0" name="Straight Connector 89"/>
          <p:cNvSpPr/>
          <p:nvPr/>
        </p:nvSpPr>
        <p:spPr>
          <a:xfrm>
            <a:off x="380880" y="4881600"/>
            <a:ext cx="0" cy="298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1" name="Straight Connector 90"/>
          <p:cNvSpPr/>
          <p:nvPr/>
        </p:nvSpPr>
        <p:spPr>
          <a:xfrm>
            <a:off x="380880" y="5180040"/>
            <a:ext cx="0" cy="298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2" name="Straight Connector 91"/>
          <p:cNvSpPr/>
          <p:nvPr/>
        </p:nvSpPr>
        <p:spPr>
          <a:xfrm>
            <a:off x="380880" y="5478479"/>
            <a:ext cx="0" cy="298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3" name="Straight Connector 92"/>
          <p:cNvSpPr/>
          <p:nvPr/>
        </p:nvSpPr>
        <p:spPr>
          <a:xfrm>
            <a:off x="380880" y="5776920"/>
            <a:ext cx="0" cy="298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4" name="Straight Connector 93"/>
          <p:cNvSpPr/>
          <p:nvPr/>
        </p:nvSpPr>
        <p:spPr>
          <a:xfrm>
            <a:off x="380880" y="6075360"/>
            <a:ext cx="0" cy="298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5" name="Straight Connector 94"/>
          <p:cNvSpPr/>
          <p:nvPr/>
        </p:nvSpPr>
        <p:spPr>
          <a:xfrm>
            <a:off x="7391160" y="189396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6" name="Straight Connector 95"/>
          <p:cNvSpPr/>
          <p:nvPr/>
        </p:nvSpPr>
        <p:spPr>
          <a:xfrm>
            <a:off x="7391160" y="213840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7" name="Straight Connector 96"/>
          <p:cNvSpPr/>
          <p:nvPr/>
        </p:nvSpPr>
        <p:spPr>
          <a:xfrm>
            <a:off x="7391160" y="238284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8" name="Straight Connector 97"/>
          <p:cNvSpPr/>
          <p:nvPr/>
        </p:nvSpPr>
        <p:spPr>
          <a:xfrm>
            <a:off x="7391160" y="262728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9" name="Straight Connector 98"/>
          <p:cNvSpPr/>
          <p:nvPr/>
        </p:nvSpPr>
        <p:spPr>
          <a:xfrm>
            <a:off x="7391160" y="287172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0" name="Straight Connector 99"/>
          <p:cNvSpPr/>
          <p:nvPr/>
        </p:nvSpPr>
        <p:spPr>
          <a:xfrm>
            <a:off x="7391160" y="311616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1" name="Straight Connector 100"/>
          <p:cNvSpPr/>
          <p:nvPr/>
        </p:nvSpPr>
        <p:spPr>
          <a:xfrm>
            <a:off x="7391160" y="3360600"/>
            <a:ext cx="0" cy="4892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2" name="Straight Connector 101"/>
          <p:cNvSpPr/>
          <p:nvPr/>
        </p:nvSpPr>
        <p:spPr>
          <a:xfrm>
            <a:off x="7391160" y="3849839"/>
            <a:ext cx="0" cy="244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3" name="Straight Connector 102"/>
          <p:cNvSpPr/>
          <p:nvPr/>
        </p:nvSpPr>
        <p:spPr>
          <a:xfrm>
            <a:off x="7391160" y="409428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4" name="Straight Connector 103"/>
          <p:cNvSpPr/>
          <p:nvPr/>
        </p:nvSpPr>
        <p:spPr>
          <a:xfrm>
            <a:off x="7391160" y="4338720"/>
            <a:ext cx="0" cy="244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5" name="Straight Connector 104"/>
          <p:cNvSpPr/>
          <p:nvPr/>
        </p:nvSpPr>
        <p:spPr>
          <a:xfrm>
            <a:off x="7391160" y="4583159"/>
            <a:ext cx="0" cy="298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6" name="Straight Connector 105"/>
          <p:cNvSpPr/>
          <p:nvPr/>
        </p:nvSpPr>
        <p:spPr>
          <a:xfrm>
            <a:off x="7391160" y="4881600"/>
            <a:ext cx="0" cy="298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7" name="Straight Connector 106"/>
          <p:cNvSpPr/>
          <p:nvPr/>
        </p:nvSpPr>
        <p:spPr>
          <a:xfrm>
            <a:off x="7391160" y="5180040"/>
            <a:ext cx="0" cy="298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8" name="Straight Connector 107"/>
          <p:cNvSpPr/>
          <p:nvPr/>
        </p:nvSpPr>
        <p:spPr>
          <a:xfrm>
            <a:off x="7391160" y="5478479"/>
            <a:ext cx="0" cy="298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9" name="Straight Connector 108"/>
          <p:cNvSpPr/>
          <p:nvPr/>
        </p:nvSpPr>
        <p:spPr>
          <a:xfrm>
            <a:off x="7391160" y="5776920"/>
            <a:ext cx="0" cy="298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0" name="Straight Connector 109"/>
          <p:cNvSpPr/>
          <p:nvPr/>
        </p:nvSpPr>
        <p:spPr>
          <a:xfrm>
            <a:off x="7391160" y="6075360"/>
            <a:ext cx="0" cy="298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role of domain knowle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2C2E80-0268-41BD-95AA-88CDCA860EA1}" type="slidenum">
              <a:rPr/>
              <a:pPr lvl="0"/>
              <a:t>21</a:t>
            </a:fld>
            <a:endParaRPr lang="en-US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role of domain knowledge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81080" y="1635120"/>
            <a:ext cx="5639040" cy="1793880"/>
            <a:chOff x="1981080" y="1635120"/>
            <a:chExt cx="5639040" cy="1793880"/>
          </a:xfrm>
        </p:grpSpPr>
        <p:sp>
          <p:nvSpPr>
            <p:cNvPr id="4" name="Freeform 3"/>
            <p:cNvSpPr/>
            <p:nvPr/>
          </p:nvSpPr>
          <p:spPr>
            <a:xfrm>
              <a:off x="1981080" y="1635120"/>
              <a:ext cx="5639040" cy="1793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leaf condition is normal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stem condition is abnormal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stem cankers is below soil line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canker lesion color is brown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diagnosis is rhizoctonia root rot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1981080" y="1635120"/>
              <a:ext cx="56390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981080" y="3429000"/>
              <a:ext cx="56390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981080" y="163512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7620120" y="163512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80000" y="3606120"/>
            <a:ext cx="5639040" cy="1793880"/>
            <a:chOff x="1980000" y="3606120"/>
            <a:chExt cx="5639040" cy="1793880"/>
          </a:xfrm>
        </p:grpSpPr>
        <p:sp>
          <p:nvSpPr>
            <p:cNvPr id="10" name="Freeform 9"/>
            <p:cNvSpPr/>
            <p:nvPr/>
          </p:nvSpPr>
          <p:spPr>
            <a:xfrm>
              <a:off x="1980000" y="3606120"/>
              <a:ext cx="5639040" cy="1793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leaf malformation is absent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stem condition is abnormal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stem cankers is below soil line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canker lesion color is brown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diagnosis is rhizoctonia root rot</a:t>
              </a: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1980000" y="3606120"/>
              <a:ext cx="56390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1980000" y="5400000"/>
              <a:ext cx="56390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1980000" y="360612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7619040" y="360612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5" name="Text Placeholder 14"/>
          <p:cNvSpPr txBox="1">
            <a:spLocks noGrp="1"/>
          </p:cNvSpPr>
          <p:nvPr>
            <p:ph type="body" idx="4294967295"/>
          </p:nvPr>
        </p:nvSpPr>
        <p:spPr>
          <a:xfrm>
            <a:off x="914760" y="5580000"/>
            <a:ext cx="8229240" cy="900000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457200" lvl="0" indent="-457200">
              <a:spcBef>
                <a:spcPts val="598"/>
              </a:spcBef>
              <a:buNone/>
            </a:pPr>
            <a:r>
              <a:rPr lang="en-US" sz="2400"/>
              <a:t>But in this domain, “leaf condition is normal” implies</a:t>
            </a:r>
            <a:br>
              <a:rPr lang="en-US" sz="2400"/>
            </a:br>
            <a:r>
              <a:rPr lang="en-US" sz="2400"/>
              <a:t>“leaf malformation is absent”!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ielded appl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C5AA907-27BF-4C88-A7CB-8F4A5755A40C}" type="slidenum">
              <a:rPr/>
              <a:pPr lvl="0"/>
              <a:t>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Fielded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7800" y="962640"/>
            <a:ext cx="8589240" cy="566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The result of learning—or the learning method itself—is deployed in practical applications</a:t>
            </a:r>
          </a:p>
          <a:p>
            <a:pPr marL="0" lvl="1" indent="0">
              <a:spcBef>
                <a:spcPts val="598"/>
              </a:spcBef>
            </a:pPr>
            <a:r>
              <a:rPr lang="en-US" sz="2200"/>
              <a:t>Processing loan applications</a:t>
            </a:r>
          </a:p>
          <a:p>
            <a:pPr marL="0" lvl="1" indent="0">
              <a:spcBef>
                <a:spcPts val="598"/>
              </a:spcBef>
            </a:pPr>
            <a:r>
              <a:rPr lang="en-US" sz="2200"/>
              <a:t>Screening images for oil slicks</a:t>
            </a:r>
          </a:p>
          <a:p>
            <a:pPr marL="0" lvl="1" indent="0">
              <a:spcBef>
                <a:spcPts val="598"/>
              </a:spcBef>
            </a:pPr>
            <a:r>
              <a:rPr lang="en-US" sz="2200"/>
              <a:t>Electricity supply forecasting</a:t>
            </a:r>
          </a:p>
          <a:p>
            <a:pPr marL="0" lvl="1" indent="0">
              <a:spcBef>
                <a:spcPts val="598"/>
              </a:spcBef>
            </a:pPr>
            <a:r>
              <a:rPr lang="en-US" sz="2200"/>
              <a:t>Diagnosis of machine faults</a:t>
            </a:r>
          </a:p>
          <a:p>
            <a:pPr marL="0" lvl="1" indent="0">
              <a:spcBef>
                <a:spcPts val="598"/>
              </a:spcBef>
            </a:pPr>
            <a:r>
              <a:rPr lang="en-US" sz="2200"/>
              <a:t>Marketing and sales</a:t>
            </a:r>
          </a:p>
          <a:p>
            <a:pPr marL="0" lvl="1" indent="0">
              <a:spcBef>
                <a:spcPts val="598"/>
              </a:spcBef>
            </a:pPr>
            <a:r>
              <a:rPr lang="en-US" sz="2200">
                <a:solidFill>
                  <a:srgbClr val="B2B2B2"/>
                </a:solidFill>
              </a:rPr>
              <a:t>Separating crude oil and natural gas</a:t>
            </a:r>
          </a:p>
          <a:p>
            <a:pPr marL="0" lvl="1" indent="0">
              <a:spcBef>
                <a:spcPts val="598"/>
              </a:spcBef>
            </a:pPr>
            <a:r>
              <a:rPr lang="en-US" sz="2200">
                <a:solidFill>
                  <a:srgbClr val="B2B2B2"/>
                </a:solidFill>
              </a:rPr>
              <a:t>Reducing banding in rotogravure printing</a:t>
            </a:r>
          </a:p>
          <a:p>
            <a:pPr marL="0" lvl="1" indent="0">
              <a:spcBef>
                <a:spcPts val="598"/>
              </a:spcBef>
            </a:pPr>
            <a:r>
              <a:rPr lang="en-US" sz="2200">
                <a:solidFill>
                  <a:srgbClr val="B2B2B2"/>
                </a:solidFill>
              </a:rPr>
              <a:t>Finding appropriate technicians for telephone faults</a:t>
            </a:r>
          </a:p>
          <a:p>
            <a:pPr marL="0" lvl="1" indent="0">
              <a:spcBef>
                <a:spcPts val="598"/>
              </a:spcBef>
            </a:pPr>
            <a:r>
              <a:rPr lang="en-US" sz="2200">
                <a:solidFill>
                  <a:srgbClr val="B2B2B2"/>
                </a:solidFill>
              </a:rPr>
              <a:t>Scientific applications: biology, astronomy, chemistry</a:t>
            </a:r>
          </a:p>
          <a:p>
            <a:pPr marL="0" lvl="1" indent="0">
              <a:spcBef>
                <a:spcPts val="598"/>
              </a:spcBef>
            </a:pPr>
            <a:r>
              <a:rPr lang="en-US" sz="2200">
                <a:solidFill>
                  <a:srgbClr val="B2B2B2"/>
                </a:solidFill>
              </a:rPr>
              <a:t>Automatic selection of TV programs</a:t>
            </a:r>
          </a:p>
          <a:p>
            <a:pPr marL="0" lvl="1" indent="0">
              <a:spcBef>
                <a:spcPts val="598"/>
              </a:spcBef>
            </a:pPr>
            <a:r>
              <a:rPr lang="en-US" sz="2200">
                <a:solidFill>
                  <a:srgbClr val="B2B2B2"/>
                </a:solidFill>
              </a:rPr>
              <a:t>Monitoring intensive care patients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ocessing loan applications (American Expre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7C22C0F-D49B-4CEF-9C42-763A82503531}" type="slidenum">
              <a:rPr/>
              <a:pPr lvl="0"/>
              <a:t>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154080"/>
            <a:ext cx="7257960" cy="1234080"/>
          </a:xfrm>
        </p:spPr>
        <p:txBody>
          <a:bodyPr wrap="square" lIns="90360" tIns="44280" rIns="90360" bIns="44280" anchor="t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Processing loan applications </a:t>
            </a:r>
            <a:r>
              <a:rPr lang="en-US" sz="1600"/>
              <a:t>(American Express)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Given: questionnaire with</a:t>
            </a:r>
            <a:br>
              <a:rPr lang="en-US" sz="2800"/>
            </a:br>
            <a:r>
              <a:rPr lang="en-US" sz="2800"/>
              <a:t>financial and personal information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Question: should money be lent?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Simple statistical method covers 90% of cases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Borderline cases referred to loan officers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But: 50% of accepted borderline cases defaulted!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Solution: reject all borderline cases?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No! Borderline cases are most active customers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7186679" y="854639"/>
            <a:ext cx="1813320" cy="1485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nter machine le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98F8DAE-E1BB-431E-B458-4718FDC46F6D}" type="slidenum">
              <a:rPr/>
              <a:pPr lvl="0"/>
              <a:t>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Enter machine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1000 training examples of borderline cases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20 attributes: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age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years with current employer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years at current address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years with the bank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other credit cards possessed,…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Learned rules: correct on 70% of cases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human experts only 50%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Rules could be used to explain decisions to customers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reenin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3E2405-3FCA-47BA-85C4-187C958A47FC}" type="slidenum">
              <a:rPr/>
              <a:pPr lvl="0"/>
              <a:t>25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Screening images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0760" y="991080"/>
            <a:ext cx="8229240" cy="566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Given: radar satellite images of coastal waters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Problem: detect oil slicks in those images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Oil slicks appear as dark regions with changing size and shape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Not easy: lookalike dark regions can be caused by weather conditions (e.g. high wind)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Expensive process requiring highly trained personnel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5436000" y="4842000"/>
            <a:ext cx="1584000" cy="16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alphaModFix/>
            <a:lum/>
          </a:blip>
          <a:srcRect/>
          <a:stretch>
            <a:fillRect/>
          </a:stretch>
        </p:blipFill>
        <p:spPr>
          <a:xfrm>
            <a:off x="3694320" y="4844160"/>
            <a:ext cx="1525680" cy="163583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00225" y="4810125"/>
          <a:ext cx="1619250" cy="1670050"/>
        </p:xfrm>
        <a:graphic>
          <a:graphicData uri="http://schemas.openxmlformats.org/presentationml/2006/ole">
            <p:oleObj spid="_x0000_s1026" r:id="rId8" imgW="2857899" imgH="2857899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F218974-003F-4EBE-B15A-648D52995926}" type="slidenum">
              <a:rPr/>
              <a:pPr lvl="0"/>
              <a:t>26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31240" y="50400"/>
            <a:ext cx="6188760" cy="700200"/>
          </a:xfrm>
        </p:spPr>
        <p:txBody>
          <a:bodyPr wrap="square" lIns="90360" tIns="44280" rIns="90360" bIns="44280" anchor="t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Enter machine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1080000"/>
            <a:ext cx="8820000" cy="5511240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697"/>
              </a:spcBef>
            </a:pPr>
            <a:r>
              <a:rPr lang="en-US" sz="2800"/>
              <a:t>Extract dark regions from normalized image</a:t>
            </a:r>
          </a:p>
          <a:p>
            <a:pPr marL="0" lvl="0" indent="0">
              <a:lnSpc>
                <a:spcPct val="90000"/>
              </a:lnSpc>
              <a:spcBef>
                <a:spcPts val="697"/>
              </a:spcBef>
            </a:pPr>
            <a:r>
              <a:rPr lang="en-US" sz="2800"/>
              <a:t>Attributes: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size of region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shape, area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intensity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sharpness and jaggedness of boundaries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proximity of other regions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info about background</a:t>
            </a:r>
          </a:p>
          <a:p>
            <a:pPr marL="0" lvl="0" indent="0">
              <a:lnSpc>
                <a:spcPct val="90000"/>
              </a:lnSpc>
              <a:spcBef>
                <a:spcPts val="697"/>
              </a:spcBef>
            </a:pPr>
            <a:r>
              <a:rPr lang="en-US" sz="2800"/>
              <a:t>Constraints: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Few training examples—oil slicks are rare!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Unbalanced data: most dark regions aren’t slicks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Regions from same image form a batch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Requirement: adjustable false-alarm rate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oad foreca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AEEF48-DD09-4708-9074-C184FD8AD64F}" type="slidenum">
              <a:rPr/>
              <a:pPr lvl="0"/>
              <a:t>27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Load forecasting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0760" y="900000"/>
            <a:ext cx="8229240" cy="566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 dirty="0"/>
              <a:t>Electricity supply companies</a:t>
            </a:r>
            <a:br>
              <a:rPr lang="en-US" sz="2800" dirty="0"/>
            </a:br>
            <a:r>
              <a:rPr lang="en-US" sz="2800" dirty="0"/>
              <a:t>need forecast of future demand</a:t>
            </a:r>
            <a:br>
              <a:rPr lang="en-US" sz="2800" dirty="0"/>
            </a:br>
            <a:r>
              <a:rPr lang="en-US" sz="2800" dirty="0"/>
              <a:t>for power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Forecasts of min/max load for each hour</a:t>
            </a:r>
            <a:br>
              <a:rPr lang="en-US" sz="2800" dirty="0"/>
            </a:br>
            <a:r>
              <a:rPr lang="en-US" sz="2800" dirty="0" smtClean="0">
                <a:latin typeface="Symbol"/>
                <a:sym typeface="Symbol"/>
              </a:rPr>
              <a:t></a:t>
            </a:r>
            <a:r>
              <a:rPr lang="en-US" sz="2800" dirty="0" smtClean="0">
                <a:latin typeface="Symbol" pitchFamily="2"/>
              </a:rPr>
              <a:t> </a:t>
            </a:r>
            <a:r>
              <a:rPr lang="en-US" sz="2800" dirty="0"/>
              <a:t>significant savings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Given: manually constructed load model that assumes “normal” climatic conditions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Problem: adjust for weather conditions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Static model consist of: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base load for the year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load periodicity over the year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effect of holidays</a:t>
            </a:r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7560000" y="900000"/>
            <a:ext cx="1584000" cy="1690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4A06AA7-C0CA-421E-B5DD-2053E063C438}" type="slidenum">
              <a:rPr/>
              <a:pPr lvl="0"/>
              <a:t>28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Enter machine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1080000"/>
            <a:ext cx="9000000" cy="5175433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 dirty="0"/>
              <a:t>Prediction corrected using “most similar” days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Attributes: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temperature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humidity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wind speed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cloud cover readings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plus difference between actual load and predicted load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Average difference among </a:t>
            </a:r>
            <a:r>
              <a:rPr lang="en-US" sz="2800" dirty="0" smtClean="0"/>
              <a:t>eight</a:t>
            </a:r>
            <a:r>
              <a:rPr lang="en-US" sz="2800" dirty="0" smtClean="0"/>
              <a:t> </a:t>
            </a:r>
            <a:r>
              <a:rPr lang="en-US" sz="2800" dirty="0"/>
              <a:t>“most similar” days added to static model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Linear regression coefficients form attribute weights in similarity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iagnosis of machine fa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58F6317-3817-4751-8A11-948F3D04B6F0}" type="slidenum">
              <a:rPr/>
              <a:pPr lvl="0"/>
              <a:t>29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2960" y="-234360"/>
            <a:ext cx="7257960" cy="12340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Diagnosis of machine faults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0760" y="1260000"/>
            <a:ext cx="8229240" cy="548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Diagnosis: classical domain</a:t>
            </a:r>
            <a:br>
              <a:rPr lang="en-US" sz="2800"/>
            </a:br>
            <a:r>
              <a:rPr lang="en-US" sz="2800"/>
              <a:t>of expert systems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Given: Fourier analysis of vibrations measured at various points of a device’s mounting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Question: which fault is present?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Preventative maintenance of electromechanical motors and generators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Information very noisy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So far: diagnosis by expert/hand-crafted rules</a:t>
            </a:r>
          </a:p>
          <a:p>
            <a:pPr lvl="0">
              <a:spcBef>
                <a:spcPts val="697"/>
              </a:spcBef>
              <a:buNone/>
            </a:pPr>
            <a:endParaRPr lang="en-US" sz="280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973200" y="837720"/>
            <a:ext cx="2160000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ta vs.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D2027FF-279C-4223-A023-DFDE1ED61B96}" type="slidenum">
              <a:rPr/>
              <a:pPr lvl="0"/>
              <a:t>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Data vs. information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Society produces huge amounts of data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Sources: business, science, medicine, economics, geography, environment, sports, …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Potentially valuable resource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Raw data is useless: need techniques to automatically extract information from it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Data: recorded facts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Information: patterns underlying the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9DD5B62-8522-4E32-9C42-B36F38A919AC}" type="slidenum">
              <a:rPr/>
              <a:pPr lvl="0"/>
              <a:t>30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Enter machine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8640000" cy="566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  <a:buSzPct val="45000"/>
            </a:pPr>
            <a:r>
              <a:rPr lang="en-US" sz="2800"/>
              <a:t>Available: 600 faults with expert’s diagnosis</a:t>
            </a:r>
          </a:p>
          <a:p>
            <a:pPr marL="0" lvl="0" indent="0">
              <a:spcBef>
                <a:spcPts val="697"/>
              </a:spcBef>
              <a:buSzPct val="45000"/>
            </a:pPr>
            <a:r>
              <a:rPr lang="en-US" sz="2800"/>
              <a:t>~300 unsatisfactory, rest used for training</a:t>
            </a:r>
          </a:p>
          <a:p>
            <a:pPr marL="0" lvl="0" indent="0">
              <a:spcBef>
                <a:spcPts val="697"/>
              </a:spcBef>
              <a:buSzPct val="45000"/>
            </a:pPr>
            <a:r>
              <a:rPr lang="en-US" sz="2800"/>
              <a:t>Attributes augmented by intermediate concepts that embodied causal domain knowledge</a:t>
            </a:r>
          </a:p>
          <a:p>
            <a:pPr marL="0" lvl="0" indent="0">
              <a:spcBef>
                <a:spcPts val="697"/>
              </a:spcBef>
              <a:buSzPct val="45000"/>
            </a:pPr>
            <a:r>
              <a:rPr lang="en-US" sz="2800"/>
              <a:t>Expert not satisfied with initial rules because they did not relate to his domain knowledge</a:t>
            </a:r>
          </a:p>
          <a:p>
            <a:pPr marL="0" lvl="0" indent="0">
              <a:spcBef>
                <a:spcPts val="697"/>
              </a:spcBef>
              <a:buSzPct val="45000"/>
            </a:pPr>
            <a:r>
              <a:rPr lang="en-US" sz="2800"/>
              <a:t>Further background knowledge resulted in more complex rules that were satisfactory</a:t>
            </a:r>
          </a:p>
          <a:p>
            <a:pPr marL="0" lvl="0" indent="0">
              <a:spcBef>
                <a:spcPts val="697"/>
              </a:spcBef>
              <a:buSzPct val="45000"/>
            </a:pPr>
            <a:r>
              <a:rPr lang="en-US" sz="2800"/>
              <a:t>Learned rules outperformed hand-crafted ones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arketing and sales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C14FB91-292C-4C63-86E6-D204C8C12DC8}" type="slidenum">
              <a:rPr/>
              <a:pPr lvl="0"/>
              <a:t>31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Marketing and sales 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Companies precisely record massive amounts of marketing and sales data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Applications: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Customer loyalty:</a:t>
            </a:r>
            <a:br>
              <a:rPr lang="en-US" sz="2400"/>
            </a:br>
            <a:r>
              <a:rPr lang="en-US" sz="2400"/>
              <a:t>identifying customers that are likely to defect by detecting changes in their behavior</a:t>
            </a:r>
            <a:br>
              <a:rPr lang="en-US" sz="2400"/>
            </a:br>
            <a:r>
              <a:rPr lang="en-US" sz="2400"/>
              <a:t>(e.g. banks/phone companies)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Special offers:</a:t>
            </a:r>
            <a:br>
              <a:rPr lang="en-US" sz="2400"/>
            </a:br>
            <a:r>
              <a:rPr lang="en-US" sz="2400"/>
              <a:t>identifying profitable customers</a:t>
            </a:r>
            <a:br>
              <a:rPr lang="en-US" sz="2400"/>
            </a:br>
            <a:r>
              <a:rPr lang="en-US" sz="2400"/>
              <a:t>(e.g. reliable owners of credit cards that need extra money during the holiday season)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arketing and sal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7D46346-6354-4F74-BB3C-9BA2B3E06A24}" type="slidenum">
              <a:rPr/>
              <a:pPr lvl="0"/>
              <a:t>32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615000" y="900000"/>
            <a:ext cx="2024999" cy="23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800000" y="-218880"/>
            <a:ext cx="7257960" cy="12340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Marketing and sales II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Market basket analysis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Association techniques find</a:t>
            </a:r>
            <a:br>
              <a:rPr lang="en-US" sz="2400"/>
            </a:br>
            <a:r>
              <a:rPr lang="en-US" sz="2400"/>
              <a:t>groups of items that tend to</a:t>
            </a:r>
            <a:br>
              <a:rPr lang="en-US" sz="2400"/>
            </a:br>
            <a:r>
              <a:rPr lang="en-US" sz="2400"/>
              <a:t>occur together in a</a:t>
            </a:r>
            <a:br>
              <a:rPr lang="en-US" sz="2400"/>
            </a:br>
            <a:r>
              <a:rPr lang="en-US" sz="2400"/>
              <a:t>transaction</a:t>
            </a:r>
            <a:br>
              <a:rPr lang="en-US" sz="2400"/>
            </a:br>
            <a:r>
              <a:rPr lang="en-US" sz="2400"/>
              <a:t>(used to analyze checkout data)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Historical analysis of purchasing patterns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Identifying prospective customers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Focusing promotional mailouts</a:t>
            </a:r>
            <a:br>
              <a:rPr lang="en-US" sz="2400"/>
            </a:br>
            <a:r>
              <a:rPr lang="en-US" sz="2400"/>
              <a:t>(targeted campaigns are cheaper than mass-marketed ones)</a:t>
            </a:r>
          </a:p>
          <a:p>
            <a:pPr marL="848519" lvl="0" indent="-277200">
              <a:spcBef>
                <a:spcPts val="598"/>
              </a:spcBef>
              <a:buNone/>
              <a:tabLst>
                <a:tab pos="1648439" algn="l"/>
                <a:tab pos="2562838" algn="l"/>
                <a:tab pos="3477239" algn="l"/>
                <a:tab pos="4391639" algn="l"/>
                <a:tab pos="5306039" algn="l"/>
                <a:tab pos="6220439" algn="l"/>
                <a:tab pos="7134838" algn="l"/>
                <a:tab pos="8049239" algn="l"/>
                <a:tab pos="8963638" algn="l"/>
                <a:tab pos="9878038" algn="l"/>
              </a:tabLst>
            </a:pP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achine learning and 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35DE9A2-9A07-4588-8BD1-0CBC3D77E48A}" type="slidenum">
              <a:rPr/>
              <a:pPr lvl="0"/>
              <a:t>33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180000"/>
            <a:ext cx="7343999" cy="12340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Machine learning and statistics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Historical difference (grossly oversimplified):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Statistics: testing hypotheses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Machine learning: finding the right hypothesis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But: huge overlap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Decision trees (C4.5 and CART)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Nearest-neighbor methods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Today: perspectives have converged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Most ML algorithms employ statistical techniques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atistici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B6597AA-59E4-4346-ADC5-23E9430EF6F3}" type="slidenum">
              <a:rPr/>
              <a:pPr lvl="0"/>
              <a:t>34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Statisticians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1080000"/>
            <a:ext cx="6300000" cy="566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598"/>
              </a:spcBef>
            </a:pPr>
            <a:r>
              <a:rPr lang="en-AU" sz="2400"/>
              <a:t>Sir Ronald Aylmer Fisher</a:t>
            </a:r>
          </a:p>
          <a:p>
            <a:pPr marL="0" lvl="0" indent="0">
              <a:spcBef>
                <a:spcPts val="598"/>
              </a:spcBef>
            </a:pPr>
            <a:r>
              <a:rPr lang="en-AU" sz="2400"/>
              <a:t>Born: 17 Feb 1890 London, England</a:t>
            </a:r>
            <a:br>
              <a:rPr lang="en-AU" sz="2400"/>
            </a:br>
            <a:r>
              <a:rPr lang="en-AU" sz="2400"/>
              <a:t>Died: 29 July 1962 Adelaide, Australia</a:t>
            </a:r>
          </a:p>
          <a:p>
            <a:pPr marL="0" lvl="0" indent="0">
              <a:spcBef>
                <a:spcPts val="598"/>
              </a:spcBef>
            </a:pPr>
            <a:r>
              <a:rPr lang="en-AU" sz="2000" i="1"/>
              <a:t>Numerous distinguished contributions to developing the theory and application of statistics for making quantitative a vast field of biology</a:t>
            </a:r>
          </a:p>
          <a:p>
            <a:pPr lvl="0">
              <a:spcBef>
                <a:spcPts val="598"/>
              </a:spcBef>
              <a:buNone/>
            </a:pPr>
            <a:endParaRPr lang="en-AU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80000" y="3676679"/>
            <a:ext cx="3600000" cy="262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480000" y="900000"/>
            <a:ext cx="2557800" cy="35920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/>
          <p:nvPr/>
        </p:nvSpPr>
        <p:spPr>
          <a:xfrm>
            <a:off x="3960000" y="4500000"/>
            <a:ext cx="5184000" cy="228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Leo Breiman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Developed decision trees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1984 Classification and Regression Trees</a:t>
            </a:r>
            <a:r>
              <a:rPr lang="en-AU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. Wadsworth.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AU" sz="2400" b="0" i="0" u="none" strike="noStrike" baseline="0">
              <a:ln>
                <a:noFill/>
              </a:ln>
              <a:solidFill>
                <a:srgbClr val="008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eneralization as 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94047C0-05A4-4526-95D6-3E187D9E5084}" type="slidenum">
              <a:rPr/>
              <a:pPr lvl="0"/>
              <a:t>35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Generalization as search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Inductive learning: find a concept description that fits the data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Example: rule sets as description language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Enormous, but finite, search space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Simple solution: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enumerate the concept space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eliminate descriptions that do not fit examples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surviving descriptions contain target concept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numerating the concep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62ED9D-A4F3-4251-A889-5473888D1471}" type="slidenum">
              <a:rPr/>
              <a:pPr lvl="0"/>
              <a:t>36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20000" y="-180000"/>
            <a:ext cx="7523999" cy="12340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Enumerating the concept space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900000"/>
            <a:ext cx="8460000" cy="566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Search space for weather problem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4 x 4 x 3 x 3 x 2 = 288 possible combinations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With 14 rules </a:t>
            </a:r>
            <a:r>
              <a:rPr lang="en-US" sz="2400">
                <a:latin typeface="Symbol"/>
              </a:rPr>
              <a:t>⇒</a:t>
            </a:r>
            <a:r>
              <a:rPr lang="en-US" sz="2400">
                <a:latin typeface="Symbol" pitchFamily="2"/>
              </a:rPr>
              <a:t> </a:t>
            </a:r>
            <a:r>
              <a:rPr lang="en-US" sz="2400"/>
              <a:t>2.7x10</a:t>
            </a:r>
            <a:r>
              <a:rPr lang="en-US" sz="2400" baseline="30000"/>
              <a:t>34</a:t>
            </a:r>
            <a:r>
              <a:rPr lang="en-US" sz="2400"/>
              <a:t> possible rule sets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Other practical problems: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More than one description may survive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No description may survive</a:t>
            </a:r>
          </a:p>
          <a:p>
            <a:pPr marL="0" lvl="2" indent="0">
              <a:spcBef>
                <a:spcPts val="499"/>
              </a:spcBef>
            </a:pPr>
            <a:r>
              <a:rPr lang="en-US" sz="2000"/>
              <a:t>Language is unable to describe target concept</a:t>
            </a:r>
          </a:p>
          <a:p>
            <a:pPr marL="0" lvl="2" indent="0">
              <a:spcBef>
                <a:spcPts val="499"/>
              </a:spcBef>
            </a:pPr>
            <a:r>
              <a:rPr lang="en-US" sz="2000" i="1"/>
              <a:t>or</a:t>
            </a:r>
            <a:r>
              <a:rPr lang="en-US" sz="2000"/>
              <a:t> data contains noise</a:t>
            </a:r>
          </a:p>
          <a:p>
            <a:pPr marL="0" lvl="0" indent="0"/>
            <a:r>
              <a:rPr lang="en-US" sz="2600"/>
              <a:t>Another view of generalization as search:</a:t>
            </a:r>
            <a:br>
              <a:rPr lang="en-US" sz="2600"/>
            </a:br>
            <a:r>
              <a:rPr lang="en-US" sz="2600"/>
              <a:t>hill-climbing in description space according to pre-specified matching criterion</a:t>
            </a:r>
          </a:p>
          <a:p>
            <a:pPr marL="0" lvl="1" indent="0"/>
            <a:r>
              <a:rPr lang="en-US" sz="2000"/>
              <a:t>Most practical algorithms use heuristic search that cannot guarantee to find the optimum solution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B3A3888-7F9B-4290-BCC9-44485A1E67C8}" type="slidenum">
              <a:rPr/>
              <a:pPr lvl="0"/>
              <a:t>37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Bias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080000"/>
            <a:ext cx="8784000" cy="566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Important decisions in learning systems: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Concept description language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Order in which the space is searched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Way that overfitting to the particular training data is avoided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These form the “bias” of the search: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Language bias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Search bias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Overfitting-avoidance bias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anguage b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6FFA73C-DB1C-438C-BA37-DDF55D5AC89D}" type="slidenum">
              <a:rPr/>
              <a:pPr lvl="0"/>
              <a:t>38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Language bias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0760" y="1080000"/>
            <a:ext cx="8589240" cy="566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Important question: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is language universal</a:t>
            </a:r>
            <a:br>
              <a:rPr lang="en-US" sz="2400"/>
            </a:br>
            <a:r>
              <a:rPr lang="en-US" sz="2400"/>
              <a:t>or does it restrict what can be learned?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Universal language can express arbitrary subsets of examples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If language includes logical </a:t>
            </a:r>
            <a:r>
              <a:rPr lang="en-US" sz="2800" i="1"/>
              <a:t>or</a:t>
            </a:r>
            <a:r>
              <a:rPr lang="en-US" sz="2800"/>
              <a:t> (“disjunction”), it is universal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Example: rule sets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Domain knowledge can be used to exclude some concept descriptions </a:t>
            </a:r>
            <a:r>
              <a:rPr lang="en-US" sz="2800" i="1"/>
              <a:t>a priori </a:t>
            </a:r>
            <a:r>
              <a:rPr lang="en-US" sz="2800"/>
              <a:t>from the search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earch b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EC867E5-A072-4069-AADE-C2BC9EB59F9D}" type="slidenum">
              <a:rPr/>
              <a:pPr lvl="0"/>
              <a:t>39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Search bias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Search heuristic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“Greedy” search: performing the best single step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“Beam search”: keeping several alternatives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…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Direction of search</a:t>
            </a:r>
          </a:p>
          <a:p>
            <a:pPr marL="0" lvl="1" indent="0">
              <a:spcBef>
                <a:spcPts val="598"/>
              </a:spcBef>
            </a:pPr>
            <a:r>
              <a:rPr lang="en-US" sz="2400" i="1"/>
              <a:t>General-to-specific</a:t>
            </a:r>
          </a:p>
          <a:p>
            <a:pPr marL="0" lvl="2" indent="0">
              <a:spcBef>
                <a:spcPts val="499"/>
              </a:spcBef>
            </a:pPr>
            <a:r>
              <a:rPr lang="en-US" sz="2000"/>
              <a:t>E.g. specializing a rule by adding conditions</a:t>
            </a:r>
          </a:p>
          <a:p>
            <a:pPr marL="0" lvl="1" indent="0">
              <a:spcBef>
                <a:spcPts val="598"/>
              </a:spcBef>
            </a:pPr>
            <a:r>
              <a:rPr lang="en-US" sz="2400" i="1"/>
              <a:t>Specific-to-general</a:t>
            </a:r>
          </a:p>
          <a:p>
            <a:pPr marL="0" lvl="2" indent="0">
              <a:spcBef>
                <a:spcPts val="499"/>
              </a:spcBef>
            </a:pPr>
            <a:r>
              <a:rPr lang="en-US" sz="2000"/>
              <a:t>E.g. generalizing an individual instance into a rule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 Information is cru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7ECE68E-EC57-4C88-9362-8D5FCFA83D8B}" type="slidenum">
              <a:rPr/>
              <a:pPr lvl="0"/>
              <a:t>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Information is crucial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Example 1: </a:t>
            </a:r>
            <a:r>
              <a:rPr lang="en-US" sz="2800" i="1"/>
              <a:t>in vitro</a:t>
            </a:r>
            <a:r>
              <a:rPr lang="en-US" sz="2800"/>
              <a:t> fertilization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Given: embryos described by 60 features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Problem: selection of embryos that will survive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Data: historical records of embryos and outcome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Example 2: cow culling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Given: cows described by 700 features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Problem: selection of cows that should be culled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Data: historical records and farmers’ decisions</a:t>
            </a:r>
          </a:p>
          <a:p>
            <a:pPr marL="848519" lvl="0" indent="-277200">
              <a:spcBef>
                <a:spcPts val="598"/>
              </a:spcBef>
              <a:buNone/>
              <a:tabLst>
                <a:tab pos="1648439" algn="l"/>
                <a:tab pos="2562838" algn="l"/>
                <a:tab pos="3477239" algn="l"/>
                <a:tab pos="4391639" algn="l"/>
                <a:tab pos="5306039" algn="l"/>
                <a:tab pos="6220439" algn="l"/>
                <a:tab pos="7134838" algn="l"/>
                <a:tab pos="8049239" algn="l"/>
                <a:tab pos="8963638" algn="l"/>
                <a:tab pos="9878038" algn="l"/>
              </a:tabLst>
            </a:pP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verfitting-avoidance b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F565007-9E4B-42F7-A27F-A3F0B19BBE07}" type="slidenum">
              <a:rPr/>
              <a:pPr lvl="0"/>
              <a:t>40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Overfitting-avoidance bias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Can be seen as a form of search bias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Modified evaluation criterion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E.g. balancing simplicity and number of errors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Modified search strategy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E.g. pruning (simplifying a description)</a:t>
            </a:r>
          </a:p>
          <a:p>
            <a:pPr marL="0" lvl="2" indent="0">
              <a:spcBef>
                <a:spcPts val="499"/>
              </a:spcBef>
            </a:pPr>
            <a:r>
              <a:rPr lang="en-US" sz="2000"/>
              <a:t>Pre-pruning: stops at a simple description before search proceeds to an overly complex one</a:t>
            </a:r>
          </a:p>
          <a:p>
            <a:pPr marL="0" lvl="2" indent="0">
              <a:spcBef>
                <a:spcPts val="499"/>
              </a:spcBef>
            </a:pPr>
            <a:r>
              <a:rPr lang="en-US" sz="2000"/>
              <a:t>Post-pruning: generates a complex description first and simplifies it afterwards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ta mining and ethics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DC113A-FA18-4D91-8AB9-53AF964D125C}" type="slidenum">
              <a:rPr/>
              <a:pPr lvl="0"/>
              <a:t>41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51839" y="-206640"/>
            <a:ext cx="7257960" cy="12340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Data mining and ethics 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900000"/>
            <a:ext cx="8460000" cy="566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Ethical issues arise in</a:t>
            </a:r>
            <a:br>
              <a:rPr lang="en-US" sz="2800"/>
            </a:br>
            <a:r>
              <a:rPr lang="en-US" sz="2800"/>
              <a:t>practical applications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Anonymizing data is difficult</a:t>
            </a:r>
          </a:p>
          <a:p>
            <a:pPr lvl="1"/>
            <a:r>
              <a:rPr lang="en-US"/>
              <a:t>85% of Americans can be identified from just zip code, birth date and sex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Data mining often used to discriminate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E.g. loan applications: using some information (e.g. sex, religion, race) is unethical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Ethical situation depends on application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E.g. same information ok in medical application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Attributes may contain problematic information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E.g. area code may correlate with race</a:t>
            </a:r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7200000" y="900000"/>
            <a:ext cx="1944000" cy="128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ta mining and ethic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4515899-E69F-461D-9D59-31BCFC13E364}" type="slidenum">
              <a:rPr/>
              <a:pPr lvl="0"/>
              <a:t>42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193320"/>
            <a:ext cx="7257960" cy="12340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Data mining and ethics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1080000"/>
            <a:ext cx="8460000" cy="566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Important questions: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Who is permitted access to the data?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For what purpose was the data collected?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What kind of conclusions can be legitimately drawn from it?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Caveats must be attached to results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Purely statistical arguments are never sufficient!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Are resources put to good use?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ta mi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EB6B2E2-E34C-4663-8A11-32E48A9C8D8A}" type="slidenum">
              <a:rPr/>
              <a:pPr lvl="0"/>
              <a:t>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40000" y="6617880"/>
            <a:ext cx="6561000" cy="240120"/>
          </a:xfrm>
        </p:spPr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Data mining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0760" y="1080000"/>
            <a:ext cx="8229240" cy="5190821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 dirty="0"/>
              <a:t>Extracting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implicit,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previously unknown,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potentially useful</a:t>
            </a:r>
          </a:p>
          <a:p>
            <a:pPr marL="457200" lvl="0" indent="-457200">
              <a:spcBef>
                <a:spcPts val="697"/>
              </a:spcBef>
              <a:buNone/>
              <a:tabLst>
                <a:tab pos="457200" algn="l"/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/>
              <a:t>	information from data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Needed: programs that detect patterns and regularities in the data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Strong patterns </a:t>
            </a:r>
            <a:r>
              <a:rPr lang="en-US" sz="2800" smtClean="0">
                <a:latin typeface="Symbol"/>
                <a:sym typeface="Symbol"/>
              </a:rPr>
              <a:t></a:t>
            </a:r>
            <a:r>
              <a:rPr lang="en-US" sz="2800" smtClean="0"/>
              <a:t> </a:t>
            </a:r>
            <a:r>
              <a:rPr lang="en-US" sz="2800"/>
              <a:t>good predictions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Problem 1: most patterns are not interesting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Problem 2: patterns may be inexact (or spurious)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Problem 3: data may be garbled or missing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achine learning techn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015A14D-FC92-462A-82B2-8768F666E8AF}" type="slidenum">
              <a:rPr/>
              <a:pPr lvl="0"/>
              <a:t>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Machine learning techniques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 i="1"/>
              <a:t>Algorithms for acquiring structural descriptions from examples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Structural descriptions represent patterns explicitly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Can be used to predict outcome in new situation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Can be used to understand and explain how prediction is derived</a:t>
            </a:r>
            <a:br>
              <a:rPr lang="en-US" sz="2400"/>
            </a:br>
            <a:r>
              <a:rPr lang="en-US" sz="2400"/>
              <a:t>(</a:t>
            </a:r>
            <a:r>
              <a:rPr lang="en-US" sz="2400" i="1"/>
              <a:t>may be even more important</a:t>
            </a:r>
            <a:r>
              <a:rPr lang="en-US" sz="2400"/>
              <a:t>)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Methods originate from artificial intelligence, statistics, and research on databases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ructural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9298B9-FFDA-4480-8B9B-AF7FD8A70AC7}" type="slidenum">
              <a:rPr/>
              <a:pPr lvl="0"/>
              <a:t>7</a:t>
            </a:fld>
            <a:endParaRPr lang="en-US"/>
          </a:p>
        </p:txBody>
      </p:sp>
      <p:sp>
        <p:nvSpPr>
          <p:cNvPr id="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80000" y="-219240"/>
            <a:ext cx="6660000" cy="1234080"/>
          </a:xfrm>
        </p:spPr>
        <p:txBody>
          <a:bodyPr wrap="square" lIns="90360" tIns="44280" rIns="90360" bIns="442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Structural descriptions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/>
            <a:r>
              <a:rPr lang="en-US"/>
              <a:t>Example: if-then rules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0000" y="3420000"/>
            <a:ext cx="8820000" cy="2880000"/>
            <a:chOff x="180000" y="3420000"/>
            <a:chExt cx="8820000" cy="2880000"/>
          </a:xfrm>
        </p:grpSpPr>
        <p:sp>
          <p:nvSpPr>
            <p:cNvPr id="5" name="Freeform 4"/>
            <p:cNvSpPr/>
            <p:nvPr/>
          </p:nvSpPr>
          <p:spPr>
            <a:xfrm>
              <a:off x="7169400" y="5877000"/>
              <a:ext cx="1830600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5421960" y="5877000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591720" y="5877000"/>
              <a:ext cx="18302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844279" y="5877000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180000" y="5877000"/>
              <a:ext cx="166427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7169400" y="5453640"/>
              <a:ext cx="1830600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Hard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421960" y="5453640"/>
              <a:ext cx="17474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591720" y="5453640"/>
              <a:ext cx="18302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844279" y="5453640"/>
              <a:ext cx="17474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80000" y="5453640"/>
              <a:ext cx="166427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7169400" y="5030640"/>
              <a:ext cx="1830600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421960" y="5030640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591720" y="5030640"/>
              <a:ext cx="18302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844279" y="5030640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80000" y="5030640"/>
              <a:ext cx="166427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7169400" y="4607279"/>
              <a:ext cx="1830600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421960" y="4607279"/>
              <a:ext cx="17474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591720" y="4607279"/>
              <a:ext cx="18302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844279" y="4607279"/>
              <a:ext cx="17474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80000" y="4607279"/>
              <a:ext cx="166427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169400" y="4184279"/>
              <a:ext cx="1830600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421960" y="4184279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591720" y="4184279"/>
              <a:ext cx="18302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844279" y="4184279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80000" y="4184279"/>
              <a:ext cx="166427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7169400" y="3420000"/>
              <a:ext cx="1830600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Recommended lenses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21960" y="3420000"/>
              <a:ext cx="1747439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Tear production rate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591720" y="3420000"/>
              <a:ext cx="1830239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Astigmatism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844279" y="3420000"/>
              <a:ext cx="1747439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Spectacle prescription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80000" y="3420000"/>
              <a:ext cx="1664279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Age</a:t>
              </a: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180000" y="6300000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180000" y="3420000"/>
              <a:ext cx="0" cy="288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9000000" y="3420000"/>
              <a:ext cx="0" cy="288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180000" y="4184279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180000" y="3420000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26559" y="1800000"/>
            <a:ext cx="6553441" cy="1244520"/>
            <a:chOff x="826559" y="1800000"/>
            <a:chExt cx="6553441" cy="1244520"/>
          </a:xfrm>
        </p:grpSpPr>
        <p:sp>
          <p:nvSpPr>
            <p:cNvPr id="41" name="Freeform 40"/>
            <p:cNvSpPr/>
            <p:nvPr/>
          </p:nvSpPr>
          <p:spPr>
            <a:xfrm>
              <a:off x="826559" y="1800000"/>
              <a:ext cx="6553440" cy="1244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tear production rate = reduced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none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Otherwise, if age = young and astigmatic = no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soft</a:t>
              </a: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826559" y="1800000"/>
              <a:ext cx="655344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826559" y="3044520"/>
              <a:ext cx="655344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826559" y="1800000"/>
              <a:ext cx="0" cy="12445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7380000" y="1800000"/>
              <a:ext cx="0" cy="12445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pic>
        <p:nvPicPr>
          <p:cNvPr id="46" name="Picture 45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7560000" y="1328040"/>
            <a:ext cx="1584000" cy="1690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an machines really learn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C2C97BE-B780-43BD-9A24-79D26679FEF0}" type="slidenum">
              <a:rPr/>
              <a:pPr lvl="0"/>
              <a:t>8</a:t>
            </a:fld>
            <a:endParaRPr lang="en-US"/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Can machines really learn?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697"/>
              </a:spcBef>
            </a:pPr>
            <a:r>
              <a:rPr lang="en-US" sz="2800"/>
              <a:t>Definitions of “learning” from dictionary:</a:t>
            </a:r>
          </a:p>
        </p:txBody>
      </p:sp>
      <p:sp>
        <p:nvSpPr>
          <p:cNvPr id="4" name="Freeform 3"/>
          <p:cNvSpPr/>
          <p:nvPr/>
        </p:nvSpPr>
        <p:spPr>
          <a:xfrm>
            <a:off x="900000" y="1800000"/>
            <a:ext cx="4500000" cy="1962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34"/>
                <a:ea typeface="Gothic" pitchFamily="2"/>
                <a:cs typeface="Lucidasans" pitchFamily="2"/>
              </a:rPr>
              <a:t>To get knowledge of by study,</a:t>
            </a:r>
            <a:br>
              <a:rPr lang="en-US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34"/>
                <a:ea typeface="Gothic" pitchFamily="2"/>
                <a:cs typeface="Lucidasans" pitchFamily="2"/>
              </a:rPr>
              <a:t>experience, or being taught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34"/>
                <a:ea typeface="Gothic" pitchFamily="2"/>
                <a:cs typeface="Lucidasans" pitchFamily="2"/>
              </a:rPr>
              <a:t>To become aware by information or</a:t>
            </a:r>
            <a:br>
              <a:rPr lang="en-US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34"/>
                <a:ea typeface="Gothic" pitchFamily="2"/>
                <a:cs typeface="Lucidasans" pitchFamily="2"/>
              </a:rPr>
              <a:t>from observation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34"/>
                <a:ea typeface="Gothic" pitchFamily="2"/>
                <a:cs typeface="Lucidasans" pitchFamily="2"/>
              </a:rPr>
              <a:t>To commit to memory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34"/>
                <a:ea typeface="Gothic" pitchFamily="2"/>
                <a:cs typeface="Lucidasans" pitchFamily="2"/>
              </a:rPr>
              <a:t>To be informed of, ascertain; to receive instruction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6858000" y="2057400"/>
            <a:ext cx="0" cy="170496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62720" y="1800000"/>
            <a:ext cx="3396240" cy="1857600"/>
            <a:chOff x="5562720" y="1800000"/>
            <a:chExt cx="3396240" cy="1857600"/>
          </a:xfrm>
        </p:grpSpPr>
        <p:sp>
          <p:nvSpPr>
            <p:cNvPr id="7" name="Freeform 6"/>
            <p:cNvSpPr/>
            <p:nvPr/>
          </p:nvSpPr>
          <p:spPr>
            <a:xfrm>
              <a:off x="5791320" y="1800000"/>
              <a:ext cx="2998440" cy="512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34"/>
                  <a:ea typeface="Gothic" pitchFamily="2"/>
                  <a:cs typeface="Lucidasans" pitchFamily="2"/>
                </a:rPr>
                <a:t>Difficult to measure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791320" y="2772720"/>
              <a:ext cx="3167640" cy="5129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34"/>
                  <a:ea typeface="Gothic" pitchFamily="2"/>
                  <a:cs typeface="Lucidasans" pitchFamily="2"/>
                </a:rPr>
                <a:t>Trivial for computers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562720" y="1888560"/>
              <a:ext cx="152280" cy="442080"/>
            </a:xfrm>
            <a:custGeom>
              <a:avLst>
                <a:gd name="f0" fmla="val 1800"/>
                <a:gd name="f1" fmla="val 108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0800"/>
                <a:gd name="f13" fmla="val 162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8 f15 1"/>
                <a:gd name="f28" fmla="*/ f18 f16 1"/>
                <a:gd name="f29" fmla="*/ 0 f15 1"/>
                <a:gd name="f30" fmla="*/ 7800 f15 1"/>
                <a:gd name="f31" fmla="*/ 0 f16 1"/>
                <a:gd name="f32" fmla="*/ f19 1 f4"/>
                <a:gd name="f33" fmla="*/ 21600 f16 1"/>
                <a:gd name="f34" fmla="*/ 21600 f15 1"/>
                <a:gd name="f35" fmla="*/ 108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X="" minX="0" maxX="0" gdRefY="f0" minY="f7" maxY="f11">
                  <a:pos x="f25" y="f26"/>
                </a:ahXY>
                <a:ahXY gdRefX="" minX="0" maxX="0"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29" y="f31"/>
                </a:cxn>
                <a:cxn ang="f42">
                  <a:pos x="f29" y="f33"/>
                </a:cxn>
                <a:cxn ang="f42">
                  <a:pos x="f34" y="f35"/>
                </a:cxn>
              </a:cxnLst>
              <a:rect l="f29" t="f44" r="f30" b="f45"/>
              <a:pathLst>
                <a:path w="21600" h="21600">
                  <a:moveTo>
                    <a:pt x="f7" y="f7"/>
                  </a:moveTo>
                  <a:cubicBezTo>
                    <a:pt x="f11" y="f7"/>
                    <a:pt x="f12" y="f20"/>
                    <a:pt x="f12" y="f21"/>
                  </a:cubicBezTo>
                  <a:lnTo>
                    <a:pt x="f12" y="f36"/>
                  </a:lnTo>
                  <a:cubicBezTo>
                    <a:pt x="f12" y="f37"/>
                    <a:pt x="f13" y="f22"/>
                    <a:pt x="f8" y="f22"/>
                  </a:cubicBezTo>
                  <a:cubicBezTo>
                    <a:pt x="f13" y="f22"/>
                    <a:pt x="f12" y="f38"/>
                    <a:pt x="f12" y="f39"/>
                  </a:cubicBezTo>
                  <a:lnTo>
                    <a:pt x="f12" y="f23"/>
                  </a:lnTo>
                  <a:cubicBezTo>
                    <a:pt x="f12" y="f40"/>
                    <a:pt x="f11" y="f8"/>
                    <a:pt x="f7" y="f8"/>
                  </a:cubicBezTo>
                </a:path>
              </a:pathLst>
            </a:cu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562720" y="2507400"/>
              <a:ext cx="152280" cy="1150200"/>
            </a:xfrm>
            <a:custGeom>
              <a:avLst>
                <a:gd name="f0" fmla="val 1800"/>
                <a:gd name="f1" fmla="val 108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0800"/>
                <a:gd name="f13" fmla="val 162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8 f15 1"/>
                <a:gd name="f28" fmla="*/ f18 f16 1"/>
                <a:gd name="f29" fmla="*/ 0 f15 1"/>
                <a:gd name="f30" fmla="*/ 7800 f15 1"/>
                <a:gd name="f31" fmla="*/ 0 f16 1"/>
                <a:gd name="f32" fmla="*/ f19 1 f4"/>
                <a:gd name="f33" fmla="*/ 21600 f16 1"/>
                <a:gd name="f34" fmla="*/ 21600 f15 1"/>
                <a:gd name="f35" fmla="*/ 108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X="" minX="0" maxX="0" gdRefY="f0" minY="f7" maxY="f11">
                  <a:pos x="f25" y="f26"/>
                </a:ahXY>
                <a:ahXY gdRefX="" minX="0" maxX="0"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29" y="f31"/>
                </a:cxn>
                <a:cxn ang="f42">
                  <a:pos x="f29" y="f33"/>
                </a:cxn>
                <a:cxn ang="f42">
                  <a:pos x="f34" y="f35"/>
                </a:cxn>
              </a:cxnLst>
              <a:rect l="f29" t="f44" r="f30" b="f45"/>
              <a:pathLst>
                <a:path w="21600" h="21600">
                  <a:moveTo>
                    <a:pt x="f7" y="f7"/>
                  </a:moveTo>
                  <a:cubicBezTo>
                    <a:pt x="f11" y="f7"/>
                    <a:pt x="f12" y="f20"/>
                    <a:pt x="f12" y="f21"/>
                  </a:cubicBezTo>
                  <a:lnTo>
                    <a:pt x="f12" y="f36"/>
                  </a:lnTo>
                  <a:cubicBezTo>
                    <a:pt x="f12" y="f37"/>
                    <a:pt x="f13" y="f22"/>
                    <a:pt x="f8" y="f22"/>
                  </a:cubicBezTo>
                  <a:cubicBezTo>
                    <a:pt x="f13" y="f22"/>
                    <a:pt x="f12" y="f38"/>
                    <a:pt x="f12" y="f39"/>
                  </a:cubicBezTo>
                  <a:lnTo>
                    <a:pt x="f12" y="f23"/>
                  </a:lnTo>
                  <a:cubicBezTo>
                    <a:pt x="f12" y="f40"/>
                    <a:pt x="f11" y="f8"/>
                    <a:pt x="f7" y="f8"/>
                  </a:cubicBezTo>
                </a:path>
              </a:pathLst>
            </a:cu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1" name="Straight Connector 10"/>
          <p:cNvSpPr/>
          <p:nvPr/>
        </p:nvSpPr>
        <p:spPr>
          <a:xfrm>
            <a:off x="1447919" y="4495680"/>
            <a:ext cx="4343401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>
            <a:off x="1447919" y="5319720"/>
            <a:ext cx="4343401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>
            <a:off x="1447919" y="4495680"/>
            <a:ext cx="0" cy="8240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5791320" y="4495680"/>
            <a:ext cx="0" cy="8240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0000" y="3886200"/>
            <a:ext cx="6660000" cy="1433520"/>
            <a:chOff x="360000" y="3886200"/>
            <a:chExt cx="6660000" cy="1433520"/>
          </a:xfrm>
        </p:grpSpPr>
        <p:sp>
          <p:nvSpPr>
            <p:cNvPr id="16" name="Freeform 15"/>
            <p:cNvSpPr/>
            <p:nvPr/>
          </p:nvSpPr>
          <p:spPr>
            <a:xfrm>
              <a:off x="856079" y="4495680"/>
              <a:ext cx="4038479" cy="824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34"/>
                  <a:ea typeface="Gothic" pitchFamily="2"/>
                  <a:cs typeface="Lucidasans" pitchFamily="2"/>
                </a:rPr>
                <a:t>Things learn when they change their behavior in a way that makes them perform better in the future.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60000" y="3886200"/>
              <a:ext cx="666000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360" tIns="44280" rIns="90360" bIns="4428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90000"/>
                </a:lnSpc>
                <a:spcBef>
                  <a:spcPts val="697"/>
                </a:spcBef>
                <a:spcAft>
                  <a:spcPts val="0"/>
                </a:spcAft>
                <a:buClr>
                  <a:srgbClr val="008000"/>
                </a:buClr>
                <a:buSzPct val="45000"/>
                <a:buFont typeface="StarSymbol"/>
                <a:buChar char="●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0" i="0" u="none" strike="noStrike" baseline="0">
                  <a:ln>
                    <a:noFill/>
                  </a:ln>
                  <a:solidFill>
                    <a:srgbClr val="00DCFF"/>
                  </a:solidFill>
                  <a:latin typeface="Utopia" pitchFamily="34"/>
                  <a:ea typeface="Gothic" pitchFamily="2"/>
                  <a:cs typeface="Lucidasans" pitchFamily="2"/>
                </a:rPr>
                <a:t>Operational definition: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0000" y="4495680"/>
            <a:ext cx="8463599" cy="1752840"/>
            <a:chOff x="360000" y="4495680"/>
            <a:chExt cx="8463599" cy="1752840"/>
          </a:xfrm>
        </p:grpSpPr>
        <p:sp>
          <p:nvSpPr>
            <p:cNvPr id="19" name="Freeform 18"/>
            <p:cNvSpPr/>
            <p:nvPr/>
          </p:nvSpPr>
          <p:spPr>
            <a:xfrm>
              <a:off x="5334120" y="4557600"/>
              <a:ext cx="162720" cy="381240"/>
            </a:xfrm>
            <a:custGeom>
              <a:avLst>
                <a:gd name="f0" fmla="val 1800"/>
                <a:gd name="f1" fmla="val 108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0800"/>
                <a:gd name="f13" fmla="val 162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8 f15 1"/>
                <a:gd name="f28" fmla="*/ f18 f16 1"/>
                <a:gd name="f29" fmla="*/ 0 f15 1"/>
                <a:gd name="f30" fmla="*/ 7800 f15 1"/>
                <a:gd name="f31" fmla="*/ 0 f16 1"/>
                <a:gd name="f32" fmla="*/ f19 1 f4"/>
                <a:gd name="f33" fmla="*/ 21600 f16 1"/>
                <a:gd name="f34" fmla="*/ 21600 f15 1"/>
                <a:gd name="f35" fmla="*/ 108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X="" minX="0" maxX="0" gdRefY="f0" minY="f7" maxY="f11">
                  <a:pos x="f25" y="f26"/>
                </a:ahXY>
                <a:ahXY gdRefX="" minX="0" maxX="0"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29" y="f31"/>
                </a:cxn>
                <a:cxn ang="f42">
                  <a:pos x="f29" y="f33"/>
                </a:cxn>
                <a:cxn ang="f42">
                  <a:pos x="f34" y="f35"/>
                </a:cxn>
              </a:cxnLst>
              <a:rect l="f29" t="f44" r="f30" b="f45"/>
              <a:pathLst>
                <a:path w="21600" h="21600">
                  <a:moveTo>
                    <a:pt x="f7" y="f7"/>
                  </a:moveTo>
                  <a:cubicBezTo>
                    <a:pt x="f11" y="f7"/>
                    <a:pt x="f12" y="f20"/>
                    <a:pt x="f12" y="f21"/>
                  </a:cubicBezTo>
                  <a:lnTo>
                    <a:pt x="f12" y="f36"/>
                  </a:lnTo>
                  <a:cubicBezTo>
                    <a:pt x="f12" y="f37"/>
                    <a:pt x="f13" y="f22"/>
                    <a:pt x="f8" y="f22"/>
                  </a:cubicBezTo>
                  <a:cubicBezTo>
                    <a:pt x="f13" y="f22"/>
                    <a:pt x="f12" y="f38"/>
                    <a:pt x="f12" y="f39"/>
                  </a:cubicBezTo>
                  <a:lnTo>
                    <a:pt x="f12" y="f23"/>
                  </a:lnTo>
                  <a:cubicBezTo>
                    <a:pt x="f12" y="f40"/>
                    <a:pt x="f11" y="f8"/>
                    <a:pt x="f7" y="f8"/>
                  </a:cubicBezTo>
                </a:path>
              </a:pathLst>
            </a:cu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578560" y="4495680"/>
              <a:ext cx="3245039" cy="45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34"/>
                  <a:ea typeface="Gothic" pitchFamily="2"/>
                  <a:cs typeface="Lucidasans" pitchFamily="2"/>
                </a:rPr>
                <a:t>Does a slipper learn?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60000" y="5791320"/>
              <a:ext cx="7338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360" tIns="44280" rIns="90360" bIns="4428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90000"/>
                </a:lnSpc>
                <a:spcBef>
                  <a:spcPts val="697"/>
                </a:spcBef>
                <a:spcAft>
                  <a:spcPts val="0"/>
                </a:spcAft>
                <a:buClr>
                  <a:srgbClr val="008000"/>
                </a:buClr>
                <a:buSzPct val="45000"/>
                <a:buFont typeface="StarSymbol"/>
                <a:buChar char="●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800" b="0" i="0" u="none" strike="noStrike" baseline="0">
                  <a:ln>
                    <a:noFill/>
                  </a:ln>
                  <a:solidFill>
                    <a:srgbClr val="00DCFF"/>
                  </a:solidFill>
                  <a:latin typeface="Utopia" pitchFamily="34"/>
                  <a:ea typeface="Gothic" pitchFamily="2"/>
                  <a:cs typeface="Lucidasans" pitchFamily="2"/>
                </a:rPr>
                <a:t>Does learning imply intention?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weather 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0B510F5-8EBD-4C87-A668-5F97D65AE410}" type="slidenum">
              <a:rPr/>
              <a:pPr lvl="0"/>
              <a:t>9</a:t>
            </a:fld>
            <a:endParaRPr lang="en-US"/>
          </a:p>
        </p:txBody>
      </p:sp>
      <p:sp>
        <p:nvSpPr>
          <p:cNvPr id="7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weather problem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/>
            <a:r>
              <a:rPr lang="en-US"/>
              <a:t>Conditions for playing a certain game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6935759" y="347472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5759" y="347472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7839" y="3474720"/>
            <a:ext cx="144756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7839" y="3474720"/>
            <a:ext cx="144756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7640" y="3474720"/>
            <a:ext cx="160020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640" y="3474720"/>
            <a:ext cx="160020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3760" y="347472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3760" y="347472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9519" y="3474720"/>
            <a:ext cx="152388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9519" y="3474720"/>
            <a:ext cx="152388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35759" y="3139199"/>
            <a:ext cx="152424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35759" y="3139199"/>
            <a:ext cx="152424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87839" y="3139199"/>
            <a:ext cx="144756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7839" y="3139199"/>
            <a:ext cx="144756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7640" y="3139199"/>
            <a:ext cx="160020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7640" y="3139199"/>
            <a:ext cx="160020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63760" y="3139199"/>
            <a:ext cx="152424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3760" y="3139199"/>
            <a:ext cx="152424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Mild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9519" y="3139199"/>
            <a:ext cx="152388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519" y="3139199"/>
            <a:ext cx="152388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Rainy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35759" y="280476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5759" y="280476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87839" y="2804760"/>
            <a:ext cx="144756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87839" y="2804760"/>
            <a:ext cx="144756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87640" y="2804760"/>
            <a:ext cx="160020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87640" y="2804760"/>
            <a:ext cx="160020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63760" y="280476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3760" y="280476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39519" y="2804760"/>
            <a:ext cx="152388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519" y="2804760"/>
            <a:ext cx="152388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Overcast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35759" y="246996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5759" y="246996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87839" y="2469960"/>
            <a:ext cx="144756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87839" y="2469960"/>
            <a:ext cx="144756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True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87640" y="2469960"/>
            <a:ext cx="160020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7640" y="2469960"/>
            <a:ext cx="160020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63760" y="246996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63760" y="246996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9519" y="2469960"/>
            <a:ext cx="152388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9519" y="2469960"/>
            <a:ext cx="152388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35759" y="2134440"/>
            <a:ext cx="152424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35759" y="2134440"/>
            <a:ext cx="152424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87839" y="2134440"/>
            <a:ext cx="144756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87839" y="2134440"/>
            <a:ext cx="144756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87640" y="2134440"/>
            <a:ext cx="160020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87640" y="2134440"/>
            <a:ext cx="160020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3760" y="2134440"/>
            <a:ext cx="152424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3760" y="2134440"/>
            <a:ext cx="152424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9519" y="2134440"/>
            <a:ext cx="152388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9519" y="2134440"/>
            <a:ext cx="152388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935759" y="180000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35759" y="180000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Play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487839" y="1800000"/>
            <a:ext cx="144756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87839" y="1800000"/>
            <a:ext cx="144756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Windy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87640" y="1800000"/>
            <a:ext cx="160020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87640" y="1800000"/>
            <a:ext cx="160020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Humidity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363760" y="180000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3760" y="180000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Temperature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39519" y="1800000"/>
            <a:ext cx="152388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9519" y="1800000"/>
            <a:ext cx="152388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Outlook</a:t>
            </a:r>
          </a:p>
        </p:txBody>
      </p:sp>
      <p:sp>
        <p:nvSpPr>
          <p:cNvPr id="64" name="Straight Connector 63"/>
          <p:cNvSpPr/>
          <p:nvPr/>
        </p:nvSpPr>
        <p:spPr>
          <a:xfrm>
            <a:off x="839879" y="3809520"/>
            <a:ext cx="7620121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5" name="Straight Connector 64"/>
          <p:cNvSpPr/>
          <p:nvPr/>
        </p:nvSpPr>
        <p:spPr>
          <a:xfrm>
            <a:off x="839879" y="1800000"/>
            <a:ext cx="0" cy="200952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6" name="Straight Connector 65"/>
          <p:cNvSpPr/>
          <p:nvPr/>
        </p:nvSpPr>
        <p:spPr>
          <a:xfrm>
            <a:off x="8460000" y="1800000"/>
            <a:ext cx="0" cy="200952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7" name="Straight Connector 66"/>
          <p:cNvSpPr/>
          <p:nvPr/>
        </p:nvSpPr>
        <p:spPr>
          <a:xfrm>
            <a:off x="839879" y="2134800"/>
            <a:ext cx="7620121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8" name="Straight Connector 67"/>
          <p:cNvSpPr/>
          <p:nvPr/>
        </p:nvSpPr>
        <p:spPr>
          <a:xfrm>
            <a:off x="839879" y="1800000"/>
            <a:ext cx="7620121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39879" y="4254120"/>
            <a:ext cx="7620121" cy="1685880"/>
            <a:chOff x="839879" y="4254120"/>
            <a:chExt cx="7620121" cy="1685880"/>
          </a:xfrm>
        </p:grpSpPr>
        <p:sp>
          <p:nvSpPr>
            <p:cNvPr id="70" name="Freeform 69"/>
            <p:cNvSpPr/>
            <p:nvPr/>
          </p:nvSpPr>
          <p:spPr>
            <a:xfrm>
              <a:off x="839879" y="4254120"/>
              <a:ext cx="7620120" cy="168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= high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rainy and windy = true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overcast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= normal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none of the above then play = yes</a:t>
              </a:r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839879" y="425412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839879" y="594000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839879" y="4254120"/>
              <a:ext cx="0" cy="1685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8460000" y="4254120"/>
              <a:ext cx="0" cy="1685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4038</TotalTime>
  <Words>2568</Words>
  <Application>Microsoft Office PowerPoint</Application>
  <PresentationFormat>On-screen Show (4:3)</PresentationFormat>
  <Paragraphs>865</Paragraphs>
  <Slides>42</Slides>
  <Notes>42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Default</vt:lpstr>
      <vt:lpstr>Slide 1</vt:lpstr>
      <vt:lpstr>What’s it all about?</vt:lpstr>
      <vt:lpstr>Data vs. information</vt:lpstr>
      <vt:lpstr> Information is crucial</vt:lpstr>
      <vt:lpstr>Data mining</vt:lpstr>
      <vt:lpstr>Machine learning techniques</vt:lpstr>
      <vt:lpstr>Structural descriptions</vt:lpstr>
      <vt:lpstr>Can machines really learn?</vt:lpstr>
      <vt:lpstr>The weather problem</vt:lpstr>
      <vt:lpstr>Ross Quinlan</vt:lpstr>
      <vt:lpstr>Classification vs. association rules</vt:lpstr>
      <vt:lpstr>Weather data with mixed attributes</vt:lpstr>
      <vt:lpstr>The contact lenses data</vt:lpstr>
      <vt:lpstr>A complete and correct rule set</vt:lpstr>
      <vt:lpstr>A decision tree for this problem</vt:lpstr>
      <vt:lpstr>Classifying iris flowers</vt:lpstr>
      <vt:lpstr>Predicting CPU performance</vt:lpstr>
      <vt:lpstr>Data from labor negotiations</vt:lpstr>
      <vt:lpstr>Decision trees for the labor data</vt:lpstr>
      <vt:lpstr>Soybean classification</vt:lpstr>
      <vt:lpstr>The role of domain knowledge</vt:lpstr>
      <vt:lpstr>Fielded applications</vt:lpstr>
      <vt:lpstr>Processing loan applications (American Express)</vt:lpstr>
      <vt:lpstr>Enter machine learning</vt:lpstr>
      <vt:lpstr>Screening images</vt:lpstr>
      <vt:lpstr>Enter machine learning</vt:lpstr>
      <vt:lpstr>Load forecasting</vt:lpstr>
      <vt:lpstr>Enter machine learning</vt:lpstr>
      <vt:lpstr>Diagnosis of machine faults</vt:lpstr>
      <vt:lpstr>Enter machine learning</vt:lpstr>
      <vt:lpstr>Marketing and sales I</vt:lpstr>
      <vt:lpstr>Marketing and sales II</vt:lpstr>
      <vt:lpstr>Machine learning and statistics</vt:lpstr>
      <vt:lpstr>Statisticians</vt:lpstr>
      <vt:lpstr>Generalization as search</vt:lpstr>
      <vt:lpstr>Enumerating the concept space</vt:lpstr>
      <vt:lpstr>Bias</vt:lpstr>
      <vt:lpstr>Language bias</vt:lpstr>
      <vt:lpstr>Search bias</vt:lpstr>
      <vt:lpstr>Overfitting-avoidance bias</vt:lpstr>
      <vt:lpstr>Data mining and ethics I</vt:lpstr>
      <vt:lpstr>Data mining and ethics 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Ian H. Witten</dc:creator>
  <cp:lastModifiedBy>Khaled</cp:lastModifiedBy>
  <cp:revision>435</cp:revision>
  <cp:lastPrinted>2003-03-05T10:12:08Z</cp:lastPrinted>
  <dcterms:created xsi:type="dcterms:W3CDTF">1998-04-13T16:48:28Z</dcterms:created>
  <dcterms:modified xsi:type="dcterms:W3CDTF">2014-01-28T05:30:32Z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