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590088" cy="7304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8628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DCCDA0D-0779-4F36-B8A1-E34B3A3545A3}" type="datetimeFigureOut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12/19/2013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8628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AB9D79E-24EA-4D3A-96E1-971E4F218A98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55625"/>
            <a:ext cx="3652838" cy="273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959050" y="3469555"/>
            <a:ext cx="7671925" cy="32866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5428628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ACFD70AB-46CD-47D6-83EA-9F7CB6BFE44E}" type="datetimeFigureOut">
              <a:rPr/>
              <a:pPr lvl="0"/>
              <a:t>12/19/2013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5428628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B550B6EF-212A-4738-9D37-9E6221163B22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313" y="547550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8577" y="3469280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68625" y="555625"/>
            <a:ext cx="3652838" cy="273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241A35-4592-4D7A-AC98-5E4444DB7005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E46670-38B4-46BB-9B99-13229AD7B4E6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-179388"/>
            <a:ext cx="2073275" cy="68389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-179388"/>
            <a:ext cx="6069012" cy="68389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61CA2F-636C-4CDC-8F44-266312D7E596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E8C677-103F-433C-BF67-3709233823A5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2C4E21-B386-45E2-9633-09A170D17646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5C7FC1-B48F-436C-9CA4-293143A1227D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2715C3-4193-47C9-9A31-893C8D50D6D8}" type="slidenum">
              <a:rPr/>
              <a:pPr lvl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41C81-4AA3-46B5-8E2E-F2EDD0711FD3}" type="slidenum">
              <a:rPr/>
              <a:pPr lvl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F089ED-B985-42F7-A6D5-9F5E9E3AD1FD}" type="slidenum">
              <a:rPr/>
              <a:pPr lvl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88B12-8D2B-4613-99C1-7A0EDBFB32C1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C2C9C6-4D12-4B68-A04F-54B55924C2F7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2152080" y="-180000"/>
            <a:ext cx="6553799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10760" y="1080000"/>
            <a:ext cx="8229240" cy="55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620000" cy="79236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pic>
      <p:sp>
        <p:nvSpPr>
          <p:cNvPr id="5" name="Straight Connector 4"/>
          <p:cNvSpPr/>
          <p:nvPr/>
        </p:nvSpPr>
        <p:spPr>
          <a:xfrm>
            <a:off x="0" y="792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0" y="658692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0" y="0"/>
            <a:ext cx="9144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959600" y="6617880"/>
            <a:ext cx="112608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64832B03-E40C-4C92-AA9E-57AC35E7E2AF}" type="slidenum">
              <a:rPr/>
              <a:pPr lvl="0"/>
              <a:t>‹#›</a:t>
            </a:fld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440000" y="6617880"/>
            <a:ext cx="630000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10" name="Date Placeholder 9"/>
          <p:cNvSpPr txBox="1">
            <a:spLocks noGrp="1"/>
          </p:cNvSpPr>
          <p:nvPr>
            <p:ph type="dt" sz="half" idx="2"/>
          </p:nvPr>
        </p:nvSpPr>
        <p:spPr>
          <a:xfrm>
            <a:off x="180000" y="6627240"/>
            <a:ext cx="1080000" cy="23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Straight Connector 10"/>
          <p:cNvSpPr/>
          <p:nvPr/>
        </p:nvSpPr>
        <p:spPr>
          <a:xfrm>
            <a:off x="0" y="6858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3DEB3D"/>
          </a:solidFill>
          <a:latin typeface="Utopia" pitchFamily="34"/>
          <a:ea typeface="Gothic" pitchFamily="2"/>
          <a:cs typeface="Lucidasans" pitchFamily="2"/>
        </a:defRPr>
      </a:lvl1pPr>
    </p:titleStyle>
    <p:bodyStyle>
      <a:lvl1pPr marL="0" marR="0" lvl="0" indent="0" rtl="0">
        <a:buClr>
          <a:srgbClr val="008000"/>
        </a:buClr>
        <a:buSzPct val="40000"/>
        <a:buFont typeface="StarSymbol"/>
        <a:buChar char="●"/>
        <a:defRPr lang="en-US"/>
      </a:lvl1pPr>
      <a:lvl2pPr marL="0" marR="0" lvl="1" indent="0" rtl="0">
        <a:buClr>
          <a:srgbClr val="008000"/>
        </a:buClr>
        <a:buSzPct val="60000"/>
        <a:buFont typeface="Symbol"/>
        <a:buChar char=""/>
        <a:defRPr lang="en-US"/>
      </a:lvl2pPr>
      <a:lvl3pPr marL="0" marR="0" lvl="2" indent="0" rtl="0">
        <a:buClr>
          <a:srgbClr val="008000"/>
        </a:buClr>
        <a:buSzPct val="45000"/>
        <a:buFont typeface="StarSymbol"/>
        <a:buChar char="●"/>
        <a:defRPr lang="en-US"/>
      </a:lvl3pPr>
      <a:lvl4pPr marL="0" marR="0" lvl="3" indent="0" rtl="0">
        <a:buClr>
          <a:srgbClr val="008000"/>
        </a:buClr>
        <a:buSzPct val="45000"/>
        <a:buFont typeface="StarSymbol"/>
        <a:buChar char="●"/>
        <a:defRPr lang="en-US"/>
      </a:lvl4pPr>
      <a:lvl5pPr marL="0" marR="0" lvl="4" indent="0" rtl="0">
        <a:buClr>
          <a:srgbClr val="008000"/>
        </a:buClr>
        <a:buSzPct val="45000"/>
        <a:buFont typeface="StarSymbol"/>
        <a:buChar char="●"/>
        <a:defRPr lang="en-US"/>
      </a:lvl5pPr>
      <a:lvl6pPr marL="0" marR="0" lvl="5" indent="0" rtl="0">
        <a:buClr>
          <a:srgbClr val="008000"/>
        </a:buClr>
        <a:buSzPct val="45000"/>
        <a:buFont typeface="StarSymbol"/>
        <a:buChar char="●"/>
        <a:defRPr lang="en-US"/>
      </a:lvl6pPr>
      <a:lvl7pPr marL="0" marR="0" lvl="6" indent="0" rtl="0">
        <a:buClr>
          <a:srgbClr val="008000"/>
        </a:buClr>
        <a:buSzPct val="45000"/>
        <a:buFont typeface="StarSymbol"/>
        <a:buChar char="●"/>
        <a:defRPr lang="en-US"/>
      </a:lvl7pPr>
      <a:lvl8pPr marL="0" marR="0" lvl="7" indent="0" rtl="0">
        <a:buClr>
          <a:srgbClr val="008000"/>
        </a:buClr>
        <a:buSzPct val="45000"/>
        <a:buFont typeface="StarSymbol"/>
        <a:buChar char="●"/>
        <a:defRPr lang="en-US"/>
      </a:lvl8pPr>
      <a:lvl9pPr marL="0" marR="0" lvl="8" indent="0" rtl="0">
        <a:buClr>
          <a:srgbClr val="000000"/>
        </a:buClr>
        <a:buSzPct val="45000"/>
        <a:buFont typeface="StarSymbol"/>
        <a:buChar char="●"/>
        <a:defRPr lang="en-US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2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2 </a:t>
            </a: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2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F089ED-B985-42F7-A6D5-9F5E9E3AD1FD}" type="slidenum">
              <a:rPr lang="en-US" smtClean="0"/>
              <a:pPr lvl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Data Mining: Practical Machine Learning Tools &amp; Techniques (Chapter 2)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family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CFFA530-A789-4D22-A36C-5E77113E0F5A}" type="slidenum">
              <a:rPr/>
              <a:pPr lvl="0"/>
              <a:t>10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family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16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680" y="1828800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680" y="1828800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2514600" y="2514600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219320" y="2895479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12193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44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440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Steven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072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720" y="3428639"/>
            <a:ext cx="125928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Graham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8639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639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39625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44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44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Grace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396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396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Ray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479" y="1828800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479" y="1828800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22" name="Straight Connector 21"/>
          <p:cNvSpPr/>
          <p:nvPr/>
        </p:nvSpPr>
        <p:spPr>
          <a:xfrm>
            <a:off x="6629400" y="2514600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5334120" y="2895479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3341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24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240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5519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5519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Pippa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29" name="Freeform 28"/>
          <p:cNvSpPr/>
          <p:nvPr/>
        </p:nvSpPr>
        <p:spPr>
          <a:xfrm>
            <a:off x="7543799" y="3429000"/>
            <a:ext cx="114300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Brian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80773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040" y="3580919"/>
            <a:ext cx="609480" cy="381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040" y="3580919"/>
            <a:ext cx="60948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33" name="Straight Connector 32"/>
          <p:cNvSpPr/>
          <p:nvPr/>
        </p:nvSpPr>
        <p:spPr>
          <a:xfrm>
            <a:off x="4648320" y="4191120"/>
            <a:ext cx="0" cy="3808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3352680" y="4572000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3352680" y="4572000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19160" y="5105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9160" y="5105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Anna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360" y="5105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360" y="5105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Nikki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0" name="Straight Connector 39"/>
          <p:cNvSpPr/>
          <p:nvPr/>
        </p:nvSpPr>
        <p:spPr>
          <a:xfrm>
            <a:off x="6095880" y="4572000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1952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Peggy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6999" y="165959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Peter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amily tree represented as a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705962-192C-417E-808C-0473C2EEA179}" type="slidenum">
              <a:rPr/>
              <a:pPr lvl="0"/>
              <a:t>11</a:t>
            </a:fld>
            <a:endParaRPr lang="en-US"/>
          </a:p>
        </p:txBody>
      </p:sp>
      <p:sp>
        <p:nvSpPr>
          <p:cNvPr id="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101520"/>
            <a:ext cx="7543799" cy="97848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Family tree represented as a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599" y="1981080"/>
            <a:ext cx="6095881" cy="3684600"/>
            <a:chOff x="1371599" y="1981080"/>
            <a:chExt cx="6095881" cy="3684600"/>
          </a:xfrm>
        </p:grpSpPr>
        <p:sp>
          <p:nvSpPr>
            <p:cNvPr id="4" name="Freeform 3"/>
            <p:cNvSpPr/>
            <p:nvPr/>
          </p:nvSpPr>
          <p:spPr>
            <a:xfrm>
              <a:off x="594360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441972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895479" y="533088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371599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94360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41972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895479" y="499572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71599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94360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41972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95479" y="46609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71599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4360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41972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95479" y="432576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71599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94360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41972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895479" y="3990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71599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4360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41972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895479" y="36561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371599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94360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41972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95479" y="33210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71599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4360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41972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2895479" y="29862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71599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94360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41972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895479" y="265103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371599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94360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41972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895479" y="231624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71599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4360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41972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895479" y="198108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71599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1371599" y="5665679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1371599" y="1981080"/>
              <a:ext cx="0" cy="36845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7467479" y="1981080"/>
              <a:ext cx="0" cy="36845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1371599" y="2316240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1371599" y="1981080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“sister-of”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D04F1E-8CAD-441C-BC89-6FB9D83AB227}" type="slidenum">
              <a:rPr/>
              <a:pPr lvl="0"/>
              <a:t>12</a:t>
            </a:fld>
            <a:endParaRPr lang="en-US"/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“sister-of” relation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752479"/>
            <a:ext cx="3657600" cy="4599001"/>
            <a:chOff x="838080" y="1752479"/>
            <a:chExt cx="3657600" cy="4599001"/>
          </a:xfrm>
        </p:grpSpPr>
        <p:sp>
          <p:nvSpPr>
            <p:cNvPr id="4" name="Freeform 3"/>
            <p:cNvSpPr/>
            <p:nvPr/>
          </p:nvSpPr>
          <p:spPr>
            <a:xfrm>
              <a:off x="3463199" y="60166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2151720" y="60166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838080" y="60166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63199" y="568152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151720" y="568152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38080" y="568152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463199" y="534672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51720" y="534672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080" y="534672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63199" y="501156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51720" y="501156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838080" y="501156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463199" y="46767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151720" y="46767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38080" y="46767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463199" y="43419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51720" y="43419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8080" y="43419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463199" y="4006799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151720" y="4006799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8080" y="4006799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463199" y="3671999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51720" y="3671999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8080" y="3671999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463199" y="333684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51720" y="333684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8080" y="333684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463199" y="300204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151720" y="300204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38080" y="300204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463199" y="266688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151720" y="266688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838080" y="266688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463199" y="23320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51720" y="23320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38080" y="23320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463199" y="1752479"/>
              <a:ext cx="1032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151720" y="1752479"/>
              <a:ext cx="1311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838080" y="1752479"/>
              <a:ext cx="13136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8080" y="6351480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8080" y="1752479"/>
              <a:ext cx="0" cy="45990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4495680" y="1752479"/>
              <a:ext cx="0" cy="45990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38080" y="2332080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38080" y="1752479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35440" y="1752479"/>
            <a:ext cx="3722760" cy="2924281"/>
            <a:chOff x="4735440" y="1752479"/>
            <a:chExt cx="3722760" cy="2924281"/>
          </a:xfrm>
        </p:grpSpPr>
        <p:sp>
          <p:nvSpPr>
            <p:cNvPr id="49" name="Freeform 48"/>
            <p:cNvSpPr/>
            <p:nvPr/>
          </p:nvSpPr>
          <p:spPr>
            <a:xfrm>
              <a:off x="7408799" y="434196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35440" y="4341960"/>
              <a:ext cx="26733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408799" y="4006799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607212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73544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408799" y="3671999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07212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73544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408799" y="333684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07212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473544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08799" y="300204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7212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73544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408799" y="266688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607212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73544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408799" y="233208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7212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473544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408799" y="1752479"/>
              <a:ext cx="10490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607212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473544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4735440" y="4676760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4735440" y="1752479"/>
              <a:ext cx="0" cy="292428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58200" y="1752479"/>
              <a:ext cx="0" cy="292428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4735440" y="2332080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4735440" y="1752479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77" name="Straight Connector 76"/>
          <p:cNvSpPr/>
          <p:nvPr/>
        </p:nvSpPr>
        <p:spPr>
          <a:xfrm>
            <a:off x="6477119" y="4572000"/>
            <a:ext cx="304561" cy="76212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952880" y="5334120"/>
            <a:ext cx="408204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Closed-world assumption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full representation in on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F42560-CCBC-4290-985C-27D58F231EBE}" type="slidenum">
              <a:rPr/>
              <a:pPr lvl="0"/>
              <a:t>13</a:t>
            </a:fld>
            <a:endParaRPr lang="en-US"/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 full representation in one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0000" y="1600200"/>
            <a:ext cx="7918200" cy="2954160"/>
            <a:chOff x="540000" y="1600200"/>
            <a:chExt cx="7918200" cy="2954160"/>
          </a:xfrm>
        </p:grpSpPr>
        <p:sp>
          <p:nvSpPr>
            <p:cNvPr id="4" name="Freeform 3"/>
            <p:cNvSpPr/>
            <p:nvPr/>
          </p:nvSpPr>
          <p:spPr>
            <a:xfrm>
              <a:off x="6460559" y="39448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6460559" y="363995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460559" y="33354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460559" y="303047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6460559" y="272556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460559" y="24210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460559" y="21160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67839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67839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767839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67839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767839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67839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67839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1456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61456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61456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61456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61456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61456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61456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382880" y="21160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2184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78720" y="21160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23272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86719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078720" y="39448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78720" y="363995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78720" y="33354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78720" y="303047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078720" y="272556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078720" y="24210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23272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23272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3272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223272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23272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23272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86719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386719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386719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386719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86719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86719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382880" y="42498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40000" y="4249800"/>
              <a:ext cx="684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382880" y="39448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2184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540000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382880" y="363995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92184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40000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82880" y="33354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92184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40000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382880" y="303047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92184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40000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382880" y="272556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92184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40000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382880" y="24210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92184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40000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382880" y="1600200"/>
              <a:ext cx="107532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</a:t>
              </a:r>
              <a:b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of?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921840" y="1600200"/>
              <a:ext cx="3461039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40000" y="1600200"/>
              <a:ext cx="338184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540000" y="455436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54000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5820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540000" y="242100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160020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2116080"/>
              <a:ext cx="33818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7382880" y="2116080"/>
              <a:ext cx="10753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3921840" y="2116080"/>
              <a:ext cx="3461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3921840" y="1600200"/>
              <a:ext cx="0" cy="26496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738288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38080" y="5105520"/>
            <a:ext cx="7620120" cy="990360"/>
            <a:chOff x="838080" y="5105520"/>
            <a:chExt cx="7620120" cy="990360"/>
          </a:xfrm>
        </p:grpSpPr>
        <p:sp>
          <p:nvSpPr>
            <p:cNvPr id="83" name="Freeform 82"/>
            <p:cNvSpPr/>
            <p:nvPr/>
          </p:nvSpPr>
          <p:spPr>
            <a:xfrm>
              <a:off x="838080" y="5105520"/>
              <a:ext cx="7620120" cy="990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second person’s gender = female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first person’s parent = second person’s parent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sister-of = yes</a:t>
              </a: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080" y="51055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838080" y="609588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838080" y="5105520"/>
              <a:ext cx="0" cy="9903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8458200" y="5105520"/>
              <a:ext cx="0" cy="9903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ting a flat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BDB052-23AA-4968-A7B1-894315A9A67E}" type="slidenum">
              <a:rPr/>
              <a:pPr lvl="0"/>
              <a:t>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Generating a flat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52388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Process of flattening called “denormalization”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Several relations are joined together to make 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with any finite set of finite relations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Problematic: relationships without pre-specified number of objects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concept of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nuclear-family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Denormalization may produce spurious regularities that reflect structure of database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“supplier” predicts “supplier address”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“ancestor-of”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416EA10-DCC1-4FFF-A4B4-4E7A8E5F786C}" type="slidenum">
              <a:rPr/>
              <a:pPr lvl="0"/>
              <a:t>15</a:t>
            </a:fld>
            <a:endParaRPr lang="en-US"/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“ancestor-of” relation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752479"/>
            <a:ext cx="7620120" cy="3567241"/>
            <a:chOff x="838080" y="1752479"/>
            <a:chExt cx="7620120" cy="3567241"/>
          </a:xfrm>
        </p:grpSpPr>
        <p:sp>
          <p:nvSpPr>
            <p:cNvPr id="4" name="Freeform 3"/>
            <p:cNvSpPr/>
            <p:nvPr/>
          </p:nvSpPr>
          <p:spPr>
            <a:xfrm>
              <a:off x="7423200" y="47102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838080" y="4710240"/>
              <a:ext cx="6585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Other positive examples here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7423200" y="44053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534000" y="44053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214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90680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09248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79600" y="44053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670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65276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808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534000" y="41004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534000" y="3795839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534000" y="34909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34000" y="31860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534000" y="2881440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34000" y="25765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534000" y="22716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0680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0680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90680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90680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90680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90680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90680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214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7214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7214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7214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7214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14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721480" y="22716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7423200" y="22716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09248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279600" y="22716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467080" y="22716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65276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83808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279600" y="41004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279600" y="3795839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279600" y="34909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3279600" y="31860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279600" y="2881440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279600" y="25765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4670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4670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4670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670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4670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4670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65276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65276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65276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5276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65276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65276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23200" y="50148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38080" y="5014800"/>
              <a:ext cx="6585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7423200" y="41004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09248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83808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423200" y="3795839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09248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83808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7423200" y="34909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09248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3808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423200" y="31860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409248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83808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7423200" y="28814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409248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83808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423200" y="25765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409248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83808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7423200" y="1752479"/>
              <a:ext cx="10349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Ancestor of?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4092480" y="1752479"/>
              <a:ext cx="3330720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38080" y="1752479"/>
              <a:ext cx="32543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838080" y="531972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08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845820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838080" y="2576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838080" y="175247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838080" y="2271600"/>
              <a:ext cx="32544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7423200" y="2271600"/>
              <a:ext cx="1035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4092480" y="2271600"/>
              <a:ext cx="3330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742320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4092480" y="1752479"/>
              <a:ext cx="0" cy="295776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B8118F-BDF9-411C-9C09-321F04CB46AC}" type="slidenum">
              <a:rPr/>
              <a:pPr lvl="0"/>
              <a:t>16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62280"/>
            <a:ext cx="7543799" cy="97848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080" y="4062600"/>
            <a:ext cx="7925040" cy="2144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Appropriate techniques are known as “inductive logic programming”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Quinlan’s FOIL)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Problems: (a) noise and (b) computational complexity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00200" y="2386079"/>
            <a:ext cx="5943600" cy="1849681"/>
            <a:chOff x="1600200" y="2386079"/>
            <a:chExt cx="5943600" cy="1849681"/>
          </a:xfrm>
        </p:grpSpPr>
        <p:sp>
          <p:nvSpPr>
            <p:cNvPr id="5" name="Freeform 4"/>
            <p:cNvSpPr/>
            <p:nvPr/>
          </p:nvSpPr>
          <p:spPr>
            <a:xfrm>
              <a:off x="1600200" y="2386079"/>
              <a:ext cx="5943600" cy="1849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person1 is a parent of person2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person1 is an ancestor of person2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endParaRPr lang="en-US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person1 is a parent of person2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person2 is an ancestor of person3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person1 is an ancestor of person3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600200" y="2386079"/>
              <a:ext cx="59435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600200" y="4235760"/>
              <a:ext cx="59435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600200" y="2386079"/>
              <a:ext cx="0" cy="18496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43799" y="2386079"/>
              <a:ext cx="0" cy="18496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228600" y="1752479"/>
            <a:ext cx="8534520" cy="60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800" tIns="45720" rIns="91800" bIns="4572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38080" y="1752479"/>
            <a:ext cx="746784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2759" y="922319"/>
            <a:ext cx="7925040" cy="190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Infinite relations require recursion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ulti-instance Concep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3C5F318-1801-471C-A65F-75747338F2E1}" type="slidenum">
              <a:rPr/>
              <a:pPr lvl="0"/>
              <a:t>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Multi-instance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Each individual example comprises a </a:t>
            </a:r>
            <a:r>
              <a:rPr lang="en-US" i="1"/>
              <a:t>set</a:t>
            </a:r>
            <a:r>
              <a:rPr lang="en-US"/>
              <a:t> of instances</a:t>
            </a:r>
          </a:p>
          <a:p>
            <a:pPr lvl="1"/>
            <a:r>
              <a:rPr lang="en-US"/>
              <a:t>All instances are described by the same attributes</a:t>
            </a:r>
          </a:p>
          <a:p>
            <a:pPr lvl="1"/>
            <a:r>
              <a:rPr lang="en-US"/>
              <a:t>One or more instances within an example may be responsible for its classification</a:t>
            </a:r>
          </a:p>
          <a:p>
            <a:pPr lvl="0"/>
            <a:r>
              <a:rPr lang="en-US"/>
              <a:t>Goal of learning is still to produce a concept description</a:t>
            </a:r>
          </a:p>
          <a:p>
            <a:pPr lvl="0"/>
            <a:r>
              <a:rPr lang="en-US"/>
              <a:t>Important real world applications</a:t>
            </a:r>
          </a:p>
          <a:p>
            <a:pPr lvl="1"/>
            <a:r>
              <a:rPr lang="en-US"/>
              <a:t>e.g. drug activity prediction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n an attribut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5CC9A0-2884-41E3-81D4-742A563E7722}" type="slidenum">
              <a:rPr/>
              <a:pPr lvl="0"/>
              <a:t>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What’s in an attribute?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46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Each instance is described by a fixed predefined set of features, its “attributes”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number of attributes may vary in practice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solution: “irrelevant value” flag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Related problem: existence of an attribute may depend of value of another 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attribute types (“levels of measurement”):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and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299185-1081-4937-8E8F-E36FB7F0DEED}" type="slidenum">
              <a:rPr/>
              <a:pPr lvl="0"/>
              <a:t>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Nominal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040" y="1440000"/>
            <a:ext cx="844596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Values are distinct symbols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Values themselves serve only as labels or names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comes from the Latin word for 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attribute “outlook” from weather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Values: “sunny”,”overcast”, and “rainy”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 relation is implied among nominal values (no ordering or distance measure)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Only equality tests can be performed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put: Concepts, instances,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759285-8F04-4776-9F84-8F91EB8F33EF}" type="slidenum">
              <a:rPr/>
              <a:pPr lvl="0"/>
              <a:t>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Input: </a:t>
            </a:r>
            <a:r>
              <a:rPr lang="en-NZ" sz="2400"/>
              <a:t>Concepts, instances,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200" y="1260000"/>
            <a:ext cx="7903799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Terminology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What’s a concept?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Classification, association, clustering, numeric prediction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What’s in an example?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Relations, flat files, recursion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What’s in an attribute?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interval, ratio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Preparing the input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ARFF, attributes, missing values, getting to know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rdin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A06B23E-59D7-4A50-8C7C-2848F6AD3FCD}" type="slidenum">
              <a:rPr/>
              <a:pPr lvl="0"/>
              <a:t>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Ordinal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640000" cy="4582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Impose order on values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no distance between values defined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attribute “temperature” in weather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Values: “hot” &gt; “mild” &gt; “cool”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Note: addition and subtraction don’t make sense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 rule: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	temperature &lt; hot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Þ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play = yes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Distinction between nominal and ordinal not always clear (e.g. attribute “outlook”)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v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24B392-8842-4B30-8E65-6512C23D1076}" type="slidenum">
              <a:rPr/>
              <a:pPr lvl="0"/>
              <a:t>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Interval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Interval quantities are not only ordered but measured in fixed and equal units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 1: attribute “temperature” expressed in degrees Fahrenheit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 2: attribute “year”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Difference of two values makes sense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Sum or product doesn’t make sense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Zero point is not defined!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atio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89C8F7-03E8-4426-B009-F045B76F66DE}" type="slidenum">
              <a:rPr/>
              <a:pPr lvl="0"/>
              <a:t>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Ratio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7919"/>
            <a:ext cx="85068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Ratio quantities are ones for which the measurement scheme defines a zero point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attribute “distance”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Distance between an object and itself is zero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Ratio quantities are treated as real numbers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All mathematical operations are allowed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is there an “inherently” defined zero point?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Answer depends on scientific knowledge (e.g. Fahrenheit knew no lower limit to temperature)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types used in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6D2921-1417-4159-B349-DF005871E27B}" type="slidenum">
              <a:rPr/>
              <a:pPr lvl="0"/>
              <a:t>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Attribute types used in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440000"/>
            <a:ext cx="8097840" cy="496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schemes accommodate just two levels of measurement: nominal and ordinal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 attributes are also called “categorical”, ”enumerated”, or “discrete”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“enumerated” and “discrete” imply order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Special case: dichotomy (“boolean” attribute)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Ordinal attributes are called “numeric”, or “continuous”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“continuous” implies mathematical continuity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ta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88FBA1-9F39-4B5B-8DEC-854D31D1CBD3}" type="slidenum">
              <a:rPr/>
              <a:pPr lvl="0"/>
              <a:t>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1260000"/>
            <a:ext cx="7920000" cy="4149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 about the data that encodes background knowledge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Can be used to restrict search space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Examples: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Dimensional considerations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(i.e. expressions must be dimensionally correct)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Circular orderings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degrees in compass)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Partial orderings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generalization/specialization relations)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paring the 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471DCB-4D81-4B2B-B986-77FACC2490B9}" type="slidenum">
              <a:rPr/>
              <a:pPr lvl="0"/>
              <a:t>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Preparing the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0148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Denormalization is not the only issue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Problem: different data sources (e.g. sales department, customer billing department, …)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Differences: styles of record keeping, conventions, time periods, data aggregation, primary keys, errors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Data must be assembled, integrated, cleaned up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“Data warehouse”: consistent point of access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External data may be required (“overlay data”)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Critical: type and level of data aggregation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ARFF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F55488-5E1E-4CE2-A413-48F3843B7DBC}" type="slidenum">
              <a:rPr/>
              <a:pPr lvl="0"/>
              <a:t>26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ARFF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219320"/>
            <a:ext cx="7620120" cy="5016240"/>
            <a:chOff x="838080" y="1219320"/>
            <a:chExt cx="7620120" cy="5016240"/>
          </a:xfrm>
        </p:grpSpPr>
        <p:sp>
          <p:nvSpPr>
            <p:cNvPr id="4" name="Freeform 3"/>
            <p:cNvSpPr/>
            <p:nvPr/>
          </p:nvSpPr>
          <p:spPr>
            <a:xfrm>
              <a:off x="838080" y="1219320"/>
              <a:ext cx="7620120" cy="501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 ARFF file for weather data with some numeric features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@relation weather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outlook {sunny, overcast, rainy}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windy {true, false}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play? {yes, no}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sunny, 85, 85, false,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sunny, 80, 90, true,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overcast, 83, 86, false,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121932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623556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1219320"/>
              <a:ext cx="0" cy="50162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58200" y="1219320"/>
              <a:ext cx="0" cy="50162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ditional attribute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5058E5-FFB0-4C32-BEA8-4BE412CD0C95}" type="slidenum">
              <a:rPr/>
              <a:pPr lvl="0"/>
              <a:t>27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Additional attribute 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ARFF supports </a:t>
            </a:r>
            <a:r>
              <a:rPr lang="en-US" i="1"/>
              <a:t>string</a:t>
            </a:r>
            <a:r>
              <a:rPr lang="en-US"/>
              <a:t> attributes: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lvl="1" indent="0"/>
            <a:r>
              <a:rPr lang="en-US"/>
              <a:t>Similar to nominal attributes but list of values is not pre-specified</a:t>
            </a:r>
          </a:p>
          <a:p>
            <a:pPr marL="0" lvl="0" indent="0"/>
            <a:r>
              <a:rPr lang="en-US"/>
              <a:t>It also supports </a:t>
            </a:r>
            <a:r>
              <a:rPr lang="en-US" i="1"/>
              <a:t>date </a:t>
            </a:r>
            <a:r>
              <a:rPr lang="en-US"/>
              <a:t>attributes: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lvl="1" indent="0"/>
            <a:r>
              <a:rPr lang="en-US"/>
              <a:t>Uses the ISO-8601 combined date and time format </a:t>
            </a:r>
            <a:r>
              <a:rPr lang="en-US" i="1"/>
              <a:t>yyyy-MM-dd-THH:mm:ss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8440" y="1800000"/>
            <a:ext cx="4021560" cy="360000"/>
            <a:chOff x="1378440" y="1800000"/>
            <a:chExt cx="4021560" cy="360000"/>
          </a:xfrm>
        </p:grpSpPr>
        <p:sp>
          <p:nvSpPr>
            <p:cNvPr id="5" name="Freeform 4"/>
            <p:cNvSpPr/>
            <p:nvPr/>
          </p:nvSpPr>
          <p:spPr>
            <a:xfrm>
              <a:off x="1378440" y="1800000"/>
              <a:ext cx="402156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description string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378440" y="1800000"/>
              <a:ext cx="40215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440000" y="2160000"/>
              <a:ext cx="39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378440" y="180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5400000" y="180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0000" y="4320000"/>
            <a:ext cx="4021560" cy="360000"/>
            <a:chOff x="1440000" y="4320000"/>
            <a:chExt cx="4021560" cy="360000"/>
          </a:xfrm>
        </p:grpSpPr>
        <p:sp>
          <p:nvSpPr>
            <p:cNvPr id="11" name="Freeform 10"/>
            <p:cNvSpPr/>
            <p:nvPr/>
          </p:nvSpPr>
          <p:spPr>
            <a:xfrm>
              <a:off x="1440000" y="4320000"/>
              <a:ext cx="402156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today date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440000" y="4320000"/>
              <a:ext cx="40215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501560" y="4680000"/>
              <a:ext cx="39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440000" y="432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5461560" y="432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lational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329E54-46C7-4B68-A8DD-C23C65B44B84}" type="slidenum">
              <a:rPr/>
              <a:pPr lvl="0"/>
              <a:t>28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Relational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Allow multi-instance problems to be represented in ARFF format</a:t>
            </a:r>
          </a:p>
          <a:p>
            <a:pPr lvl="1"/>
            <a:r>
              <a:rPr lang="en-US"/>
              <a:t>The value of a relational attribute is a </a:t>
            </a:r>
            <a:r>
              <a:rPr lang="en-US" i="1"/>
              <a:t>separate</a:t>
            </a:r>
            <a:r>
              <a:rPr lang="en-US"/>
              <a:t> set of instances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1"/>
            <a:r>
              <a:rPr lang="en-US"/>
              <a:t>Nested attribute block gives the structure of the referenced instances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0000" y="3060000"/>
            <a:ext cx="7200000" cy="1800000"/>
            <a:chOff x="1440000" y="3060000"/>
            <a:chExt cx="7200000" cy="1800000"/>
          </a:xfrm>
        </p:grpSpPr>
        <p:sp>
          <p:nvSpPr>
            <p:cNvPr id="5" name="Freeform 4"/>
            <p:cNvSpPr/>
            <p:nvPr/>
          </p:nvSpPr>
          <p:spPr>
            <a:xfrm>
              <a:off x="1440000" y="3060000"/>
              <a:ext cx="7200000" cy="180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 relational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outlook { sunny, overcast, rainy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windy { true, false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@end bag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440000" y="3060000"/>
              <a:ext cx="720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550160" y="4860000"/>
              <a:ext cx="70898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40000" y="3060000"/>
              <a:ext cx="0" cy="180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640000" y="3060000"/>
              <a:ext cx="0" cy="180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ulti-instance AR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6F1A3D-13BC-4051-AEB4-45D1EC223974}" type="slidenum">
              <a:rPr/>
              <a:pPr lvl="0"/>
              <a:t>29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Mulit-instance ARFF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9879" y="923759"/>
            <a:ext cx="7620121" cy="5556241"/>
            <a:chOff x="839879" y="923759"/>
            <a:chExt cx="7620121" cy="5556241"/>
          </a:xfrm>
        </p:grpSpPr>
        <p:sp>
          <p:nvSpPr>
            <p:cNvPr id="4" name="Freeform 3"/>
            <p:cNvSpPr/>
            <p:nvPr/>
          </p:nvSpPr>
          <p:spPr>
            <a:xfrm>
              <a:off x="839879" y="923759"/>
              <a:ext cx="7620120" cy="555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 Multiple instance ARFF file for the weather 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@relation weather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bag_ID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{ 1, 2, 3, 4, 5, 6, 7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 relational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outlook {sunny, overcast, rainy}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windy {true, false</a:t>
              </a:r>
              <a:r>
                <a:rPr lang="en-US" sz="1700" b="1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}</a:t>
              </a:r>
            </a:p>
            <a:p>
              <a:pPr hangingPunct="0">
                <a:spcBef>
                  <a:spcPts val="422"/>
                </a:spcBef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smtClean="0"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</a:t>
              </a:r>
              <a:r>
                <a:rPr lang="en-US" sz="1700" b="1" smtClean="0"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end </a:t>
              </a:r>
              <a:r>
                <a:rPr lang="en-US" sz="1700" b="1" smtClean="0"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bag</a:t>
              </a:r>
              <a:endParaRPr lang="en-US" sz="17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play? {yes, no}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1, “sunny, 85, 85, false\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nsunny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80, 90, true”,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2, “overcast, 83, 86, false\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nrainy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70, 96, false”,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9879" y="923759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64800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923759"/>
              <a:ext cx="0" cy="5556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60000" y="923759"/>
              <a:ext cx="0" cy="5556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rmi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EA06B7-2BE5-4E1F-A3D8-134D541F3C0E}" type="slidenum">
              <a:rPr/>
              <a:pPr lvl="0"/>
              <a:t>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790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Components of the input: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Concepts: kinds of things that can be learned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Aim: intelligible and operational concept description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Instances: the individual, independent examples of a concept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Note: more complicated forms of input are possible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Attributes: measuring aspects of an instance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We will focus on nominal and numeric ones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ars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D41441F-D22C-44D0-8DAA-7BAF6B0F9CE8}" type="slidenum">
              <a:rPr/>
              <a:pPr lvl="0"/>
              <a:t>30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Sparse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00000"/>
            <a:ext cx="8820000" cy="5580360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In some applications most attribute values in a dataset are zero</a:t>
            </a:r>
          </a:p>
          <a:p>
            <a:pPr marL="0" lvl="1" indent="0"/>
            <a:r>
              <a:rPr lang="en-US" sz="2400"/>
              <a:t>E.g.: word counts in a text categorization problem</a:t>
            </a:r>
          </a:p>
          <a:p>
            <a:pPr marL="0" lvl="0" indent="0"/>
            <a:r>
              <a:rPr lang="en-US"/>
              <a:t>ARFF supports sparse data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lvl="0" indent="0"/>
            <a:r>
              <a:rPr lang="en-US"/>
              <a:t>This also works for nominal attributes (where the first value corresponds to “zero”)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439" y="3240000"/>
            <a:ext cx="5641561" cy="720000"/>
            <a:chOff x="838439" y="3240000"/>
            <a:chExt cx="5641561" cy="720000"/>
          </a:xfrm>
        </p:grpSpPr>
        <p:sp>
          <p:nvSpPr>
            <p:cNvPr id="5" name="Freeform 4"/>
            <p:cNvSpPr/>
            <p:nvPr/>
          </p:nvSpPr>
          <p:spPr>
            <a:xfrm>
              <a:off x="838439" y="324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0, 26, 0,  0, 0 ,0, 63, 0, 0, 0, “class A”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0,  0, 0, 42, 0, 0,  0, 0, 0, 0, “class B”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439" y="3240000"/>
              <a:ext cx="564156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24840" y="3960000"/>
              <a:ext cx="55551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38439" y="324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480000" y="324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439" y="4140000"/>
            <a:ext cx="5641561" cy="720000"/>
            <a:chOff x="838439" y="4140000"/>
            <a:chExt cx="5641561" cy="720000"/>
          </a:xfrm>
        </p:grpSpPr>
        <p:sp>
          <p:nvSpPr>
            <p:cNvPr id="11" name="Freeform 10"/>
            <p:cNvSpPr/>
            <p:nvPr/>
          </p:nvSpPr>
          <p:spPr>
            <a:xfrm>
              <a:off x="838439" y="414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{1 26, 6 63, 10 “class A”}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{3 42, 10 “class B”}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838439" y="4140000"/>
              <a:ext cx="564156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924840" y="4860000"/>
              <a:ext cx="55551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838439" y="414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6480000" y="414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F512EB-56F6-4A4D-89BD-24A874076CDD}" type="slidenum">
              <a:rPr/>
              <a:pPr lvl="0"/>
              <a:t>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Attribute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00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Interpretation of attribute types in ARFF depends on learning scheme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Numeric attributes are interpreted as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ordinal scales if less-than and greater-than are used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ratio scales if distance calculations are performed (normalization/standardization may be required)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Instance-based schemes define distance between nominal values (0 if values are equal, 1 otherwise)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Integers in some given data file: nominal, ordinal, or ratio scale?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vs. ord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DA8A35-D232-4D2F-907F-3B645B430529}" type="slidenum">
              <a:rPr/>
              <a:pPr lvl="0"/>
              <a:t>32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Nominal vs. ordinal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128484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Attribute “age” nominal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Attribute “age” ordinal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“young” &lt; “pre-presbyopic” &lt; “presbyopic”)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0000" y="1980000"/>
            <a:ext cx="6324479" cy="1793880"/>
            <a:chOff x="1260000" y="1980000"/>
            <a:chExt cx="6324479" cy="1793880"/>
          </a:xfrm>
        </p:grpSpPr>
        <p:sp>
          <p:nvSpPr>
            <p:cNvPr id="5" name="Freeform 4"/>
            <p:cNvSpPr/>
            <p:nvPr/>
          </p:nvSpPr>
          <p:spPr>
            <a:xfrm>
              <a:off x="1260000" y="1980000"/>
              <a:ext cx="6324479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482400" marR="0" lvl="0" indent="-48240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482400" algn="l"/>
                  <a:tab pos="1396800" algn="l"/>
                  <a:tab pos="2311200" algn="l"/>
                  <a:tab pos="3225599" algn="l"/>
                  <a:tab pos="4140000" algn="l"/>
                  <a:tab pos="5054400" algn="l"/>
                  <a:tab pos="5968799" algn="l"/>
                  <a:tab pos="6883199" algn="l"/>
                  <a:tab pos="7797600" algn="l"/>
                  <a:tab pos="8712000" algn="l"/>
                  <a:tab pos="9626400" algn="l"/>
                  <a:tab pos="105408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  <a:p>
              <a:pPr marL="482400" marR="0" lvl="0" indent="-48240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482400" algn="l"/>
                  <a:tab pos="1396800" algn="l"/>
                  <a:tab pos="2311200" algn="l"/>
                  <a:tab pos="3225599" algn="l"/>
                  <a:tab pos="4140000" algn="l"/>
                  <a:tab pos="5054400" algn="l"/>
                  <a:tab pos="5968799" algn="l"/>
                  <a:tab pos="6883199" algn="l"/>
                  <a:tab pos="7797600" algn="l"/>
                  <a:tab pos="8712000" algn="l"/>
                  <a:tab pos="9626400" algn="l"/>
                  <a:tab pos="105408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pre-presbyopic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1980000"/>
              <a:ext cx="63244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3773880"/>
              <a:ext cx="63244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198000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84479" y="198000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0000" y="5040000"/>
            <a:ext cx="6324840" cy="914400"/>
            <a:chOff x="1260000" y="5040000"/>
            <a:chExt cx="6324840" cy="914400"/>
          </a:xfrm>
        </p:grpSpPr>
        <p:sp>
          <p:nvSpPr>
            <p:cNvPr id="11" name="Freeform 10"/>
            <p:cNvSpPr/>
            <p:nvPr/>
          </p:nvSpPr>
          <p:spPr>
            <a:xfrm>
              <a:off x="1260000" y="5040000"/>
              <a:ext cx="632484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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pre-presbyopic and astigmatic = no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260000" y="5040000"/>
              <a:ext cx="63248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260000" y="5954400"/>
              <a:ext cx="63248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260000" y="50400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584840" y="50400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88E51E-CDB1-4292-93AE-06DA9D7B6C83}" type="slidenum">
              <a:rPr/>
              <a:pPr lvl="0"/>
              <a:t>33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Missing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8640000" cy="4375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Frequently indicated by out-of-range entries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Types: unknown, unrecorded, irrelevant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Reasons: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malfunctioning equipment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changes in experimental design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collation of different datasets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measurement not possible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Missing value may have significance in itself (e.g. missing test in a medical examination)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schemes assume that is not the case: “missing” may need to be coded as additional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accurat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31D7DB2-DA51-40EA-90A3-B2F2B2D8A8BC}" type="slidenum">
              <a:rPr/>
              <a:pPr lvl="0"/>
              <a:t>34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Inaccurate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46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Reason: data has not been collected for mining 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Result: errors and omissions that don’t affect original purpose of data (e.g. age of customer)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Typographical errors in nominal attributes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values need to be checked for consistency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Typographical and measurement errors in numeric attributes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outliers need to be identified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Errors may be deliberate (e.g. wrong zip codes)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Other problems: duplicates, stale 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tting to know th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C8A73C-5D9D-4DD0-8C37-CF37D77587EF}" type="slidenum">
              <a:rPr/>
              <a:pPr lvl="0"/>
              <a:t>35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Getting to know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676519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Simple visualization tools are very useful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 attributes: histograms (Distribution consistent with background knowledge?)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Numeric attributes: graphs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(Any obvious outliers?)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2-D and 3-D plots show dependencies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Need to consult domain experts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Too much data to inspect? Take a sample!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a concep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C8183-6469-4569-9AFB-90248CDAAEB5}" type="slidenum">
              <a:rPr/>
              <a:pPr lvl="0"/>
              <a:t>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What’s a concept?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00" y="1097640"/>
            <a:ext cx="7543799" cy="4911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Styles of learning: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predicting a discrete class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Association learning: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detecting associations between features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Clustering: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grouping similar instances into clusters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Numeric prediction: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predicting a numeric quantity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Concept: thing to be learned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Concept description: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output of learning scheme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0AD0E8-3EC5-490A-BF3B-ADC81255E5BC}" type="slidenum">
              <a:rPr/>
              <a:pPr lvl="0"/>
              <a:t>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Classification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44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 problems: weather data, contact lenses, irises, labor negotiations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 is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supervised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Scheme is provided with actual outcome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Outcome is called the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of the example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 success on fresh data for which class labels are known (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test data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practice success is often measured subjectively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sociation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666679-F4ED-4D3C-9C91-A64B9D8EC5D7}" type="slidenum">
              <a:rPr/>
              <a:pPr lvl="0"/>
              <a:t>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Association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57119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Can be applied if no class is specified and any kind of structure is considered “interesting”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Difference </a:t>
            </a:r>
            <a:r>
              <a:rPr lang="en-US" sz="2800" dirty="0" smtClean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from</a:t>
            </a:r>
            <a:r>
              <a:rPr lang="en-US" sz="28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Can predict any attribute’s value, not just the class, and more than one attribute’s value at a time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Hence: far more association rules than classification rules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Thus: constraints are necessary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Minimum coverage and minimum accuracy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ust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3F59FB-20AD-4D7F-AD66-64B0A8F2BA12}" type="slidenum">
              <a:rPr/>
              <a:pPr lvl="0"/>
              <a:t>7</a:t>
            </a:fld>
            <a:endParaRPr lang="en-US"/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1430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Finding groups of items that are similar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Clustering is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unsupervised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class of an example is not known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Success often measured subjectively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0000" y="3240000"/>
            <a:ext cx="7467479" cy="3047760"/>
            <a:chOff x="540000" y="3240000"/>
            <a:chExt cx="7467479" cy="3047760"/>
          </a:xfrm>
        </p:grpSpPr>
        <p:sp>
          <p:nvSpPr>
            <p:cNvPr id="5" name="Freeform 4"/>
            <p:cNvSpPr/>
            <p:nvPr/>
          </p:nvSpPr>
          <p:spPr>
            <a:xfrm>
              <a:off x="6496199" y="59832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1680" y="59832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918240" y="59832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84440" y="59832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167120" y="59832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0000" y="59832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96199" y="50688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51680" y="50688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18240" y="50688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84440" y="50688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67120" y="50688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0000" y="50688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496199" y="4154399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51680" y="4154399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18240" y="4154399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84440" y="4154399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7120" y="4154399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0000" y="4154399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496199" y="56782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251680" y="56782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18240" y="56782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84440" y="56782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167120" y="56782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0000" y="56782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000" y="53733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47638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0000" y="44589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0000" y="38494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000" y="35445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40000" y="32400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496199" y="53733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251680" y="53733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918240" y="53733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584440" y="53733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167120" y="53733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496199" y="47638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51680" y="47638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18240" y="47638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84440" y="47638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167120" y="47638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496199" y="44589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51680" y="44589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18240" y="44589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84440" y="44589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167120" y="44589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6199" y="38494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51680" y="38494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18240" y="38494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584440" y="38494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167120" y="38494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496199" y="35445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251680" y="35445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18240" y="35445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584440" y="35445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67120" y="35445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496199" y="32400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51680" y="32400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918240" y="32400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584440" y="32400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167120" y="32400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007479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8007479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8007479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8007479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8007479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8007479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007479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007479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007479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007479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1167120" y="32400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32400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167120" y="6287759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540000" y="6287759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540000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540000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540000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540000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540000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540000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540000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540000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540000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1167120" y="35445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80000" y="3556800"/>
            <a:ext cx="1447919" cy="2743200"/>
            <a:chOff x="6480000" y="3556800"/>
            <a:chExt cx="1447919" cy="2743200"/>
          </a:xfrm>
        </p:grpSpPr>
        <p:sp>
          <p:nvSpPr>
            <p:cNvPr id="91" name="Straight Connector 90"/>
            <p:cNvSpPr/>
            <p:nvPr/>
          </p:nvSpPr>
          <p:spPr>
            <a:xfrm>
              <a:off x="6480360" y="3556800"/>
              <a:ext cx="1447559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 flipH="1">
              <a:off x="6480000" y="3556800"/>
              <a:ext cx="1447560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umeric predi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BEFB024-471E-4B81-93EF-7BD215F42B50}" type="slidenum">
              <a:rPr/>
              <a:pPr lvl="0"/>
              <a:t>8</a:t>
            </a:fld>
            <a:endParaRPr lang="en-US"/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Numeric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200" y="10800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Variant of classification learning where “class” is numeric (also called “regression”)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Learning is supervised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Scheme is being provided with target value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 success on test data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0000" y="3780000"/>
            <a:ext cx="7620120" cy="2009520"/>
            <a:chOff x="900000" y="3780000"/>
            <a:chExt cx="7620120" cy="2009520"/>
          </a:xfrm>
        </p:grpSpPr>
        <p:sp>
          <p:nvSpPr>
            <p:cNvPr id="5" name="Freeform 4"/>
            <p:cNvSpPr/>
            <p:nvPr/>
          </p:nvSpPr>
          <p:spPr>
            <a:xfrm>
              <a:off x="6995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548320" y="545472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948120" y="545472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423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900000" y="545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95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548320" y="5119559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948120" y="5119559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23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0000" y="511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95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55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548320" y="4784759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48120" y="4784759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423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0000" y="4784759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95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548320" y="444996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948120" y="444996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23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00000" y="444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95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48320" y="4114800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48120" y="4114800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423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00000" y="411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95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Play-time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548320" y="378000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20" y="378000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23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900000" y="378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900000" y="5789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90000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52012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900000" y="41148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900000" y="37800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n an exampl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927470-48E0-458B-AC83-4EB8FABA2407}" type="slidenum">
              <a:rPr/>
              <a:pPr lvl="0"/>
              <a:t>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What’s in an example?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2160" y="1080000"/>
            <a:ext cx="827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Instance: specific type of example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Thing to be classified, associated, or clustered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Individual, independent example of target concept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Characterized by a predetermined set of attributes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Input to learning scheme: set of instances/dataset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Represented as a single relation/flat file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Rather restricted form of input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 relationships between objects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common form in practical data mining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2419</Words>
  <Application>Microsoft Office PowerPoint</Application>
  <PresentationFormat>On-screen Show (4:3)</PresentationFormat>
  <Paragraphs>689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416</vt:lpstr>
      <vt:lpstr>Slide 1</vt:lpstr>
      <vt:lpstr>Input: Concepts, instances, attributes</vt:lpstr>
      <vt:lpstr>Terminology</vt:lpstr>
      <vt:lpstr>What’s a concept?</vt:lpstr>
      <vt:lpstr>Classification learning</vt:lpstr>
      <vt:lpstr>Association learning</vt:lpstr>
      <vt:lpstr>Clustering</vt:lpstr>
      <vt:lpstr>Numeric prediction</vt:lpstr>
      <vt:lpstr>What’s in an example?</vt:lpstr>
      <vt:lpstr>A family tree</vt:lpstr>
      <vt:lpstr>Family tree represented as a table</vt:lpstr>
      <vt:lpstr>The “sister-of” relation</vt:lpstr>
      <vt:lpstr>A full representation in one table</vt:lpstr>
      <vt:lpstr>Generating a flat file</vt:lpstr>
      <vt:lpstr>The “ancestor-of” relation</vt:lpstr>
      <vt:lpstr>Recursion</vt:lpstr>
      <vt:lpstr>Multi-instance Concepts</vt:lpstr>
      <vt:lpstr>What’s in an attribute?</vt:lpstr>
      <vt:lpstr>Nominal quantities</vt:lpstr>
      <vt:lpstr>Ordinal quantities</vt:lpstr>
      <vt:lpstr>Interval quantities</vt:lpstr>
      <vt:lpstr>Ratio quantities</vt:lpstr>
      <vt:lpstr>Attribute types used in practice</vt:lpstr>
      <vt:lpstr>Metadata</vt:lpstr>
      <vt:lpstr>Preparing the input</vt:lpstr>
      <vt:lpstr>The ARFF format</vt:lpstr>
      <vt:lpstr>Additional attribute types</vt:lpstr>
      <vt:lpstr>Relational attributes</vt:lpstr>
      <vt:lpstr>Mulit-instance ARFF</vt:lpstr>
      <vt:lpstr>Sparse data</vt:lpstr>
      <vt:lpstr>Attribute types</vt:lpstr>
      <vt:lpstr>Nominal vs. ordinal</vt:lpstr>
      <vt:lpstr>Missing values</vt:lpstr>
      <vt:lpstr>Inaccurate values</vt:lpstr>
      <vt:lpstr>Getting to know the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Eibe Frank</dc:creator>
  <cp:lastModifiedBy>Khaled</cp:lastModifiedBy>
  <cp:revision>40</cp:revision>
  <dcterms:created xsi:type="dcterms:W3CDTF">2006-02-23T09:53:17Z</dcterms:created>
  <dcterms:modified xsi:type="dcterms:W3CDTF">2014-01-28T05:26:22Z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