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6"/>
  </p:notesMasterIdLst>
  <p:handoutMasterIdLst>
    <p:handoutMasterId r:id="rId4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9144000" cy="6858000" type="screen4x3"/>
  <p:notesSz cx="7304088" cy="95900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3460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459AC3E2-3062-42C7-B3E2-9AB9DAB698F7}" type="datetimeFigureOut">
              <a:t>12/19/2013</a:t>
            </a:fld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56E07A0A-6D96-48CA-A7E7-D1A55906ACD8}" type="slidenum">
              <a:t>‹#›</a:t>
            </a:fld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254600" y="728640"/>
            <a:ext cx="4794840" cy="359604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30440" y="4555440"/>
            <a:ext cx="5843160" cy="431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13460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fld id="{09D08453-53B1-41D1-9C48-BBD44DB452C9}" type="datetimeFigureOut">
              <a:t>12/19/2013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fld id="{15EE5918-3CD1-48DB-B07F-F7AEB477985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n-US" sz="1200" b="0" i="0" u="none" strike="noStrike" baseline="0">
        <a:ln>
          <a:noFill/>
        </a:ln>
        <a:solidFill>
          <a:srgbClr val="000000"/>
        </a:solidFill>
        <a:latin typeface="Times New Roman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3880" y="71892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080" y="4555080"/>
            <a:ext cx="584316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3880" y="719280"/>
            <a:ext cx="4794120" cy="35960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3880" y="719280"/>
            <a:ext cx="4794120" cy="35960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7160" y="718560"/>
            <a:ext cx="4869720" cy="359676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3440" y="4555080"/>
            <a:ext cx="5356440" cy="431640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7160" y="718560"/>
            <a:ext cx="4869720" cy="359676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3440" y="4555080"/>
            <a:ext cx="5356440" cy="431640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7160" y="718560"/>
            <a:ext cx="4869720" cy="359676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3440" y="4555080"/>
            <a:ext cx="5356440" cy="431640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7160" y="718560"/>
            <a:ext cx="4869720" cy="359676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3440" y="4555080"/>
            <a:ext cx="5356440" cy="431640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3880" y="719280"/>
            <a:ext cx="4794120" cy="35960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3880" y="719280"/>
            <a:ext cx="4794120" cy="35960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3880" y="719280"/>
            <a:ext cx="4794120" cy="35960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3880" y="719280"/>
            <a:ext cx="4794120" cy="35960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3880" y="719280"/>
            <a:ext cx="4794120" cy="35960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3880" y="719280"/>
            <a:ext cx="4794120" cy="35960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3880" y="719280"/>
            <a:ext cx="4794120" cy="35960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3880" y="719280"/>
            <a:ext cx="4794120" cy="35960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3880" y="719280"/>
            <a:ext cx="4794120" cy="35960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7160" y="718560"/>
            <a:ext cx="4869720" cy="359676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3440" y="4555080"/>
            <a:ext cx="5356440" cy="431640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7160" y="718560"/>
            <a:ext cx="4869720" cy="359676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3440" y="4555080"/>
            <a:ext cx="5356440" cy="431640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7160" y="718560"/>
            <a:ext cx="4869720" cy="359676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3440" y="4555080"/>
            <a:ext cx="5356440" cy="431640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7160" y="718560"/>
            <a:ext cx="4869720" cy="359676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3440" y="4555080"/>
            <a:ext cx="5356440" cy="431640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7160" y="718560"/>
            <a:ext cx="4869720" cy="359676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3440" y="4555080"/>
            <a:ext cx="5356440" cy="431640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7160" y="718560"/>
            <a:ext cx="4869720" cy="359676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3440" y="4555080"/>
            <a:ext cx="5356440" cy="431640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7160" y="718560"/>
            <a:ext cx="4869720" cy="359676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3440" y="4555080"/>
            <a:ext cx="5356440" cy="431640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3880" y="719280"/>
            <a:ext cx="4794120" cy="35960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3880" y="719280"/>
            <a:ext cx="4794120" cy="35960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3880" y="719280"/>
            <a:ext cx="4794120" cy="35960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3880" y="719280"/>
            <a:ext cx="4794120" cy="35960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3880" y="719280"/>
            <a:ext cx="4794120" cy="35960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7160" y="718560"/>
            <a:ext cx="4869720" cy="359676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3440" y="4555080"/>
            <a:ext cx="5356440" cy="431640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7160" y="718560"/>
            <a:ext cx="4869720" cy="359676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3440" y="4555080"/>
            <a:ext cx="5356440" cy="431640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7160" y="718560"/>
            <a:ext cx="4869720" cy="359676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3440" y="4555080"/>
            <a:ext cx="5356440" cy="431640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7160" y="718560"/>
            <a:ext cx="4869720" cy="359676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3440" y="4555080"/>
            <a:ext cx="5356440" cy="431640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7160" y="718560"/>
            <a:ext cx="4869720" cy="359676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3440" y="4555080"/>
            <a:ext cx="5356440" cy="431640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17160" y="718560"/>
            <a:ext cx="4869720" cy="359676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3440" y="4555080"/>
            <a:ext cx="5356440" cy="4316400"/>
          </a:xfrm>
        </p:spPr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>
            <a:spAutoFit/>
          </a:bodyPr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88A2E4C-A741-4E86-8E8F-00A8D4E00FE6}" type="slidenum"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6347E76-DC96-405C-B7EC-BF3226170F1B}" type="slidenum"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2575" y="-179388"/>
            <a:ext cx="2073275" cy="68389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63" y="-179388"/>
            <a:ext cx="6069012" cy="68389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FE1C72A-BA58-40F5-89F5-749F462A647B}" type="slidenum"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747D0B1-8DBD-4BF1-85F7-BD6FE2F54A90}" type="slidenum"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C0AD1DC-348D-4819-8457-1C2FA14AB745}" type="slidenum"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079500"/>
            <a:ext cx="4038600" cy="5580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2163" y="1079500"/>
            <a:ext cx="4038600" cy="5580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75DC179-6392-4EF7-B176-6C7492BD8CE9}" type="slidenum"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8D8BBBF-7590-4BED-9366-838E87401A02}" type="slidenum"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DC3C276-32BF-430F-808F-AE72E94D7AA4}" type="slidenum"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C653CAF-7FF7-490F-B97D-37BD951B1192}" type="slidenum"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110C568-6B87-4A01-B332-B49F9370EB69}" type="slidenum"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83F0C6B-D894-4F75-89A9-7CF3323D28B7}" type="slidenum"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2152080" y="-180000"/>
            <a:ext cx="6553799" cy="1145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10760" y="1080000"/>
            <a:ext cx="8229240" cy="55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  <a:p>
            <a:pPr lvl="7"/>
            <a:r>
              <a:rPr lang="en-US"/>
              <a:t>Eighth Outline Level</a:t>
            </a:r>
          </a:p>
          <a:p>
            <a:pPr lvl="8"/>
            <a:r>
              <a:rPr lang="en-US"/>
              <a:t>Ninth Outline Level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13" cstate="print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1620000" cy="792360"/>
          </a:xfrm>
          <a:prstGeom prst="rect">
            <a:avLst/>
          </a:prstGeom>
          <a:solidFill>
            <a:srgbClr val="FFFF99"/>
          </a:solidFill>
          <a:ln>
            <a:noFill/>
          </a:ln>
        </p:spPr>
      </p:pic>
      <p:sp>
        <p:nvSpPr>
          <p:cNvPr id="5" name="Straight Connector 4"/>
          <p:cNvSpPr/>
          <p:nvPr/>
        </p:nvSpPr>
        <p:spPr>
          <a:xfrm>
            <a:off x="0" y="792000"/>
            <a:ext cx="9180000" cy="0"/>
          </a:xfrm>
          <a:prstGeom prst="line">
            <a:avLst/>
          </a:prstGeom>
          <a:ln w="25400">
            <a:solidFill>
              <a:srgbClr val="FFFF99"/>
            </a:solidFill>
            <a:prstDash val="solid"/>
          </a:ln>
        </p:spPr>
        <p:txBody>
          <a:bodyPr lIns="0" tIns="0" rIns="0" bIns="0" anchor="ctr" anchorCtr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6" name="Straight Connector 5"/>
          <p:cNvSpPr/>
          <p:nvPr/>
        </p:nvSpPr>
        <p:spPr>
          <a:xfrm>
            <a:off x="0" y="6586920"/>
            <a:ext cx="9180000" cy="0"/>
          </a:xfrm>
          <a:prstGeom prst="line">
            <a:avLst/>
          </a:prstGeom>
          <a:ln w="25400">
            <a:solidFill>
              <a:srgbClr val="FFFF99"/>
            </a:solidFill>
            <a:prstDash val="solid"/>
          </a:ln>
        </p:spPr>
        <p:txBody>
          <a:bodyPr lIns="0" tIns="0" rIns="0" bIns="0" anchor="ctr" anchorCtr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7" name="Straight Connector 6"/>
          <p:cNvSpPr/>
          <p:nvPr/>
        </p:nvSpPr>
        <p:spPr>
          <a:xfrm>
            <a:off x="0" y="0"/>
            <a:ext cx="9144000" cy="0"/>
          </a:xfrm>
          <a:prstGeom prst="line">
            <a:avLst/>
          </a:prstGeom>
          <a:ln w="25400">
            <a:solidFill>
              <a:srgbClr val="FFFF99"/>
            </a:solidFill>
            <a:prstDash val="solid"/>
          </a:ln>
        </p:spPr>
        <p:txBody>
          <a:bodyPr lIns="0" tIns="0" rIns="0" bIns="0" anchor="ctr" anchorCtr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4"/>
          </p:nvPr>
        </p:nvSpPr>
        <p:spPr>
          <a:xfrm>
            <a:off x="7959600" y="6617880"/>
            <a:ext cx="1126080" cy="240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FFFF99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fld id="{DC6EEA00-70AB-469C-9626-BE0C543C50A5}" type="slidenum">
              <a:t>‹#›</a:t>
            </a:fld>
            <a:endParaRPr lang="en-US"/>
          </a:p>
        </p:txBody>
      </p:sp>
      <p:sp>
        <p:nvSpPr>
          <p:cNvPr id="9" name="Footer Placeholder 8"/>
          <p:cNvSpPr txBox="1">
            <a:spLocks noGrp="1"/>
          </p:cNvSpPr>
          <p:nvPr>
            <p:ph type="ftr" sz="quarter" idx="3"/>
          </p:nvPr>
        </p:nvSpPr>
        <p:spPr>
          <a:xfrm>
            <a:off x="1440000" y="6617880"/>
            <a:ext cx="6300000" cy="240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FFFF99"/>
                </a:solidFill>
                <a:latin typeface="Utopia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Date Placeholder 9"/>
          <p:cNvSpPr txBox="1">
            <a:spLocks noGrp="1"/>
          </p:cNvSpPr>
          <p:nvPr>
            <p:ph type="dt" sz="half" idx="2"/>
          </p:nvPr>
        </p:nvSpPr>
        <p:spPr>
          <a:xfrm>
            <a:off x="180000" y="6627240"/>
            <a:ext cx="1080000" cy="2307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FFFF99"/>
                </a:solidFill>
                <a:latin typeface="Utopia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1" name="Straight Connector 10"/>
          <p:cNvSpPr/>
          <p:nvPr/>
        </p:nvSpPr>
        <p:spPr>
          <a:xfrm>
            <a:off x="0" y="6858000"/>
            <a:ext cx="9180000" cy="0"/>
          </a:xfrm>
          <a:prstGeom prst="line">
            <a:avLst/>
          </a:prstGeom>
          <a:ln w="25400">
            <a:solidFill>
              <a:srgbClr val="FFFF99"/>
            </a:solidFill>
            <a:prstDash val="solid"/>
          </a:ln>
        </p:spPr>
        <p:txBody>
          <a:bodyPr lIns="0" tIns="0" rIns="0" bIns="0" anchor="ctr" anchorCtr="1"/>
          <a:lstStyle>
            <a:defPPr lvl="0">
              <a:buClr>
                <a:srgbClr val="000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0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solidFill>
                <a:srgbClr val="000000"/>
              </a:solidFill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marL="0" marR="0" lvl="0" indent="0" algn="l" rtl="0" hangingPunct="0">
        <a:lnSpc>
          <a:spcPct val="100000"/>
        </a:lnSpc>
        <a:spcBef>
          <a:spcPts val="0"/>
        </a:spcBef>
        <a:spcAft>
          <a:spcPts val="0"/>
        </a:spcAft>
        <a:buNone/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baseline="0">
          <a:ln>
            <a:noFill/>
          </a:ln>
          <a:solidFill>
            <a:srgbClr val="3DEB3D"/>
          </a:solidFill>
          <a:latin typeface="Utopia" pitchFamily="34"/>
          <a:ea typeface="Gothic" pitchFamily="2"/>
          <a:cs typeface="Lucidasans" pitchFamily="2"/>
        </a:defRPr>
      </a:lvl1pPr>
    </p:titleStyle>
    <p:bodyStyle>
      <a:lvl1pPr marL="0" marR="0" lvl="0" indent="0" rtl="0">
        <a:buClr>
          <a:srgbClr val="008000"/>
        </a:buClr>
        <a:buSzPct val="40000"/>
        <a:buFont typeface="StarSymbol"/>
        <a:buChar char="●"/>
        <a:defRPr lang="en-US"/>
      </a:lvl1pPr>
      <a:lvl2pPr marL="0" marR="0" lvl="1" indent="0" rtl="0">
        <a:buClr>
          <a:srgbClr val="008000"/>
        </a:buClr>
        <a:buSzPct val="60000"/>
        <a:buFont typeface="Symbol"/>
        <a:buChar char=""/>
        <a:defRPr lang="en-US"/>
      </a:lvl2pPr>
      <a:lvl3pPr marL="0" marR="0" lvl="2" indent="0" rtl="0">
        <a:buClr>
          <a:srgbClr val="008000"/>
        </a:buClr>
        <a:buSzPct val="45000"/>
        <a:buFont typeface="StarSymbol"/>
        <a:buChar char="●"/>
        <a:defRPr lang="en-US"/>
      </a:lvl3pPr>
      <a:lvl4pPr marL="0" marR="0" lvl="3" indent="0" rtl="0">
        <a:buClr>
          <a:srgbClr val="008000"/>
        </a:buClr>
        <a:buSzPct val="45000"/>
        <a:buFont typeface="StarSymbol"/>
        <a:buChar char="●"/>
        <a:defRPr lang="en-US"/>
      </a:lvl4pPr>
      <a:lvl5pPr marL="0" marR="0" lvl="4" indent="0" rtl="0">
        <a:buClr>
          <a:srgbClr val="008000"/>
        </a:buClr>
        <a:buSzPct val="45000"/>
        <a:buFont typeface="StarSymbol"/>
        <a:buChar char="●"/>
        <a:defRPr lang="en-US"/>
      </a:lvl5pPr>
      <a:lvl6pPr marL="0" marR="0" lvl="5" indent="0" rtl="0">
        <a:buClr>
          <a:srgbClr val="008000"/>
        </a:buClr>
        <a:buSzPct val="45000"/>
        <a:buFont typeface="StarSymbol"/>
        <a:buChar char="●"/>
        <a:defRPr lang="en-US"/>
      </a:lvl6pPr>
      <a:lvl7pPr marL="0" marR="0" lvl="6" indent="0" rtl="0">
        <a:buClr>
          <a:srgbClr val="008000"/>
        </a:buClr>
        <a:buSzPct val="45000"/>
        <a:buFont typeface="StarSymbol"/>
        <a:buChar char="●"/>
        <a:defRPr lang="en-US"/>
      </a:lvl7pPr>
      <a:lvl8pPr marL="0" marR="0" lvl="7" indent="0" rtl="0">
        <a:buClr>
          <a:srgbClr val="008000"/>
        </a:buClr>
        <a:buSzPct val="45000"/>
        <a:buFont typeface="StarSymbol"/>
        <a:buChar char="●"/>
        <a:defRPr lang="en-US"/>
      </a:lvl8pPr>
      <a:lvl9pPr marL="0" marR="0" lvl="8" indent="0" rtl="0">
        <a:buClr>
          <a:srgbClr val="000000"/>
        </a:buClr>
        <a:buSzPct val="45000"/>
        <a:buFont typeface="StarSymbol"/>
        <a:buChar char="●"/>
        <a:defRPr lang="en-US"/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57200" marR="0" lvl="0" indent="-457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Wingdings" pitchFamily="2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2"/>
                <a:ea typeface="Gothic" pitchFamily="2"/>
                <a:cs typeface="Lucidasans" pitchFamily="2"/>
              </a:defRPr>
            </a:defPPr>
            <a:lvl1pPr marL="457200" marR="0" lvl="0" indent="-457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Wingdings" pitchFamily="2"/>
              <a:buChar char="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2"/>
                <a:ea typeface="Gothic" pitchFamily="2"/>
                <a:cs typeface="Lucidasans" pitchFamily="2"/>
              </a:defRPr>
            </a:lvl1pPr>
            <a:lvl2pPr marL="1028520" marR="0" lvl="1" indent="-45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Wingdings" pitchFamily="2"/>
              <a:buChar char="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2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Wingdings" pitchFamily="2"/>
              <a:buChar char="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2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Tahoma" pitchFamily="34"/>
              <a:buChar char="•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2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ZapfDingbats" pitchFamily="82"/>
              <a:buChar char="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2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ZapfDingbats" pitchFamily="82"/>
              <a:buChar char="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2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ZapfDingbats" pitchFamily="82"/>
              <a:buChar char="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2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100000"/>
              <a:buFont typeface="ZapfDingbats" pitchFamily="82"/>
              <a:buChar char="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2"/>
                <a:ea typeface="Gothic" pitchFamily="2"/>
                <a:cs typeface="Lucidasans" pitchFamily="2"/>
              </a:defRPr>
            </a:lvl8pPr>
            <a:lvl9pPr marL="1944000" marR="0" lvl="8" indent="-2160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2"/>
                <a:ea typeface="Gothic" pitchFamily="2"/>
                <a:cs typeface="Lucidasans" pitchFamily="2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baseline="0">
          <a:ln>
            <a:noFill/>
          </a:ln>
          <a:solidFill>
            <a:srgbClr val="008000"/>
          </a:solidFill>
          <a:latin typeface="Arial Black" pitchFamily="18"/>
        </a:defRPr>
      </a:lvl1pPr>
    </p:titleStyle>
    <p:bodyStyle>
      <a:lvl1pPr marL="0" marR="0" indent="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457200" algn="l"/>
          <a:tab pos="1371599" algn="l"/>
          <a:tab pos="2286000" algn="l"/>
          <a:tab pos="3200400" algn="l"/>
          <a:tab pos="4114800" algn="l"/>
          <a:tab pos="5029200" algn="l"/>
          <a:tab pos="5943600" algn="l"/>
          <a:tab pos="6858000" algn="l"/>
          <a:tab pos="7772400" algn="l"/>
          <a:tab pos="8686800" algn="l"/>
          <a:tab pos="9601200" algn="l"/>
        </a:tabLst>
        <a:defRPr lang="en-US" sz="3200" b="0" i="0" u="none" strike="noStrike" baseline="0">
          <a:ln>
            <a:noFill/>
          </a:ln>
          <a:solidFill>
            <a:srgbClr val="008000"/>
          </a:solidFill>
          <a:latin typeface="Tahoma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-360" y="990360"/>
            <a:ext cx="9144000" cy="809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5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800" b="0" i="0" u="none" strike="noStrike" baseline="0">
              <a:ln>
                <a:noFill/>
              </a:ln>
              <a:solidFill>
                <a:srgbClr val="FFFF99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5400" b="0" i="0" u="none" strike="noStrike" baseline="0">
                <a:ln>
                  <a:noFill/>
                </a:ln>
                <a:solidFill>
                  <a:srgbClr val="3DEB3D"/>
                </a:solidFill>
                <a:latin typeface="Utopia" pitchFamily="34"/>
                <a:ea typeface="Times New Roman" pitchFamily="2"/>
                <a:cs typeface="Times New Roman" pitchFamily="2"/>
              </a:rPr>
              <a:t>Data Mining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800" b="0" i="0" u="none" strike="noStrike" baseline="0">
                <a:ln>
                  <a:noFill/>
                </a:ln>
                <a:solidFill>
                  <a:srgbClr val="3DEB3D"/>
                </a:solidFill>
                <a:latin typeface="Utopia" pitchFamily="34"/>
                <a:ea typeface="Times New Roman" pitchFamily="2"/>
                <a:cs typeface="Times New Roman" pitchFamily="2"/>
              </a:rPr>
              <a:t>Practical Machine Learning Tools and Techniques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>
              <a:ln>
                <a:noFill/>
              </a:ln>
              <a:solidFill>
                <a:srgbClr val="3DEB3D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imes New Roman" pitchFamily="2"/>
                <a:cs typeface="Times New Roman" pitchFamily="2"/>
              </a:rPr>
              <a:t>Slides for Chapter 3 of </a:t>
            </a:r>
            <a:r>
              <a:rPr lang="en-AU" sz="22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imes New Roman" pitchFamily="2"/>
                <a:cs typeface="Times New Roman" pitchFamily="2"/>
              </a:rPr>
              <a:t>Data Mining</a:t>
            </a:r>
            <a:r>
              <a:rPr lang="en-AU" sz="2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imes New Roman" pitchFamily="2"/>
                <a:cs typeface="Times New Roman" pitchFamily="2"/>
              </a:rPr>
              <a:t> by I. H. Witten, E. Frank and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Times New Roman" pitchFamily="2"/>
                <a:cs typeface="Times New Roman" pitchFamily="2"/>
              </a:rPr>
              <a:t>M. A. Hall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>
              <a:ln>
                <a:noFill/>
              </a:ln>
              <a:solidFill>
                <a:srgbClr val="FFFF99"/>
              </a:solidFill>
              <a:latin typeface="Utopia" pitchFamily="34"/>
              <a:ea typeface="Gothic" pitchFamily="2"/>
              <a:cs typeface="Lucida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>
              <a:ln>
                <a:noFill/>
              </a:ln>
              <a:solidFill>
                <a:srgbClr val="FFFF99"/>
              </a:solidFill>
              <a:latin typeface="Utopia" pitchFamily="34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Nominal and numeric attribu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F2DB503-7100-4A13-B352-58399F460C1C}" type="slidenum">
              <a:t>10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/>
              <a:t>Nominal and numeric attributes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587600"/>
            <a:ext cx="882000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Nominal:</a:t>
            </a:r>
            <a:b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number of children usually equal to number values</a:t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Symbol" pitchFamily="18"/>
                <a:ea typeface="Gothic" pitchFamily="2"/>
                <a:cs typeface="Lucidasans" pitchFamily="2"/>
              </a:rPr>
              <a:t>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  attribute won’t get tested more than once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Other possibility: division into two subsets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Numeric:</a:t>
            </a:r>
            <a:b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test whether value is greater or less than constant</a:t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Symbol" pitchFamily="18"/>
                <a:ea typeface="Gothic" pitchFamily="2"/>
                <a:cs typeface="Lucidasans" pitchFamily="2"/>
              </a:rPr>
              <a:t></a:t>
            </a: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  attribute may get tested several times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Other possibility: three-way split (or multi-way split)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Integer: </a:t>
            </a:r>
            <a:r>
              <a:rPr lang="en-US" sz="20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less than, equal to, greater than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Real: </a:t>
            </a:r>
            <a:r>
              <a:rPr lang="en-US" sz="20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below, within, above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issing 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7B28C8-C792-486D-A158-257442C6022B}" type="slidenum">
              <a:t>11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Missing values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371599"/>
            <a:ext cx="864000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Does absence of value have some significance?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Yes 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Symbol" pitchFamily="18"/>
                <a:ea typeface="Gothic" pitchFamily="2"/>
                <a:cs typeface="Lucidasans" pitchFamily="2"/>
              </a:rPr>
              <a:t>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 “missing” is a separate value	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No 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Symbol" pitchFamily="18"/>
                <a:ea typeface="Gothic" pitchFamily="2"/>
                <a:cs typeface="Lucidasans" pitchFamily="2"/>
              </a:rPr>
              <a:t>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 “missing” must be treated in a special way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Solution A: assign instance to most popular branch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Solution B: split instance into pieces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Pieces receive weight according to fraction of training instances that go down each branch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Classifications from leave nodes are combined using the weights that have percolated to them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rees for numeric predi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55731B4-8463-4AFB-9615-2A0E98FCE4B0}" type="slidenum">
              <a:t>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05480" y="-180000"/>
            <a:ext cx="8534520" cy="1115640"/>
          </a:xfrm>
        </p:spPr>
        <p:txBody>
          <a:bodyPr wrap="square" lIns="92160" tIns="46080" rIns="92160" bIns="46080" anchorCtr="1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Trees for numeric prediction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80000" y="1260000"/>
            <a:ext cx="8820000" cy="4578120"/>
          </a:xfrm>
        </p:spPr>
        <p:txBody>
          <a:bodyPr wrap="square" lIns="92160" tIns="46080" rIns="92160" bIns="460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i="1"/>
              <a:t>Regression</a:t>
            </a:r>
            <a:r>
              <a:rPr lang="en-US"/>
              <a:t>: the process of computing an expression that predicts a numeric quantity</a:t>
            </a:r>
          </a:p>
          <a:p>
            <a:pPr marL="0" lvl="0" indent="0">
              <a:spcBef>
                <a:spcPts val="697"/>
              </a:spcBef>
            </a:pPr>
            <a:r>
              <a:rPr lang="en-US" i="1"/>
              <a:t>Regression tree</a:t>
            </a:r>
            <a:r>
              <a:rPr lang="en-US"/>
              <a:t>: “decision tree” where each leaf predicts a numeric quantity</a:t>
            </a:r>
          </a:p>
          <a:p>
            <a:pPr marL="0" lvl="1" indent="0">
              <a:spcBef>
                <a:spcPts val="649"/>
              </a:spcBef>
            </a:pPr>
            <a:r>
              <a:rPr lang="en-US"/>
              <a:t>Predicted value is average value of training instances that reach the leaf</a:t>
            </a:r>
          </a:p>
          <a:p>
            <a:pPr marL="0" lvl="0" indent="0">
              <a:spcBef>
                <a:spcPts val="697"/>
              </a:spcBef>
            </a:pPr>
            <a:r>
              <a:rPr lang="en-US" i="1"/>
              <a:t>Model tree:</a:t>
            </a:r>
            <a:r>
              <a:rPr lang="en-US"/>
              <a:t> “regression tree” with linear regression models at the leaf nodes</a:t>
            </a:r>
          </a:p>
          <a:p>
            <a:pPr marL="0" lvl="1" indent="0">
              <a:spcBef>
                <a:spcPts val="649"/>
              </a:spcBef>
            </a:pPr>
            <a:r>
              <a:rPr lang="en-US"/>
              <a:t>Linear patches approximate continuous function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Linear regression for the CPU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07F1DF3-2B6C-4592-99FB-2F206792295D}" type="slidenum">
              <a:t>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25480" y="-180000"/>
            <a:ext cx="8534520" cy="1115640"/>
          </a:xfrm>
        </p:spPr>
        <p:txBody>
          <a:bodyPr wrap="square" lIns="92160" tIns="46080" rIns="92160" bIns="460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/>
              <a:t>Linear regression for the CPU data</a:t>
            </a:r>
          </a:p>
        </p:txBody>
      </p:sp>
      <p:sp>
        <p:nvSpPr>
          <p:cNvPr id="3" name="Freeform 2"/>
          <p:cNvSpPr/>
          <p:nvPr/>
        </p:nvSpPr>
        <p:spPr>
          <a:xfrm>
            <a:off x="2988720" y="1980000"/>
            <a:ext cx="2771280" cy="2533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" pitchFamily="49"/>
                <a:ea typeface="Gothic" pitchFamily="2"/>
                <a:cs typeface="Lucidasans" pitchFamily="2"/>
              </a:rPr>
              <a:t>PRP =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" pitchFamily="49"/>
                <a:ea typeface="Gothic" pitchFamily="2"/>
                <a:cs typeface="Lucidasans" pitchFamily="2"/>
              </a:rPr>
              <a:t>   - 56.1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" pitchFamily="49"/>
                <a:ea typeface="Gothic" pitchFamily="2"/>
                <a:cs typeface="Lucidasans" pitchFamily="2"/>
              </a:rPr>
              <a:t>    + 0.049 MYCT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" pitchFamily="49"/>
                <a:ea typeface="Gothic" pitchFamily="2"/>
                <a:cs typeface="Lucidasans" pitchFamily="2"/>
              </a:rPr>
              <a:t>    + 0.015 MMIN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" pitchFamily="49"/>
                <a:ea typeface="Gothic" pitchFamily="2"/>
                <a:cs typeface="Lucidasans" pitchFamily="2"/>
              </a:rPr>
              <a:t>    + 0.006 MMAX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" pitchFamily="49"/>
                <a:ea typeface="Gothic" pitchFamily="2"/>
                <a:cs typeface="Lucidasans" pitchFamily="2"/>
              </a:rPr>
              <a:t>    + 0.630 CACH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" pitchFamily="49"/>
                <a:ea typeface="Gothic" pitchFamily="2"/>
                <a:cs typeface="Lucidasans" pitchFamily="2"/>
              </a:rPr>
              <a:t>    - 0.270 CHMIN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000" b="0" i="0" u="none" strike="noStrike" baseline="0">
                <a:ln>
                  <a:noFill/>
                </a:ln>
                <a:solidFill>
                  <a:srgbClr val="FFFFFF"/>
                </a:solidFill>
                <a:latin typeface="Courier" pitchFamily="49"/>
                <a:ea typeface="Gothic" pitchFamily="2"/>
                <a:cs typeface="Lucidasans" pitchFamily="2"/>
              </a:rPr>
              <a:t>    + 1.46 CHMAX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Regression tree for the CPU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089C959-E216-4EF3-A258-4408A52393A2}" type="slidenum">
              <a:t>14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80000" y="-180000"/>
            <a:ext cx="8534520" cy="1115640"/>
          </a:xfrm>
        </p:spPr>
        <p:txBody>
          <a:bodyPr wrap="square" lIns="92160" tIns="46080" rIns="92160" bIns="46080" anchorCtr="1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/>
              <a:t>Regression tree for the CPU data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080000" y="1394999"/>
            <a:ext cx="7086600" cy="454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odel tree for the CPU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E53965E-24DE-4816-B882-37C283DC96D7}" type="slidenum">
              <a:t>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80000" y="-180000"/>
            <a:ext cx="8534520" cy="1115640"/>
          </a:xfrm>
        </p:spPr>
        <p:txBody>
          <a:bodyPr wrap="square" lIns="92160" tIns="46080" rIns="92160" bIns="46080" anchorCtr="1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Model tree for the CPU data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567799" y="1620000"/>
            <a:ext cx="6172200" cy="4079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lassification ru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3290F3E-F6AD-4D2D-9722-00218E2CE56D}" type="slidenum">
              <a:t>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Classification rules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260000"/>
            <a:ext cx="882000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Popular alternative to decision trees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Antecedent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(pre-condition): a series of tests (just like the tests at the nodes of a decision tree)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Tests are usually logically ANDed together (but may also be general logical expressions)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Consequent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(conclusion): classes, set of classes, or probability distribution assigned by rule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Individual rules are often logically ORed together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Conflicts arise if different conclusions apply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From trees to ru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36A399E-342E-4D05-A601-5D2A4FD3AC21}" type="slidenum">
              <a:t>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From trees to rules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1440000"/>
            <a:ext cx="846000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Easy: converting a tree into a set of rules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One rule for each leaf: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Antecedent contains a condition for every node on the path from the root to the leaf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Consequent is class assigned by the leaf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Produces rules that are unambiguous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Doesn’t matter in which order they are executed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But: resulting rules are unnecessarily complex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Pruning to remove redundant tests/rules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From rules to tre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07E1E4E-0A85-4B73-81D1-3A551E869DDB}" type="slidenum">
              <a:t>18</a:t>
            </a:fld>
            <a:endParaRPr lang="en-US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From rules to trees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447919"/>
            <a:ext cx="882000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More difficult: transforming a rule set into a tree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Tree cannot easily express disjunction between rules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Example: rules which test different attributes</a:t>
            </a:r>
            <a:b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/>
            </a:r>
            <a:b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/>
            </a:r>
            <a:b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endParaRPr lang="en-US" sz="28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Symmetry needs to be broken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Corresponding tree contains identical subtrees</a:t>
            </a:r>
            <a:b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(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Symbol" pitchFamily="18"/>
                <a:ea typeface="Gothic" pitchFamily="2"/>
                <a:cs typeface="Lucidasans" pitchFamily="2"/>
              </a:rPr>
              <a:t>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  “replicated subtree problem”)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60000" y="3240000"/>
            <a:ext cx="2971800" cy="695159"/>
            <a:chOff x="3060000" y="3240000"/>
            <a:chExt cx="2971800" cy="695159"/>
          </a:xfrm>
        </p:grpSpPr>
        <p:sp>
          <p:nvSpPr>
            <p:cNvPr id="5" name="Freeform 4"/>
            <p:cNvSpPr/>
            <p:nvPr/>
          </p:nvSpPr>
          <p:spPr>
            <a:xfrm>
              <a:off x="3060000" y="3240000"/>
              <a:ext cx="2971800" cy="6951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a and b then x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c and d then x</a:t>
              </a: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3060000" y="3240000"/>
              <a:ext cx="29718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3060000" y="3935159"/>
              <a:ext cx="29718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3060000" y="3240000"/>
              <a:ext cx="0" cy="69515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6031800" y="3240000"/>
              <a:ext cx="0" cy="69515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 tree for a simple disjun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BF3EAC6-836B-4E68-8541-BD441CEE1A0A}" type="slidenum">
              <a:t>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 tree for a simple disjunction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2590919" y="1600200"/>
            <a:ext cx="34290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9CA5671-2A37-40AC-B2B3-CC7BE784E1BD}" type="slidenum">
              <a:t>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914400" y="-180000"/>
            <a:ext cx="75437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ctr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4000" b="0" i="0" u="none" strike="noStrike" baseline="0">
                <a:ln>
                  <a:noFill/>
                </a:ln>
                <a:solidFill>
                  <a:srgbClr val="3DEB3D"/>
                </a:solidFill>
                <a:latin typeface="Utopia" pitchFamily="34"/>
                <a:ea typeface="Gothic" pitchFamily="2"/>
                <a:cs typeface="Lucidasans" pitchFamily="2"/>
              </a:rPr>
              <a:t>Output: </a:t>
            </a:r>
            <a:r>
              <a:rPr lang="en-NZ" sz="3200" b="0" i="0" u="none" strike="noStrike" baseline="0">
                <a:ln>
                  <a:noFill/>
                </a:ln>
                <a:solidFill>
                  <a:srgbClr val="3DEB3D"/>
                </a:solidFill>
                <a:latin typeface="Utopia" pitchFamily="34"/>
                <a:ea typeface="Gothic" pitchFamily="2"/>
                <a:cs typeface="Lucidasans" pitchFamily="2"/>
              </a:rPr>
              <a:t>Knowledge representation</a:t>
            </a:r>
          </a:p>
        </p:txBody>
      </p:sp>
      <p:sp>
        <p:nvSpPr>
          <p:cNvPr id="3" name="Freeform 2"/>
          <p:cNvSpPr/>
          <p:nvPr/>
        </p:nvSpPr>
        <p:spPr>
          <a:xfrm>
            <a:off x="1295280" y="1371599"/>
            <a:ext cx="7086600" cy="411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Tables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Linear models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Trees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Rules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Classification rules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Association rules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Rules with exceptions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More expressive rules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Instance-based representation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Clusters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e exclusive-or 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CB861C4-156A-495D-8C9B-3A5E49E14791}" type="slidenum">
              <a:t>20</a:t>
            </a:fld>
            <a:endParaRPr lang="en-US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pic>
        <p:nvPicPr>
          <p:cNvPr id="2" name="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2157480" y="1980000"/>
            <a:ext cx="3962520" cy="30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18162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The exclusive-or problem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239400" y="2340000"/>
            <a:ext cx="1560600" cy="17333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4"/>
          <p:cNvGrpSpPr/>
          <p:nvPr/>
        </p:nvGrpSpPr>
        <p:grpSpPr>
          <a:xfrm>
            <a:off x="6256800" y="2160000"/>
            <a:ext cx="2743200" cy="2590560"/>
            <a:chOff x="6256800" y="2160000"/>
            <a:chExt cx="2743200" cy="2590560"/>
          </a:xfrm>
        </p:grpSpPr>
        <p:sp>
          <p:nvSpPr>
            <p:cNvPr id="6" name="Freeform 5"/>
            <p:cNvSpPr/>
            <p:nvPr/>
          </p:nvSpPr>
          <p:spPr>
            <a:xfrm>
              <a:off x="6256800" y="2160000"/>
              <a:ext cx="2743199" cy="2590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x = 1 and y = 0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class = a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x = 0 and y = 1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class = a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x = 0 and y = 0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class = b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x = 1 and y = 1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class = b</a:t>
              </a: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6256800" y="2160000"/>
              <a:ext cx="27432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6256800" y="4750560"/>
              <a:ext cx="27432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6256800" y="2160000"/>
              <a:ext cx="0" cy="25905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0" name="Straight Connector 9"/>
            <p:cNvSpPr/>
            <p:nvPr/>
          </p:nvSpPr>
          <p:spPr>
            <a:xfrm>
              <a:off x="9000000" y="2160000"/>
              <a:ext cx="0" cy="25905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 tree with a replicated subt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DBB1066-C221-462D-8560-01B6B24C707B}" type="slidenum">
              <a:t>21</a:t>
            </a:fld>
            <a:endParaRPr lang="en-US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/>
              <a:t>A tree with a replicated subtree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4146479" y="1587600"/>
            <a:ext cx="2843280" cy="4114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990719" y="2743199"/>
            <a:ext cx="2819161" cy="1600201"/>
            <a:chOff x="990719" y="2743199"/>
            <a:chExt cx="2819161" cy="1600201"/>
          </a:xfrm>
        </p:grpSpPr>
        <p:sp>
          <p:nvSpPr>
            <p:cNvPr id="5" name="Freeform 4"/>
            <p:cNvSpPr/>
            <p:nvPr/>
          </p:nvSpPr>
          <p:spPr>
            <a:xfrm>
              <a:off x="990719" y="2743199"/>
              <a:ext cx="2819160" cy="1600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x = 1 and y = 1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class = a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z = 1 and w = 1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class = a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Otherwise class = b</a:t>
              </a: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990719" y="2743199"/>
              <a:ext cx="281916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990719" y="4343400"/>
              <a:ext cx="281916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990719" y="2743199"/>
              <a:ext cx="0" cy="160020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3809880" y="2743199"/>
              <a:ext cx="0" cy="1600201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“Nuggets” of knowle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5F69C3F-4CF3-4C11-8132-3EDE110F3487}" type="slidenum">
              <a:t>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“Nuggets” of knowledge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587600"/>
            <a:ext cx="882000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Are rules independent pieces of knowledge? (It seems easy to add a rule to an existing rule base.)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Problem: ignores how rules are executed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Two ways of executing a rule set: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Ordered set of rules (“decision list”)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Order is important for interpretation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Unordered set of rules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Rules may overlap and lead to different conclusions for the same instance</a:t>
            </a:r>
          </a:p>
          <a:p>
            <a:pPr marL="848519" marR="0" lvl="0" indent="-2772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None/>
              <a:tabLst>
                <a:tab pos="848519" algn="l"/>
                <a:tab pos="1762919" algn="l"/>
                <a:tab pos="2677319" algn="l"/>
                <a:tab pos="3591718" algn="l"/>
                <a:tab pos="4506119" algn="l"/>
                <a:tab pos="5420519" algn="l"/>
                <a:tab pos="6334918" algn="l"/>
                <a:tab pos="7249318" algn="l"/>
                <a:tab pos="8163719" algn="l"/>
                <a:tab pos="9078119" algn="l"/>
                <a:tab pos="9992519" algn="l"/>
                <a:tab pos="10906919" algn="l"/>
              </a:tabLst>
            </a:pPr>
            <a:endParaRPr lang="en-US" sz="20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nterpreting ru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F965D24-90CA-4BF7-B476-6C8168210412}" type="slidenum">
              <a:t>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162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Interpreting rules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1587600"/>
            <a:ext cx="864000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What if two or more rules conflict?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Give no conclusion at all?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Go with rule that is most popular on training data?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…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What if no rule applies to a test instance?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Give no conclusion at all?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Go with class that is most frequent in training data?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pecial case: boolean cl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C497B8C-23BC-44BF-AAFB-88C4CACC906C}" type="slidenum">
              <a:t>24</a:t>
            </a:fld>
            <a:endParaRPr lang="en-US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162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Special case: boolean class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1587600"/>
            <a:ext cx="8460000" cy="4124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Assumption: if instance does not belong to class “yes”, it belongs to class “no”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Trick: only learn rules for class “yes” and use default rule for “no”</a:t>
            </a:r>
            <a:b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endParaRPr lang="en-US" sz="28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259200" marR="0" lvl="0" indent="-259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8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259200" marR="0" lvl="0" indent="-259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8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Order of rules is not important. No conflicts!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Rule can be written in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disjunctive normal form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75720" y="3600000"/>
            <a:ext cx="4724280" cy="1025280"/>
            <a:chOff x="2475720" y="3600000"/>
            <a:chExt cx="4724280" cy="1025280"/>
          </a:xfrm>
        </p:grpSpPr>
        <p:sp>
          <p:nvSpPr>
            <p:cNvPr id="5" name="Freeform 4"/>
            <p:cNvSpPr/>
            <p:nvPr/>
          </p:nvSpPr>
          <p:spPr>
            <a:xfrm>
              <a:off x="2475720" y="3600000"/>
              <a:ext cx="4724280" cy="1025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x = 1 and y = 1 then class = a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z = 1 and w = 1 then class = a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Otherwise class = b</a:t>
              </a: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2475720" y="3600000"/>
              <a:ext cx="472428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2475720" y="4625280"/>
              <a:ext cx="472428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2475720" y="3600000"/>
              <a:ext cx="0" cy="10252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7200000" y="3600000"/>
              <a:ext cx="0" cy="102528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ssociation ru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516B0A9-6659-4B1A-A578-89D0515EB891}" type="slidenum">
              <a:t>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-360000" y="-167400"/>
            <a:ext cx="8534520" cy="1067400"/>
          </a:xfrm>
        </p:spPr>
        <p:txBody>
          <a:bodyPr wrap="square" lIns="92160" tIns="46080" rIns="92160" bIns="46080" anchorCtr="1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Association rules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80000" y="1279800"/>
            <a:ext cx="8820000" cy="4480200"/>
          </a:xfrm>
        </p:spPr>
        <p:txBody>
          <a:bodyPr wrap="square" lIns="92160" tIns="46080" rIns="92160" bIns="460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/>
              <a:t>Association rules…</a:t>
            </a:r>
          </a:p>
          <a:p>
            <a:pPr marL="0" lvl="1" indent="0">
              <a:spcBef>
                <a:spcPts val="649"/>
              </a:spcBef>
            </a:pPr>
            <a:r>
              <a:rPr lang="en-US"/>
              <a:t>… can predict any attribute and combinations of attributes</a:t>
            </a:r>
          </a:p>
          <a:p>
            <a:pPr marL="0" lvl="1" indent="0">
              <a:spcBef>
                <a:spcPts val="649"/>
              </a:spcBef>
            </a:pPr>
            <a:r>
              <a:rPr lang="en-US"/>
              <a:t>… are not intended to be used together as a set</a:t>
            </a:r>
          </a:p>
          <a:p>
            <a:pPr marL="0" lvl="0" indent="0">
              <a:spcBef>
                <a:spcPts val="697"/>
              </a:spcBef>
            </a:pPr>
            <a:r>
              <a:rPr lang="en-US"/>
              <a:t>Problem: immense number of possible associations</a:t>
            </a:r>
          </a:p>
          <a:p>
            <a:pPr marL="0" lvl="1" indent="0">
              <a:spcBef>
                <a:spcPts val="649"/>
              </a:spcBef>
            </a:pPr>
            <a:r>
              <a:rPr lang="en-US"/>
              <a:t>Output needs to be restricted to show only the most predictive associations </a:t>
            </a:r>
            <a:r>
              <a:rPr lang="en-US">
                <a:latin typeface="Symbol" pitchFamily="18"/>
              </a:rPr>
              <a:t></a:t>
            </a:r>
            <a:r>
              <a:rPr lang="en-US"/>
              <a:t> only those with high </a:t>
            </a:r>
            <a:r>
              <a:rPr lang="en-US" i="1"/>
              <a:t>support </a:t>
            </a:r>
            <a:r>
              <a:rPr lang="en-US"/>
              <a:t>and high </a:t>
            </a:r>
            <a:r>
              <a:rPr lang="en-US" i="1"/>
              <a:t>confidence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upport and confidence of a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F527F5E-BC03-4B3D-92C8-B6ABCE5714D9}" type="slidenum">
              <a:t>26</a:t>
            </a:fld>
            <a:endParaRPr lang="en-US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180000"/>
            <a:ext cx="8534520" cy="1115640"/>
          </a:xfrm>
        </p:spPr>
        <p:txBody>
          <a:bodyPr wrap="square" lIns="92160" tIns="46080" rIns="92160" bIns="460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600"/>
              <a:t>Support and confidence of a rule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80000" y="882359"/>
            <a:ext cx="8964000" cy="4764600"/>
          </a:xfrm>
        </p:spPr>
        <p:txBody>
          <a:bodyPr wrap="square" lIns="92160" tIns="46080" rIns="92160" bIns="460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2800"/>
              <a:t>Support: number of instances predicted correctly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Confidence: number of correct predictions, as proportion of all instances that rule applies to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Example: 4 cool days with normal humidity</a:t>
            </a:r>
            <a:br>
              <a:rPr lang="en-US" sz="2800"/>
            </a:br>
            <a:endParaRPr lang="en-US" sz="2800"/>
          </a:p>
          <a:p>
            <a:pPr lvl="0">
              <a:spcBef>
                <a:spcPts val="697"/>
              </a:spcBef>
              <a:buNone/>
            </a:pPr>
            <a:endParaRPr lang="en-US" sz="2800"/>
          </a:p>
          <a:p>
            <a:pPr marL="0" lvl="1" indent="0">
              <a:spcBef>
                <a:spcPts val="649"/>
              </a:spcBef>
              <a:buSzPct val="65000"/>
              <a:buFont typeface="Symbol" pitchFamily="18"/>
              <a:buChar char=""/>
            </a:pPr>
            <a:r>
              <a:rPr lang="en-US"/>
              <a:t>Support = 4, confidence = 100%</a:t>
            </a:r>
          </a:p>
          <a:p>
            <a:pPr marL="0" lvl="0" indent="0">
              <a:spcBef>
                <a:spcPts val="697"/>
              </a:spcBef>
            </a:pPr>
            <a:r>
              <a:rPr lang="en-US" sz="2800"/>
              <a:t>Normally: minimum support and confidence pre-specified (e.g. 58 rules with support </a:t>
            </a:r>
            <a:r>
              <a:rPr lang="en-US" sz="2800">
                <a:latin typeface="Symbol" pitchFamily="18"/>
              </a:rPr>
              <a:t></a:t>
            </a:r>
            <a:r>
              <a:rPr lang="en-US" sz="2800"/>
              <a:t> 2 and confidence </a:t>
            </a:r>
            <a:r>
              <a:rPr lang="en-US" sz="2800">
                <a:latin typeface="Symbol" pitchFamily="18"/>
              </a:rPr>
              <a:t></a:t>
            </a:r>
            <a:r>
              <a:rPr lang="en-US" sz="2800"/>
              <a:t> 95% for weather data)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20000" y="3060000"/>
            <a:ext cx="6300000" cy="360000"/>
            <a:chOff x="720000" y="3060000"/>
            <a:chExt cx="6300000" cy="360000"/>
          </a:xfrm>
        </p:grpSpPr>
        <p:sp>
          <p:nvSpPr>
            <p:cNvPr id="5" name="Freeform 4"/>
            <p:cNvSpPr/>
            <p:nvPr/>
          </p:nvSpPr>
          <p:spPr>
            <a:xfrm>
              <a:off x="720000" y="3060000"/>
              <a:ext cx="630000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temperature = cool then humidity = normal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720000" y="3060000"/>
              <a:ext cx="63000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720000" y="3420000"/>
              <a:ext cx="63000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720000" y="3060000"/>
              <a:ext cx="0" cy="3600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7020000" y="3060000"/>
              <a:ext cx="0" cy="3600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nterpreting association ru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C99F1E1-05A9-4428-8521-4B4A40370057}" type="slidenum">
              <a:t>27</a:t>
            </a:fld>
            <a:endParaRPr lang="en-US"/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80000" y="-180000"/>
            <a:ext cx="8534520" cy="1115640"/>
          </a:xfrm>
        </p:spPr>
        <p:txBody>
          <a:bodyPr wrap="square" lIns="92160" tIns="46080" rIns="92160" bIns="46080" anchorCtr="1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Interpreting association rules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5840" y="1080000"/>
            <a:ext cx="8534160" cy="4343760"/>
          </a:xfrm>
        </p:spPr>
        <p:txBody>
          <a:bodyPr wrap="square" lIns="92160" tIns="46080" rIns="92160" bIns="460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/>
              <a:t>Interpretation is not obvious:</a:t>
            </a:r>
          </a:p>
          <a:p>
            <a:pPr lvl="0">
              <a:spcBef>
                <a:spcPts val="697"/>
              </a:spcBef>
              <a:buNone/>
            </a:pPr>
            <a:endParaRPr lang="en-US"/>
          </a:p>
          <a:p>
            <a:pPr marL="342720" lvl="0" indent="-342720">
              <a:spcBef>
                <a:spcPts val="697"/>
              </a:spcBef>
              <a:buNone/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/>
              <a:t>	</a:t>
            </a:r>
          </a:p>
          <a:p>
            <a:pPr marL="342720" lvl="0" indent="-342720">
              <a:spcBef>
                <a:spcPts val="697"/>
              </a:spcBef>
              <a:buNone/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/>
              <a:t>	is </a:t>
            </a:r>
            <a:r>
              <a:rPr lang="en-US" i="1"/>
              <a:t>not</a:t>
            </a:r>
            <a:r>
              <a:rPr lang="en-US"/>
              <a:t> the same as</a:t>
            </a:r>
          </a:p>
          <a:p>
            <a:pPr marL="342720" lvl="0" indent="-342720">
              <a:spcBef>
                <a:spcPts val="697"/>
              </a:spcBef>
              <a:buNone/>
            </a:pPr>
            <a:endParaRPr lang="en-US"/>
          </a:p>
          <a:p>
            <a:pPr lvl="0">
              <a:spcBef>
                <a:spcPts val="697"/>
              </a:spcBef>
              <a:buNone/>
            </a:pPr>
            <a:endParaRPr lang="en-US"/>
          </a:p>
          <a:p>
            <a:pPr marL="0" lvl="0" indent="0">
              <a:spcBef>
                <a:spcPts val="697"/>
              </a:spcBef>
            </a:pPr>
            <a:r>
              <a:rPr lang="en-US"/>
              <a:t>It means that the following also holds: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01280" y="1924200"/>
            <a:ext cx="7740000" cy="720000"/>
            <a:chOff x="701280" y="1924200"/>
            <a:chExt cx="7740000" cy="720000"/>
          </a:xfrm>
        </p:grpSpPr>
        <p:sp>
          <p:nvSpPr>
            <p:cNvPr id="5" name="Freeform 4"/>
            <p:cNvSpPr/>
            <p:nvPr/>
          </p:nvSpPr>
          <p:spPr>
            <a:xfrm>
              <a:off x="701280" y="1924200"/>
              <a:ext cx="7740000" cy="72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Courier" pitchFamily="49"/>
                  <a:cs typeface="Courier" pitchFamily="49"/>
                </a:rPr>
                <a:t>If windy = false and play = no then outlook = sunny 					         and humidity = high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Courier" pitchFamily="49"/>
                  <a:ea typeface="Courier" pitchFamily="49"/>
                  <a:cs typeface="Courier" pitchFamily="49"/>
                </a:rPr>
                <a:t>                                    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701280" y="1924200"/>
              <a:ext cx="7739999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701280" y="2644200"/>
              <a:ext cx="7739999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701280" y="1924200"/>
              <a:ext cx="0" cy="7200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8441279" y="1924200"/>
              <a:ext cx="0" cy="7200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01280" y="3544200"/>
            <a:ext cx="7740000" cy="720000"/>
            <a:chOff x="701280" y="3544200"/>
            <a:chExt cx="7740000" cy="720000"/>
          </a:xfrm>
        </p:grpSpPr>
        <p:sp>
          <p:nvSpPr>
            <p:cNvPr id="11" name="Freeform 10"/>
            <p:cNvSpPr/>
            <p:nvPr/>
          </p:nvSpPr>
          <p:spPr>
            <a:xfrm>
              <a:off x="701280" y="3544200"/>
              <a:ext cx="7740000" cy="72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Courier" pitchFamily="49"/>
                  <a:cs typeface="Courier" pitchFamily="49"/>
                </a:rPr>
                <a:t>If windy = false and play = no then outlook = sunny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Courier" pitchFamily="49"/>
                  <a:cs typeface="Courier" pitchFamily="49"/>
                </a:rPr>
                <a:t>If windy = false and play = no then humidity = high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Courier" pitchFamily="49"/>
                  <a:ea typeface="Courier" pitchFamily="49"/>
                  <a:cs typeface="Courier" pitchFamily="49"/>
                </a:rPr>
                <a:t>                                    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2" name="Straight Connector 11"/>
            <p:cNvSpPr/>
            <p:nvPr/>
          </p:nvSpPr>
          <p:spPr>
            <a:xfrm>
              <a:off x="701280" y="3544200"/>
              <a:ext cx="7739999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701280" y="4264200"/>
              <a:ext cx="7739999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701280" y="3544200"/>
              <a:ext cx="0" cy="7200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8441279" y="3544200"/>
              <a:ext cx="0" cy="7200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20000" y="5400000"/>
            <a:ext cx="7740000" cy="720000"/>
            <a:chOff x="720000" y="5400000"/>
            <a:chExt cx="7740000" cy="720000"/>
          </a:xfrm>
        </p:grpSpPr>
        <p:sp>
          <p:nvSpPr>
            <p:cNvPr id="17" name="Freeform 16"/>
            <p:cNvSpPr/>
            <p:nvPr/>
          </p:nvSpPr>
          <p:spPr>
            <a:xfrm>
              <a:off x="720000" y="5400000"/>
              <a:ext cx="7740000" cy="72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Courier" pitchFamily="49"/>
                  <a:cs typeface="Courier" pitchFamily="49"/>
                </a:rPr>
                <a:t>If humidity = high and windy = false and play =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Courier" pitchFamily="49"/>
                  <a:cs typeface="Courier" pitchFamily="49"/>
                </a:rPr>
                <a:t>    then outlook = sunny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Courier" pitchFamily="49"/>
                  <a:ea typeface="Courier" pitchFamily="49"/>
                  <a:cs typeface="Courier" pitchFamily="49"/>
                </a:rPr>
                <a:t>                                    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8" name="Straight Connector 17"/>
            <p:cNvSpPr/>
            <p:nvPr/>
          </p:nvSpPr>
          <p:spPr>
            <a:xfrm>
              <a:off x="720000" y="5400000"/>
              <a:ext cx="77400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9" name="Straight Connector 18"/>
            <p:cNvSpPr/>
            <p:nvPr/>
          </p:nvSpPr>
          <p:spPr>
            <a:xfrm>
              <a:off x="720000" y="6120000"/>
              <a:ext cx="77400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0" name="Straight Connector 19"/>
            <p:cNvSpPr/>
            <p:nvPr/>
          </p:nvSpPr>
          <p:spPr>
            <a:xfrm>
              <a:off x="720000" y="5400000"/>
              <a:ext cx="0" cy="7200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1" name="Straight Connector 20"/>
            <p:cNvSpPr/>
            <p:nvPr/>
          </p:nvSpPr>
          <p:spPr>
            <a:xfrm>
              <a:off x="8460000" y="5400000"/>
              <a:ext cx="0" cy="7200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Rules with exce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6487E9E-B20A-427E-ACD5-7B725936214D}" type="slidenum">
              <a:t>28</a:t>
            </a:fld>
            <a:endParaRPr lang="en-US"/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85480" y="-180000"/>
            <a:ext cx="8534520" cy="1067400"/>
          </a:xfrm>
        </p:spPr>
        <p:txBody>
          <a:bodyPr wrap="square" lIns="92160" tIns="46080" rIns="92160" bIns="46080" anchorCtr="1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Rules with exceptions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60000" y="1236240"/>
            <a:ext cx="8534520" cy="4343760"/>
          </a:xfrm>
        </p:spPr>
        <p:txBody>
          <a:bodyPr wrap="square" lIns="92160" tIns="46080" rIns="92160" bIns="460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/>
              <a:t>Idea: allow rules to have </a:t>
            </a:r>
            <a:r>
              <a:rPr lang="en-US" i="1"/>
              <a:t>exceptions</a:t>
            </a:r>
          </a:p>
          <a:p>
            <a:pPr marL="0" lvl="0" indent="0">
              <a:spcBef>
                <a:spcPts val="697"/>
              </a:spcBef>
            </a:pPr>
            <a:r>
              <a:rPr lang="en-US"/>
              <a:t>Example: rule for iris data</a:t>
            </a:r>
          </a:p>
          <a:p>
            <a:pPr lvl="0">
              <a:spcBef>
                <a:spcPts val="697"/>
              </a:spcBef>
              <a:buNone/>
            </a:pPr>
            <a:endParaRPr lang="en-US"/>
          </a:p>
          <a:p>
            <a:pPr marL="0" lvl="0" indent="0">
              <a:spcBef>
                <a:spcPts val="697"/>
              </a:spcBef>
            </a:pPr>
            <a:r>
              <a:rPr lang="en-US"/>
              <a:t>New instance:</a:t>
            </a:r>
          </a:p>
          <a:p>
            <a:pPr lvl="0">
              <a:spcBef>
                <a:spcPts val="697"/>
              </a:spcBef>
              <a:buNone/>
            </a:pPr>
            <a:endParaRPr lang="en-US"/>
          </a:p>
          <a:p>
            <a:pPr lvl="0">
              <a:spcBef>
                <a:spcPts val="697"/>
              </a:spcBef>
              <a:buNone/>
            </a:pPr>
            <a:endParaRPr lang="en-US"/>
          </a:p>
          <a:p>
            <a:pPr marL="0" lvl="0" indent="0">
              <a:spcBef>
                <a:spcPts val="697"/>
              </a:spcBef>
            </a:pPr>
            <a:r>
              <a:rPr lang="en-US"/>
              <a:t>Modified rule: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00000" y="3636359"/>
            <a:ext cx="5115600" cy="863641"/>
            <a:chOff x="1800000" y="3636359"/>
            <a:chExt cx="5115600" cy="863641"/>
          </a:xfrm>
        </p:grpSpPr>
        <p:sp>
          <p:nvSpPr>
            <p:cNvPr id="5" name="Freeform 4"/>
            <p:cNvSpPr/>
            <p:nvPr/>
          </p:nvSpPr>
          <p:spPr>
            <a:xfrm>
              <a:off x="4423320" y="4195440"/>
              <a:ext cx="88343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Arial" pitchFamily="34"/>
                  <a:ea typeface="Gothic" pitchFamily="2"/>
                  <a:cs typeface="Lucidasans" pitchFamily="2"/>
                </a:rPr>
                <a:t>0.2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4423320" y="3636359"/>
              <a:ext cx="883439" cy="559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Arial" pitchFamily="34"/>
                  <a:ea typeface="Gothic" pitchFamily="2"/>
                  <a:cs typeface="Lucidasans" pitchFamily="2"/>
                </a:rPr>
                <a:t>Petal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Arial" pitchFamily="34"/>
                  <a:ea typeface="Gothic" pitchFamily="2"/>
                  <a:cs typeface="Lucidasans" pitchFamily="2"/>
                </a:rPr>
                <a:t>width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3547800" y="4195440"/>
              <a:ext cx="87551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Arial" pitchFamily="34"/>
                  <a:ea typeface="Gothic" pitchFamily="2"/>
                  <a:cs typeface="Lucidasans" pitchFamily="2"/>
                </a:rPr>
                <a:t>2.6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3547800" y="3636359"/>
              <a:ext cx="875519" cy="559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Arial" pitchFamily="34"/>
                  <a:ea typeface="Gothic" pitchFamily="2"/>
                  <a:cs typeface="Lucidasans" pitchFamily="2"/>
                </a:rPr>
                <a:t>Petal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Arial" pitchFamily="34"/>
                  <a:ea typeface="Gothic" pitchFamily="2"/>
                  <a:cs typeface="Lucidasans" pitchFamily="2"/>
                </a:rPr>
                <a:t>length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5306759" y="4195440"/>
              <a:ext cx="16088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Arial" pitchFamily="34"/>
                  <a:ea typeface="Gothic" pitchFamily="2"/>
                  <a:cs typeface="Lucidasans" pitchFamily="2"/>
                </a:rPr>
                <a:t>Iris-setosa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2675160" y="4195440"/>
              <a:ext cx="8726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Arial" pitchFamily="34"/>
                  <a:ea typeface="Gothic" pitchFamily="2"/>
                  <a:cs typeface="Lucidasans" pitchFamily="2"/>
                </a:rPr>
                <a:t>3.5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1800000" y="4195440"/>
              <a:ext cx="87515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Arial" pitchFamily="34"/>
                  <a:ea typeface="Gothic" pitchFamily="2"/>
                  <a:cs typeface="Lucidasans" pitchFamily="2"/>
                </a:rPr>
                <a:t>5.1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5306759" y="3636359"/>
              <a:ext cx="1608840" cy="559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Arial" pitchFamily="34"/>
                  <a:ea typeface="Gothic" pitchFamily="2"/>
                  <a:cs typeface="Lucidasans" pitchFamily="2"/>
                </a:rPr>
                <a:t>Type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2675160" y="3636359"/>
              <a:ext cx="872640" cy="559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Arial" pitchFamily="34"/>
                  <a:ea typeface="Gothic" pitchFamily="2"/>
                  <a:cs typeface="Lucidasans" pitchFamily="2"/>
                </a:rPr>
                <a:t>Sepal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Arial" pitchFamily="34"/>
                  <a:ea typeface="Gothic" pitchFamily="2"/>
                  <a:cs typeface="Lucidasans" pitchFamily="2"/>
                </a:rPr>
                <a:t>width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1800000" y="3636359"/>
              <a:ext cx="875159" cy="559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Arial" pitchFamily="34"/>
                  <a:ea typeface="Gothic" pitchFamily="2"/>
                  <a:cs typeface="Lucidasans" pitchFamily="2"/>
                </a:rPr>
                <a:t>Sepal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FFFFFF"/>
                  </a:solidFill>
                  <a:latin typeface="Arial" pitchFamily="34"/>
                  <a:ea typeface="Gothic" pitchFamily="2"/>
                  <a:cs typeface="Lucidasans" pitchFamily="2"/>
                </a:rPr>
                <a:t>length</a:t>
              </a: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1800000" y="4500000"/>
              <a:ext cx="5115600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6" name="Straight Connector 15"/>
            <p:cNvSpPr/>
            <p:nvPr/>
          </p:nvSpPr>
          <p:spPr>
            <a:xfrm>
              <a:off x="1800000" y="3636359"/>
              <a:ext cx="0" cy="863641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7" name="Straight Connector 16"/>
            <p:cNvSpPr/>
            <p:nvPr/>
          </p:nvSpPr>
          <p:spPr>
            <a:xfrm>
              <a:off x="6915600" y="3636359"/>
              <a:ext cx="0" cy="863641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8" name="Straight Connector 17"/>
            <p:cNvSpPr/>
            <p:nvPr/>
          </p:nvSpPr>
          <p:spPr>
            <a:xfrm>
              <a:off x="1800000" y="4195440"/>
              <a:ext cx="5115600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9" name="Straight Connector 18"/>
            <p:cNvSpPr/>
            <p:nvPr/>
          </p:nvSpPr>
          <p:spPr>
            <a:xfrm>
              <a:off x="1800000" y="3636359"/>
              <a:ext cx="5115600" cy="0"/>
            </a:xfrm>
            <a:prstGeom prst="line">
              <a:avLst/>
            </a:prstGeom>
            <a:noFill/>
            <a:ln w="12600">
              <a:solidFill>
                <a:srgbClr val="FFFFFF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0000" y="2520000"/>
            <a:ext cx="8640000" cy="360000"/>
            <a:chOff x="360000" y="2520000"/>
            <a:chExt cx="8640000" cy="360000"/>
          </a:xfrm>
        </p:grpSpPr>
        <p:sp>
          <p:nvSpPr>
            <p:cNvPr id="21" name="Freeform 20"/>
            <p:cNvSpPr/>
            <p:nvPr/>
          </p:nvSpPr>
          <p:spPr>
            <a:xfrm>
              <a:off x="360000" y="2520000"/>
              <a:ext cx="8640000" cy="36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" pitchFamily="49"/>
                  <a:ea typeface="Courier" pitchFamily="49"/>
                  <a:cs typeface="Courier" pitchFamily="49"/>
                </a:rPr>
                <a:t>If petal-length </a:t>
              </a: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Symbol" pitchFamily="18"/>
                  <a:ea typeface="Symbol" pitchFamily="18"/>
                  <a:cs typeface="Symbol" pitchFamily="18"/>
                </a:rPr>
                <a:t></a:t>
              </a: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" pitchFamily="49"/>
                  <a:ea typeface="Courier" pitchFamily="49"/>
                  <a:cs typeface="Courier" pitchFamily="49"/>
                </a:rPr>
                <a:t> 2.45 and petal-length &lt; 4.45 then Iris-versicolor</a:t>
              </a:r>
            </a:p>
          </p:txBody>
        </p:sp>
        <p:sp>
          <p:nvSpPr>
            <p:cNvPr id="22" name="Straight Connector 21"/>
            <p:cNvSpPr/>
            <p:nvPr/>
          </p:nvSpPr>
          <p:spPr>
            <a:xfrm>
              <a:off x="360000" y="2520000"/>
              <a:ext cx="86400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3" name="Straight Connector 22"/>
            <p:cNvSpPr/>
            <p:nvPr/>
          </p:nvSpPr>
          <p:spPr>
            <a:xfrm>
              <a:off x="360000" y="2880000"/>
              <a:ext cx="86400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4" name="Straight Connector 23"/>
            <p:cNvSpPr/>
            <p:nvPr/>
          </p:nvSpPr>
          <p:spPr>
            <a:xfrm>
              <a:off x="360000" y="2520000"/>
              <a:ext cx="0" cy="3600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5" name="Straight Connector 24"/>
            <p:cNvSpPr/>
            <p:nvPr/>
          </p:nvSpPr>
          <p:spPr>
            <a:xfrm>
              <a:off x="9000000" y="2520000"/>
              <a:ext cx="0" cy="3600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0000" y="5400000"/>
            <a:ext cx="8640000" cy="720000"/>
            <a:chOff x="360000" y="5400000"/>
            <a:chExt cx="8640000" cy="720000"/>
          </a:xfrm>
        </p:grpSpPr>
        <p:sp>
          <p:nvSpPr>
            <p:cNvPr id="27" name="Freeform 26"/>
            <p:cNvSpPr/>
            <p:nvPr/>
          </p:nvSpPr>
          <p:spPr>
            <a:xfrm>
              <a:off x="360000" y="5400000"/>
              <a:ext cx="8640000" cy="72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" pitchFamily="49"/>
                  <a:ea typeface="Courier" pitchFamily="49"/>
                  <a:cs typeface="Courier" pitchFamily="49"/>
                </a:rPr>
                <a:t>If petal-length </a:t>
              </a: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Symbol" pitchFamily="18"/>
                  <a:ea typeface="Symbol" pitchFamily="18"/>
                  <a:cs typeface="Symbol" pitchFamily="18"/>
                </a:rPr>
                <a:t></a:t>
              </a: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" pitchFamily="49"/>
                  <a:ea typeface="Courier" pitchFamily="49"/>
                  <a:cs typeface="Courier" pitchFamily="49"/>
                </a:rPr>
                <a:t> 2.45 and petal-length &lt; 4.45 then Iris-versicolor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" pitchFamily="49"/>
                  <a:ea typeface="Courier" pitchFamily="49"/>
                  <a:cs typeface="Courier" pitchFamily="49"/>
                </a:rPr>
                <a:t>  EXCEPT if petal-width &lt; 1.0 then Iris-setosa</a:t>
              </a:r>
            </a:p>
          </p:txBody>
        </p:sp>
        <p:sp>
          <p:nvSpPr>
            <p:cNvPr id="28" name="Straight Connector 27"/>
            <p:cNvSpPr/>
            <p:nvPr/>
          </p:nvSpPr>
          <p:spPr>
            <a:xfrm>
              <a:off x="360000" y="5400000"/>
              <a:ext cx="86400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9" name="Straight Connector 28"/>
            <p:cNvSpPr/>
            <p:nvPr/>
          </p:nvSpPr>
          <p:spPr>
            <a:xfrm>
              <a:off x="360000" y="6120000"/>
              <a:ext cx="86400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0" name="Straight Connector 29"/>
            <p:cNvSpPr/>
            <p:nvPr/>
          </p:nvSpPr>
          <p:spPr>
            <a:xfrm>
              <a:off x="360000" y="5400000"/>
              <a:ext cx="0" cy="7200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1" name="Straight Connector 30"/>
            <p:cNvSpPr/>
            <p:nvPr/>
          </p:nvSpPr>
          <p:spPr>
            <a:xfrm>
              <a:off x="9000000" y="5400000"/>
              <a:ext cx="0" cy="7200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 more complex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CBEDAE4-C6F3-4114-9D5D-CE75A13E330F}" type="slidenum">
              <a:t>29</a:t>
            </a:fld>
            <a:endParaRPr lang="en-US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40000" y="-180000"/>
            <a:ext cx="8534520" cy="1067400"/>
          </a:xfrm>
        </p:spPr>
        <p:txBody>
          <a:bodyPr wrap="square" lIns="92160" tIns="46080" rIns="92160" bIns="46080" anchorCtr="1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 more complex example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60000" y="1236240"/>
            <a:ext cx="8534520" cy="4343760"/>
          </a:xfrm>
        </p:spPr>
        <p:txBody>
          <a:bodyPr wrap="square" lIns="92160" tIns="46080" rIns="92160" bIns="460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/>
              <a:t>Exceptions to exceptions to exceptions 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6000" y="2160000"/>
            <a:ext cx="8784000" cy="4140000"/>
            <a:chOff x="216000" y="2160000"/>
            <a:chExt cx="8784000" cy="4140000"/>
          </a:xfrm>
        </p:grpSpPr>
        <p:sp>
          <p:nvSpPr>
            <p:cNvPr id="5" name="Freeform 4"/>
            <p:cNvSpPr/>
            <p:nvPr/>
          </p:nvSpPr>
          <p:spPr>
            <a:xfrm>
              <a:off x="216000" y="2160000"/>
              <a:ext cx="8784000" cy="41400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" pitchFamily="49"/>
                  <a:ea typeface="Courier" pitchFamily="49"/>
                  <a:cs typeface="Courier" pitchFamily="49"/>
                </a:rPr>
                <a:t>default: Iris-setosa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" pitchFamily="49"/>
                  <a:ea typeface="Courier" pitchFamily="49"/>
                  <a:cs typeface="Courier" pitchFamily="49"/>
                </a:rPr>
                <a:t>except if petal-length </a:t>
              </a: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Symbol" pitchFamily="18"/>
                  <a:ea typeface="Symbol" pitchFamily="18"/>
                  <a:cs typeface="Symbol" pitchFamily="18"/>
                </a:rPr>
                <a:t></a:t>
              </a: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" pitchFamily="49"/>
                  <a:ea typeface="Courier" pitchFamily="49"/>
                  <a:cs typeface="Courier" pitchFamily="49"/>
                </a:rPr>
                <a:t> 2.45 and petal-length &lt; 5.355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" pitchFamily="49"/>
                  <a:ea typeface="Courier" pitchFamily="49"/>
                  <a:cs typeface="Courier" pitchFamily="49"/>
                </a:rPr>
                <a:t>          and petal-width &lt; 1.75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" pitchFamily="49"/>
                  <a:ea typeface="Courier" pitchFamily="49"/>
                  <a:cs typeface="Courier" pitchFamily="49"/>
                </a:rPr>
                <a:t>       then Iris-versicolor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" pitchFamily="49"/>
                  <a:ea typeface="Courier" pitchFamily="49"/>
                  <a:cs typeface="Courier" pitchFamily="49"/>
                </a:rPr>
                <a:t>            except if petal-length </a:t>
              </a: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Symbol" pitchFamily="18"/>
                  <a:ea typeface="Symbol" pitchFamily="18"/>
                  <a:cs typeface="Symbol" pitchFamily="18"/>
                </a:rPr>
                <a:t></a:t>
              </a: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" pitchFamily="49"/>
                  <a:ea typeface="Courier" pitchFamily="49"/>
                  <a:cs typeface="Courier" pitchFamily="49"/>
                </a:rPr>
                <a:t> 4.95 and petal-width &lt; 1.55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" pitchFamily="49"/>
                  <a:ea typeface="Courier" pitchFamily="49"/>
                  <a:cs typeface="Courier" pitchFamily="49"/>
                </a:rPr>
                <a:t>                   then Iris-virginica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" pitchFamily="49"/>
                  <a:ea typeface="Courier" pitchFamily="49"/>
                  <a:cs typeface="Courier" pitchFamily="49"/>
                </a:rPr>
                <a:t>                   else if sepal-length &lt; 4.95 and sepal-width </a:t>
              </a: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Symbol" pitchFamily="18"/>
                  <a:ea typeface="Symbol" pitchFamily="18"/>
                  <a:cs typeface="Symbol" pitchFamily="18"/>
                </a:rPr>
                <a:t></a:t>
              </a: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" pitchFamily="49"/>
                  <a:ea typeface="Courier" pitchFamily="49"/>
                  <a:cs typeface="Courier" pitchFamily="49"/>
                </a:rPr>
                <a:t> 2.45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" pitchFamily="49"/>
                  <a:ea typeface="Courier" pitchFamily="49"/>
                  <a:cs typeface="Courier" pitchFamily="49"/>
                </a:rPr>
                <a:t>                        then Iris-virginica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" pitchFamily="49"/>
                  <a:ea typeface="Courier" pitchFamily="49"/>
                  <a:cs typeface="Courier" pitchFamily="49"/>
                </a:rPr>
                <a:t>       else if petal-length </a:t>
              </a: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Symbol" pitchFamily="18"/>
                  <a:ea typeface="Symbol" pitchFamily="18"/>
                  <a:cs typeface="Symbol" pitchFamily="18"/>
                </a:rPr>
                <a:t></a:t>
              </a: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" pitchFamily="49"/>
                  <a:ea typeface="Courier" pitchFamily="49"/>
                  <a:cs typeface="Courier" pitchFamily="49"/>
                </a:rPr>
                <a:t> 3.35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" pitchFamily="49"/>
                  <a:ea typeface="Courier" pitchFamily="49"/>
                  <a:cs typeface="Courier" pitchFamily="49"/>
                </a:rPr>
                <a:t>            then Iris-virginica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" pitchFamily="49"/>
                  <a:ea typeface="Courier" pitchFamily="49"/>
                  <a:cs typeface="Courier" pitchFamily="49"/>
                </a:rPr>
                <a:t>                 except if petal-length &lt; 4.85 and sepal-length &lt; 5.95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" pitchFamily="49"/>
                  <a:ea typeface="Courier" pitchFamily="49"/>
                  <a:cs typeface="Courier" pitchFamily="49"/>
                </a:rPr>
                <a:t>                        then Iris-versicolor</a:t>
              </a: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216000" y="2160000"/>
              <a:ext cx="87840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216000" y="6300000"/>
              <a:ext cx="87840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216000" y="2160000"/>
              <a:ext cx="0" cy="41400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9000000" y="2160000"/>
              <a:ext cx="0" cy="41400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utput: representing structural patter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5F1F56B-38A1-45D7-8090-AB895E88180B}" type="slidenum">
              <a:t>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34040" y="-78480"/>
            <a:ext cx="808595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/>
              <a:t>Output: representing structural patterns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1260000"/>
            <a:ext cx="864000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Many different ways of representing patterns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Decision trees, rules, instance-based, …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Also called “knowledge” representation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Representation determines inference method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Understanding the output is the key to understanding the underlying learning methods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Different types of output for different learning problems (e.g. classification, regression, …)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dvantages of using exce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949F9C0-B098-4CFA-90CB-20B6DCA46A8D}" type="slidenum">
              <a:t>30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185480" y="-215640"/>
            <a:ext cx="8534520" cy="1115640"/>
          </a:xfrm>
        </p:spPr>
        <p:txBody>
          <a:bodyPr wrap="square" lIns="92160" tIns="46080" rIns="92160" bIns="46080" anchorCtr="1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Advantages of using exceptions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80000" y="1260000"/>
            <a:ext cx="8964000" cy="4401360"/>
          </a:xfrm>
        </p:spPr>
        <p:txBody>
          <a:bodyPr wrap="square" lIns="92160" tIns="46080" rIns="92160" bIns="460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/>
              <a:t>Rules can be updated incrementally</a:t>
            </a:r>
          </a:p>
          <a:p>
            <a:pPr marL="0" lvl="1" indent="0">
              <a:spcBef>
                <a:spcPts val="649"/>
              </a:spcBef>
            </a:pPr>
            <a:r>
              <a:rPr lang="en-US"/>
              <a:t>Easy to incorporate new data</a:t>
            </a:r>
          </a:p>
          <a:p>
            <a:pPr marL="0" lvl="1" indent="0">
              <a:spcBef>
                <a:spcPts val="649"/>
              </a:spcBef>
            </a:pPr>
            <a:r>
              <a:rPr lang="en-US"/>
              <a:t>Easy to incorporate domain knowledge</a:t>
            </a:r>
          </a:p>
          <a:p>
            <a:pPr marL="0" lvl="0" indent="0">
              <a:spcBef>
                <a:spcPts val="697"/>
              </a:spcBef>
            </a:pPr>
            <a:r>
              <a:rPr lang="en-US"/>
              <a:t>People often think in terms of exceptions</a:t>
            </a:r>
          </a:p>
          <a:p>
            <a:pPr marL="0" lvl="0" indent="0">
              <a:spcBef>
                <a:spcPts val="697"/>
              </a:spcBef>
            </a:pPr>
            <a:r>
              <a:rPr lang="en-US"/>
              <a:t>Each conclusion can be considered just in the context of rules and exceptions that lead to it</a:t>
            </a:r>
          </a:p>
          <a:p>
            <a:pPr marL="0" lvl="1" indent="0">
              <a:spcBef>
                <a:spcPts val="649"/>
              </a:spcBef>
            </a:pPr>
            <a:r>
              <a:rPr lang="en-US"/>
              <a:t>Locality property is important for understanding large rule sets</a:t>
            </a:r>
          </a:p>
          <a:p>
            <a:pPr marL="0" lvl="1" indent="0">
              <a:spcBef>
                <a:spcPts val="649"/>
              </a:spcBef>
            </a:pPr>
            <a:r>
              <a:rPr lang="en-US"/>
              <a:t>“Normal” rule sets don’t offer this advantage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ore on exce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C86F52F-C9E9-476F-A207-74116B5F38EF}" type="slidenum">
              <a:t>31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5480" y="-180000"/>
            <a:ext cx="8534520" cy="1067400"/>
          </a:xfrm>
        </p:spPr>
        <p:txBody>
          <a:bodyPr wrap="square" lIns="92160" tIns="46080" rIns="92160" bIns="46080" anchorCtr="1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More on exceptions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260000"/>
            <a:ext cx="9144000" cy="4359240"/>
          </a:xfrm>
        </p:spPr>
        <p:txBody>
          <a:bodyPr wrap="square" lIns="92160" tIns="46080" rIns="92160" bIns="460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 sz="3000">
                <a:latin typeface="Courier" pitchFamily="49"/>
              </a:rPr>
              <a:t>Default...except if...then...</a:t>
            </a:r>
          </a:p>
          <a:p>
            <a:pPr marL="342720" lvl="0" indent="-342720">
              <a:spcBef>
                <a:spcPts val="697"/>
              </a:spcBef>
              <a:buNone/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3000"/>
              <a:t>	is logically equivalent to</a:t>
            </a:r>
          </a:p>
          <a:p>
            <a:pPr marL="342720" lvl="0" indent="-342720">
              <a:spcBef>
                <a:spcPts val="697"/>
              </a:spcBef>
              <a:buNone/>
              <a:tabLst>
                <a:tab pos="342720" algn="l"/>
                <a:tab pos="914040" algn="l"/>
                <a:tab pos="1828439" algn="l"/>
                <a:tab pos="2742839" algn="l"/>
                <a:tab pos="3657239" algn="l"/>
                <a:tab pos="4571639" algn="l"/>
                <a:tab pos="5486040" algn="l"/>
                <a:tab pos="6400440" algn="l"/>
                <a:tab pos="7314840" algn="l"/>
                <a:tab pos="8229240" algn="l"/>
                <a:tab pos="9143640" algn="l"/>
                <a:tab pos="10058040" algn="l"/>
              </a:tabLst>
            </a:pPr>
            <a:r>
              <a:rPr lang="en-US" sz="3000"/>
              <a:t>	</a:t>
            </a:r>
            <a:r>
              <a:rPr lang="en-US" sz="3000">
                <a:latin typeface="Courier" pitchFamily="49"/>
              </a:rPr>
              <a:t>if...then...else</a:t>
            </a:r>
          </a:p>
          <a:p>
            <a:pPr marL="342720" lvl="0" indent="-342720">
              <a:spcBef>
                <a:spcPts val="697"/>
              </a:spcBef>
              <a:buNone/>
            </a:pPr>
            <a:r>
              <a:rPr lang="en-US" sz="3000">
                <a:latin typeface="Courier" pitchFamily="49"/>
              </a:rPr>
              <a:t> </a:t>
            </a:r>
            <a:r>
              <a:rPr lang="en-US" sz="3000"/>
              <a:t>(where the else specifies what the default did)</a:t>
            </a:r>
          </a:p>
          <a:p>
            <a:pPr marL="0" lvl="0" indent="0">
              <a:spcBef>
                <a:spcPts val="697"/>
              </a:spcBef>
            </a:pPr>
            <a:r>
              <a:rPr lang="en-US" sz="3000"/>
              <a:t>But: exceptions offer a psychological advantage</a:t>
            </a:r>
          </a:p>
          <a:p>
            <a:pPr marL="0" lvl="1" indent="0">
              <a:spcBef>
                <a:spcPts val="649"/>
              </a:spcBef>
            </a:pPr>
            <a:r>
              <a:rPr lang="en-US" sz="3000"/>
              <a:t>Assumption: defaults and tests early on apply more widely than exceptions further down</a:t>
            </a:r>
          </a:p>
          <a:p>
            <a:pPr marL="0" lvl="1" indent="0">
              <a:spcBef>
                <a:spcPts val="649"/>
              </a:spcBef>
            </a:pPr>
            <a:r>
              <a:rPr lang="en-US" sz="3000"/>
              <a:t>Exceptions reflect special cases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Rules involving rel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8A2D1F1-79B8-4205-903F-781C348EBEA4}" type="slidenum">
              <a:t>32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Rules involving relations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284840"/>
            <a:ext cx="882000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So far: all rules involved comparing an attribute-value to a constant (e.g. temperature &lt; 45)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These rules are called “propositional” because they have the same expressive power as propositional logic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What if problem involves relationships between examples (e.g. family tree problem from above)?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Can’t be expressed with propositional rules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More expressive representation required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e shapes 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5C68DB7-0904-4A75-A71F-4CA4ADFE4039}" type="slidenum">
              <a:t>33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The shapes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039" y="1219320"/>
            <a:ext cx="7543799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Target concept: 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standing up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Shaded: 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standing</a:t>
            </a:r>
            <a:b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Unshaded: </a:t>
            </a:r>
            <a:r>
              <a:rPr lang="en-US" sz="24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lying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440000" y="3240000"/>
            <a:ext cx="5580000" cy="30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 propositional 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9ECEE62-AD04-4B83-B13C-CDCD412C557D}" type="slidenum">
              <a:t>34</a:t>
            </a:fld>
            <a:endParaRPr lang="en-US"/>
          </a:p>
        </p:txBody>
      </p:sp>
      <p:sp>
        <p:nvSpPr>
          <p:cNvPr id="5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98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 propositional solution</a:t>
            </a:r>
          </a:p>
        </p:txBody>
      </p:sp>
      <p:sp>
        <p:nvSpPr>
          <p:cNvPr id="3" name="Freeform 2"/>
          <p:cNvSpPr/>
          <p:nvPr/>
        </p:nvSpPr>
        <p:spPr>
          <a:xfrm>
            <a:off x="5207040" y="4203720"/>
            <a:ext cx="1219320" cy="33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Lying</a:t>
            </a:r>
          </a:p>
        </p:txBody>
      </p:sp>
      <p:sp>
        <p:nvSpPr>
          <p:cNvPr id="4" name="Freeform 3"/>
          <p:cNvSpPr/>
          <p:nvPr/>
        </p:nvSpPr>
        <p:spPr>
          <a:xfrm>
            <a:off x="4521240" y="4203720"/>
            <a:ext cx="685799" cy="33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3</a:t>
            </a:r>
          </a:p>
        </p:txBody>
      </p:sp>
      <p:sp>
        <p:nvSpPr>
          <p:cNvPr id="5" name="Freeform 4"/>
          <p:cNvSpPr/>
          <p:nvPr/>
        </p:nvSpPr>
        <p:spPr>
          <a:xfrm>
            <a:off x="3530880" y="4203720"/>
            <a:ext cx="990360" cy="33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2</a:t>
            </a:r>
          </a:p>
        </p:txBody>
      </p:sp>
      <p:sp>
        <p:nvSpPr>
          <p:cNvPr id="6" name="Freeform 5"/>
          <p:cNvSpPr/>
          <p:nvPr/>
        </p:nvSpPr>
        <p:spPr>
          <a:xfrm>
            <a:off x="2540160" y="4203720"/>
            <a:ext cx="990719" cy="33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10</a:t>
            </a:r>
          </a:p>
        </p:txBody>
      </p:sp>
      <p:sp>
        <p:nvSpPr>
          <p:cNvPr id="7" name="Freeform 6"/>
          <p:cNvSpPr/>
          <p:nvPr/>
        </p:nvSpPr>
        <p:spPr>
          <a:xfrm>
            <a:off x="5207040" y="3868559"/>
            <a:ext cx="121932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Lying</a:t>
            </a:r>
          </a:p>
        </p:txBody>
      </p:sp>
      <p:sp>
        <p:nvSpPr>
          <p:cNvPr id="8" name="Freeform 7"/>
          <p:cNvSpPr/>
          <p:nvPr/>
        </p:nvSpPr>
        <p:spPr>
          <a:xfrm>
            <a:off x="4521240" y="3868559"/>
            <a:ext cx="685799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4</a:t>
            </a:r>
          </a:p>
        </p:txBody>
      </p:sp>
      <p:sp>
        <p:nvSpPr>
          <p:cNvPr id="9" name="Freeform 8"/>
          <p:cNvSpPr/>
          <p:nvPr/>
        </p:nvSpPr>
        <p:spPr>
          <a:xfrm>
            <a:off x="3530880" y="3868559"/>
            <a:ext cx="99036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1</a:t>
            </a:r>
          </a:p>
        </p:txBody>
      </p:sp>
      <p:sp>
        <p:nvSpPr>
          <p:cNvPr id="10" name="Freeform 9"/>
          <p:cNvSpPr/>
          <p:nvPr/>
        </p:nvSpPr>
        <p:spPr>
          <a:xfrm>
            <a:off x="2540160" y="3868559"/>
            <a:ext cx="990719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9</a:t>
            </a:r>
          </a:p>
        </p:txBody>
      </p:sp>
      <p:sp>
        <p:nvSpPr>
          <p:cNvPr id="11" name="Freeform 10"/>
          <p:cNvSpPr/>
          <p:nvPr/>
        </p:nvSpPr>
        <p:spPr>
          <a:xfrm>
            <a:off x="5207040" y="3533760"/>
            <a:ext cx="1219320" cy="33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Standing</a:t>
            </a:r>
          </a:p>
        </p:txBody>
      </p:sp>
      <p:sp>
        <p:nvSpPr>
          <p:cNvPr id="12" name="Freeform 11"/>
          <p:cNvSpPr/>
          <p:nvPr/>
        </p:nvSpPr>
        <p:spPr>
          <a:xfrm>
            <a:off x="5207040" y="3198960"/>
            <a:ext cx="1219320" cy="33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Lying</a:t>
            </a:r>
          </a:p>
        </p:txBody>
      </p:sp>
      <p:sp>
        <p:nvSpPr>
          <p:cNvPr id="13" name="Freeform 12"/>
          <p:cNvSpPr/>
          <p:nvPr/>
        </p:nvSpPr>
        <p:spPr>
          <a:xfrm>
            <a:off x="5207040" y="2863800"/>
            <a:ext cx="121932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Standing</a:t>
            </a:r>
          </a:p>
        </p:txBody>
      </p:sp>
      <p:sp>
        <p:nvSpPr>
          <p:cNvPr id="14" name="Freeform 13"/>
          <p:cNvSpPr/>
          <p:nvPr/>
        </p:nvSpPr>
        <p:spPr>
          <a:xfrm>
            <a:off x="5207040" y="2529000"/>
            <a:ext cx="1219320" cy="33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Lying</a:t>
            </a:r>
          </a:p>
        </p:txBody>
      </p:sp>
      <p:sp>
        <p:nvSpPr>
          <p:cNvPr id="15" name="Freeform 14"/>
          <p:cNvSpPr/>
          <p:nvPr/>
        </p:nvSpPr>
        <p:spPr>
          <a:xfrm>
            <a:off x="5207040" y="2193840"/>
            <a:ext cx="121932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Standing</a:t>
            </a:r>
          </a:p>
        </p:txBody>
      </p:sp>
      <p:sp>
        <p:nvSpPr>
          <p:cNvPr id="16" name="Freeform 15"/>
          <p:cNvSpPr/>
          <p:nvPr/>
        </p:nvSpPr>
        <p:spPr>
          <a:xfrm>
            <a:off x="5207040" y="1859039"/>
            <a:ext cx="1219320" cy="33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Standing</a:t>
            </a:r>
          </a:p>
        </p:txBody>
      </p:sp>
      <p:sp>
        <p:nvSpPr>
          <p:cNvPr id="17" name="Freeform 16"/>
          <p:cNvSpPr/>
          <p:nvPr/>
        </p:nvSpPr>
        <p:spPr>
          <a:xfrm>
            <a:off x="5400000" y="1523880"/>
            <a:ext cx="1026359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Class</a:t>
            </a:r>
          </a:p>
        </p:txBody>
      </p:sp>
      <p:sp>
        <p:nvSpPr>
          <p:cNvPr id="18" name="Freeform 17"/>
          <p:cNvSpPr/>
          <p:nvPr/>
        </p:nvSpPr>
        <p:spPr>
          <a:xfrm>
            <a:off x="4521240" y="3533760"/>
            <a:ext cx="685799" cy="33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4</a:t>
            </a:r>
          </a:p>
        </p:txBody>
      </p:sp>
      <p:sp>
        <p:nvSpPr>
          <p:cNvPr id="19" name="Freeform 18"/>
          <p:cNvSpPr/>
          <p:nvPr/>
        </p:nvSpPr>
        <p:spPr>
          <a:xfrm>
            <a:off x="3530880" y="3533760"/>
            <a:ext cx="990360" cy="33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9</a:t>
            </a:r>
          </a:p>
        </p:txBody>
      </p:sp>
      <p:sp>
        <p:nvSpPr>
          <p:cNvPr id="20" name="Freeform 19"/>
          <p:cNvSpPr/>
          <p:nvPr/>
        </p:nvSpPr>
        <p:spPr>
          <a:xfrm>
            <a:off x="2540160" y="3533760"/>
            <a:ext cx="990719" cy="33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2</a:t>
            </a:r>
          </a:p>
        </p:txBody>
      </p:sp>
      <p:sp>
        <p:nvSpPr>
          <p:cNvPr id="21" name="Freeform 20"/>
          <p:cNvSpPr/>
          <p:nvPr/>
        </p:nvSpPr>
        <p:spPr>
          <a:xfrm>
            <a:off x="4521240" y="3198960"/>
            <a:ext cx="685799" cy="33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3</a:t>
            </a:r>
          </a:p>
        </p:txBody>
      </p:sp>
      <p:sp>
        <p:nvSpPr>
          <p:cNvPr id="22" name="Freeform 21"/>
          <p:cNvSpPr/>
          <p:nvPr/>
        </p:nvSpPr>
        <p:spPr>
          <a:xfrm>
            <a:off x="3530880" y="3198960"/>
            <a:ext cx="990360" cy="33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6</a:t>
            </a:r>
          </a:p>
        </p:txBody>
      </p:sp>
      <p:sp>
        <p:nvSpPr>
          <p:cNvPr id="23" name="Freeform 22"/>
          <p:cNvSpPr/>
          <p:nvPr/>
        </p:nvSpPr>
        <p:spPr>
          <a:xfrm>
            <a:off x="2540160" y="3198960"/>
            <a:ext cx="990719" cy="33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7</a:t>
            </a:r>
          </a:p>
        </p:txBody>
      </p:sp>
      <p:sp>
        <p:nvSpPr>
          <p:cNvPr id="24" name="Freeform 23"/>
          <p:cNvSpPr/>
          <p:nvPr/>
        </p:nvSpPr>
        <p:spPr>
          <a:xfrm>
            <a:off x="4521240" y="2863800"/>
            <a:ext cx="685799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3</a:t>
            </a:r>
          </a:p>
        </p:txBody>
      </p:sp>
      <p:sp>
        <p:nvSpPr>
          <p:cNvPr id="25" name="Freeform 24"/>
          <p:cNvSpPr/>
          <p:nvPr/>
        </p:nvSpPr>
        <p:spPr>
          <a:xfrm>
            <a:off x="3530880" y="2863800"/>
            <a:ext cx="99036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8</a:t>
            </a:r>
          </a:p>
        </p:txBody>
      </p:sp>
      <p:sp>
        <p:nvSpPr>
          <p:cNvPr id="26" name="Freeform 25"/>
          <p:cNvSpPr/>
          <p:nvPr/>
        </p:nvSpPr>
        <p:spPr>
          <a:xfrm>
            <a:off x="2540160" y="2863800"/>
            <a:ext cx="990719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7</a:t>
            </a:r>
          </a:p>
        </p:txBody>
      </p:sp>
      <p:sp>
        <p:nvSpPr>
          <p:cNvPr id="27" name="Freeform 26"/>
          <p:cNvSpPr/>
          <p:nvPr/>
        </p:nvSpPr>
        <p:spPr>
          <a:xfrm>
            <a:off x="4521240" y="2529000"/>
            <a:ext cx="685799" cy="33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4</a:t>
            </a:r>
          </a:p>
        </p:txBody>
      </p:sp>
      <p:sp>
        <p:nvSpPr>
          <p:cNvPr id="28" name="Freeform 27"/>
          <p:cNvSpPr/>
          <p:nvPr/>
        </p:nvSpPr>
        <p:spPr>
          <a:xfrm>
            <a:off x="3530880" y="2529000"/>
            <a:ext cx="990360" cy="33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3</a:t>
            </a:r>
          </a:p>
        </p:txBody>
      </p:sp>
      <p:sp>
        <p:nvSpPr>
          <p:cNvPr id="29" name="Freeform 28"/>
          <p:cNvSpPr/>
          <p:nvPr/>
        </p:nvSpPr>
        <p:spPr>
          <a:xfrm>
            <a:off x="2540160" y="2529000"/>
            <a:ext cx="990719" cy="33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4</a:t>
            </a:r>
          </a:p>
        </p:txBody>
      </p:sp>
      <p:sp>
        <p:nvSpPr>
          <p:cNvPr id="30" name="Freeform 29"/>
          <p:cNvSpPr/>
          <p:nvPr/>
        </p:nvSpPr>
        <p:spPr>
          <a:xfrm>
            <a:off x="4521240" y="2193840"/>
            <a:ext cx="685799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4</a:t>
            </a:r>
          </a:p>
        </p:txBody>
      </p:sp>
      <p:sp>
        <p:nvSpPr>
          <p:cNvPr id="31" name="Freeform 30"/>
          <p:cNvSpPr/>
          <p:nvPr/>
        </p:nvSpPr>
        <p:spPr>
          <a:xfrm>
            <a:off x="3530880" y="2193840"/>
            <a:ext cx="99036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6</a:t>
            </a:r>
          </a:p>
        </p:txBody>
      </p:sp>
      <p:sp>
        <p:nvSpPr>
          <p:cNvPr id="32" name="Freeform 31"/>
          <p:cNvSpPr/>
          <p:nvPr/>
        </p:nvSpPr>
        <p:spPr>
          <a:xfrm>
            <a:off x="2540160" y="2193840"/>
            <a:ext cx="990719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3</a:t>
            </a:r>
          </a:p>
        </p:txBody>
      </p:sp>
      <p:sp>
        <p:nvSpPr>
          <p:cNvPr id="33" name="Freeform 32"/>
          <p:cNvSpPr/>
          <p:nvPr/>
        </p:nvSpPr>
        <p:spPr>
          <a:xfrm>
            <a:off x="4521240" y="1859039"/>
            <a:ext cx="685799" cy="33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4</a:t>
            </a:r>
          </a:p>
        </p:txBody>
      </p:sp>
      <p:sp>
        <p:nvSpPr>
          <p:cNvPr id="34" name="Freeform 33"/>
          <p:cNvSpPr/>
          <p:nvPr/>
        </p:nvSpPr>
        <p:spPr>
          <a:xfrm>
            <a:off x="3530880" y="1859039"/>
            <a:ext cx="990360" cy="33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4</a:t>
            </a:r>
          </a:p>
        </p:txBody>
      </p:sp>
      <p:sp>
        <p:nvSpPr>
          <p:cNvPr id="35" name="Freeform 34"/>
          <p:cNvSpPr/>
          <p:nvPr/>
        </p:nvSpPr>
        <p:spPr>
          <a:xfrm>
            <a:off x="2540160" y="1859039"/>
            <a:ext cx="990719" cy="33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2</a:t>
            </a:r>
          </a:p>
        </p:txBody>
      </p:sp>
      <p:sp>
        <p:nvSpPr>
          <p:cNvPr id="36" name="Freeform 35"/>
          <p:cNvSpPr/>
          <p:nvPr/>
        </p:nvSpPr>
        <p:spPr>
          <a:xfrm>
            <a:off x="4521240" y="1523880"/>
            <a:ext cx="878759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Sides</a:t>
            </a:r>
          </a:p>
        </p:txBody>
      </p:sp>
      <p:sp>
        <p:nvSpPr>
          <p:cNvPr id="37" name="Freeform 36"/>
          <p:cNvSpPr/>
          <p:nvPr/>
        </p:nvSpPr>
        <p:spPr>
          <a:xfrm>
            <a:off x="3530880" y="1523880"/>
            <a:ext cx="990360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Height</a:t>
            </a:r>
          </a:p>
        </p:txBody>
      </p:sp>
      <p:sp>
        <p:nvSpPr>
          <p:cNvPr id="38" name="Freeform 37"/>
          <p:cNvSpPr/>
          <p:nvPr/>
        </p:nvSpPr>
        <p:spPr>
          <a:xfrm>
            <a:off x="2540160" y="1523880"/>
            <a:ext cx="990719" cy="3351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Width</a:t>
            </a:r>
          </a:p>
        </p:txBody>
      </p:sp>
      <p:sp>
        <p:nvSpPr>
          <p:cNvPr id="39" name="Straight Connector 38"/>
          <p:cNvSpPr/>
          <p:nvPr/>
        </p:nvSpPr>
        <p:spPr>
          <a:xfrm>
            <a:off x="2540160" y="4538520"/>
            <a:ext cx="3886200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0" name="Straight Connector 39"/>
          <p:cNvSpPr/>
          <p:nvPr/>
        </p:nvSpPr>
        <p:spPr>
          <a:xfrm>
            <a:off x="2540160" y="1523880"/>
            <a:ext cx="0" cy="301464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1" name="Straight Connector 40"/>
          <p:cNvSpPr/>
          <p:nvPr/>
        </p:nvSpPr>
        <p:spPr>
          <a:xfrm>
            <a:off x="6426360" y="1523880"/>
            <a:ext cx="0" cy="301464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2" name="Straight Connector 41"/>
          <p:cNvSpPr/>
          <p:nvPr/>
        </p:nvSpPr>
        <p:spPr>
          <a:xfrm>
            <a:off x="2540160" y="1859039"/>
            <a:ext cx="3886200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3" name="Straight Connector 42"/>
          <p:cNvSpPr/>
          <p:nvPr/>
        </p:nvSpPr>
        <p:spPr>
          <a:xfrm>
            <a:off x="2540160" y="1523880"/>
            <a:ext cx="3886200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1981080" y="4952880"/>
            <a:ext cx="5410440" cy="970200"/>
            <a:chOff x="1981080" y="4952880"/>
            <a:chExt cx="5410440" cy="970200"/>
          </a:xfrm>
        </p:grpSpPr>
        <p:sp>
          <p:nvSpPr>
            <p:cNvPr id="45" name="Freeform 44"/>
            <p:cNvSpPr/>
            <p:nvPr/>
          </p:nvSpPr>
          <p:spPr>
            <a:xfrm>
              <a:off x="1981080" y="4952880"/>
              <a:ext cx="5410440" cy="970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width </a:t>
              </a: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Symbol" pitchFamily="18"/>
                  <a:ea typeface="Gothic" pitchFamily="2"/>
                  <a:cs typeface="Lucidasans" pitchFamily="2"/>
                </a:rPr>
                <a:t></a:t>
              </a: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 3.5 and height &lt; 7.0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lying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height </a:t>
              </a: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Symbol" pitchFamily="18"/>
                  <a:ea typeface="Gothic" pitchFamily="2"/>
                  <a:cs typeface="Lucidasans" pitchFamily="2"/>
                </a:rPr>
                <a:t></a:t>
              </a: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 3.5 then standing</a:t>
              </a:r>
            </a:p>
          </p:txBody>
        </p:sp>
        <p:sp>
          <p:nvSpPr>
            <p:cNvPr id="46" name="Straight Connector 45"/>
            <p:cNvSpPr/>
            <p:nvPr/>
          </p:nvSpPr>
          <p:spPr>
            <a:xfrm>
              <a:off x="1981080" y="4952880"/>
              <a:ext cx="541044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7" name="Straight Connector 46"/>
            <p:cNvSpPr/>
            <p:nvPr/>
          </p:nvSpPr>
          <p:spPr>
            <a:xfrm>
              <a:off x="1981080" y="5923080"/>
              <a:ext cx="541044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8" name="Straight Connector 47"/>
            <p:cNvSpPr/>
            <p:nvPr/>
          </p:nvSpPr>
          <p:spPr>
            <a:xfrm>
              <a:off x="1981080" y="4952880"/>
              <a:ext cx="0" cy="9702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9" name="Straight Connector 48"/>
            <p:cNvSpPr/>
            <p:nvPr/>
          </p:nvSpPr>
          <p:spPr>
            <a:xfrm>
              <a:off x="7391520" y="4952880"/>
              <a:ext cx="0" cy="9702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 relational 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5A78D89-90EF-4D15-903D-F27052717214}" type="slidenum">
              <a:t>35</a:t>
            </a:fld>
            <a:endParaRPr lang="en-US"/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98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A relational solution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039" y="1587600"/>
            <a:ext cx="7543799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259200" marR="0" lvl="0" indent="-259200" algn="l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259200" marR="0" lvl="0" indent="-259200" algn="l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259200" marR="0" lvl="0" indent="-259200" algn="l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259200" marR="0" lvl="0" indent="-259200" algn="l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914400" y="1447919"/>
            <a:ext cx="7543799" cy="4343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Comparing attributes with each other</a:t>
            </a:r>
            <a:b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</a:b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/>
            </a:r>
            <a:b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</a:br>
            <a:endParaRPr lang="en-US" sz="28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34"/>
              <a:ea typeface="Gothic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Generalizes better to new data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Standard relations: =, &lt;, &gt;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But: learning relational rules is costly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Simple solution: add extra attributes</a:t>
            </a:r>
            <a:b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</a:b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(e.g. a binary attribute </a:t>
            </a:r>
            <a:r>
              <a:rPr lang="en-US" sz="2800" b="0" i="1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is width &lt; height?</a:t>
            </a: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07280" y="2071800"/>
            <a:ext cx="4495680" cy="695520"/>
            <a:chOff x="1907280" y="2071800"/>
            <a:chExt cx="4495680" cy="695520"/>
          </a:xfrm>
        </p:grpSpPr>
        <p:sp>
          <p:nvSpPr>
            <p:cNvPr id="6" name="Freeform 5"/>
            <p:cNvSpPr/>
            <p:nvPr/>
          </p:nvSpPr>
          <p:spPr>
            <a:xfrm>
              <a:off x="1907280" y="2071800"/>
              <a:ext cx="4495680" cy="695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width &gt; height then lying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height &gt; width then standing</a:t>
              </a: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1907280" y="2071800"/>
              <a:ext cx="4495679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1907280" y="2767320"/>
              <a:ext cx="4495679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1907280" y="2071800"/>
              <a:ext cx="0" cy="6955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0" name="Straight Connector 9"/>
            <p:cNvSpPr/>
            <p:nvPr/>
          </p:nvSpPr>
          <p:spPr>
            <a:xfrm>
              <a:off x="6402959" y="2071800"/>
              <a:ext cx="0" cy="6955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Rules with vari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07D55320-72C5-4F08-8561-39A7673FFA6D}" type="slidenum">
              <a:t>36</a:t>
            </a:fld>
            <a:endParaRPr lang="en-US"/>
          </a:p>
        </p:txBody>
      </p:sp>
      <p:sp>
        <p:nvSpPr>
          <p:cNvPr id="2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917359" y="-9144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Rules with variables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7239" y="795240"/>
            <a:ext cx="7543799" cy="53157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Using variables and multiple relations:</a:t>
            </a:r>
          </a:p>
          <a:p>
            <a:pPr marL="259200" marR="0" lvl="0" indent="-2592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6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259200" marR="0" lvl="0" indent="-2592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6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The top of a tower of blocks is standing:</a:t>
            </a:r>
            <a:b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259200" marR="0" lvl="0" indent="-2592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6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259200" marR="0" lvl="0" indent="-2592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6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The whole tower is standing:</a:t>
            </a:r>
          </a:p>
          <a:p>
            <a:pPr marL="259200" marR="0" lvl="0" indent="-2592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6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259200" marR="0" lvl="0" indent="-2592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6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259200" marR="0" lvl="0" indent="-2592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6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259200" marR="0" lvl="0" indent="-25920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259200" algn="l"/>
                <a:tab pos="1173600" algn="l"/>
                <a:tab pos="2088000" algn="l"/>
                <a:tab pos="3002399" algn="l"/>
                <a:tab pos="3916800" algn="l"/>
                <a:tab pos="4831200" algn="l"/>
                <a:tab pos="5745599" algn="l"/>
                <a:tab pos="6659999" algn="l"/>
                <a:tab pos="7574400" algn="l"/>
                <a:tab pos="8488800" algn="l"/>
                <a:tab pos="9403200" algn="l"/>
                <a:tab pos="10317600" algn="l"/>
              </a:tabLst>
            </a:pPr>
            <a:endParaRPr lang="en-US" sz="26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9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Recursive definition!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04999" y="1340280"/>
            <a:ext cx="5715001" cy="639720"/>
            <a:chOff x="2204999" y="1340280"/>
            <a:chExt cx="5715001" cy="639720"/>
          </a:xfrm>
        </p:grpSpPr>
        <p:sp>
          <p:nvSpPr>
            <p:cNvPr id="5" name="Freeform 4"/>
            <p:cNvSpPr/>
            <p:nvPr/>
          </p:nvSpPr>
          <p:spPr>
            <a:xfrm>
              <a:off x="2204999" y="1340280"/>
              <a:ext cx="5715000" cy="6397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height_and_width_of(x,h,w) and h &gt; w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standing(x)</a:t>
              </a: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2204999" y="1340280"/>
              <a:ext cx="571500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2204999" y="1980000"/>
              <a:ext cx="5715001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2204999" y="1340280"/>
              <a:ext cx="0" cy="6397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7920000" y="1340280"/>
              <a:ext cx="0" cy="6397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190240" y="4141440"/>
            <a:ext cx="5715000" cy="1519200"/>
            <a:chOff x="2190240" y="4141440"/>
            <a:chExt cx="5715000" cy="1519200"/>
          </a:xfrm>
        </p:grpSpPr>
        <p:sp>
          <p:nvSpPr>
            <p:cNvPr id="11" name="Freeform 10"/>
            <p:cNvSpPr/>
            <p:nvPr/>
          </p:nvSpPr>
          <p:spPr>
            <a:xfrm>
              <a:off x="2190240" y="4141440"/>
              <a:ext cx="5715000" cy="1519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is_top_of(x,z) and height_and_width_of(z,h,w) and h &gt; w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and is_rest_of(x,y)and standing(y)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standing(x)</a:t>
              </a:r>
            </a:p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empty(x) then standing(x)</a:t>
              </a:r>
            </a:p>
          </p:txBody>
        </p:sp>
        <p:sp>
          <p:nvSpPr>
            <p:cNvPr id="12" name="Straight Connector 11"/>
            <p:cNvSpPr/>
            <p:nvPr/>
          </p:nvSpPr>
          <p:spPr>
            <a:xfrm>
              <a:off x="2190240" y="4141440"/>
              <a:ext cx="57150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2190240" y="5660639"/>
              <a:ext cx="57150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2190240" y="4141440"/>
              <a:ext cx="0" cy="151919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7905240" y="4141440"/>
              <a:ext cx="0" cy="151919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89160" y="2557800"/>
            <a:ext cx="5715000" cy="914400"/>
            <a:chOff x="2189160" y="2557800"/>
            <a:chExt cx="5715000" cy="914400"/>
          </a:xfrm>
        </p:grpSpPr>
        <p:sp>
          <p:nvSpPr>
            <p:cNvPr id="17" name="Freeform 16"/>
            <p:cNvSpPr/>
            <p:nvPr/>
          </p:nvSpPr>
          <p:spPr>
            <a:xfrm>
              <a:off x="2189160" y="2557800"/>
              <a:ext cx="5715000" cy="914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385560" marR="0" lvl="0" indent="-38556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385560" algn="l"/>
                  <a:tab pos="1299960" algn="l"/>
                  <a:tab pos="2214360" algn="l"/>
                  <a:tab pos="3128759" algn="l"/>
                  <a:tab pos="4043160" algn="l"/>
                  <a:tab pos="4957560" algn="l"/>
                  <a:tab pos="5871959" algn="l"/>
                  <a:tab pos="6786359" algn="l"/>
                  <a:tab pos="7700760" algn="l"/>
                  <a:tab pos="8615160" algn="l"/>
                  <a:tab pos="9529560" algn="l"/>
                  <a:tab pos="1044396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height_and_width_of(x,h,w) and h &gt; w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  and is_top_of(y,x)</a:t>
              </a:r>
              <a:b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</a:b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then standing(x)</a:t>
              </a:r>
            </a:p>
          </p:txBody>
        </p:sp>
        <p:sp>
          <p:nvSpPr>
            <p:cNvPr id="18" name="Straight Connector 17"/>
            <p:cNvSpPr/>
            <p:nvPr/>
          </p:nvSpPr>
          <p:spPr>
            <a:xfrm>
              <a:off x="2189160" y="2557800"/>
              <a:ext cx="57150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9" name="Straight Connector 18"/>
            <p:cNvSpPr/>
            <p:nvPr/>
          </p:nvSpPr>
          <p:spPr>
            <a:xfrm>
              <a:off x="2189160" y="3472200"/>
              <a:ext cx="57150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0" name="Straight Connector 19"/>
            <p:cNvSpPr/>
            <p:nvPr/>
          </p:nvSpPr>
          <p:spPr>
            <a:xfrm>
              <a:off x="2189160" y="2557800"/>
              <a:ext cx="0" cy="9144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1" name="Straight Connector 20"/>
            <p:cNvSpPr/>
            <p:nvPr/>
          </p:nvSpPr>
          <p:spPr>
            <a:xfrm>
              <a:off x="7904160" y="2557800"/>
              <a:ext cx="0" cy="9144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nductive logic progra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5D779E64-654E-4695-89CB-1761F2941B3A}" type="slidenum">
              <a:t>37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Inductive logic programming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587600"/>
            <a:ext cx="8640000" cy="41151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Recursive definition can be seen as logic program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Techniques for learning logic programs stem from the area of “inductive logic programming” (ILP)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But: recursive definitions are hard to learn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Also: few practical problems require recursion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Thus: many ILP techniques are restricted to non-recursive definitions to make learning easier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nstance-based re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FAB2E9A-91E2-46D4-B15C-64B6EDC4C6A7}" type="slidenum">
              <a:t>38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180000"/>
            <a:ext cx="8534520" cy="1115640"/>
          </a:xfrm>
        </p:spPr>
        <p:txBody>
          <a:bodyPr wrap="square" lIns="92160" tIns="46080" rIns="92160" bIns="460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Instance-based representation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80000" y="1080000"/>
            <a:ext cx="8820000" cy="4718520"/>
          </a:xfrm>
        </p:spPr>
        <p:txBody>
          <a:bodyPr wrap="square" lIns="92160" tIns="46080" rIns="92160" bIns="460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/>
              <a:t>Simplest form of learning: </a:t>
            </a:r>
            <a:r>
              <a:rPr lang="en-US" i="1"/>
              <a:t>rote learning</a:t>
            </a:r>
          </a:p>
          <a:p>
            <a:pPr marL="0" lvl="1" indent="0">
              <a:spcBef>
                <a:spcPts val="649"/>
              </a:spcBef>
            </a:pPr>
            <a:r>
              <a:rPr lang="en-US"/>
              <a:t>Training instances are searched for instance that most closely resembles new instance</a:t>
            </a:r>
          </a:p>
          <a:p>
            <a:pPr marL="0" lvl="1" indent="0">
              <a:spcBef>
                <a:spcPts val="649"/>
              </a:spcBef>
            </a:pPr>
            <a:r>
              <a:rPr lang="en-US"/>
              <a:t>The instances themselves represent the knowledge</a:t>
            </a:r>
          </a:p>
          <a:p>
            <a:pPr marL="0" lvl="1" indent="0">
              <a:spcBef>
                <a:spcPts val="649"/>
              </a:spcBef>
            </a:pPr>
            <a:r>
              <a:rPr lang="en-US"/>
              <a:t>Also called </a:t>
            </a:r>
            <a:r>
              <a:rPr lang="en-US" i="1"/>
              <a:t>instance-based</a:t>
            </a:r>
            <a:r>
              <a:rPr lang="en-US"/>
              <a:t> learning</a:t>
            </a:r>
          </a:p>
          <a:p>
            <a:pPr marL="0" lvl="0" indent="0">
              <a:spcBef>
                <a:spcPts val="697"/>
              </a:spcBef>
            </a:pPr>
            <a:r>
              <a:rPr lang="en-US"/>
              <a:t>Similarity function defines what’s “learned”</a:t>
            </a:r>
          </a:p>
          <a:p>
            <a:pPr marL="0" lvl="0" indent="0">
              <a:spcBef>
                <a:spcPts val="697"/>
              </a:spcBef>
            </a:pPr>
            <a:r>
              <a:rPr lang="en-US"/>
              <a:t>Instance-based learning is </a:t>
            </a:r>
            <a:r>
              <a:rPr lang="en-US" i="1"/>
              <a:t>lazy</a:t>
            </a:r>
            <a:r>
              <a:rPr lang="en-US"/>
              <a:t> learning</a:t>
            </a:r>
          </a:p>
          <a:p>
            <a:pPr marL="0" lvl="0" indent="0">
              <a:spcBef>
                <a:spcPts val="697"/>
              </a:spcBef>
            </a:pPr>
            <a:r>
              <a:rPr lang="en-US"/>
              <a:t>Methods: </a:t>
            </a:r>
            <a:r>
              <a:rPr lang="en-US" i="1"/>
              <a:t>nearest-neighbor, k-nearest-neighbor, 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he distance fun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FB8EFCC-8C6A-4DDD-9EB0-B6B5CA418C23}" type="slidenum">
              <a:t>39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25480" y="-167400"/>
            <a:ext cx="8534520" cy="1067400"/>
          </a:xfrm>
        </p:spPr>
        <p:txBody>
          <a:bodyPr wrap="square" lIns="92160" tIns="46080" rIns="92160" bIns="460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The distance function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80000" y="939600"/>
            <a:ext cx="8820000" cy="4429440"/>
          </a:xfrm>
        </p:spPr>
        <p:txBody>
          <a:bodyPr wrap="square" lIns="92160" tIns="46080" rIns="92160" bIns="460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/>
              <a:t>Simplest case: one numeric attribute</a:t>
            </a:r>
          </a:p>
          <a:p>
            <a:pPr marL="0" lvl="1" indent="0">
              <a:spcBef>
                <a:spcPts val="649"/>
              </a:spcBef>
            </a:pPr>
            <a:r>
              <a:rPr lang="en-US"/>
              <a:t>Distance is the difference between the two attribute values involved (or a function thereof)</a:t>
            </a:r>
          </a:p>
          <a:p>
            <a:pPr marL="0" lvl="0" indent="0">
              <a:spcBef>
                <a:spcPts val="697"/>
              </a:spcBef>
            </a:pPr>
            <a:r>
              <a:rPr lang="en-US"/>
              <a:t>Several numeric attributes: normally, Euclidean distance is used and attributes are normalized</a:t>
            </a:r>
          </a:p>
          <a:p>
            <a:pPr marL="0" lvl="0" indent="0">
              <a:spcBef>
                <a:spcPts val="697"/>
              </a:spcBef>
            </a:pPr>
            <a:r>
              <a:rPr lang="en-US"/>
              <a:t>Nominal attributes: distance is set to 1 if values are different, 0 if they are equal</a:t>
            </a:r>
          </a:p>
          <a:p>
            <a:pPr marL="0" lvl="0" indent="0">
              <a:spcBef>
                <a:spcPts val="697"/>
              </a:spcBef>
            </a:pPr>
            <a:r>
              <a:rPr lang="en-US"/>
              <a:t>Are all attributes equally important?</a:t>
            </a:r>
          </a:p>
          <a:p>
            <a:pPr marL="0" lvl="1" indent="0">
              <a:spcBef>
                <a:spcPts val="649"/>
              </a:spcBef>
            </a:pPr>
            <a:r>
              <a:rPr lang="en-US"/>
              <a:t>Weighting the attributes might be necessary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2D79DAD-D913-4888-82FD-1B64F436C4C7}" type="slidenum">
              <a:t>4</a:t>
            </a:fld>
            <a:endParaRPr lang="en-US"/>
          </a:p>
        </p:txBody>
      </p:sp>
      <p:sp>
        <p:nvSpPr>
          <p:cNvPr id="3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162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Tables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4959" y="1047599"/>
            <a:ext cx="7925040" cy="46774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Simplest way of representing output: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Use the same format as input!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Decision table for the weather problem:</a:t>
            </a:r>
            <a:b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/>
            </a:r>
            <a:b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/>
            </a:r>
            <a:b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/>
            </a:r>
            <a:b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/>
            </a:r>
            <a:b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/>
            </a:r>
            <a:b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/>
            </a:r>
            <a:b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</a:br>
            <a:endParaRPr lang="en-US" sz="28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Main problem: selecting the right attributes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980000" y="2700000"/>
            <a:ext cx="4572000" cy="2344680"/>
            <a:chOff x="1980000" y="2700000"/>
            <a:chExt cx="4572000" cy="2344680"/>
          </a:xfrm>
        </p:grpSpPr>
        <p:sp>
          <p:nvSpPr>
            <p:cNvPr id="5" name="Freeform 4"/>
            <p:cNvSpPr/>
            <p:nvPr/>
          </p:nvSpPr>
          <p:spPr>
            <a:xfrm>
              <a:off x="5028120" y="470988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3504239" y="470988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7" name="Freeform 6"/>
            <p:cNvSpPr/>
            <p:nvPr/>
          </p:nvSpPr>
          <p:spPr>
            <a:xfrm>
              <a:off x="1980000" y="470988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5028120" y="437472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3504239" y="437472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10" name="Freeform 9"/>
            <p:cNvSpPr/>
            <p:nvPr/>
          </p:nvSpPr>
          <p:spPr>
            <a:xfrm>
              <a:off x="1980000" y="4374720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028120" y="403992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504239" y="403992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1980000" y="403992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</a:p>
          </p:txBody>
        </p:sp>
        <p:sp>
          <p:nvSpPr>
            <p:cNvPr id="14" name="Freeform 13"/>
            <p:cNvSpPr/>
            <p:nvPr/>
          </p:nvSpPr>
          <p:spPr>
            <a:xfrm>
              <a:off x="5028120" y="3704759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3504239" y="3704759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1980000" y="3704759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5028120" y="33699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3504239" y="336996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1980000" y="336996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5028120" y="303480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3504239" y="3034800"/>
              <a:ext cx="152388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1980000" y="3034800"/>
              <a:ext cx="1524240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5028120" y="270000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Play</a:t>
              </a:r>
            </a:p>
          </p:txBody>
        </p:sp>
        <p:sp>
          <p:nvSpPr>
            <p:cNvPr id="24" name="Freeform 23"/>
            <p:cNvSpPr/>
            <p:nvPr/>
          </p:nvSpPr>
          <p:spPr>
            <a:xfrm>
              <a:off x="3504239" y="2700000"/>
              <a:ext cx="152388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Humidity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1980000" y="2700000"/>
              <a:ext cx="1524240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Outlook</a:t>
              </a:r>
            </a:p>
          </p:txBody>
        </p:sp>
        <p:sp>
          <p:nvSpPr>
            <p:cNvPr id="26" name="Straight Connector 25"/>
            <p:cNvSpPr/>
            <p:nvPr/>
          </p:nvSpPr>
          <p:spPr>
            <a:xfrm>
              <a:off x="1980000" y="5044680"/>
              <a:ext cx="4572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7" name="Straight Connector 26"/>
            <p:cNvSpPr/>
            <p:nvPr/>
          </p:nvSpPr>
          <p:spPr>
            <a:xfrm>
              <a:off x="1980000" y="2700000"/>
              <a:ext cx="0" cy="234468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8" name="Straight Connector 27"/>
            <p:cNvSpPr/>
            <p:nvPr/>
          </p:nvSpPr>
          <p:spPr>
            <a:xfrm>
              <a:off x="6552000" y="2700000"/>
              <a:ext cx="0" cy="234468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9" name="Straight Connector 28"/>
            <p:cNvSpPr/>
            <p:nvPr/>
          </p:nvSpPr>
          <p:spPr>
            <a:xfrm>
              <a:off x="1980000" y="3034800"/>
              <a:ext cx="4572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0" name="Straight Connector 29"/>
            <p:cNvSpPr/>
            <p:nvPr/>
          </p:nvSpPr>
          <p:spPr>
            <a:xfrm>
              <a:off x="1980000" y="2700000"/>
              <a:ext cx="457200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Learning prototy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9201D64-EDAA-4AA3-A507-C6F2D3B1AEC3}" type="slidenum">
              <a:t>40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25480" y="-167400"/>
            <a:ext cx="8534520" cy="1067400"/>
          </a:xfrm>
        </p:spPr>
        <p:txBody>
          <a:bodyPr wrap="square" lIns="92160" tIns="46080" rIns="92160" bIns="460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Learning prototypes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60000" y="3960000"/>
            <a:ext cx="8534520" cy="2340000"/>
          </a:xfrm>
        </p:spPr>
        <p:txBody>
          <a:bodyPr wrap="square" lIns="92160" tIns="46080" rIns="92160" bIns="460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spcBef>
                <a:spcPts val="697"/>
              </a:spcBef>
            </a:pPr>
            <a:r>
              <a:rPr lang="en-US"/>
              <a:t>Only those instances involved in a decision need to be stored</a:t>
            </a:r>
          </a:p>
          <a:p>
            <a:pPr marL="0" lvl="0" indent="0">
              <a:spcBef>
                <a:spcPts val="697"/>
              </a:spcBef>
            </a:pPr>
            <a:r>
              <a:rPr lang="en-US"/>
              <a:t>Noisy instances should be filtered out</a:t>
            </a:r>
          </a:p>
          <a:p>
            <a:pPr marL="0" lvl="0" indent="0">
              <a:spcBef>
                <a:spcPts val="697"/>
              </a:spcBef>
            </a:pPr>
            <a:r>
              <a:rPr lang="en-US"/>
              <a:t>Idea: only use </a:t>
            </a:r>
            <a:r>
              <a:rPr lang="en-US" i="1"/>
              <a:t>prototypical</a:t>
            </a:r>
            <a:r>
              <a:rPr lang="en-US"/>
              <a:t> examples</a:t>
            </a:r>
          </a:p>
        </p:txBody>
      </p:sp>
      <p:sp>
        <p:nvSpPr>
          <p:cNvPr id="4" name="Freeform 3"/>
          <p:cNvSpPr/>
          <p:nvPr/>
        </p:nvSpPr>
        <p:spPr>
          <a:xfrm>
            <a:off x="837720" y="1828800"/>
            <a:ext cx="2743199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720000" y="1080000"/>
            <a:ext cx="3533400" cy="260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4680000" y="1080000"/>
            <a:ext cx="3619080" cy="2666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Rectangular generaliz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3563A6C-33DB-4ED2-AF97-A9E52D680622}" type="slidenum">
              <a:t>41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25480" y="-215640"/>
            <a:ext cx="8534520" cy="1115640"/>
          </a:xfrm>
        </p:spPr>
        <p:txBody>
          <a:bodyPr wrap="square" lIns="92160" tIns="46080" rIns="92160" bIns="46080" anchorCtr="1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Rectangular generalizations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60000" y="4017960"/>
            <a:ext cx="8534520" cy="2368440"/>
          </a:xfrm>
        </p:spPr>
        <p:txBody>
          <a:bodyPr wrap="square" lIns="92160" tIns="46080" rIns="92160" bIns="46080" anchor="t" anchorCtr="0">
            <a:spAutoFit/>
          </a:bodyPr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marL="0" lvl="0" indent="0">
              <a:lnSpc>
                <a:spcPct val="90000"/>
              </a:lnSpc>
              <a:spcBef>
                <a:spcPts val="697"/>
              </a:spcBef>
            </a:pPr>
            <a:r>
              <a:rPr lang="en-US" sz="2800"/>
              <a:t>Nearest-neighbor rule is used outside rectangles</a:t>
            </a:r>
          </a:p>
          <a:p>
            <a:pPr marL="0" lvl="0" indent="0">
              <a:lnSpc>
                <a:spcPct val="90000"/>
              </a:lnSpc>
              <a:spcBef>
                <a:spcPts val="697"/>
              </a:spcBef>
            </a:pPr>
            <a:r>
              <a:rPr lang="en-US" sz="2800"/>
              <a:t>Rectangles are rules! (But they can be more conservative than “normal” rules.)</a:t>
            </a:r>
          </a:p>
          <a:p>
            <a:pPr marL="0" lvl="0" indent="0">
              <a:lnSpc>
                <a:spcPct val="90000"/>
              </a:lnSpc>
              <a:spcBef>
                <a:spcPts val="697"/>
              </a:spcBef>
            </a:pPr>
            <a:r>
              <a:rPr lang="en-US" sz="2800"/>
              <a:t>Nested rectangles are rules with exceptions</a:t>
            </a:r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4860000" y="1065600"/>
            <a:ext cx="3742920" cy="27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540000" y="1080000"/>
            <a:ext cx="3742920" cy="27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Representing clusters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B37DD99D-B276-4D0B-83D3-DD09C9643B13}" type="slidenum">
              <a:t>42</a:t>
            </a:fld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60000" y="-180000"/>
            <a:ext cx="8534520" cy="1067400"/>
          </a:xfrm>
        </p:spPr>
        <p:txBody>
          <a:bodyPr wrap="square" lIns="92160" tIns="46080" rIns="92160" bIns="46080" anchorCtr="1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Representing clusters I</a:t>
            </a:r>
          </a:p>
        </p:txBody>
      </p:sp>
      <p:sp>
        <p:nvSpPr>
          <p:cNvPr id="3" name="Freeform 2"/>
          <p:cNvSpPr/>
          <p:nvPr/>
        </p:nvSpPr>
        <p:spPr>
          <a:xfrm>
            <a:off x="1080000" y="1694520"/>
            <a:ext cx="3581640" cy="825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1" u="none" strike="noStrike" baseline="0">
                <a:ln>
                  <a:noFill/>
                </a:ln>
                <a:solidFill>
                  <a:srgbClr val="FFFF00"/>
                </a:solidFill>
                <a:latin typeface="Utopia" pitchFamily="18"/>
                <a:ea typeface="Gothic" pitchFamily="2"/>
                <a:cs typeface="Lucidasans" pitchFamily="2"/>
              </a:rPr>
              <a:t>Simple 2-D representation</a:t>
            </a:r>
          </a:p>
        </p:txBody>
      </p:sp>
      <p:sp>
        <p:nvSpPr>
          <p:cNvPr id="4" name="Freeform 3"/>
          <p:cNvSpPr/>
          <p:nvPr/>
        </p:nvSpPr>
        <p:spPr>
          <a:xfrm>
            <a:off x="5220000" y="1620000"/>
            <a:ext cx="2057400" cy="825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1" u="none" strike="noStrike" baseline="0">
                <a:ln>
                  <a:noFill/>
                </a:ln>
                <a:solidFill>
                  <a:srgbClr val="FFFF00"/>
                </a:solidFill>
                <a:latin typeface="Utopia" pitchFamily="18"/>
                <a:ea typeface="Gothic" pitchFamily="2"/>
                <a:cs typeface="Lucidasans" pitchFamily="2"/>
              </a:rPr>
              <a:t>Venn diagram</a:t>
            </a:r>
          </a:p>
        </p:txBody>
      </p:sp>
      <p:sp>
        <p:nvSpPr>
          <p:cNvPr id="5" name="Freeform 4"/>
          <p:cNvSpPr/>
          <p:nvPr/>
        </p:nvSpPr>
        <p:spPr>
          <a:xfrm>
            <a:off x="3886200" y="5333760"/>
            <a:ext cx="2438280" cy="368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1123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Utopia" pitchFamily="34"/>
                <a:ea typeface="Gothic" pitchFamily="2"/>
                <a:cs typeface="Lucidasans" pitchFamily="2"/>
              </a:rPr>
              <a:t>Overlapping clusters</a:t>
            </a:r>
          </a:p>
        </p:txBody>
      </p:sp>
      <p:sp>
        <p:nvSpPr>
          <p:cNvPr id="6" name="Straight Connector 5"/>
          <p:cNvSpPr/>
          <p:nvPr/>
        </p:nvSpPr>
        <p:spPr>
          <a:xfrm flipV="1">
            <a:off x="4876560" y="4800600"/>
            <a:ext cx="685800" cy="533520"/>
          </a:xfrm>
          <a:prstGeom prst="line">
            <a:avLst/>
          </a:prstGeom>
          <a:noFill/>
          <a:ln w="9360">
            <a:solidFill>
              <a:srgbClr val="FFFFFF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194080" y="2547000"/>
            <a:ext cx="3300120" cy="2228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1052280" y="2520000"/>
            <a:ext cx="3447720" cy="226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Representing cluster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F2620EA-00E2-45B0-A574-522C67055AE3}" type="slidenum">
              <a:t>43</a:t>
            </a:fld>
            <a:endParaRPr 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09480" y="-167400"/>
            <a:ext cx="8534520" cy="1067400"/>
          </a:xfrm>
        </p:spPr>
        <p:txBody>
          <a:bodyPr wrap="square" lIns="92160" tIns="46080" rIns="92160" bIns="46080" anchorCtr="1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Representing clusters II</a:t>
            </a:r>
          </a:p>
        </p:txBody>
      </p:sp>
      <p:sp>
        <p:nvSpPr>
          <p:cNvPr id="3" name="Freeform 2"/>
          <p:cNvSpPr/>
          <p:nvPr/>
        </p:nvSpPr>
        <p:spPr>
          <a:xfrm>
            <a:off x="1294920" y="2514600"/>
            <a:ext cx="2895839" cy="2128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1" u="none" strike="noStrike" baseline="0">
              <a:ln>
                <a:noFill/>
              </a:ln>
              <a:solidFill>
                <a:srgbClr val="FFFF00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1" u="none" strike="noStrike" baseline="0">
              <a:ln>
                <a:noFill/>
              </a:ln>
              <a:solidFill>
                <a:srgbClr val="FFFF00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1" u="none" strike="noStrike" baseline="0">
              <a:ln>
                <a:noFill/>
              </a:ln>
              <a:solidFill>
                <a:srgbClr val="FFFF00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1" u="none" strike="noStrike" baseline="0">
              <a:ln>
                <a:noFill/>
              </a:ln>
              <a:solidFill>
                <a:srgbClr val="FFFF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828800" y="2514600"/>
            <a:ext cx="1981080" cy="2087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/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200" b="0" i="0" u="none" strike="noStrike" baseline="0">
                <a:ln>
                  <a:noFill/>
                </a:ln>
                <a:solidFill>
                  <a:srgbClr val="FFFFFF"/>
                </a:solidFill>
                <a:latin typeface="Times" pitchFamily="18"/>
                <a:ea typeface="Gothic" pitchFamily="2"/>
                <a:cs typeface="Lucidasans" pitchFamily="2"/>
              </a:rPr>
              <a:t>           </a:t>
            </a:r>
            <a:r>
              <a:rPr lang="en-AU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Gothic" pitchFamily="2"/>
                <a:cs typeface="Lucidasans" pitchFamily="2"/>
              </a:rPr>
              <a:t>1	  2            3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12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Gothic" pitchFamily="2"/>
              <a:cs typeface="Lucida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Gothic" pitchFamily="2"/>
                <a:cs typeface="Lucidasans" pitchFamily="2"/>
              </a:rPr>
              <a:t>a       0.4	0.1          0.5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Gothic" pitchFamily="2"/>
                <a:cs typeface="Lucidasans" pitchFamily="2"/>
              </a:rPr>
              <a:t>b       0.1	0.8          0.1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Gothic" pitchFamily="2"/>
                <a:cs typeface="Lucidasans" pitchFamily="2"/>
              </a:rPr>
              <a:t>c       0.3	0.3          0.4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Gothic" pitchFamily="2"/>
                <a:cs typeface="Lucidasans" pitchFamily="2"/>
              </a:rPr>
              <a:t>d       0.1	0.1          0.8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Gothic" pitchFamily="2"/>
                <a:cs typeface="Lucidasans" pitchFamily="2"/>
              </a:rPr>
              <a:t>e       0.4	0.2          0.4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Gothic" pitchFamily="2"/>
                <a:cs typeface="Lucidasans" pitchFamily="2"/>
              </a:rPr>
              <a:t>f        0.1	0.4          0.5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Gothic" pitchFamily="2"/>
                <a:cs typeface="Lucidasans" pitchFamily="2"/>
              </a:rPr>
              <a:t>g       0.7	0.2          0.1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Gothic" pitchFamily="2"/>
                <a:cs typeface="Lucidasans" pitchFamily="2"/>
              </a:rPr>
              <a:t>h       0.5	0.4          0.1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200" b="0" i="0" u="none" strike="noStrike" baseline="0">
                <a:ln>
                  <a:noFill/>
                </a:ln>
                <a:solidFill>
                  <a:srgbClr val="000000"/>
                </a:solidFill>
                <a:latin typeface="Times" pitchFamily="18"/>
                <a:ea typeface="Gothic" pitchFamily="2"/>
                <a:cs typeface="Lucidasans" pitchFamily="2"/>
              </a:rPr>
              <a:t>…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12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Gothic" pitchFamily="2"/>
              <a:cs typeface="Lucidasans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440000" y="1620000"/>
            <a:ext cx="3352680" cy="825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1" u="none" strike="noStrike" baseline="0">
                <a:ln>
                  <a:noFill/>
                </a:ln>
                <a:solidFill>
                  <a:srgbClr val="FFFF00"/>
                </a:solidFill>
                <a:latin typeface="Utopia" pitchFamily="18"/>
                <a:ea typeface="Gothic" pitchFamily="2"/>
                <a:cs typeface="Lucidasans" pitchFamily="2"/>
              </a:rPr>
              <a:t>Probabilistic assignment</a:t>
            </a:r>
          </a:p>
        </p:txBody>
      </p:sp>
      <p:sp>
        <p:nvSpPr>
          <p:cNvPr id="6" name="Freeform 5"/>
          <p:cNvSpPr/>
          <p:nvPr/>
        </p:nvSpPr>
        <p:spPr>
          <a:xfrm>
            <a:off x="5400000" y="1694520"/>
            <a:ext cx="2510280" cy="825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1" u="none" strike="noStrike" baseline="0">
                <a:ln>
                  <a:noFill/>
                </a:ln>
                <a:solidFill>
                  <a:srgbClr val="FFFF00"/>
                </a:solidFill>
                <a:latin typeface="Utopia" pitchFamily="18"/>
                <a:ea typeface="Gothic" pitchFamily="2"/>
                <a:cs typeface="Lucidasans" pitchFamily="2"/>
              </a:rPr>
              <a:t>Dendrogram</a:t>
            </a:r>
          </a:p>
        </p:txBody>
      </p:sp>
      <p:sp>
        <p:nvSpPr>
          <p:cNvPr id="7" name="Freeform 6"/>
          <p:cNvSpPr/>
          <p:nvPr/>
        </p:nvSpPr>
        <p:spPr>
          <a:xfrm>
            <a:off x="5564520" y="4757400"/>
            <a:ext cx="2895479" cy="642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1">
              <a:lnSpc>
                <a:spcPct val="100000"/>
              </a:lnSpc>
              <a:spcBef>
                <a:spcPts val="1123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FFFFFF"/>
                </a:solidFill>
                <a:latin typeface="Utopia" pitchFamily="34"/>
                <a:ea typeface="Gothic" pitchFamily="2"/>
                <a:cs typeface="Lucidasans" pitchFamily="2"/>
              </a:rPr>
              <a:t>NB: dendron is the Greek word for tree</a:t>
            </a:r>
          </a:p>
        </p:txBody>
      </p:sp>
      <p:pic>
        <p:nvPicPr>
          <p:cNvPr id="8" name="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5371560" y="2520000"/>
            <a:ext cx="3057480" cy="2125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Linear mod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67217C9-E39E-4BD3-AA3F-7B8C22D72BF2}" type="slidenum">
              <a:t>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Linear models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10760" y="1440000"/>
            <a:ext cx="8229240" cy="5400000"/>
          </a:xfrm>
        </p:spPr>
        <p:txBody>
          <a:bodyPr/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lvl="0"/>
            <a:r>
              <a:rPr lang="en-US"/>
              <a:t>Another simple representation</a:t>
            </a:r>
          </a:p>
          <a:p>
            <a:pPr lvl="0"/>
            <a:r>
              <a:rPr lang="en-US"/>
              <a:t>Regression model</a:t>
            </a:r>
          </a:p>
          <a:p>
            <a:pPr lvl="1"/>
            <a:r>
              <a:rPr lang="en-US"/>
              <a:t>Inputs (attribute values) and output are all numeric</a:t>
            </a:r>
          </a:p>
          <a:p>
            <a:pPr lvl="0"/>
            <a:r>
              <a:rPr lang="en-US"/>
              <a:t>Output is the sum of weighted attribute values</a:t>
            </a:r>
          </a:p>
          <a:p>
            <a:pPr lvl="1"/>
            <a:r>
              <a:rPr lang="en-US"/>
              <a:t>The trick is to find good values for the weights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 linear regression function for the CPU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DA86638-E925-45BC-822B-C1A4ADE0815C}" type="slidenum">
              <a:t>6</a:t>
            </a:fld>
            <a:endParaRPr lang="en-US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180000"/>
            <a:ext cx="6905880" cy="1145160"/>
          </a:xfrm>
        </p:spPr>
        <p:txBody>
          <a:bodyPr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/>
              <a:t>A linear regression function for the CPU performance data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620000" y="1080000"/>
            <a:ext cx="5940000" cy="450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3060000" y="5760360"/>
            <a:ext cx="3240000" cy="359640"/>
            <a:chOff x="3060000" y="5760360"/>
            <a:chExt cx="3240000" cy="359640"/>
          </a:xfrm>
        </p:grpSpPr>
        <p:sp>
          <p:nvSpPr>
            <p:cNvPr id="5" name="Freeform 4"/>
            <p:cNvSpPr/>
            <p:nvPr/>
          </p:nvSpPr>
          <p:spPr>
            <a:xfrm>
              <a:off x="3060000" y="5760360"/>
              <a:ext cx="3240000" cy="3596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PRP = 37.06 + 2.47CACH</a:t>
              </a: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3060000" y="5760360"/>
              <a:ext cx="32400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3060000" y="6120000"/>
              <a:ext cx="32400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3060000" y="5760360"/>
              <a:ext cx="0" cy="35964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6300000" y="5760360"/>
              <a:ext cx="0" cy="35964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Linear models for classif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EB9C82C0-A936-4910-AB4C-0879C59B7C22}" type="slidenum">
              <a:t>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None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defPPr>
            <a:lvl1pPr marL="259200" marR="0" lvl="0" indent="-259200" algn="l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8000"/>
              </a:buClr>
              <a:buSzPct val="40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</a:tabLst>
              <a:defRPr lang="en-US" sz="32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1pPr>
            <a:lvl2pPr marL="848520" marR="0" lvl="1" indent="-277200" algn="l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60000"/>
              <a:buFont typeface="Symbol"/>
              <a:buChar char=""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  <a:def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2pPr>
            <a:lvl3pPr marL="1371600" marR="0" lvl="2" indent="-228600" algn="l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</a:tabLst>
              <a:def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3pPr>
            <a:lvl4pPr marL="1790640" marR="0" lvl="3" indent="-22860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37800" algn="l"/>
                <a:tab pos="952200" algn="l"/>
                <a:tab pos="1866599" algn="l"/>
                <a:tab pos="2781000" algn="l"/>
                <a:tab pos="3695400" algn="l"/>
                <a:tab pos="4609800" algn="l"/>
                <a:tab pos="5524200" algn="l"/>
                <a:tab pos="6438599" algn="l"/>
                <a:tab pos="7352999" algn="l"/>
                <a:tab pos="8267399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4pPr>
            <a:lvl5pPr marL="2286000" marR="0" lvl="4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5pPr>
            <a:lvl6pPr marL="2286000" marR="0" lvl="5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6pPr>
            <a:lvl7pPr marL="2286000" marR="0" lvl="6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7pPr>
            <a:lvl8pPr marL="2286000" marR="0" lvl="7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8pPr>
            <a:lvl9pPr marL="2286000" marR="0" lvl="8" indent="-304920" algn="l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457200" algn="l"/>
                <a:tab pos="1371599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</a:tabLst>
              <a:defRPr lang="en-US" sz="20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34"/>
                <a:ea typeface="Gothic" pitchFamily="2"/>
                <a:cs typeface="Lucidasans" pitchFamily="2"/>
              </a:defRPr>
            </a:lvl9pPr>
          </a:lstStyle>
          <a:p>
            <a:pPr lvl="0"/>
            <a:r>
              <a:rPr lang="en-US" sz="2800"/>
              <a:t>Binary classification</a:t>
            </a:r>
          </a:p>
          <a:p>
            <a:pPr lvl="0"/>
            <a:r>
              <a:rPr lang="en-US" sz="2800"/>
              <a:t>Line </a:t>
            </a:r>
            <a:r>
              <a:rPr lang="en-US" sz="2800" i="1"/>
              <a:t>separates</a:t>
            </a:r>
            <a:r>
              <a:rPr lang="en-US" sz="2800"/>
              <a:t> the two classes</a:t>
            </a:r>
          </a:p>
          <a:p>
            <a:pPr lvl="1"/>
            <a:r>
              <a:rPr lang="en-US" sz="2600"/>
              <a:t>Decision boundary - defines where the decision changes from one class value to the other</a:t>
            </a:r>
          </a:p>
          <a:p>
            <a:pPr lvl="0"/>
            <a:r>
              <a:rPr lang="en-US" sz="2800"/>
              <a:t>Prediction is made by plugging in observed values of the attributes into the expression</a:t>
            </a:r>
          </a:p>
          <a:p>
            <a:pPr lvl="1"/>
            <a:r>
              <a:rPr lang="en-US" sz="2600"/>
              <a:t>Predict one class if output </a:t>
            </a:r>
            <a:r>
              <a:rPr lang="en-US" sz="2600">
                <a:latin typeface="Symbol"/>
              </a:rPr>
              <a:t></a:t>
            </a:r>
            <a:r>
              <a:rPr lang="en-US" sz="2600"/>
              <a:t> 0, and the other class if output &lt; 0</a:t>
            </a:r>
          </a:p>
          <a:p>
            <a:pPr lvl="0"/>
            <a:r>
              <a:rPr lang="en-US" sz="2800"/>
              <a:t>Boundary becomes a high-dimensional plane (</a:t>
            </a:r>
            <a:r>
              <a:rPr lang="en-US" sz="2800" i="1"/>
              <a:t>hyperplane</a:t>
            </a:r>
            <a:r>
              <a:rPr lang="en-US" sz="2800"/>
              <a:t>) when there are multiple attributes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/>
              <a:t>Linear models for classification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eparating sestosas from versi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B977431-F3B8-465F-966B-0B3A0742E4C5}" type="slidenum">
              <a:t>8</a:t>
            </a:fld>
            <a:endParaRPr lang="en-US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180000"/>
            <a:ext cx="7343999" cy="1145160"/>
          </a:xfrm>
        </p:spPr>
        <p:txBody>
          <a:bodyPr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/>
              <a:t>Separating setosas from versicolors</a:t>
            </a:r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1620000" y="1080000"/>
            <a:ext cx="5760000" cy="450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1440000" y="5697360"/>
            <a:ext cx="6120000" cy="359640"/>
            <a:chOff x="1440000" y="5697360"/>
            <a:chExt cx="6120000" cy="359640"/>
          </a:xfrm>
        </p:grpSpPr>
        <p:sp>
          <p:nvSpPr>
            <p:cNvPr id="5" name="Freeform 4"/>
            <p:cNvSpPr/>
            <p:nvPr/>
          </p:nvSpPr>
          <p:spPr>
            <a:xfrm>
              <a:off x="1440000" y="5697360"/>
              <a:ext cx="6120000" cy="3596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2.0 – 0.5PETAL-LENGTH – 0.8PETAL-WIDTH = 0</a:t>
              </a: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1440000" y="5697360"/>
              <a:ext cx="61200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1440000" y="6057000"/>
              <a:ext cx="61200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1440000" y="5697360"/>
              <a:ext cx="0" cy="35964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7560000" y="5697360"/>
              <a:ext cx="0" cy="35964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/>
            <a:lstStyle>
              <a:defPPr lvl="0">
                <a:buClr>
                  <a:srgbClr val="008000"/>
                </a:buClr>
                <a:buSzPct val="100000"/>
                <a:buFont typeface="Times New Roman" pitchFamily="18"/>
                <a:buNone/>
              </a:defPPr>
              <a:lvl1pPr lvl="0">
                <a:buClr>
                  <a:srgbClr val="008000"/>
                </a:buClr>
                <a:buSzPct val="100000"/>
                <a:buFont typeface="Times New Roman" pitchFamily="18"/>
                <a:buChar char="•"/>
              </a:lvl1pPr>
              <a:lvl2pPr lvl="1">
                <a:buClr>
                  <a:srgbClr val="008000"/>
                </a:buClr>
                <a:buSzPct val="100000"/>
                <a:buFont typeface="Times New Roman" pitchFamily="18"/>
                <a:buChar char="•"/>
              </a:lvl2pPr>
              <a:lvl3pPr lvl="2">
                <a:buClr>
                  <a:srgbClr val="008000"/>
                </a:buClr>
                <a:buSzPct val="100000"/>
                <a:buFont typeface="Times New Roman" pitchFamily="18"/>
                <a:buChar char="•"/>
              </a:lvl3pPr>
              <a:lvl4pPr lvl="3">
                <a:buClr>
                  <a:srgbClr val="008000"/>
                </a:buClr>
                <a:buSzPct val="100000"/>
                <a:buFont typeface="Times New Roman" pitchFamily="18"/>
                <a:buChar char="•"/>
              </a:lvl4pPr>
              <a:lvl5pPr lvl="4">
                <a:buClr>
                  <a:srgbClr val="008000"/>
                </a:buClr>
                <a:buSzPct val="100000"/>
                <a:buFont typeface="Times New Roman" pitchFamily="18"/>
                <a:buChar char="•"/>
              </a:lvl5pPr>
              <a:lvl6pPr lvl="5">
                <a:buClr>
                  <a:srgbClr val="008000"/>
                </a:buClr>
                <a:buSzPct val="100000"/>
                <a:buFont typeface="Times New Roman" pitchFamily="18"/>
                <a:buChar char="•"/>
              </a:lvl6pPr>
              <a:lvl7pPr lvl="6">
                <a:buClr>
                  <a:srgbClr val="008000"/>
                </a:buClr>
                <a:buSzPct val="100000"/>
                <a:buFont typeface="Times New Roman" pitchFamily="18"/>
                <a:buChar char="•"/>
              </a:lvl7pPr>
              <a:lvl8pPr lvl="7">
                <a:buClr>
                  <a:srgbClr val="008000"/>
                </a:buClr>
                <a:buSzPct val="100000"/>
                <a:buFont typeface="Times New Roman" pitchFamily="18"/>
                <a:buChar char="•"/>
              </a:lvl8pPr>
              <a:lvl9pPr lvl="8">
                <a:buClr>
                  <a:srgbClr val="008000"/>
                </a:buClr>
                <a:buSzPct val="100000"/>
                <a:buFont typeface="Times New Roman" pitchFamily="18"/>
                <a:buChar char="•"/>
              </a:lvl9pPr>
            </a:lstStyle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re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92D5AB5-4394-4BC2-AAAE-5C0E32839919}" type="slidenum">
              <a:t>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mtClean="0"/>
              <a:t>Data Mining: Practical Machine Learning Tools and Techniques (Chapter 3)</a:t>
            </a:r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0" y="-78480"/>
            <a:ext cx="7543799" cy="978480"/>
          </a:xfrm>
        </p:spPr>
        <p:txBody>
          <a:bodyPr wrap="square" lIns="90360" tIns="44280" rIns="90360" bIns="44280" anchorCtr="0"/>
          <a:lstStyle>
            <a:defPPr lvl="0">
              <a:buClr>
                <a:srgbClr val="008000"/>
              </a:buClr>
              <a:buSzPct val="100000"/>
              <a:buFont typeface="Arial Black" pitchFamily="2"/>
              <a:buNone/>
            </a:defPPr>
            <a:lvl1pPr lvl="0">
              <a:buClr>
                <a:srgbClr val="008000"/>
              </a:buClr>
              <a:buSzPct val="100000"/>
              <a:buFont typeface="Arial Black" pitchFamily="2"/>
              <a:buChar char="•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Trees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260000"/>
            <a:ext cx="8964000" cy="5987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>
            <a:defPPr lvl="0">
              <a:buClr>
                <a:srgbClr val="008000"/>
              </a:buClr>
              <a:buSzPct val="100000"/>
              <a:buFont typeface="Times New Roman" pitchFamily="18"/>
              <a:buNone/>
            </a:defPPr>
            <a:lvl1pPr lvl="0">
              <a:buClr>
                <a:srgbClr val="008000"/>
              </a:buClr>
              <a:buSzPct val="100000"/>
              <a:buFont typeface="Times New Roman" pitchFamily="18"/>
              <a:buChar char="•"/>
            </a:lvl1pPr>
            <a:lvl2pPr lvl="1">
              <a:buClr>
                <a:srgbClr val="008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8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8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8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8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8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8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8000"/>
              </a:buClr>
              <a:buSzPct val="100000"/>
              <a:buFont typeface="Times New Roman" pitchFamily="18"/>
              <a:buChar char="•"/>
            </a:lvl9pPr>
          </a:lstStyle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“Divide-and-conquer” approach produces tree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Nodes involve testing a particular attribute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Usually, attribute value is compared to constant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Other possibilities: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Comparing values of two attributes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Using a function of one or more attributes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Leaves assign classification, set of classifications, or probability distribution to instances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rgbClr val="008000"/>
              </a:buClr>
              <a:buSzPct val="45000"/>
              <a:buFont typeface="StarSymbol"/>
              <a:buChar char="●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8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rPr>
              <a:t>Unknown instance is routed down the tree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1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2288</Words>
  <Application>Microsoft Office PowerPoint</Application>
  <PresentationFormat>On-screen Show (4:3)</PresentationFormat>
  <Paragraphs>464</Paragraphs>
  <Slides>43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416</vt:lpstr>
      <vt:lpstr>Title1</vt:lpstr>
      <vt:lpstr>Slide 1</vt:lpstr>
      <vt:lpstr>Slide 2</vt:lpstr>
      <vt:lpstr>Output: representing structural patterns</vt:lpstr>
      <vt:lpstr>Tables</vt:lpstr>
      <vt:lpstr>Linear models</vt:lpstr>
      <vt:lpstr>A linear regression function for the CPU performance data</vt:lpstr>
      <vt:lpstr>Linear models for classification</vt:lpstr>
      <vt:lpstr>Separating setosas from versicolors</vt:lpstr>
      <vt:lpstr>Trees</vt:lpstr>
      <vt:lpstr>Nominal and numeric attributes</vt:lpstr>
      <vt:lpstr>Missing values</vt:lpstr>
      <vt:lpstr>Trees for numeric prediction</vt:lpstr>
      <vt:lpstr>Linear regression for the CPU data</vt:lpstr>
      <vt:lpstr>Regression tree for the CPU data</vt:lpstr>
      <vt:lpstr>Model tree for the CPU data</vt:lpstr>
      <vt:lpstr>Classification rules</vt:lpstr>
      <vt:lpstr>From trees to rules</vt:lpstr>
      <vt:lpstr>From rules to trees</vt:lpstr>
      <vt:lpstr>A tree for a simple disjunction</vt:lpstr>
      <vt:lpstr>The exclusive-or problem</vt:lpstr>
      <vt:lpstr>A tree with a replicated subtree</vt:lpstr>
      <vt:lpstr>“Nuggets” of knowledge</vt:lpstr>
      <vt:lpstr>Interpreting rules</vt:lpstr>
      <vt:lpstr>Special case: boolean class</vt:lpstr>
      <vt:lpstr>Association rules</vt:lpstr>
      <vt:lpstr>Support and confidence of a rule</vt:lpstr>
      <vt:lpstr>Interpreting association rules</vt:lpstr>
      <vt:lpstr>Rules with exceptions</vt:lpstr>
      <vt:lpstr>A more complex example</vt:lpstr>
      <vt:lpstr>Advantages of using exceptions</vt:lpstr>
      <vt:lpstr>More on exceptions</vt:lpstr>
      <vt:lpstr>Rules involving relations</vt:lpstr>
      <vt:lpstr>The shapes problem</vt:lpstr>
      <vt:lpstr>A propositional solution</vt:lpstr>
      <vt:lpstr>A relational solution</vt:lpstr>
      <vt:lpstr>Rules with variables</vt:lpstr>
      <vt:lpstr>Inductive logic programming</vt:lpstr>
      <vt:lpstr>Instance-based representation</vt:lpstr>
      <vt:lpstr>The distance function</vt:lpstr>
      <vt:lpstr>Learning prototypes</vt:lpstr>
      <vt:lpstr>Rectangular generalizations</vt:lpstr>
      <vt:lpstr>Representing clusters I</vt:lpstr>
      <vt:lpstr>Representing clusters II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Eibe Frank</dc:creator>
  <cp:lastModifiedBy>Khaled</cp:lastModifiedBy>
  <cp:revision>27</cp:revision>
  <dcterms:created xsi:type="dcterms:W3CDTF">2006-02-23T13:30:17Z</dcterms:created>
  <dcterms:modified xsi:type="dcterms:W3CDTF">2013-12-20T03:06:48Z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