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6" r:id="rId10"/>
    <p:sldId id="261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06" autoAdjust="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45CF-934D-497C-80B4-DF64978D1EC8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94E91-8345-4F9B-9759-919DED136C1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Ask</a:t>
            </a:r>
            <a:r>
              <a:rPr lang="de-DE" dirty="0" smtClean="0"/>
              <a:t> </a:t>
            </a:r>
            <a:r>
              <a:rPr lang="de-DE" dirty="0" err="1" smtClean="0"/>
              <a:t>Industry</a:t>
            </a:r>
            <a:r>
              <a:rPr lang="de-DE" baseline="0" dirty="0" smtClean="0"/>
              <a:t> 4.0 +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chinesische </a:t>
            </a:r>
            <a:r>
              <a:rPr lang="de-DE" baseline="0" dirty="0" err="1" smtClean="0"/>
              <a:t>regierung</a:t>
            </a:r>
            <a:r>
              <a:rPr lang="de-DE" baseline="0" dirty="0" smtClean="0"/>
              <a:t> findet </a:t>
            </a:r>
            <a:r>
              <a:rPr lang="de-DE" baseline="0" dirty="0" err="1" smtClean="0"/>
              <a:t>excavator</a:t>
            </a:r>
            <a:r>
              <a:rPr lang="de-DE" baseline="0" dirty="0" smtClean="0"/>
              <a:t> auf </a:t>
            </a:r>
            <a:r>
              <a:rPr lang="de-DE" baseline="0" dirty="0" smtClean="0"/>
              <a:t>unerlaubten </a:t>
            </a:r>
            <a:r>
              <a:rPr lang="de-DE" baseline="0" dirty="0" err="1" smtClean="0"/>
              <a:t>house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constructions</a:t>
            </a:r>
            <a:endParaRPr lang="de-DE" baseline="0" dirty="0" smtClean="0"/>
          </a:p>
          <a:p>
            <a:r>
              <a:rPr lang="de-DE" i="1" dirty="0" smtClean="0"/>
              <a:t>RFID - </a:t>
            </a:r>
            <a:r>
              <a:rPr lang="de-DE" i="1" dirty="0" err="1" smtClean="0"/>
              <a:t>radio-frequency</a:t>
            </a:r>
            <a:r>
              <a:rPr lang="de-DE" i="1" dirty="0" smtClean="0"/>
              <a:t> </a:t>
            </a:r>
            <a:r>
              <a:rPr lang="de-DE" i="1" dirty="0" err="1" smtClean="0"/>
              <a:t>identification</a:t>
            </a:r>
            <a:endParaRPr lang="de-DE" i="1" dirty="0" smtClean="0"/>
          </a:p>
          <a:p>
            <a:endParaRPr lang="de-DE" i="1" dirty="0" smtClean="0"/>
          </a:p>
          <a:p>
            <a:r>
              <a:rPr lang="de-DE" b="1" dirty="0" smtClean="0"/>
              <a:t>Byte</a:t>
            </a:r>
            <a:r>
              <a:rPr lang="de-DE" dirty="0" smtClean="0"/>
              <a:t> 8 </a:t>
            </a:r>
            <a:r>
              <a:rPr lang="de-DE" dirty="0" err="1" smtClean="0"/>
              <a:t>bits</a:t>
            </a:r>
            <a:r>
              <a:rPr lang="de-DE" dirty="0" smtClean="0"/>
              <a:t> </a:t>
            </a:r>
          </a:p>
          <a:p>
            <a:r>
              <a:rPr lang="de-DE" b="1" dirty="0" smtClean="0"/>
              <a:t>Kilobyte (KB)</a:t>
            </a:r>
            <a:r>
              <a:rPr lang="de-DE" dirty="0" smtClean="0"/>
              <a:t> 1,024 Bytes </a:t>
            </a:r>
          </a:p>
          <a:p>
            <a:r>
              <a:rPr lang="de-DE" b="1" dirty="0" smtClean="0"/>
              <a:t>Megabyte (MB)</a:t>
            </a:r>
            <a:r>
              <a:rPr lang="de-DE" dirty="0" smtClean="0"/>
              <a:t> 1,024 Kilobytes </a:t>
            </a:r>
          </a:p>
          <a:p>
            <a:r>
              <a:rPr lang="de-DE" b="1" dirty="0" smtClean="0"/>
              <a:t>Gigabyte (GB)</a:t>
            </a:r>
            <a:r>
              <a:rPr lang="de-DE" dirty="0" smtClean="0"/>
              <a:t> 1,024 Megabytes </a:t>
            </a:r>
          </a:p>
          <a:p>
            <a:r>
              <a:rPr lang="de-DE" b="1" dirty="0" smtClean="0"/>
              <a:t>Terabyte (TB)</a:t>
            </a:r>
            <a:r>
              <a:rPr lang="de-DE" dirty="0" smtClean="0"/>
              <a:t> 1,024 Gigabytes </a:t>
            </a:r>
          </a:p>
          <a:p>
            <a:r>
              <a:rPr lang="de-DE" b="1" dirty="0" err="1" smtClean="0"/>
              <a:t>Petabyte</a:t>
            </a:r>
            <a:r>
              <a:rPr lang="de-DE" b="1" dirty="0" smtClean="0"/>
              <a:t> (PB)</a:t>
            </a:r>
            <a:r>
              <a:rPr lang="de-DE" dirty="0" smtClean="0"/>
              <a:t> 1,024 Terabytes </a:t>
            </a:r>
          </a:p>
          <a:p>
            <a:r>
              <a:rPr lang="de-DE" b="1" dirty="0" err="1" smtClean="0"/>
              <a:t>Exabyte</a:t>
            </a:r>
            <a:r>
              <a:rPr lang="de-DE" b="1" dirty="0" smtClean="0"/>
              <a:t> (EB)</a:t>
            </a:r>
            <a:r>
              <a:rPr lang="de-DE" dirty="0" smtClean="0"/>
              <a:t> 1,024 Petabytes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4E91-8345-4F9B-9759-919DED136C1C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Natural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categorised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categories</a:t>
            </a:r>
            <a:endParaRPr lang="de-DE" baseline="0" dirty="0" smtClean="0"/>
          </a:p>
          <a:p>
            <a:r>
              <a:rPr lang="de-DE" baseline="0" dirty="0" smtClean="0"/>
              <a:t>Hadoop: </a:t>
            </a:r>
            <a:r>
              <a:rPr lang="de-DE" baseline="0" dirty="0" err="1" smtClean="0"/>
              <a:t>Distribute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input</a:t>
            </a:r>
            <a:r>
              <a:rPr lang="de-DE" baseline="0" dirty="0" smtClean="0"/>
              <a:t> on a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nodes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subnodes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algorithm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distributes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different </a:t>
            </a:r>
            <a:r>
              <a:rPr lang="de-DE" baseline="0" dirty="0" err="1" smtClean="0"/>
              <a:t>computing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units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end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combine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everything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94E91-8345-4F9B-9759-919DED136C1C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32B7BB9-357A-49EE-ACAB-971ED6FD650A}" type="datetimeFigureOut">
              <a:rPr lang="de-DE" smtClean="0"/>
              <a:pPr/>
              <a:t>03.04.2014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E3AB43F-01C3-4EDD-BE9C-DA8617888A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jcap.coe.uga.edu/wp-content/uploads/2013/07/uga-4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76" y="0"/>
            <a:ext cx="1732112" cy="547531"/>
          </a:xfrm>
          <a:prstGeom prst="rect">
            <a:avLst/>
          </a:prstGeom>
          <a:noFill/>
        </p:spPr>
      </p:pic>
      <p:sp>
        <p:nvSpPr>
          <p:cNvPr id="4" name="Textfeld 3"/>
          <p:cNvSpPr txBox="1"/>
          <p:nvPr/>
        </p:nvSpPr>
        <p:spPr>
          <a:xfrm>
            <a:off x="3635896" y="764704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Big Data</a:t>
            </a:r>
            <a:endParaRPr lang="en-US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3635896" y="1588730"/>
            <a:ext cx="4491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new era or just a temporary hype?</a:t>
            </a:r>
            <a:endParaRPr lang="en-US" sz="2000" dirty="0"/>
          </a:p>
        </p:txBody>
      </p:sp>
      <p:sp>
        <p:nvSpPr>
          <p:cNvPr id="6" name="Textfeld 5"/>
          <p:cNvSpPr txBox="1"/>
          <p:nvPr/>
        </p:nvSpPr>
        <p:spPr>
          <a:xfrm>
            <a:off x="2627784" y="6341258"/>
            <a:ext cx="6468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Thomas Richard Haas	Data Mining	Spring term 2014</a:t>
            </a:r>
            <a:endParaRPr lang="en-US" sz="160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3491880" y="1484784"/>
            <a:ext cx="475252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971600" y="2204864"/>
            <a:ext cx="6521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Thank you for your attention!</a:t>
            </a:r>
            <a:endParaRPr lang="en-US" sz="3600" dirty="0"/>
          </a:p>
        </p:txBody>
      </p:sp>
      <p:cxnSp>
        <p:nvCxnSpPr>
          <p:cNvPr id="16" name="Gerade Verbindung 15"/>
          <p:cNvCxnSpPr/>
          <p:nvPr/>
        </p:nvCxnSpPr>
        <p:spPr>
          <a:xfrm>
            <a:off x="755576" y="3212976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971600" y="3646765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Any questions? Feel free to ask!</a:t>
            </a:r>
            <a:endParaRPr lang="en-US" sz="3600" dirty="0"/>
          </a:p>
        </p:txBody>
      </p:sp>
      <p:sp>
        <p:nvSpPr>
          <p:cNvPr id="5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10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40466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Textfeld 4"/>
          <p:cNvSpPr txBox="1"/>
          <p:nvPr/>
        </p:nvSpPr>
        <p:spPr>
          <a:xfrm>
            <a:off x="611560" y="1228690"/>
            <a:ext cx="650851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  Keeping a close eye on Big Data</a:t>
            </a:r>
          </a:p>
          <a:p>
            <a:endParaRPr lang="en-US" sz="2000" dirty="0"/>
          </a:p>
          <a:p>
            <a:r>
              <a:rPr lang="en-US" sz="2000" dirty="0" smtClean="0"/>
              <a:t>	- Growing amount of data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Definition and Characteristics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   What does Big Data provide?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- Some techniques and technologies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Challenges for management and IT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- How Wal-Mart learns about their customers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   Quo Vadis Big Data?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   Literature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467544" y="1124744"/>
            <a:ext cx="2160240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A   Keeping a close eye on Big Data</a:t>
            </a:r>
            <a:endParaRPr lang="en-US" sz="3600"/>
          </a:p>
        </p:txBody>
      </p:sp>
      <p:sp>
        <p:nvSpPr>
          <p:cNvPr id="3" name="Textfeld 2"/>
          <p:cNvSpPr txBox="1"/>
          <p:nvPr/>
        </p:nvSpPr>
        <p:spPr>
          <a:xfrm>
            <a:off x="2555776" y="3769876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Growing amount of data</a:t>
            </a:r>
          </a:p>
        </p:txBody>
      </p:sp>
      <p:cxnSp>
        <p:nvCxnSpPr>
          <p:cNvPr id="4" name="Gerade Verbindung 3"/>
          <p:cNvCxnSpPr/>
          <p:nvPr/>
        </p:nvCxnSpPr>
        <p:spPr>
          <a:xfrm>
            <a:off x="467544" y="1124744"/>
            <a:ext cx="7848872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/>
          <p:cNvSpPr/>
          <p:nvPr/>
        </p:nvSpPr>
        <p:spPr>
          <a:xfrm>
            <a:off x="755576" y="1412776"/>
            <a:ext cx="2520280" cy="17281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2.4 billion </a:t>
            </a:r>
            <a:r>
              <a:rPr lang="en-US" smtClean="0"/>
              <a:t>people with internet access 2012</a:t>
            </a:r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2915816" y="1340768"/>
            <a:ext cx="1080120" cy="7920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2.0</a:t>
            </a:r>
            <a:endParaRPr lang="en-US" dirty="0"/>
          </a:p>
        </p:txBody>
      </p:sp>
      <p:sp>
        <p:nvSpPr>
          <p:cNvPr id="7" name="Ellipse 6"/>
          <p:cNvSpPr/>
          <p:nvPr/>
        </p:nvSpPr>
        <p:spPr>
          <a:xfrm>
            <a:off x="5868144" y="1196752"/>
            <a:ext cx="1224136" cy="1008112"/>
          </a:xfrm>
          <a:prstGeom prst="ellips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RFID</a:t>
            </a:r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3491880" y="1844824"/>
            <a:ext cx="2808312" cy="86409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Computational performance</a:t>
            </a:r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555776" y="2708920"/>
            <a:ext cx="2088232" cy="64807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22% use a smartphone</a:t>
            </a:r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539552" y="4941168"/>
            <a:ext cx="7416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 smtClean="0"/>
              <a:t>“From </a:t>
            </a:r>
            <a:r>
              <a:rPr lang="en-US" sz="2000" i="1" dirty="0"/>
              <a:t>the beginning of human until the mid of the 2000s, </a:t>
            </a:r>
            <a:endParaRPr lang="en-US" sz="2000" dirty="0" smtClean="0"/>
          </a:p>
          <a:p>
            <a:pPr algn="r"/>
            <a:r>
              <a:rPr lang="en-US" sz="2000" i="1" dirty="0" smtClean="0"/>
              <a:t>People </a:t>
            </a:r>
            <a:r>
              <a:rPr lang="en-US" sz="2000" i="1" dirty="0"/>
              <a:t>produced information about five Exabyte’s. </a:t>
            </a:r>
            <a:endParaRPr lang="en-US" sz="2000" dirty="0" smtClean="0"/>
          </a:p>
          <a:p>
            <a:pPr algn="r"/>
            <a:r>
              <a:rPr lang="en-US" sz="2000" i="1" dirty="0" smtClean="0"/>
              <a:t>Today</a:t>
            </a:r>
            <a:r>
              <a:rPr lang="en-US" sz="2000" i="1" dirty="0"/>
              <a:t>, 2.5 Exabyte’s are produced – per day</a:t>
            </a:r>
            <a:r>
              <a:rPr lang="en-US" sz="2000" i="1" dirty="0" smtClean="0"/>
              <a:t>!”</a:t>
            </a:r>
            <a:endParaRPr lang="en-US" sz="2000" dirty="0" smtClean="0"/>
          </a:p>
          <a:p>
            <a:pPr algn="r"/>
            <a:endParaRPr lang="en-US" sz="1400" dirty="0" smtClean="0"/>
          </a:p>
          <a:p>
            <a:pPr algn="r"/>
            <a:r>
              <a:rPr lang="en-US" sz="1400" dirty="0" smtClean="0"/>
              <a:t>(</a:t>
            </a:r>
            <a:r>
              <a:rPr lang="en-US" sz="1400" dirty="0"/>
              <a:t>Eric Schmitt, ex-CEO of Google, quoted in </a:t>
            </a:r>
            <a:r>
              <a:rPr lang="en-US" sz="1400" dirty="0" err="1"/>
              <a:t>Smolan</a:t>
            </a:r>
            <a:r>
              <a:rPr lang="en-US" sz="1400" dirty="0"/>
              <a:t> &amp; </a:t>
            </a:r>
            <a:r>
              <a:rPr lang="en-US" sz="1400" dirty="0" err="1"/>
              <a:t>Erwitt</a:t>
            </a:r>
            <a:r>
              <a:rPr lang="en-US" sz="1400" dirty="0"/>
              <a:t>, 2012</a:t>
            </a:r>
            <a:r>
              <a:rPr lang="en-US" sz="1400" dirty="0" smtClean="0"/>
              <a:t>)</a:t>
            </a:r>
            <a:endParaRPr lang="en-US" dirty="0"/>
          </a:p>
        </p:txBody>
      </p:sp>
      <p:sp>
        <p:nvSpPr>
          <p:cNvPr id="14" name="Ellipse 13"/>
          <p:cNvSpPr/>
          <p:nvPr/>
        </p:nvSpPr>
        <p:spPr>
          <a:xfrm>
            <a:off x="5364088" y="2492896"/>
            <a:ext cx="216024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Industry 4.0</a:t>
            </a:r>
            <a:endParaRPr lang="en-US" b="1"/>
          </a:p>
        </p:txBody>
      </p:sp>
      <p:sp>
        <p:nvSpPr>
          <p:cNvPr id="12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A   Keeping a close eye on Big Data</a:t>
            </a:r>
            <a:endParaRPr lang="en-US" sz="3600"/>
          </a:p>
        </p:txBody>
      </p:sp>
      <p:sp>
        <p:nvSpPr>
          <p:cNvPr id="3" name="Textfeld 2"/>
          <p:cNvSpPr txBox="1"/>
          <p:nvPr/>
        </p:nvSpPr>
        <p:spPr>
          <a:xfrm>
            <a:off x="2555776" y="3769876"/>
            <a:ext cx="522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Definition and Characteristics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67544" y="1412776"/>
            <a:ext cx="38884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The data is generated and stored by a lot of different systems and sources, empowered by the access to customer data, web communities and newly deployed assets. </a:t>
            </a:r>
          </a:p>
          <a:p>
            <a:r>
              <a:rPr lang="en-US" sz="1200" i="1"/>
              <a:t>	</a:t>
            </a:r>
            <a:r>
              <a:rPr lang="en-US" sz="1200" i="1" smtClean="0"/>
              <a:t>	      (in Bughin et al. 2010)</a:t>
            </a:r>
            <a:endParaRPr lang="en-US" sz="1600" i="1"/>
          </a:p>
        </p:txBody>
      </p:sp>
      <p:sp>
        <p:nvSpPr>
          <p:cNvPr id="8" name="Textfeld 7"/>
          <p:cNvSpPr txBox="1"/>
          <p:nvPr/>
        </p:nvSpPr>
        <p:spPr>
          <a:xfrm>
            <a:off x="4716016" y="1484784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/>
              <a:t>“[…] explosion of </a:t>
            </a:r>
          </a:p>
          <a:p>
            <a:pPr algn="r"/>
            <a:r>
              <a:rPr lang="en-US" b="1" i="1" smtClean="0"/>
              <a:t>mobile networks</a:t>
            </a:r>
            <a:r>
              <a:rPr lang="en-US" i="1" smtClean="0"/>
              <a:t>, </a:t>
            </a:r>
          </a:p>
          <a:p>
            <a:pPr algn="r"/>
            <a:r>
              <a:rPr lang="en-US" b="1" i="1" smtClean="0"/>
              <a:t>cloud computing </a:t>
            </a:r>
            <a:r>
              <a:rPr lang="en-US" i="1" smtClean="0"/>
              <a:t>and </a:t>
            </a:r>
          </a:p>
          <a:p>
            <a:pPr algn="r"/>
            <a:r>
              <a:rPr lang="en-US" i="1" smtClean="0"/>
              <a:t>new </a:t>
            </a:r>
            <a:r>
              <a:rPr lang="en-US" b="1" i="1" smtClean="0"/>
              <a:t>technologies</a:t>
            </a:r>
            <a:r>
              <a:rPr lang="en-US" i="1" smtClean="0"/>
              <a:t>.”</a:t>
            </a:r>
            <a:endParaRPr lang="en-US" sz="1200" smtClean="0"/>
          </a:p>
          <a:p>
            <a:pPr algn="r"/>
            <a:endParaRPr lang="en-US" sz="1200" i="1" smtClean="0"/>
          </a:p>
          <a:p>
            <a:pPr algn="r"/>
            <a:r>
              <a:rPr lang="en-US" sz="1200" i="1" smtClean="0"/>
              <a:t>(Bollier 2010)</a:t>
            </a:r>
            <a:endParaRPr lang="en-US" sz="1600" i="1"/>
          </a:p>
        </p:txBody>
      </p:sp>
      <p:sp>
        <p:nvSpPr>
          <p:cNvPr id="12" name="Ellipse 11"/>
          <p:cNvSpPr/>
          <p:nvPr/>
        </p:nvSpPr>
        <p:spPr>
          <a:xfrm>
            <a:off x="899592" y="5085184"/>
            <a:ext cx="172819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Volume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347864" y="5085184"/>
            <a:ext cx="172819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Variety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796136" y="5085184"/>
            <a:ext cx="172819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Velocity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7544" y="1124744"/>
            <a:ext cx="7848872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710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   What does Big Data provide?</a:t>
            </a:r>
            <a:endParaRPr lang="en-US" sz="3600" dirty="0"/>
          </a:p>
        </p:txBody>
      </p:sp>
      <p:sp>
        <p:nvSpPr>
          <p:cNvPr id="3" name="Textfeld 2"/>
          <p:cNvSpPr txBox="1"/>
          <p:nvPr/>
        </p:nvSpPr>
        <p:spPr>
          <a:xfrm>
            <a:off x="2895580" y="3769876"/>
            <a:ext cx="5852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 techniques and technologies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67544" y="1124744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395536" y="1722874"/>
            <a:ext cx="244827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Association Rule Learning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23528" y="2586970"/>
            <a:ext cx="2517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Find relationships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</a:t>
            </a:r>
            <a:r>
              <a:rPr lang="en-US" sz="1500" i="1" dirty="0" smtClean="0">
                <a:sym typeface="Wingdings" pitchFamily="2" charset="2"/>
              </a:rPr>
              <a:t>Market basket analysis</a:t>
            </a:r>
            <a:endParaRPr lang="en-US" sz="1500" i="1" dirty="0"/>
          </a:p>
        </p:txBody>
      </p:sp>
      <p:sp>
        <p:nvSpPr>
          <p:cNvPr id="21" name="Ellipse 20"/>
          <p:cNvSpPr/>
          <p:nvPr/>
        </p:nvSpPr>
        <p:spPr>
          <a:xfrm>
            <a:off x="5868144" y="1700808"/>
            <a:ext cx="25922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Machine Learning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833757" y="2586970"/>
            <a:ext cx="2986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Learn from data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</a:t>
            </a:r>
            <a:r>
              <a:rPr lang="en-US" sz="1500" i="1" dirty="0" smtClean="0">
                <a:sym typeface="Wingdings" pitchFamily="2" charset="2"/>
              </a:rPr>
              <a:t>Natural language processing</a:t>
            </a:r>
            <a:endParaRPr lang="en-US" sz="1500" i="1" dirty="0"/>
          </a:p>
        </p:txBody>
      </p:sp>
      <p:sp>
        <p:nvSpPr>
          <p:cNvPr id="23" name="Ellipse 22"/>
          <p:cNvSpPr/>
          <p:nvPr/>
        </p:nvSpPr>
        <p:spPr>
          <a:xfrm>
            <a:off x="395536" y="4479503"/>
            <a:ext cx="244827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Business Intelligence - Hadoop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23528" y="5437673"/>
            <a:ext cx="3940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Extracting information from raw data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</a:t>
            </a:r>
            <a:r>
              <a:rPr lang="en-US" sz="1500" i="1" dirty="0" smtClean="0">
                <a:sym typeface="Wingdings" pitchFamily="2" charset="2"/>
              </a:rPr>
              <a:t>Hadoop MapReduce</a:t>
            </a:r>
          </a:p>
          <a:p>
            <a:pPr lvl="1">
              <a:buFontTx/>
              <a:buChar char="-"/>
            </a:pPr>
            <a:r>
              <a:rPr lang="en-US" sz="1500" i="1" dirty="0" smtClean="0">
                <a:sym typeface="Wingdings" pitchFamily="2" charset="2"/>
              </a:rPr>
              <a:t> Developed by Google</a:t>
            </a:r>
          </a:p>
          <a:p>
            <a:pPr lvl="1">
              <a:buFontTx/>
              <a:buChar char="-"/>
            </a:pPr>
            <a:r>
              <a:rPr lang="en-US" sz="1500" i="1" dirty="0" smtClean="0"/>
              <a:t> Divide &amp; Conquer algorithm</a:t>
            </a:r>
            <a:endParaRPr lang="en-US" sz="1500" i="1" dirty="0"/>
          </a:p>
        </p:txBody>
      </p:sp>
      <p:sp>
        <p:nvSpPr>
          <p:cNvPr id="27" name="Ellipse 26"/>
          <p:cNvSpPr/>
          <p:nvPr/>
        </p:nvSpPr>
        <p:spPr>
          <a:xfrm>
            <a:off x="4663946" y="4479503"/>
            <a:ext cx="244827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Cassandra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91938" y="5437673"/>
            <a:ext cx="3523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noSQL, column-based DBMS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More flexible than RDBMS</a:t>
            </a:r>
            <a:endParaRPr lang="en-US" sz="1500" i="1" dirty="0" smtClean="0">
              <a:sym typeface="Wingdings" pitchFamily="2" charset="2"/>
            </a:endParaRPr>
          </a:p>
          <a:p>
            <a:pPr lvl="1">
              <a:buFontTx/>
              <a:buChar char="-"/>
            </a:pPr>
            <a:r>
              <a:rPr lang="en-US" sz="1500" i="1" dirty="0" smtClean="0">
                <a:sym typeface="Wingdings" pitchFamily="2" charset="2"/>
              </a:rPr>
              <a:t> Developed by facebook</a:t>
            </a:r>
          </a:p>
          <a:p>
            <a:pPr lvl="1">
              <a:buFontTx/>
              <a:buChar char="-"/>
            </a:pPr>
            <a:r>
              <a:rPr lang="en-US" sz="1500" i="1" dirty="0" smtClean="0"/>
              <a:t> e.g.: columns can store columns</a:t>
            </a:r>
            <a:endParaRPr lang="en-US" sz="1500" i="1" dirty="0"/>
          </a:p>
        </p:txBody>
      </p:sp>
      <p:sp>
        <p:nvSpPr>
          <p:cNvPr id="26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710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B   What does Big Data provide?</a:t>
            </a:r>
            <a:endParaRPr lang="en-US" sz="3600"/>
          </a:p>
        </p:txBody>
      </p:sp>
      <p:sp>
        <p:nvSpPr>
          <p:cNvPr id="3" name="Textfeld 2"/>
          <p:cNvSpPr txBox="1"/>
          <p:nvPr/>
        </p:nvSpPr>
        <p:spPr>
          <a:xfrm>
            <a:off x="2555776" y="3769876"/>
            <a:ext cx="6066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Challenges for management and IT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67544" y="1124744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>
            <a:off x="2411760" y="1556792"/>
            <a:ext cx="2016224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323528" y="1556792"/>
            <a:ext cx="2016224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do you expect?</a:t>
            </a:r>
            <a:endParaRPr lang="en-US" dirty="0"/>
          </a:p>
        </p:txBody>
      </p:sp>
      <p:sp>
        <p:nvSpPr>
          <p:cNvPr id="29" name="Ellipse 28"/>
          <p:cNvSpPr/>
          <p:nvPr/>
        </p:nvSpPr>
        <p:spPr>
          <a:xfrm>
            <a:off x="4499992" y="1556792"/>
            <a:ext cx="2016224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0" name="Ellipse 29"/>
          <p:cNvSpPr/>
          <p:nvPr/>
        </p:nvSpPr>
        <p:spPr>
          <a:xfrm>
            <a:off x="6588224" y="1556792"/>
            <a:ext cx="2016224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Quality and Validity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1043608" y="4581128"/>
            <a:ext cx="2232248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Talent management</a:t>
            </a:r>
            <a:endParaRPr lang="en-US" dirty="0"/>
          </a:p>
        </p:txBody>
      </p:sp>
      <p:sp>
        <p:nvSpPr>
          <p:cNvPr id="32" name="Ellipse 31"/>
          <p:cNvSpPr/>
          <p:nvPr/>
        </p:nvSpPr>
        <p:spPr>
          <a:xfrm>
            <a:off x="3347864" y="4581128"/>
            <a:ext cx="2232248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Legal aspects</a:t>
            </a:r>
            <a:endParaRPr lang="en-US" dirty="0"/>
          </a:p>
        </p:txBody>
      </p:sp>
      <p:sp>
        <p:nvSpPr>
          <p:cNvPr id="35" name="Ellipse 34"/>
          <p:cNvSpPr/>
          <p:nvPr/>
        </p:nvSpPr>
        <p:spPr>
          <a:xfrm>
            <a:off x="5652120" y="4581128"/>
            <a:ext cx="2232248" cy="1800200"/>
          </a:xfrm>
          <a:prstGeom prst="ellips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Culture</a:t>
            </a:r>
            <a:endParaRPr lang="en-US" dirty="0"/>
          </a:p>
        </p:txBody>
      </p:sp>
      <p:sp>
        <p:nvSpPr>
          <p:cNvPr id="12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7101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B   What does Big Data provide?</a:t>
            </a:r>
            <a:endParaRPr lang="en-US" sz="3600"/>
          </a:p>
        </p:txBody>
      </p:sp>
      <p:sp>
        <p:nvSpPr>
          <p:cNvPr id="3" name="Textfeld 2"/>
          <p:cNvSpPr txBox="1"/>
          <p:nvPr/>
        </p:nvSpPr>
        <p:spPr>
          <a:xfrm>
            <a:off x="1403648" y="3769876"/>
            <a:ext cx="754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 Wal-Mart learns about their customers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67544" y="1124744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 descr="http://admin.csrwire.com/system/profile_logos/12774/original/wmt_log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789040"/>
            <a:ext cx="1727338" cy="504850"/>
          </a:xfrm>
          <a:prstGeom prst="rect">
            <a:avLst/>
          </a:prstGeom>
          <a:noFill/>
        </p:spPr>
      </p:pic>
      <p:sp>
        <p:nvSpPr>
          <p:cNvPr id="14" name="Ellipse 13"/>
          <p:cNvSpPr/>
          <p:nvPr/>
        </p:nvSpPr>
        <p:spPr>
          <a:xfrm>
            <a:off x="6228184" y="1507143"/>
            <a:ext cx="2448272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Hadoop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51520" y="1484784"/>
            <a:ext cx="25922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Social genome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07505" y="2348880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Connect public &amp; social data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>
                <a:sym typeface="Wingdings" pitchFamily="2" charset="2"/>
              </a:rPr>
              <a:t> </a:t>
            </a:r>
            <a:r>
              <a:rPr lang="en-US" sz="1500" dirty="0" smtClean="0">
                <a:sym typeface="Wingdings" pitchFamily="2" charset="2"/>
              </a:rPr>
              <a:t>What do people talk about?</a:t>
            </a:r>
          </a:p>
          <a:p>
            <a:r>
              <a:rPr lang="en-US" sz="1500" dirty="0" smtClean="0">
                <a:sym typeface="Wingdings" pitchFamily="2" charset="2"/>
              </a:rPr>
              <a:t> Shelve-management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>
                <a:sym typeface="Wingdings" pitchFamily="2" charset="2"/>
              </a:rPr>
              <a:t> </a:t>
            </a:r>
            <a:r>
              <a:rPr lang="en-US" sz="1500" dirty="0" smtClean="0">
                <a:sym typeface="Wingdings" pitchFamily="2" charset="2"/>
              </a:rPr>
              <a:t>Self-made by Wal-Mart</a:t>
            </a:r>
            <a:endParaRPr lang="en-US" sz="1500" i="1" dirty="0"/>
          </a:p>
        </p:txBody>
      </p:sp>
      <p:sp>
        <p:nvSpPr>
          <p:cNvPr id="18" name="Ellipse 17"/>
          <p:cNvSpPr/>
          <p:nvPr/>
        </p:nvSpPr>
        <p:spPr>
          <a:xfrm>
            <a:off x="3274392" y="1507143"/>
            <a:ext cx="2592288" cy="7920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thorax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205312" y="2348880"/>
            <a:ext cx="352692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i="1" dirty="0" smtClean="0">
                <a:sym typeface="Wingdings" pitchFamily="2" charset="2"/>
              </a:rPr>
              <a:t> In-store navigation-app!</a:t>
            </a:r>
          </a:p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Get mobile data from the customer</a:t>
            </a:r>
            <a:endParaRPr lang="en-US" sz="1500" i="1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sz="1500" dirty="0">
                <a:sym typeface="Wingdings" pitchFamily="2" charset="2"/>
              </a:rPr>
              <a:t> </a:t>
            </a:r>
            <a:r>
              <a:rPr lang="en-US" sz="1500" dirty="0" smtClean="0">
                <a:sym typeface="Wingdings" pitchFamily="2" charset="2"/>
              </a:rPr>
              <a:t>Self-made by Wal-Mart</a:t>
            </a:r>
            <a:endParaRPr lang="en-US" sz="1500" dirty="0"/>
          </a:p>
        </p:txBody>
      </p:sp>
      <p:sp>
        <p:nvSpPr>
          <p:cNvPr id="27" name="Textfeld 26"/>
          <p:cNvSpPr txBox="1"/>
          <p:nvPr/>
        </p:nvSpPr>
        <p:spPr>
          <a:xfrm>
            <a:off x="6223795" y="2348880"/>
            <a:ext cx="23086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en-US" sz="1500" dirty="0" smtClean="0">
                <a:sym typeface="Wingdings" pitchFamily="2" charset="2"/>
              </a:rPr>
              <a:t> Stores incoming data</a:t>
            </a:r>
            <a:endParaRPr lang="en-US" sz="1500" dirty="0"/>
          </a:p>
        </p:txBody>
      </p:sp>
      <p:sp>
        <p:nvSpPr>
          <p:cNvPr id="28" name="Textfeld 27"/>
          <p:cNvSpPr txBox="1"/>
          <p:nvPr/>
        </p:nvSpPr>
        <p:spPr>
          <a:xfrm>
            <a:off x="2235114" y="4787860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245 </a:t>
            </a:r>
            <a:r>
              <a:rPr lang="en-US" dirty="0"/>
              <a:t>Million customers </a:t>
            </a:r>
            <a:r>
              <a:rPr lang="en-US" dirty="0" smtClean="0"/>
              <a:t>worldwide – weekly*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35496" y="443711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Largest retailer worldwide*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6300192" y="4437112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10.000 retail units*</a:t>
            </a:r>
            <a:endParaRPr lang="en-US" dirty="0"/>
          </a:p>
        </p:txBody>
      </p:sp>
      <p:sp>
        <p:nvSpPr>
          <p:cNvPr id="36" name="Textfeld 35"/>
          <p:cNvSpPr txBox="1"/>
          <p:nvPr/>
        </p:nvSpPr>
        <p:spPr>
          <a:xfrm>
            <a:off x="7237988" y="6505599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 Wal-Mart 2013</a:t>
            </a:r>
            <a:endParaRPr lang="en-US" sz="1400" dirty="0"/>
          </a:p>
        </p:txBody>
      </p:sp>
      <p:sp>
        <p:nvSpPr>
          <p:cNvPr id="37" name="Textfeld 36"/>
          <p:cNvSpPr txBox="1"/>
          <p:nvPr/>
        </p:nvSpPr>
        <p:spPr>
          <a:xfrm>
            <a:off x="611560" y="567402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“If you’re Wal-Mart, you have to understand what is happening in that customer’s life.”</a:t>
            </a:r>
            <a:endParaRPr lang="en-US" sz="1400" dirty="0"/>
          </a:p>
          <a:p>
            <a:r>
              <a:rPr lang="en-US" sz="1400" dirty="0" smtClean="0"/>
              <a:t>			(Lee Scott, CEO, </a:t>
            </a:r>
            <a:r>
              <a:rPr lang="en-US" sz="1400" dirty="0" err="1" smtClean="0"/>
              <a:t>Diekmann</a:t>
            </a:r>
            <a:r>
              <a:rPr lang="en-US" sz="1400" dirty="0" smtClean="0"/>
              <a:t> 2013)</a:t>
            </a:r>
            <a:endParaRPr lang="en-US" dirty="0"/>
          </a:p>
        </p:txBody>
      </p:sp>
      <p:sp>
        <p:nvSpPr>
          <p:cNvPr id="19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 animBg="1"/>
      <p:bldP spid="21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535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C   Quo Vadis Big Data?</a:t>
            </a:r>
            <a:endParaRPr lang="en-US" sz="3600"/>
          </a:p>
        </p:txBody>
      </p:sp>
      <p:cxnSp>
        <p:nvCxnSpPr>
          <p:cNvPr id="11" name="Gerade Verbindung 10"/>
          <p:cNvCxnSpPr/>
          <p:nvPr/>
        </p:nvCxnSpPr>
        <p:spPr>
          <a:xfrm>
            <a:off x="467544" y="1124744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75656" y="4293096"/>
            <a:ext cx="583264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“Big Data” is not a new era of business administration, but it provides ways of managing data with the goal to identify new patterns explaining both: our life as well as natural conditions!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67544" y="1484784"/>
            <a:ext cx="4208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New challenges and opportunities</a:t>
            </a:r>
            <a:endParaRPr lang="en-US" sz="2000" dirty="0"/>
          </a:p>
        </p:txBody>
      </p:sp>
      <p:sp>
        <p:nvSpPr>
          <p:cNvPr id="6" name="Textfeld 5"/>
          <p:cNvSpPr txBox="1"/>
          <p:nvPr/>
        </p:nvSpPr>
        <p:spPr>
          <a:xfrm>
            <a:off x="1187624" y="2012647"/>
            <a:ext cx="5482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de-DE" dirty="0" smtClean="0"/>
              <a:t> </a:t>
            </a:r>
            <a:r>
              <a:rPr lang="de-DE" dirty="0" err="1" smtClean="0"/>
              <a:t>Decisions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analyzed</a:t>
            </a:r>
            <a:r>
              <a:rPr lang="de-DE" dirty="0" smtClean="0"/>
              <a:t> in real-time</a:t>
            </a:r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profit</a:t>
            </a:r>
            <a:r>
              <a:rPr lang="de-DE" dirty="0" smtClean="0"/>
              <a:t>,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reputation</a:t>
            </a:r>
            <a:endParaRPr lang="de-DE" dirty="0" smtClean="0"/>
          </a:p>
          <a:p>
            <a:pPr>
              <a:buFont typeface="Wingdings" pitchFamily="2" charset="2"/>
              <a:buChar char="ü"/>
            </a:pPr>
            <a:r>
              <a:rPr lang="de-DE" dirty="0" smtClean="0"/>
              <a:t> Also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government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467544" y="3244914"/>
            <a:ext cx="776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But: It is neither a new Kondratieff nor a revolution of Business.</a:t>
            </a:r>
            <a:endParaRPr lang="en-US" sz="20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E3AB43F-01C3-4EDD-BE9C-DA8617888A3F}" type="slidenum">
              <a:rPr lang="de-DE" smtClean="0"/>
              <a:pPr/>
              <a:t>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404664"/>
            <a:ext cx="315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D   Literature</a:t>
            </a:r>
            <a:endParaRPr lang="en-US" sz="3600"/>
          </a:p>
        </p:txBody>
      </p:sp>
      <p:cxnSp>
        <p:nvCxnSpPr>
          <p:cNvPr id="11" name="Gerade Verbindung 10"/>
          <p:cNvCxnSpPr/>
          <p:nvPr/>
        </p:nvCxnSpPr>
        <p:spPr>
          <a:xfrm>
            <a:off x="467544" y="1124744"/>
            <a:ext cx="7272808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539552" y="1700808"/>
            <a:ext cx="848180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Bollier</a:t>
            </a:r>
            <a:r>
              <a:rPr lang="en-US" b="1" dirty="0"/>
              <a:t>, David (2010): </a:t>
            </a:r>
            <a:r>
              <a:rPr lang="en-US" dirty="0"/>
              <a:t>The Promise and Peril of Big Data, </a:t>
            </a:r>
            <a:endParaRPr lang="en-US" dirty="0" smtClean="0"/>
          </a:p>
          <a:p>
            <a:r>
              <a:rPr lang="en-US" sz="1600" dirty="0" smtClean="0"/>
              <a:t>Aspen </a:t>
            </a:r>
            <a:r>
              <a:rPr lang="en-US" sz="1600" dirty="0"/>
              <a:t>Institute, </a:t>
            </a:r>
            <a:r>
              <a:rPr lang="en-US" sz="1600" dirty="0" smtClean="0"/>
              <a:t>Washington</a:t>
            </a:r>
          </a:p>
          <a:p>
            <a:endParaRPr lang="en-US" b="1" dirty="0" smtClean="0"/>
          </a:p>
          <a:p>
            <a:r>
              <a:rPr lang="en-US" b="1" dirty="0" err="1" smtClean="0"/>
              <a:t>Bughin</a:t>
            </a:r>
            <a:r>
              <a:rPr lang="en-US" b="1" dirty="0"/>
              <a:t>, Jacques/Chui, Michael/</a:t>
            </a:r>
            <a:r>
              <a:rPr lang="en-US" b="1" dirty="0" err="1"/>
              <a:t>Manyika</a:t>
            </a:r>
            <a:r>
              <a:rPr lang="en-US" b="1" dirty="0"/>
              <a:t>, James (2010): </a:t>
            </a:r>
            <a:r>
              <a:rPr lang="en-US" dirty="0"/>
              <a:t>Clouds, 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n-US" dirty="0"/>
              <a:t>data, and smart assets: </a:t>
            </a:r>
            <a:r>
              <a:rPr lang="en-US" dirty="0" smtClean="0"/>
              <a:t>Ten </a:t>
            </a:r>
            <a:r>
              <a:rPr lang="en-US" dirty="0"/>
              <a:t>tech-enabled business trends to watch, </a:t>
            </a:r>
            <a:endParaRPr lang="en-US" dirty="0" smtClean="0"/>
          </a:p>
          <a:p>
            <a:r>
              <a:rPr lang="en-US" sz="1600" dirty="0" smtClean="0"/>
              <a:t>in</a:t>
            </a:r>
            <a:r>
              <a:rPr lang="en-US" sz="1600" dirty="0"/>
              <a:t>: McKinsey Quarterly August </a:t>
            </a:r>
            <a:r>
              <a:rPr lang="en-US" sz="1600" dirty="0" smtClean="0"/>
              <a:t>2010</a:t>
            </a:r>
          </a:p>
          <a:p>
            <a:endParaRPr lang="en-US" b="1" dirty="0" smtClean="0"/>
          </a:p>
          <a:p>
            <a:r>
              <a:rPr lang="en-US" b="1" dirty="0"/>
              <a:t>Diekmann 2013:</a:t>
            </a:r>
            <a:r>
              <a:rPr lang="en-US" dirty="0"/>
              <a:t> </a:t>
            </a:r>
            <a:r>
              <a:rPr lang="en-US" dirty="0" err="1"/>
              <a:t>Walmart</a:t>
            </a:r>
            <a:r>
              <a:rPr lang="en-US" dirty="0"/>
              <a:t> CEO Scott Shares Views On Big Data And More. </a:t>
            </a:r>
            <a:endParaRPr lang="en-US" dirty="0" smtClean="0"/>
          </a:p>
          <a:p>
            <a:r>
              <a:rPr lang="en-US" sz="1600" dirty="0" smtClean="0"/>
              <a:t>By</a:t>
            </a:r>
            <a:r>
              <a:rPr lang="en-US" sz="1600" dirty="0"/>
              <a:t>: Diekmann, Frank J., Credit Union Journal, 15215105, 11/11/2013, Vol. 17, Issue </a:t>
            </a:r>
            <a:r>
              <a:rPr lang="en-US" sz="1600" dirty="0" smtClean="0"/>
              <a:t>44</a:t>
            </a:r>
          </a:p>
          <a:p>
            <a:endParaRPr lang="en-US" b="1" dirty="0" smtClean="0"/>
          </a:p>
          <a:p>
            <a:r>
              <a:rPr lang="en-US" b="1" dirty="0" err="1" smtClean="0"/>
              <a:t>Smolan</a:t>
            </a:r>
            <a:r>
              <a:rPr lang="en-US" b="1" dirty="0"/>
              <a:t>, R./</a:t>
            </a:r>
            <a:r>
              <a:rPr lang="en-US" b="1" dirty="0" err="1"/>
              <a:t>Erwitt</a:t>
            </a:r>
            <a:r>
              <a:rPr lang="en-US" b="1" dirty="0"/>
              <a:t>, J. (2012)</a:t>
            </a:r>
            <a:r>
              <a:rPr lang="en-US" dirty="0"/>
              <a:t>: The Human Face of Big </a:t>
            </a:r>
            <a:r>
              <a:rPr lang="en-US" dirty="0" smtClean="0"/>
              <a:t>Data </a:t>
            </a:r>
          </a:p>
          <a:p>
            <a:r>
              <a:rPr lang="en-US" sz="1600" dirty="0" smtClean="0"/>
              <a:t>(last </a:t>
            </a:r>
            <a:r>
              <a:rPr lang="en-US" sz="1600" dirty="0"/>
              <a:t>view 20.12.13, </a:t>
            </a:r>
            <a:r>
              <a:rPr lang="en-US" sz="1600" dirty="0" smtClean="0"/>
              <a:t>17:39, </a:t>
            </a:r>
            <a:r>
              <a:rPr lang="en-US" sz="1600" dirty="0"/>
              <a:t>http://</a:t>
            </a:r>
            <a:r>
              <a:rPr lang="en-US" sz="1600" dirty="0" smtClean="0"/>
              <a:t>www.jstor.org/stable/10.1525/bio.2013.63.9.4)</a:t>
            </a:r>
          </a:p>
          <a:p>
            <a:endParaRPr lang="en-US" sz="1600" dirty="0" smtClean="0"/>
          </a:p>
          <a:p>
            <a:r>
              <a:rPr lang="en-US" b="1" dirty="0" err="1" smtClean="0"/>
              <a:t>Walmart</a:t>
            </a:r>
            <a:r>
              <a:rPr lang="en-US" b="1" dirty="0" smtClean="0"/>
              <a:t> 2013: </a:t>
            </a:r>
            <a:r>
              <a:rPr lang="en-US" dirty="0" err="1" smtClean="0"/>
              <a:t>Walmart</a:t>
            </a:r>
            <a:r>
              <a:rPr lang="en-US" dirty="0" smtClean="0"/>
              <a:t> Annual Report 2013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further references just ask ;-)</a:t>
            </a:r>
            <a:endParaRPr lang="en-US" sz="1600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</p:spPr>
        <p:txBody>
          <a:bodyPr/>
          <a:lstStyle/>
          <a:p>
            <a:fld id="{1E3AB43F-01C3-4EDD-BE9C-DA8617888A3F}" type="slidenum">
              <a:rPr lang="de-DE" smtClean="0"/>
              <a:pPr/>
              <a:t>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Benutzerdefiniert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4B98FF"/>
      </a:accent1>
      <a:accent2>
        <a:srgbClr val="005BD3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D0F1FE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686</Words>
  <Application>Microsoft Office PowerPoint</Application>
  <PresentationFormat>Bildschirmpräsentation (4:3)</PresentationFormat>
  <Paragraphs>145</Paragraphs>
  <Slides>10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Nereus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</dc:creator>
  <cp:lastModifiedBy>Thomas</cp:lastModifiedBy>
  <cp:revision>130</cp:revision>
  <dcterms:created xsi:type="dcterms:W3CDTF">2014-01-23T21:23:50Z</dcterms:created>
  <dcterms:modified xsi:type="dcterms:W3CDTF">2014-04-03T09:24:22Z</dcterms:modified>
</cp:coreProperties>
</file>