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9590088" cy="7304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9" y="-82"/>
      </p:cViewPr>
      <p:guideLst>
        <p:guide orient="horz" pos="2300"/>
        <p:guide pos="30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 dirty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 dirty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5432425" y="0"/>
            <a:ext cx="4156075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D3C9-A7F7-4813-8283-8D03469F306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432425" y="6937375"/>
            <a:ext cx="41560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6FE6A-FD55-45D6-AA9E-86E1D7306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55625"/>
            <a:ext cx="3652838" cy="273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959050" y="3469555"/>
            <a:ext cx="7671925" cy="32866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D522D7FF-ACF5-416E-AC96-1DFAEF061751}" type="datetime1">
              <a:rPr lang="en-US" smtClean="0"/>
              <a:pPr lvl="0"/>
              <a:t>8/18/2015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5023358-0EEF-430A-8AC0-F973C1E675A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0BA7EC6F-8A1C-4484-8B21-886782826F8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8A21D871-31D5-437B-A444-29748B78C17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2DF00067-4777-4608-9B8D-303C2B894C8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D60CC9F-B031-48CE-9746-054D5AE0537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7D099C6-5584-4740-9A91-93F3EFC011C8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66D1F5D0-935A-47AA-ABCD-AE6315A7A9B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4B029BAC-DBE1-4E20-9261-4D0D35444339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B492EB0-034A-4BD3-8E0C-E475D40314D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68625" y="555625"/>
            <a:ext cx="3652838" cy="273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E4BE2068-073D-45D8-84E6-ADB9CEB476F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9D583423-AA66-411D-886E-0C3EB3CEB94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08E93544-3D23-4ADD-9041-188B72588B5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CAC13878-190B-45DF-96AE-40DBFEDD8118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CD9A335A-F673-40CB-85ED-7F1AE199DA5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68BAEE45-C65D-4195-9CEC-D4CCE93EB38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6143D4DB-F656-4BD7-9F0D-DEB38267EAD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A85E0D6-2E48-4C2C-A222-485F9ADE4365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3D4A130A-8003-406F-BB09-ADC5BCAD3A40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F473EF0-C75D-4C2B-B487-C17D91ED92F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1C946DE-84AB-4C7B-B954-B285CBD07ADD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2C8C92C5-A32A-42A0-B78A-E0368A12B3D5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192" y="6914748"/>
            <a:ext cx="4151942" cy="388206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2050424-EB20-4FDC-87E9-B1E30DE7F64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7021956"/>
            <a:ext cx="4151942" cy="28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4151942" cy="28099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192" y="0"/>
            <a:ext cx="4151942" cy="388206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D852335-48D6-44D7-A43A-EF3780C3136B}" type="datetimeFigureOut">
              <a:rPr/>
              <a:pPr marL="0" marR="0" lvl="0" indent="0" algn="r" rtl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12/19/2013</a:t>
            </a:fld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28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5A3D3335-11D4-4F62-BA6C-5BE52E30333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8564F935-6045-49B2-8D62-1C94055941E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E9B2D260-90B0-4D20-A04B-80E6F6A7ECA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C71B3153-2097-4226-B388-3DE808ADF38A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78421621-B5E8-4F85-B72F-AC92911E912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5D3A292E-E3BC-4468-AC7F-8EEE6B6D750B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E6DE9B28-E089-4E5D-BF5D-5EC8873492A5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7FFB693C-1E91-4E10-8CB5-E26DF7AF046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3737B787-CE12-4A71-9BC3-C7D36CE3AB1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A782431C-6286-40EF-9D33-FF38EF378CA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56B54C18-9D6C-43D3-AEA8-9B855AA9151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6B78AE4E-B153-420C-B22B-24D607ADD9D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D8770863-E351-412D-BE14-A9AEDEF2539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B1696430-C663-495F-84B9-9AFCF6451E6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2DCA1382-076C-4B9A-80D0-FA401A80FA17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03A3C70C-409B-43E8-82C5-EF5F93C468E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405F4819-C8D8-44EC-B20A-79579A5AF538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0BC916AD-01B3-4EA0-B23A-BCAE50255E18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865C9D7D-9F9E-43DE-A1D4-30D83A2885CD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23358-0EEF-430A-8AC0-F973C1E675AA}" type="slidenum">
              <a:rPr lang="en-US" smtClean="0"/>
              <a:pPr lvl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lvl="0"/>
            <a:fld id="{CDE37EC8-7E58-4A8C-92C2-E410CA7F68B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35618D-5724-44F6-8853-4B6257C1BCF0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5AC6B7E-4A9A-40CD-99AF-702C2263E63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76E1B7-E24A-4517-8DAE-770990B853C1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F2F659E-31CA-4C55-BB35-E166B922256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3738" y="-179388"/>
            <a:ext cx="2209800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480175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1DA6D-BC9B-43EE-B0C3-502996650F8C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5069C93-6F28-48D9-B1DE-14C5E9A74650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2B0C0F-2D28-403F-B3BB-A1EBD365E1E2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7D359C7-3ED2-455E-8F5E-72345797A29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B933E16-E33D-49BA-8CE5-ACF7470EFE1E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0407FA12-F094-4D16-97C1-3C3DAF06474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97EFBF-45F2-44EC-AA44-777F724950A1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523F204-69B0-4931-BA3E-9337080A2EB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88816A-30C5-44A4-AA98-260C3F54F498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88EAE8D-F5CB-4903-BE88-F73DCD5E43B7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C7CD4D-1863-464B-87FD-DA006CB73BF2}" type="slidenum">
              <a:rPr/>
              <a:pPr lvl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C8FE39B-8BA6-4160-914C-664115F2267B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58B7E3-609F-413A-8BF6-93771C610C06}" type="slidenum">
              <a:rPr/>
              <a:pPr lvl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C8B97D5-11C4-4EED-99B6-ADAC1B7A5AE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058B34-5C50-45C2-8E03-54C19E4F595F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CB933530-C214-4E81-B295-B051CA53BFA6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698DCB-75DE-487A-B340-1151FCCA7FBD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FE9B5EBB-B901-48DA-A4A5-3365F36FA3B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604160" y="-180000"/>
            <a:ext cx="764964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E86E4D75-7071-4E85-8A66-0BBA8DF6C975}" type="slidenum">
              <a:rPr/>
              <a:pPr lvl="0"/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C100D1C2-AB16-4F06-810B-6E65B552BE20}" type="datetime1">
              <a:rPr lang="en-US" smtClean="0"/>
              <a:pPr lvl="0"/>
              <a:t>8/18/2015</a:t>
            </a:fld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lvl="1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uv.qc.ca/Images/Vision/Drapeau/iris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et.de/eccdb/glycin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eurimage.com/gallery/webfiles/thms/ers_oil_2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earth.esa.int/ers/ers_action/tm_northsea256.jp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vanir.org/latin/Power-Industry-in-Iran/images/132kv-power-station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aviation.com/images/progress/Engine%20Fuel%20Pump_1.jp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idaho.com/Scales-of-Justice-03.gi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nz/imgres?imgurl=www.contact-lensesonline.com/contact-lens.JPG&amp;imgrefurl=http://www.contact-lensesonline.com/precautions.html&amp;h=199&amp;w=150&amp;prev=/images?q=contact+lens&amp;svnum=10&amp;hl=en&amp;lr=&amp;ie=UTF-8&amp;sa=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1 of </a:t>
            </a:r>
            <a:r>
              <a:rPr lang="en-AU" sz="2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58B7E3-609F-413A-8BF6-93771C610C06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856EFB4-76FA-4EC8-93F8-2CF5B47994B7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vs. 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0DD203-7DCA-4389-AB61-1AC73137ADE0}" type="slidenum">
              <a:rPr/>
              <a:pPr lvl="0"/>
              <a:t>10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95600" y="180000"/>
            <a:ext cx="7448400" cy="9000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Classification vs. 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733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499"/>
              </a:spcBef>
            </a:pPr>
            <a:r>
              <a:rPr lang="en-US" sz="2800"/>
              <a:t>Classification rule:</a:t>
            </a:r>
            <a:br>
              <a:rPr lang="en-US" sz="2800"/>
            </a:br>
            <a:r>
              <a:rPr lang="en-US" sz="2000"/>
              <a:t>predicts value of a given attribute (the classification of an example)</a:t>
            </a:r>
          </a:p>
          <a:p>
            <a:pPr lvl="0">
              <a:spcBef>
                <a:spcPts val="697"/>
              </a:spcBef>
              <a:buNone/>
            </a:pPr>
            <a:endParaRPr lang="en-US" sz="2800"/>
          </a:p>
          <a:p>
            <a:pPr lvl="0">
              <a:spcBef>
                <a:spcPts val="697"/>
              </a:spcBef>
              <a:buNone/>
            </a:pPr>
            <a:endParaRPr lang="en-US" sz="2800"/>
          </a:p>
          <a:p>
            <a:pPr marL="0" lvl="0" indent="0">
              <a:spcBef>
                <a:spcPts val="499"/>
              </a:spcBef>
            </a:pPr>
            <a:r>
              <a:rPr lang="en-US" sz="2800"/>
              <a:t>Association rule:</a:t>
            </a:r>
            <a:br>
              <a:rPr lang="en-US" sz="2800"/>
            </a:br>
            <a:r>
              <a:rPr lang="en-US" sz="2000"/>
              <a:t>predicts value of arbitrary attribute (or combination)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2060280"/>
            <a:ext cx="6248520" cy="639720"/>
            <a:chOff x="1260000" y="2060280"/>
            <a:chExt cx="6248520" cy="639720"/>
          </a:xfrm>
        </p:grpSpPr>
        <p:sp>
          <p:nvSpPr>
            <p:cNvPr id="5" name="Freeform 4"/>
            <p:cNvSpPr/>
            <p:nvPr/>
          </p:nvSpPr>
          <p:spPr>
            <a:xfrm>
              <a:off x="1260000" y="2060280"/>
              <a:ext cx="62485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206028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270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0852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3780000"/>
            <a:ext cx="6248520" cy="2179440"/>
            <a:chOff x="1260000" y="3780000"/>
            <a:chExt cx="6248520" cy="2179440"/>
          </a:xfrm>
        </p:grpSpPr>
        <p:sp>
          <p:nvSpPr>
            <p:cNvPr id="11" name="Freeform 10"/>
            <p:cNvSpPr/>
            <p:nvPr/>
          </p:nvSpPr>
          <p:spPr>
            <a:xfrm>
              <a:off x="1260000" y="3780000"/>
              <a:ext cx="6248520" cy="2179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and windy = false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high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windy = false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outlook = sunny and humidity = high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378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944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0852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C0CA0728-F857-4B08-A7A8-D55BC500EA59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with mixed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A95B73-EA53-44D9-8FA5-B1115620FCE7}" type="slidenum">
              <a:rPr/>
              <a:pPr lvl="0"/>
              <a:t>11</a:t>
            </a:fld>
            <a:endParaRPr lang="en-US"/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55999" y="180000"/>
            <a:ext cx="7523999" cy="9000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Weather data with mixed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Some attributes have numeric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9879" y="1800000"/>
            <a:ext cx="7620121" cy="2009520"/>
            <a:chOff x="839879" y="1800000"/>
            <a:chExt cx="7620121" cy="2009520"/>
          </a:xfrm>
        </p:grpSpPr>
        <p:sp>
          <p:nvSpPr>
            <p:cNvPr id="5" name="Freeform 4"/>
            <p:cNvSpPr/>
            <p:nvPr/>
          </p:nvSpPr>
          <p:spPr>
            <a:xfrm>
              <a:off x="6935759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1188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88800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363760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9879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35759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188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8800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3760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9879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35759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1188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8800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86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63760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39879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35759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1188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8800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90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63760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9879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35759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1188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8800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63760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9879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35759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1188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88800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63760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9879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839879" y="380952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839879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460000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39879" y="21348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9879" y="180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9879" y="4140000"/>
            <a:ext cx="7620121" cy="1685880"/>
            <a:chOff x="839879" y="4140000"/>
            <a:chExt cx="7620121" cy="1685880"/>
          </a:xfrm>
        </p:grpSpPr>
        <p:sp>
          <p:nvSpPr>
            <p:cNvPr id="41" name="Freeform 40"/>
            <p:cNvSpPr/>
            <p:nvPr/>
          </p:nvSpPr>
          <p:spPr>
            <a:xfrm>
              <a:off x="839879" y="414000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9879" y="41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9879" y="582588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9879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460000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89B2C8D-064F-4D8E-8CE6-A1E9B8BDBF5D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tact lenses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4BA9A1-9EF9-454A-9845-64F331CFD6DC}" type="slidenum">
              <a:rPr/>
              <a:pPr lvl="0"/>
              <a:t>12</a:t>
            </a:fld>
            <a:endParaRPr lang="en-US"/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contact lenses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900000"/>
            <a:ext cx="8820000" cy="5572080"/>
            <a:chOff x="180000" y="900000"/>
            <a:chExt cx="8820000" cy="5572080"/>
          </a:xfrm>
        </p:grpSpPr>
        <p:sp>
          <p:nvSpPr>
            <p:cNvPr id="4" name="Freeform 3"/>
            <p:cNvSpPr/>
            <p:nvPr/>
          </p:nvSpPr>
          <p:spPr>
            <a:xfrm>
              <a:off x="7176960" y="43290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353560" y="43290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816720" y="43290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801080" y="43290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0000" y="43290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176960" y="454320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53560" y="454320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16720" y="454320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01080" y="454320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0000" y="454320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176960" y="4757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53560" y="4757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16720" y="4757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1080" y="4757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0000" y="4757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76960" y="4971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53560" y="4971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16720" y="4971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01080" y="4971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0000" y="4971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76960" y="5186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53560" y="5186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16720" y="5186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01080" y="5186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0000" y="5186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176960" y="5400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53560" y="5400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816720" y="5400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801080" y="5400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0000" y="5400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6960" y="5614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53560" y="5614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816720" y="5614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01080" y="5614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5614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176960" y="582912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353560" y="582912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720" y="582912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801080" y="582912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80000" y="582912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76960" y="604367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53560" y="604367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16720" y="604367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801080" y="604367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80000" y="604367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176960" y="6257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353560" y="6257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16720" y="6257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1080" y="6257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0000" y="6257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176960" y="41148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53560" y="41148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816720" y="41148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801080" y="41148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80000" y="41148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176960" y="390024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53560" y="390024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816720" y="390024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1080" y="390024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390024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176960" y="36860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53560" y="36860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816720" y="36860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1080" y="36860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36860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76960" y="34718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53560" y="34718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816720" y="34718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1801080" y="34718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80000" y="34718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176960" y="325727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53560" y="325727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816720" y="325727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01080" y="325727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80000" y="325727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7176960" y="30430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3560" y="30430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816720" y="30430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01080" y="30430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0000" y="30430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176960" y="2828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353560" y="2828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816720" y="2828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801080" y="2828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80000" y="2828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176960" y="26146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353560" y="26146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3816720" y="26146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801080" y="26146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180000" y="26146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176960" y="240011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5353560" y="240011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3816720" y="240011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01080" y="240011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0000" y="240011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176960" y="2185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353560" y="2185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816720" y="2185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801080" y="2185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80000" y="2185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176960" y="1971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353560" y="1971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816720" y="1971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1801080" y="1971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80000" y="1971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176960" y="1757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353560" y="1757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816720" y="1757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801080" y="1757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80000" y="1757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176960" y="1542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353560" y="1542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816720" y="1542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801080" y="1542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80000" y="1542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176960" y="1328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353560" y="1328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816720" y="1328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801080" y="1328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80000" y="1328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176960" y="900000"/>
              <a:ext cx="182303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353560" y="900000"/>
              <a:ext cx="182339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16720" y="900000"/>
              <a:ext cx="15368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801080" y="900000"/>
              <a:ext cx="20156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0000" y="900000"/>
              <a:ext cx="162108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180000" y="64720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900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180000" y="132876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9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4" name="Freeform 133"/>
          <p:cNvSpPr/>
          <p:nvPr/>
        </p:nvSpPr>
        <p:spPr>
          <a:xfrm>
            <a:off x="2955959" y="1870199"/>
            <a:ext cx="183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7" name="Date Placeholder 13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68BDDF81-40DD-4E2C-AF87-21AA15C09A67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complete and correct rule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1FE3F2-22B8-43CB-87EB-BD59E5941A12}" type="slidenum">
              <a:rPr/>
              <a:pPr lvl="0"/>
              <a:t>13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34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complete and correct rule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1260000"/>
            <a:ext cx="7620121" cy="4573440"/>
            <a:chOff x="839879" y="1260000"/>
            <a:chExt cx="7620121" cy="4573440"/>
          </a:xfrm>
        </p:grpSpPr>
        <p:sp>
          <p:nvSpPr>
            <p:cNvPr id="4" name="Freeform 3"/>
            <p:cNvSpPr/>
            <p:nvPr/>
          </p:nvSpPr>
          <p:spPr>
            <a:xfrm>
              <a:off x="839879" y="1260000"/>
              <a:ext cx="7620120" cy="457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no 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yes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5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age = 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young and astigmatic = yes 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126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583344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219D24F-BA24-4CA8-856D-D9DAECD78EC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decision tree for this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9B756D-77BF-42A7-A9E4-55ACF8FB436E}" type="slidenum">
              <a:rPr/>
              <a:pPr lvl="0"/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0000" y="-180000"/>
            <a:ext cx="752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decision tree for this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15720" y="1451520"/>
            <a:ext cx="4724280" cy="4308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AC75A93-3269-486F-86B3-300825384C7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ying iris flo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3917FB-6BB4-425D-8688-9CBA457E2E7D}" type="slidenum">
              <a:rPr/>
              <a:pPr lvl="0"/>
              <a:t>15</a:t>
            </a:fld>
            <a:endParaRPr lang="en-US"/>
          </a:p>
        </p:txBody>
      </p:sp>
      <p:sp>
        <p:nvSpPr>
          <p:cNvPr id="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558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Classifying iris flowers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3986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95" name="Picture 9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43799" y="900000"/>
            <a:ext cx="1600200" cy="2000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Date Placeholder 9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2E9F6B8-AD03-45EA-8BC9-ED0A22EC99C9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CPU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2A3871-34F0-46E2-ACA3-6C2A6DBEAD8E}" type="slidenum">
              <a:rPr/>
              <a:pPr lvl="0"/>
              <a:t>16</a:t>
            </a:fld>
            <a:endParaRPr lang="en-US"/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 sz="2400"/>
              <a:t>Example: 209 different computer configurations</a:t>
            </a:r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marL="0" lvl="0" indent="0">
              <a:spcBef>
                <a:spcPts val="598"/>
              </a:spcBef>
            </a:pPr>
            <a:r>
              <a:rPr lang="en-US" sz="2400"/>
              <a:t>Linear regression function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Predicting CPU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1620000"/>
            <a:ext cx="8100000" cy="2589480"/>
            <a:chOff x="720000" y="1620000"/>
            <a:chExt cx="8100000" cy="2589480"/>
          </a:xfrm>
        </p:grpSpPr>
        <p:sp>
          <p:nvSpPr>
            <p:cNvPr id="5" name="Freeform 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80000" y="5220000"/>
            <a:ext cx="7620120" cy="639720"/>
            <a:chOff x="1080000" y="5220000"/>
            <a:chExt cx="7620120" cy="639720"/>
          </a:xfrm>
        </p:grpSpPr>
        <p:sp>
          <p:nvSpPr>
            <p:cNvPr id="80" name="Freeform 79"/>
            <p:cNvSpPr/>
            <p:nvPr/>
          </p:nvSpPr>
          <p:spPr>
            <a:xfrm>
              <a:off x="1080000" y="52200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855359" marR="0" lvl="0" indent="-855359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87" name="Date Placeholder 8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F193AF6-C201-4B48-94E5-BE9029EFA48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from labor negot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5E0B85-FBA2-47BA-A812-593EF98B9BD3}" type="slidenum">
              <a:rPr/>
              <a:pPr lvl="0"/>
              <a:t>17</a:t>
            </a:fld>
            <a:endParaRPr lang="en-US"/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from labor negotiations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1421640"/>
            <a:ext cx="8640000" cy="3978360"/>
            <a:chOff x="180000" y="1421640"/>
            <a:chExt cx="8640000" cy="3978360"/>
          </a:xfrm>
        </p:grpSpPr>
        <p:sp>
          <p:nvSpPr>
            <p:cNvPr id="4" name="Freeform 3"/>
            <p:cNvSpPr/>
            <p:nvPr/>
          </p:nvSpPr>
          <p:spPr>
            <a:xfrm>
              <a:off x="816804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751608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86376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1180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55948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bad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14720" y="5158440"/>
              <a:ext cx="24447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{good,bad}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80000" y="5158440"/>
              <a:ext cx="29347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Acceptability of contract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6804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half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51608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6376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1180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5948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4720" y="494423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000" y="494423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Health plan contribution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6804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51608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6376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21180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5948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114720" y="47300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7300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Bereavement assistance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804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51608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86376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21180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5948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114720" y="45158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80000" y="45158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Dental plan contribution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16804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1608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6376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1180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948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114720" y="430127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430127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Long-term disability assistance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6804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51608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86376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21180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55948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14720" y="408708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{below-avg,avg,gen}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0000" y="408708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Vacation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816804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1608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86376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21180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15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5948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114720" y="387287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days)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000" y="387287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Statutory holidays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816804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51608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86376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21180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55948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114720" y="3634560"/>
              <a:ext cx="24447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80000" y="3634560"/>
              <a:ext cx="29347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Education allowance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80000" y="342036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Shift-work supplement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0000" y="31950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Standby pay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000" y="2967839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Pension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2740680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Working hours per week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0000" y="251532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Cost of living adjustment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80000" y="228996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third year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000" y="20646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second year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000" y="185040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first year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163583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Duration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80000" y="14216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Attribute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16804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51608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6376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621180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948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114720" y="342036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16804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51608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86376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21180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13%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5948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14720" y="31950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16804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51608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686376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1180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555948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114720" y="2967839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{none,ret-allw, empl-cntr}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16804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51608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86376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621180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55948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28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114720" y="2740680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hours)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6804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751608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86376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621180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tcf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55948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3114720" y="251532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{none,tcf,tc}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816804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751608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86376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21180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555948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114720" y="228996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816804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4.0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751608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86376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4.4%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21180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5948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114720" y="20646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816804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51608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86376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4.3%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621180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555948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2%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114720" y="185040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16804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51608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686376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621180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55948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114720" y="163583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years)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16804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751608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86376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21180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55948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114720" y="14216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142164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180000" y="540000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882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180000" y="1635839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7" name="Date Placeholder 13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D113E7E-E794-4B27-B72D-5956141B4D20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 for the lab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9438D0-81FF-4750-B275-06404D653088}" type="slidenum">
              <a:rPr/>
              <a:pPr lvl="0"/>
              <a:t>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0000" y="3060000"/>
            <a:ext cx="5410079" cy="33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56600" y="1080000"/>
            <a:ext cx="3056040" cy="327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1526040" y="-65520"/>
            <a:ext cx="7617960" cy="90000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sz="3600"/>
              <a:t>Decision trees for the labor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6DC4CDA3-873B-4E11-831D-96CE903874E5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ybean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98BE8C-D1D6-4252-9B4E-FE635408538E}" type="slidenum">
              <a:rPr/>
              <a:pPr lvl="0"/>
              <a:t>19</a:t>
            </a:fld>
            <a:endParaRPr lang="en-US"/>
          </a:p>
        </p:txBody>
      </p:sp>
      <p:sp>
        <p:nvSpPr>
          <p:cNvPr id="1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25799" y="1009080"/>
            <a:ext cx="1618200" cy="2230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558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Soybean classification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4958280" y="6075360"/>
            <a:ext cx="2421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Diaporthe stem canker</a:t>
            </a:r>
          </a:p>
        </p:txBody>
      </p:sp>
      <p:sp>
        <p:nvSpPr>
          <p:cNvPr id="5" name="Freeform 4"/>
          <p:cNvSpPr/>
          <p:nvPr/>
        </p:nvSpPr>
        <p:spPr>
          <a:xfrm>
            <a:off x="3936600" y="607536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19</a:t>
            </a:r>
          </a:p>
        </p:txBody>
      </p:sp>
      <p:sp>
        <p:nvSpPr>
          <p:cNvPr id="6" name="Freeform 5"/>
          <p:cNvSpPr/>
          <p:nvPr/>
        </p:nvSpPr>
        <p:spPr>
          <a:xfrm>
            <a:off x="1785600" y="607536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0880" y="607536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Diagnosis</a:t>
            </a:r>
          </a:p>
        </p:txBody>
      </p:sp>
      <p:sp>
        <p:nvSpPr>
          <p:cNvPr id="8" name="Freeform 7"/>
          <p:cNvSpPr/>
          <p:nvPr/>
        </p:nvSpPr>
        <p:spPr>
          <a:xfrm>
            <a:off x="5028840" y="577692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9" name="Freeform 8"/>
          <p:cNvSpPr/>
          <p:nvPr/>
        </p:nvSpPr>
        <p:spPr>
          <a:xfrm>
            <a:off x="3936600" y="577692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" name="Freeform 9"/>
          <p:cNvSpPr/>
          <p:nvPr/>
        </p:nvSpPr>
        <p:spPr>
          <a:xfrm>
            <a:off x="1785600" y="577692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380880" y="577692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Root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28840" y="547847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36600" y="547847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85600" y="547847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0880" y="547847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28840" y="518004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3936600" y="518004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1785600" y="518004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Stem lodging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0880" y="518004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028840" y="488160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36600" y="488160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85600" y="488160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0880" y="488160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Stem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028840" y="458315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6600" y="458315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785600" y="458315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80880" y="458315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" name="Freeform 27"/>
          <p:cNvSpPr/>
          <p:nvPr/>
        </p:nvSpPr>
        <p:spPr>
          <a:xfrm>
            <a:off x="5028840" y="4338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29" name="Freeform 28"/>
          <p:cNvSpPr/>
          <p:nvPr/>
        </p:nvSpPr>
        <p:spPr>
          <a:xfrm>
            <a:off x="3936600" y="4338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85600" y="4338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Leaf spot size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0880" y="4338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28840" y="4094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33" name="Freeform 32"/>
          <p:cNvSpPr/>
          <p:nvPr/>
        </p:nvSpPr>
        <p:spPr>
          <a:xfrm>
            <a:off x="3936600" y="4094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4" name="Freeform 33"/>
          <p:cNvSpPr/>
          <p:nvPr/>
        </p:nvSpPr>
        <p:spPr>
          <a:xfrm>
            <a:off x="1785600" y="4094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0880" y="4094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Leaf</a:t>
            </a:r>
          </a:p>
        </p:txBody>
      </p:sp>
      <p:sp>
        <p:nvSpPr>
          <p:cNvPr id="36" name="Freeform 35"/>
          <p:cNvSpPr/>
          <p:nvPr/>
        </p:nvSpPr>
        <p:spPr>
          <a:xfrm>
            <a:off x="5028840" y="3849839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36600" y="3849839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38" name="Freeform 37"/>
          <p:cNvSpPr/>
          <p:nvPr/>
        </p:nvSpPr>
        <p:spPr>
          <a:xfrm>
            <a:off x="1785600" y="3849839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Fruit spots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380880" y="3849839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028840" y="3360600"/>
            <a:ext cx="23623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41" name="Freeform 40"/>
          <p:cNvSpPr/>
          <p:nvPr/>
        </p:nvSpPr>
        <p:spPr>
          <a:xfrm>
            <a:off x="3936600" y="3360600"/>
            <a:ext cx="109224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42" name="Freeform 41"/>
          <p:cNvSpPr/>
          <p:nvPr/>
        </p:nvSpPr>
        <p:spPr>
          <a:xfrm>
            <a:off x="1785600" y="3360600"/>
            <a:ext cx="215100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 of fruit pods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80880" y="3360600"/>
            <a:ext cx="14047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Fruit</a:t>
            </a:r>
          </a:p>
        </p:txBody>
      </p:sp>
      <p:sp>
        <p:nvSpPr>
          <p:cNvPr id="44" name="Freeform 43"/>
          <p:cNvSpPr/>
          <p:nvPr/>
        </p:nvSpPr>
        <p:spPr>
          <a:xfrm>
            <a:off x="5028840" y="31161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36600" y="31161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85600" y="31161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0880" y="311616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48" name="Freeform 47"/>
          <p:cNvSpPr/>
          <p:nvPr/>
        </p:nvSpPr>
        <p:spPr>
          <a:xfrm>
            <a:off x="5028840" y="2871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Absent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36600" y="2871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0" name="Freeform 49"/>
          <p:cNvSpPr/>
          <p:nvPr/>
        </p:nvSpPr>
        <p:spPr>
          <a:xfrm>
            <a:off x="1785600" y="2871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Mold growth</a:t>
            </a:r>
          </a:p>
        </p:txBody>
      </p:sp>
      <p:sp>
        <p:nvSpPr>
          <p:cNvPr id="51" name="Freeform 50"/>
          <p:cNvSpPr/>
          <p:nvPr/>
        </p:nvSpPr>
        <p:spPr>
          <a:xfrm>
            <a:off x="380880" y="2871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028840" y="2627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53" name="Freeform 52"/>
          <p:cNvSpPr/>
          <p:nvPr/>
        </p:nvSpPr>
        <p:spPr>
          <a:xfrm>
            <a:off x="3936600" y="2627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4" name="Freeform 53"/>
          <p:cNvSpPr/>
          <p:nvPr/>
        </p:nvSpPr>
        <p:spPr>
          <a:xfrm>
            <a:off x="1785600" y="2627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55" name="Freeform 54"/>
          <p:cNvSpPr/>
          <p:nvPr/>
        </p:nvSpPr>
        <p:spPr>
          <a:xfrm>
            <a:off x="380880" y="2627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Seed</a:t>
            </a:r>
          </a:p>
        </p:txBody>
      </p:sp>
      <p:sp>
        <p:nvSpPr>
          <p:cNvPr id="56" name="Freeform 55"/>
          <p:cNvSpPr/>
          <p:nvPr/>
        </p:nvSpPr>
        <p:spPr>
          <a:xfrm>
            <a:off x="5028840" y="238284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936600" y="238284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785600" y="238284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80880" y="238284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28840" y="213840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Above normal</a:t>
            </a:r>
          </a:p>
        </p:txBody>
      </p:sp>
      <p:sp>
        <p:nvSpPr>
          <p:cNvPr id="61" name="Freeform 60"/>
          <p:cNvSpPr/>
          <p:nvPr/>
        </p:nvSpPr>
        <p:spPr>
          <a:xfrm>
            <a:off x="3936600" y="213840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2" name="Freeform 61"/>
          <p:cNvSpPr/>
          <p:nvPr/>
        </p:nvSpPr>
        <p:spPr>
          <a:xfrm>
            <a:off x="1785600" y="213840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Precipitation</a:t>
            </a:r>
          </a:p>
        </p:txBody>
      </p:sp>
      <p:sp>
        <p:nvSpPr>
          <p:cNvPr id="63" name="Freeform 62"/>
          <p:cNvSpPr/>
          <p:nvPr/>
        </p:nvSpPr>
        <p:spPr>
          <a:xfrm>
            <a:off x="380880" y="213840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028840" y="18939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July</a:t>
            </a:r>
          </a:p>
        </p:txBody>
      </p:sp>
      <p:sp>
        <p:nvSpPr>
          <p:cNvPr id="65" name="Freeform 64"/>
          <p:cNvSpPr/>
          <p:nvPr/>
        </p:nvSpPr>
        <p:spPr>
          <a:xfrm>
            <a:off x="3936600" y="18939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66" name="Freeform 65"/>
          <p:cNvSpPr/>
          <p:nvPr/>
        </p:nvSpPr>
        <p:spPr>
          <a:xfrm>
            <a:off x="1785600" y="18939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Time of occurrence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180000" y="1893960"/>
            <a:ext cx="16056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Environment</a:t>
            </a:r>
          </a:p>
        </p:txBody>
      </p:sp>
      <p:sp>
        <p:nvSpPr>
          <p:cNvPr id="68" name="Freeform 67"/>
          <p:cNvSpPr/>
          <p:nvPr/>
        </p:nvSpPr>
        <p:spPr>
          <a:xfrm>
            <a:off x="5028840" y="1355760"/>
            <a:ext cx="23623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Sample value</a:t>
            </a:r>
          </a:p>
        </p:txBody>
      </p:sp>
      <p:sp>
        <p:nvSpPr>
          <p:cNvPr id="69" name="Freeform 68"/>
          <p:cNvSpPr/>
          <p:nvPr/>
        </p:nvSpPr>
        <p:spPr>
          <a:xfrm>
            <a:off x="3936600" y="1355760"/>
            <a:ext cx="109224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Number of values</a:t>
            </a:r>
          </a:p>
        </p:txBody>
      </p:sp>
      <p:sp>
        <p:nvSpPr>
          <p:cNvPr id="70" name="Freeform 69"/>
          <p:cNvSpPr/>
          <p:nvPr/>
        </p:nvSpPr>
        <p:spPr>
          <a:xfrm>
            <a:off x="1785600" y="1355760"/>
            <a:ext cx="215100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80880" y="1355760"/>
            <a:ext cx="14047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380880" y="1355760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380880" y="6373799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>
            <a:off x="38088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739116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1785600" y="18939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7" name="Straight Connector 76"/>
          <p:cNvSpPr/>
          <p:nvPr/>
        </p:nvSpPr>
        <p:spPr>
          <a:xfrm>
            <a:off x="1785600" y="13557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1785600" y="6373799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9" name="Straight Connector 78"/>
          <p:cNvSpPr/>
          <p:nvPr/>
        </p:nvSpPr>
        <p:spPr>
          <a:xfrm>
            <a:off x="38088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0" name="Straight Connector 79"/>
          <p:cNvSpPr/>
          <p:nvPr/>
        </p:nvSpPr>
        <p:spPr>
          <a:xfrm>
            <a:off x="38088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1" name="Straight Connector 80"/>
          <p:cNvSpPr/>
          <p:nvPr/>
        </p:nvSpPr>
        <p:spPr>
          <a:xfrm>
            <a:off x="38088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2" name="Straight Connector 81"/>
          <p:cNvSpPr/>
          <p:nvPr/>
        </p:nvSpPr>
        <p:spPr>
          <a:xfrm>
            <a:off x="38088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3" name="Straight Connector 82"/>
          <p:cNvSpPr/>
          <p:nvPr/>
        </p:nvSpPr>
        <p:spPr>
          <a:xfrm>
            <a:off x="38088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38088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38088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38088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38088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38088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9" name="Straight Connector 88"/>
          <p:cNvSpPr/>
          <p:nvPr/>
        </p:nvSpPr>
        <p:spPr>
          <a:xfrm>
            <a:off x="38088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0" name="Straight Connector 89"/>
          <p:cNvSpPr/>
          <p:nvPr/>
        </p:nvSpPr>
        <p:spPr>
          <a:xfrm>
            <a:off x="38088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1" name="Straight Connector 90"/>
          <p:cNvSpPr/>
          <p:nvPr/>
        </p:nvSpPr>
        <p:spPr>
          <a:xfrm>
            <a:off x="38088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38088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38088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4" name="Straight Connector 93"/>
          <p:cNvSpPr/>
          <p:nvPr/>
        </p:nvSpPr>
        <p:spPr>
          <a:xfrm>
            <a:off x="38088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5" name="Straight Connector 94"/>
          <p:cNvSpPr/>
          <p:nvPr/>
        </p:nvSpPr>
        <p:spPr>
          <a:xfrm>
            <a:off x="739116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6" name="Straight Connector 95"/>
          <p:cNvSpPr/>
          <p:nvPr/>
        </p:nvSpPr>
        <p:spPr>
          <a:xfrm>
            <a:off x="739116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7" name="Straight Connector 96"/>
          <p:cNvSpPr/>
          <p:nvPr/>
        </p:nvSpPr>
        <p:spPr>
          <a:xfrm>
            <a:off x="739116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739116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9" name="Straight Connector 98"/>
          <p:cNvSpPr/>
          <p:nvPr/>
        </p:nvSpPr>
        <p:spPr>
          <a:xfrm>
            <a:off x="739116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739116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739116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2" name="Straight Connector 101"/>
          <p:cNvSpPr/>
          <p:nvPr/>
        </p:nvSpPr>
        <p:spPr>
          <a:xfrm>
            <a:off x="739116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3" name="Straight Connector 102"/>
          <p:cNvSpPr/>
          <p:nvPr/>
        </p:nvSpPr>
        <p:spPr>
          <a:xfrm>
            <a:off x="739116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4" name="Straight Connector 103"/>
          <p:cNvSpPr/>
          <p:nvPr/>
        </p:nvSpPr>
        <p:spPr>
          <a:xfrm>
            <a:off x="739116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5" name="Straight Connector 104"/>
          <p:cNvSpPr/>
          <p:nvPr/>
        </p:nvSpPr>
        <p:spPr>
          <a:xfrm>
            <a:off x="739116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739116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7" name="Straight Connector 106"/>
          <p:cNvSpPr/>
          <p:nvPr/>
        </p:nvSpPr>
        <p:spPr>
          <a:xfrm>
            <a:off x="739116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Straight Connector 107"/>
          <p:cNvSpPr/>
          <p:nvPr/>
        </p:nvSpPr>
        <p:spPr>
          <a:xfrm>
            <a:off x="739116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739116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0" name="Straight Connector 109"/>
          <p:cNvSpPr/>
          <p:nvPr/>
        </p:nvSpPr>
        <p:spPr>
          <a:xfrm>
            <a:off x="739116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3" name="Date Placeholder 1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64679DB-4EC1-4522-A51F-2B21C7A1F12A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t all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3DE0E3-7099-4E90-B63D-E17086C68841}" type="slidenum">
              <a:rPr/>
              <a:pPr lvl="0"/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What’s it all about?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NZ" sz="2400"/>
              <a:t>Data vs information</a:t>
            </a:r>
          </a:p>
          <a:p>
            <a:pPr marL="0" lvl="0" indent="0">
              <a:spcBef>
                <a:spcPts val="598"/>
              </a:spcBef>
            </a:pPr>
            <a:r>
              <a:rPr lang="en-NZ" sz="2400"/>
              <a:t>Data mining and machine learning</a:t>
            </a:r>
          </a:p>
          <a:p>
            <a:pPr marL="0" lvl="0" indent="0">
              <a:spcBef>
                <a:spcPts val="598"/>
              </a:spcBef>
            </a:pPr>
            <a:r>
              <a:rPr lang="en-NZ" sz="2400"/>
              <a:t>Structural descriptions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Rules: classification and association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Decision trees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Datasets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Weather, contact lens, CPU performance, labor negotiation data, soybean classification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Fielded applications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Ranking web pages, loan applications, screening images, load forecasting, machine fault diagnosis, market basket analysis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Generalization as search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Data mining and ethics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8CEB5653-F622-4EB5-8525-FBB0B07026E5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role of domain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2C2E80-0268-41BD-95AA-88CDCA860EA1}" type="slidenum">
              <a:rPr/>
              <a:pPr lvl="0"/>
              <a:t>20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role of domain knowledge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080" y="1635120"/>
            <a:ext cx="5639040" cy="1793880"/>
            <a:chOff x="1981080" y="1635120"/>
            <a:chExt cx="5639040" cy="1793880"/>
          </a:xfrm>
        </p:grpSpPr>
        <p:sp>
          <p:nvSpPr>
            <p:cNvPr id="4" name="Freeform 3"/>
            <p:cNvSpPr/>
            <p:nvPr/>
          </p:nvSpPr>
          <p:spPr>
            <a:xfrm>
              <a:off x="1981080" y="1635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condition is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1981080" y="1635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981080" y="3429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8108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62012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0000" y="3606120"/>
            <a:ext cx="5639040" cy="1793880"/>
            <a:chOff x="1980000" y="3606120"/>
            <a:chExt cx="5639040" cy="1793880"/>
          </a:xfrm>
        </p:grpSpPr>
        <p:sp>
          <p:nvSpPr>
            <p:cNvPr id="10" name="Freeform 9"/>
            <p:cNvSpPr/>
            <p:nvPr/>
          </p:nvSpPr>
          <p:spPr>
            <a:xfrm>
              <a:off x="1980000" y="3606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malformation is absent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80000" y="3606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0000" y="5400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98000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61904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914760" y="5580000"/>
            <a:ext cx="8229240" cy="90000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457200" lvl="0" indent="-457200">
              <a:spcBef>
                <a:spcPts val="598"/>
              </a:spcBef>
              <a:buNone/>
            </a:pPr>
            <a:r>
              <a:rPr lang="en-US" sz="2400"/>
              <a:t>But in this domain, “leaf condition is normal” implies</a:t>
            </a:r>
            <a:br>
              <a:rPr lang="en-US" sz="2400"/>
            </a:br>
            <a:r>
              <a:rPr lang="en-US" sz="2400"/>
              <a:t>“leaf malformation is absent”!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309B0C2-6ECA-4BEB-9E5D-DB529C1816A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elded ap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5AA907-27BF-4C88-A7CB-8F4A5755A40C}" type="slidenum">
              <a:rPr/>
              <a:pPr lvl="0"/>
              <a:t>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Fielded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7800" y="962640"/>
            <a:ext cx="858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The result of learning—or the learning method itself—is deployed in practical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Processing loan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Screening images for oil slicks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Electricity supply forecasting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Diagnosis of machine faults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Marketing and sales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Separating crude oil and natural gas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Reducing banding in rotogravure printing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Finding appropriate technicians for telephone faults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Scientific applications: biology, astronomy, chemistry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Automatic selection of TV programs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Monitoring intensive care patients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32FFA7E0-D084-4C44-AE02-E0C02B191CD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cessing loan applications (American Expr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C22C0F-D49B-4CEF-9C42-763A82503531}" type="slidenum">
              <a:rPr/>
              <a:pPr lvl="0"/>
              <a:t>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54080"/>
            <a:ext cx="7257960" cy="12340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Processing loan applications </a:t>
            </a:r>
            <a:r>
              <a:rPr lang="en-US" sz="1600"/>
              <a:t>(American Express)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Given: questionnaire with</a:t>
            </a:r>
            <a:br>
              <a:rPr lang="en-US" sz="2800"/>
            </a:br>
            <a:r>
              <a:rPr lang="en-US" sz="2800"/>
              <a:t>financial and personal information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Question: should money be lent?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Simple statistical method covers 90% of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Borderline cases referred to loan officers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But: 50% of accepted borderline cases defaulted!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Solution: reject all borderline cases?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No! Borderline cases are most active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186679" y="854639"/>
            <a:ext cx="1813320" cy="1485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6815766-BECE-42AA-A618-DD375AB37EE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ter machine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F8DAE-E1BB-431E-B458-4718FDC46F6D}" type="slidenum">
              <a:rPr/>
              <a:pPr lvl="0"/>
              <a:t>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1000 training examples of borderline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20 attributes: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with current employer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at current address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with the bank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other credit cards possessed,…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Learned rules: correct on 70% of cases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human experts only 50%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Rules could be used to explain decisions to customers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87CB60D4-D723-47F0-AF6C-CB9B667E0B20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reen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3E2405-3FCA-47BA-85C4-187C958A47FC}" type="slidenum">
              <a:rPr/>
              <a:pPr lvl="0"/>
              <a:t>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Screening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991080"/>
            <a:ext cx="822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Given: radar satellite images of coastal waters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Problem: detect oil slicks in those images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Oil slicks appear as dark regions with changing size and shape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Not easy: lookalike dark regions can be caused by weather conditions (e.g. high wind)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Expensive process requiring highly trained personnel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436000" y="4842000"/>
            <a:ext cx="1584000" cy="1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94320" y="4844160"/>
            <a:ext cx="1525680" cy="16358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0225" y="4810125"/>
          <a:ext cx="1619250" cy="1670050"/>
        </p:xfrm>
        <a:graphic>
          <a:graphicData uri="http://schemas.openxmlformats.org/presentationml/2006/ole">
            <p:oleObj spid="_x0000_s1026" r:id="rId8" imgW="2857899" imgH="2857899" progId="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37BADB55-996D-4841-823A-0803E8759FF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218974-003F-4EBE-B15A-648D52995926}" type="slidenum">
              <a:rPr/>
              <a:pPr lvl="0"/>
              <a:t>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31240" y="50400"/>
            <a:ext cx="6188760" cy="7002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551124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Extract dark regions from normalized image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size of region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shape, area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intensity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sharpness and jaggedness of boundaries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proximity of other regions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info about background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Constraints: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Few training examples—oil slicks are rare!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Unbalanced data: most dark regions aren’t slicks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Regions from same image form a batch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Requirement: adjustable false-alarm rate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63EE847-9CE2-437C-AFC3-4EB2C3156C7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ad foreca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AEEF48-DD09-4708-9074-C184FD8AD64F}" type="slidenum">
              <a:rPr/>
              <a:pPr lvl="0"/>
              <a:t>26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Load forecasting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760" y="900000"/>
            <a:ext cx="822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Electricity supply companies</a:t>
            </a:r>
            <a:br>
              <a:rPr lang="en-US" sz="2800" dirty="0"/>
            </a:br>
            <a:r>
              <a:rPr lang="en-US" sz="2800" dirty="0"/>
              <a:t>need forecast of future demand</a:t>
            </a:r>
            <a:br>
              <a:rPr lang="en-US" sz="2800" dirty="0"/>
            </a:br>
            <a:r>
              <a:rPr lang="en-US" sz="2800" dirty="0"/>
              <a:t>for power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Forecasts of min/max load for each hour</a:t>
            </a:r>
            <a:br>
              <a:rPr lang="en-US" sz="2800" dirty="0"/>
            </a:br>
            <a:r>
              <a:rPr lang="en-US" sz="2800" dirty="0" smtClean="0">
                <a:latin typeface="Symbol"/>
                <a:sym typeface="Symbol"/>
              </a:rPr>
              <a:t></a:t>
            </a:r>
            <a:r>
              <a:rPr lang="en-US" sz="2800" dirty="0" smtClean="0">
                <a:latin typeface="Symbol" pitchFamily="2"/>
              </a:rPr>
              <a:t> </a:t>
            </a:r>
            <a:r>
              <a:rPr lang="en-US" sz="2800" dirty="0"/>
              <a:t>significant savings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Given: manually constructed load model that assumes “normal” climatic conditions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Problem: adjust for weather conditions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Static model consist of: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base load for the year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load periodicity over the year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effect of holidays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60000" y="900000"/>
            <a:ext cx="1584000" cy="16909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C806807C-7BF9-430B-A0F7-AAA859193C9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A06AA7-C0CA-421E-B5DD-2053E063C438}" type="slidenum">
              <a:rPr/>
              <a:pPr lvl="0"/>
              <a:t>27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000000" cy="5175433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Prediction corrected using “most similar” days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Attributes: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temperature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humidity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wind speed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cloud cover readings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plus difference between actual load and predicted load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Average difference among </a:t>
            </a:r>
            <a:r>
              <a:rPr lang="en-US" sz="2800" dirty="0" smtClean="0"/>
              <a:t>eight </a:t>
            </a:r>
            <a:r>
              <a:rPr lang="en-US" sz="2800" dirty="0"/>
              <a:t>“most similar” days added to static model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Linear regression coefficients form attribute weights in similarity function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2A37314-C6FA-4ED0-81B8-1BD41B53ADE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agnosis of machine fa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8F6317-3817-4751-8A11-948F3D04B6F0}" type="slidenum">
              <a:rPr/>
              <a:pPr lvl="0"/>
              <a:t>28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2960" y="-23436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Diagnosis of machine faults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260000"/>
            <a:ext cx="8229240" cy="548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Diagnosis: classical domain</a:t>
            </a:r>
            <a:br>
              <a:rPr lang="en-US" sz="2800"/>
            </a:br>
            <a:r>
              <a:rPr lang="en-US" sz="2800"/>
              <a:t>of expert systems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Given: Fourier analysis of vibrations measured at various points of a device’s mounting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Question: which fault is present?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Preventative maintenance of electromechanical motors and generators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Information very noisy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So far: diagnosis by expert/hand-crafted rules</a:t>
            </a:r>
          </a:p>
          <a:p>
            <a:pPr lvl="0">
              <a:spcBef>
                <a:spcPts val="697"/>
              </a:spcBef>
              <a:buNone/>
            </a:pPr>
            <a:endParaRPr lang="en-US" sz="280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973200" y="837720"/>
            <a:ext cx="21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89483A85-42D7-4C7F-9C04-49C549F58FC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DD5B62-8522-4E32-9C42-B36F38A919AC}" type="slidenum">
              <a:rPr/>
              <a:pPr lvl="0"/>
              <a:t>29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864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Available: 600 faults with expert’s diagnosis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~300 unsatisfactory, rest used for training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Attributes augmented by intermediate concepts that embodied causal domain knowledge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Expert not satisfied with initial rules because they did not relate to his domain knowledge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Further background knowledge resulted in more complex rules that were satisfactory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Learned rules outperformed hand-crafted ones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8736269-7B61-4FAA-9B32-F4B5C820551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vs.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2027FF-279C-4223-A023-DFDE1ED61B96}" type="slidenum">
              <a:rPr/>
              <a:pPr lvl="0"/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vs.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Society produces huge amounts of data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Sources: business, science, medicine, economics, geography, environment, sports, 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Potentially valuable resource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Raw data is useless: need techniques to automatically extract information from it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recorded facts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Information: patterns underlying the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884DB95-DE1E-449A-8F12-06EE9857B296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14FB91-292C-4C63-86E6-D204C8C12DC8}" type="slidenum">
              <a:rPr/>
              <a:pPr lvl="0"/>
              <a:t>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Marketing and sales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Companies precisely record massive amounts of marketing and sales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Applications: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Customer loyalty:</a:t>
            </a:r>
            <a:br>
              <a:rPr lang="en-US" sz="2400"/>
            </a:br>
            <a:r>
              <a:rPr lang="en-US" sz="2400"/>
              <a:t>identifying customers that are likely to defect by detecting changes in their behavior</a:t>
            </a:r>
            <a:br>
              <a:rPr lang="en-US" sz="2400"/>
            </a:br>
            <a:r>
              <a:rPr lang="en-US" sz="2400"/>
              <a:t>(e.g. banks/phone companies)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Special offers:</a:t>
            </a:r>
            <a:br>
              <a:rPr lang="en-US" sz="2400"/>
            </a:br>
            <a:r>
              <a:rPr lang="en-US" sz="2400"/>
              <a:t>identifying profitable customers</a:t>
            </a:r>
            <a:br>
              <a:rPr lang="en-US" sz="2400"/>
            </a:br>
            <a:r>
              <a:rPr lang="en-US" sz="2400"/>
              <a:t>(e.g. reliable owners of credit cards that need extra money during the holiday season)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867EC36-075D-4AE1-A227-374A1A95A2A2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D46346-6354-4F74-BB3C-9BA2B3E06A24}" type="slidenum">
              <a:rPr/>
              <a:pPr lvl="0"/>
              <a:t>31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15000" y="900000"/>
            <a:ext cx="2024999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00000" y="-21888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Marketing and sales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Market basket analysis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Association techniques find</a:t>
            </a:r>
            <a:br>
              <a:rPr lang="en-US" sz="2400"/>
            </a:br>
            <a:r>
              <a:rPr lang="en-US" sz="2400"/>
              <a:t>groups of items that tend to</a:t>
            </a:r>
            <a:br>
              <a:rPr lang="en-US" sz="2400"/>
            </a:br>
            <a:r>
              <a:rPr lang="en-US" sz="2400"/>
              <a:t>occur together in a</a:t>
            </a:r>
            <a:br>
              <a:rPr lang="en-US" sz="2400"/>
            </a:br>
            <a:r>
              <a:rPr lang="en-US" sz="2400"/>
              <a:t>transaction</a:t>
            </a:r>
            <a:br>
              <a:rPr lang="en-US" sz="2400"/>
            </a:br>
            <a:r>
              <a:rPr lang="en-US" sz="2400"/>
              <a:t>(used to analyze checkout data)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Historical analysis of purchasing patterns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Identifying prospective customers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Focusing promotional mailouts</a:t>
            </a:r>
            <a:br>
              <a:rPr lang="en-US" sz="2400"/>
            </a:br>
            <a:r>
              <a:rPr lang="en-US" sz="2400"/>
              <a:t>(targeted campaigns are cheaper than mass-marketed ones)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805FC83-61E2-4337-9AD2-E40676426443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and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5DE9A2-9A07-4588-8BD1-0CBC3D77E48A}" type="slidenum">
              <a:rPr/>
              <a:pPr lvl="0"/>
              <a:t>32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34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Machine learning and statistics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Historical difference (grossly oversimplified):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Statistics: testing hypotheses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Machine learning: finding the right hypothesis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But: huge overlap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Decision trees (C4.5 and CART)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Nearest-neighbor methods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Today: perspectives have converged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Most ML algorithms employ statistical techniques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CD9787F8-084A-40BC-B4AA-9D05A114A7E9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lization as 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4047C0-05A4-4526-95D6-3E187D9E5084}" type="slidenum">
              <a:rPr/>
              <a:pPr lvl="0"/>
              <a:t>33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Generalization as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Inductive learning: find a concept description that fits the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Example: rule sets as description language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Enormous, but finite, search space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Simple solution: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enumerate the concept space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eliminate descriptions that do not fit examples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surviving descriptions contain target concept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F11A50F4-C874-4279-9CC4-60AA33A7999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umerating the concep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62ED9D-A4F3-4251-A889-5473888D1471}" type="slidenum">
              <a:rPr/>
              <a:pPr lvl="0"/>
              <a:t>34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0000" y="-180000"/>
            <a:ext cx="752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Enumerating the concept space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Search space for weather problem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4 x 4 x 3 x 3 x 2 = 288 possible combinations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With 14 rules </a:t>
            </a:r>
            <a:r>
              <a:rPr lang="en-US" sz="2400">
                <a:latin typeface="Symbol"/>
              </a:rPr>
              <a:t>⇒</a:t>
            </a:r>
            <a:r>
              <a:rPr lang="en-US" sz="2400">
                <a:latin typeface="Symbol" pitchFamily="2"/>
              </a:rPr>
              <a:t> </a:t>
            </a:r>
            <a:r>
              <a:rPr lang="en-US" sz="2400"/>
              <a:t>2.7x10</a:t>
            </a:r>
            <a:r>
              <a:rPr lang="en-US" sz="2400" baseline="30000"/>
              <a:t>34</a:t>
            </a:r>
            <a:r>
              <a:rPr lang="en-US" sz="2400"/>
              <a:t> possible rule sets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Other practical problems: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More than one description may survive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No description may survive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Language is unable to describe target concept</a:t>
            </a:r>
          </a:p>
          <a:p>
            <a:pPr marL="0" lvl="2" indent="0">
              <a:spcBef>
                <a:spcPts val="499"/>
              </a:spcBef>
            </a:pPr>
            <a:r>
              <a:rPr lang="en-US" sz="2000" i="1"/>
              <a:t>or</a:t>
            </a:r>
            <a:r>
              <a:rPr lang="en-US" sz="2000"/>
              <a:t> data contains noise</a:t>
            </a:r>
          </a:p>
          <a:p>
            <a:pPr marL="0" lvl="0" indent="0"/>
            <a:r>
              <a:rPr lang="en-US" sz="2600"/>
              <a:t>Another view of generalization as search:</a:t>
            </a:r>
            <a:br>
              <a:rPr lang="en-US" sz="2600"/>
            </a:br>
            <a:r>
              <a:rPr lang="en-US" sz="2600"/>
              <a:t>hill-climbing in description space according to pre-specified matching criterion</a:t>
            </a:r>
          </a:p>
          <a:p>
            <a:pPr marL="0" lvl="1" indent="0"/>
            <a:r>
              <a:rPr lang="en-US" sz="2000"/>
              <a:t>Most practical algorithms use heuristic search that cannot guarantee to find the optimum solution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DB8A4F1-306B-4426-9374-1F9EF9A1FD56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B3A3888-7F9B-4290-BCC9-44485A1E67C8}" type="slidenum">
              <a:rPr/>
              <a:pPr lvl="0"/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8784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decisions in learning systems: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Concept description language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Order in which the space is searched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Way that overfitting to the particular training data is avoided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These form the “bias” of the search: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Language bias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Search bias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Overfitting-avoidance bias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4851685-75DB-4174-BC99-5554603AED5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nguag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FFA73C-DB1C-438C-BA37-DDF55D5AC89D}" type="slidenum">
              <a:rPr/>
              <a:pPr lvl="0"/>
              <a:t>36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Language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58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question: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is language universal</a:t>
            </a:r>
            <a:br>
              <a:rPr lang="en-US" sz="2400"/>
            </a:br>
            <a:r>
              <a:rPr lang="en-US" sz="2400"/>
              <a:t>or does it restrict what can be learned?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Universal language can express arbitrary subsets of examples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If language includes logical </a:t>
            </a:r>
            <a:r>
              <a:rPr lang="en-US" sz="2800" i="1"/>
              <a:t>or</a:t>
            </a:r>
            <a:r>
              <a:rPr lang="en-US" sz="2800"/>
              <a:t> (“disjunction”), it is universal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Example: rule sets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Domain knowledge can be used to exclude some concept descriptions </a:t>
            </a:r>
            <a:r>
              <a:rPr lang="en-US" sz="2800" i="1"/>
              <a:t>a priori </a:t>
            </a:r>
            <a:r>
              <a:rPr lang="en-US" sz="2800"/>
              <a:t>from the search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27430BF-1914-49A7-A0AA-3C7913A09DE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C867E5-A072-4069-AADE-C2BC9EB59F9D}" type="slidenum">
              <a:rPr/>
              <a:pPr lvl="0"/>
              <a:t>37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Search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Search heuristic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“Greedy” search: performing the best single step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“Beam search”: keeping several alternatives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Direction of search</a:t>
            </a:r>
          </a:p>
          <a:p>
            <a:pPr marL="0" lvl="1" indent="0">
              <a:spcBef>
                <a:spcPts val="598"/>
              </a:spcBef>
            </a:pPr>
            <a:r>
              <a:rPr lang="en-US" sz="2400" i="1"/>
              <a:t>General-to-specific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E.g. specializing a rule by adding conditions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i="1"/>
              <a:t>Specific-to-general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E.g. generalizing an individual instance into a rule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ED4E947-1FD7-4DF9-A9DD-3712185C6AFA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fitting-avoidanc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565007-9E4B-42F7-A27F-A3F0B19BBE07}" type="slidenum">
              <a:rPr/>
              <a:pPr lvl="0"/>
              <a:t>38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Overfitting-avoidance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Can be seen as a form of search bias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Modified evaluation criterion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balancing simplicity and number of errors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Modified search strategy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pruning (simplifying a description)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Pre-pruning: stops at a simple description before search proceeds to an overly complex one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Post-pruning: generates a complex description first and simplifies it afterwards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F7869CA-5A64-42B4-B19B-A046E508F040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DC113A-FA18-4D91-8AB9-53AF964D125C}" type="slidenum">
              <a:rPr/>
              <a:pPr lvl="0"/>
              <a:t>39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51839" y="-20664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mining and ethics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Ethical issues arise in</a:t>
            </a:r>
            <a:br>
              <a:rPr lang="en-US" sz="2800"/>
            </a:br>
            <a:r>
              <a:rPr lang="en-US" sz="2800"/>
              <a:t>practical applications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Anonymizing data is difficult</a:t>
            </a:r>
          </a:p>
          <a:p>
            <a:pPr lvl="1"/>
            <a:r>
              <a:rPr lang="en-US"/>
              <a:t>85% of Americans can be identified from just zip code, birth date and sex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Data mining often used to discriminate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loan applications: using some information (e.g. sex, religion, race) is unethical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Ethical situation depends on application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same information ok in medical application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Attributes may contain problematic information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area code may correlate with race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200000" y="900000"/>
            <a:ext cx="1944000" cy="1280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E6B18A5-2EAA-4FCF-AD33-6609B3AA836C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Information is cru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ECE68E-EC57-4C88-9362-8D5FCFA83D8B}" type="slidenum">
              <a:rPr/>
              <a:pPr lvl="0"/>
              <a:t>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Information is crucial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Example 1: </a:t>
            </a:r>
            <a:r>
              <a:rPr lang="en-US" sz="2800" i="1"/>
              <a:t>in vitro</a:t>
            </a:r>
            <a:r>
              <a:rPr lang="en-US" sz="2800"/>
              <a:t> fertilization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embryos described by 60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embryos that will survive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of embryos and outcome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 2: cow culling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cows described by 700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cows that should be culled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and farmers’ decisions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28FDA16-0392-4F3B-98CF-B8F67DDA41B9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515899-E69F-461D-9D59-31BCFC13E364}" type="slidenum">
              <a:rPr/>
              <a:pPr lvl="0"/>
              <a:t>40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9332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mining and ethics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questions: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Who is permitted access to the data?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For what purpose was the data collected?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What kind of conclusions can be legitimately drawn from it?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Caveats must be attached to results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Purely statistical arguments are never sufficient!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Are resources put to good use?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677D029-1064-4E13-9B33-B96B4E5B621A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B6B2E2-E34C-4663-8A11-32E48A9C8D8A}" type="slidenum">
              <a:rPr/>
              <a:pPr lvl="0"/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561000" cy="240120"/>
          </a:xfrm>
        </p:spPr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Data mining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229240" cy="5190821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Extracting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implicit,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previously unknown,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potentially useful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/>
              <a:t>	information from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Needed: programs that detect patterns and regularities in the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Strong patterns </a:t>
            </a:r>
            <a:r>
              <a:rPr lang="en-US" sz="2800" smtClean="0">
                <a:latin typeface="Symbol"/>
                <a:sym typeface="Symbol"/>
              </a:rPr>
              <a:t></a:t>
            </a:r>
            <a:r>
              <a:rPr lang="en-US" sz="2800" smtClean="0"/>
              <a:t> </a:t>
            </a:r>
            <a:r>
              <a:rPr lang="en-US" sz="2800"/>
              <a:t>good predictions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1: most patterns are not interesting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2: patterns may be inexact (or spurious)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3: data may be garbled or missing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A5AAE1B-FC2E-4B5B-92E9-7369B7022FA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techn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15A14D-FC92-462A-82B2-8768F666E8AF}" type="slidenum">
              <a:rPr/>
              <a:pPr lvl="0"/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Machine learning techniques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i="1"/>
              <a:t>Algorithms for acquiring structural descriptions from examples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Structural descriptions represent patterns explicitly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Can be used to predict outcome in new situation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Can be used to understand and explain how prediction is derived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i="1"/>
              <a:t>may be even more important</a:t>
            </a:r>
            <a:r>
              <a:rPr lang="en-US" sz="2400"/>
              <a:t>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Methods originate from artificial intelligence, statistics, and research on databases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65515BF-CD4B-42A5-82D1-74BE03D1AD94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uctural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9298B9-FFDA-4480-8B9B-AF7FD8A70AC7}" type="slidenum">
              <a:rPr/>
              <a:pPr lvl="0"/>
              <a:t>7</a:t>
            </a:fld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0000" y="-219240"/>
            <a:ext cx="666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Structural descriptions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Example: if-then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" y="3420000"/>
            <a:ext cx="8820000" cy="2880000"/>
            <a:chOff x="180000" y="3420000"/>
            <a:chExt cx="8820000" cy="2880000"/>
          </a:xfrm>
        </p:grpSpPr>
        <p:sp>
          <p:nvSpPr>
            <p:cNvPr id="5" name="Freeform 4"/>
            <p:cNvSpPr/>
            <p:nvPr/>
          </p:nvSpPr>
          <p:spPr>
            <a:xfrm>
              <a:off x="7169400" y="587700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21960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91720" y="587700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44279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0000" y="587700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69400" y="5453640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1960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91720" y="5453640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44279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" y="5453640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69400" y="503064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960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91720" y="503064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279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0000" y="503064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9400" y="4607279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1960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1720" y="4607279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4279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607279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69400" y="4184279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21960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91720" y="4184279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44279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0000" y="4184279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69400" y="3420000"/>
              <a:ext cx="1830600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21960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91720" y="3420000"/>
              <a:ext cx="18302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44279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0000" y="3420000"/>
              <a:ext cx="166427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0000" y="63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8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900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180000" y="41842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80000" y="342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559" y="1800000"/>
            <a:ext cx="6553441" cy="1244520"/>
            <a:chOff x="826559" y="1800000"/>
            <a:chExt cx="6553441" cy="1244520"/>
          </a:xfrm>
        </p:grpSpPr>
        <p:sp>
          <p:nvSpPr>
            <p:cNvPr id="41" name="Freeform 40"/>
            <p:cNvSpPr/>
            <p:nvPr/>
          </p:nvSpPr>
          <p:spPr>
            <a:xfrm>
              <a:off x="826559" y="1800000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Otherwise, if age = young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60000" y="1328040"/>
            <a:ext cx="1584000" cy="169091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Date Placeholder 4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BB2404EA-5358-4C75-8502-027FA4CC37CE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n machines really lear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2C97BE-B780-43BD-9A24-79D26679FEF0}" type="slidenum">
              <a:rPr/>
              <a:pPr lvl="0"/>
              <a:t>8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Can machines really learn?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Definitions of “learning” from dictionary:</a:t>
            </a:r>
          </a:p>
        </p:txBody>
      </p:sp>
      <p:sp>
        <p:nvSpPr>
          <p:cNvPr id="4" name="Freeform 3"/>
          <p:cNvSpPr/>
          <p:nvPr/>
        </p:nvSpPr>
        <p:spPr>
          <a:xfrm>
            <a:off x="900000" y="1800000"/>
            <a:ext cx="4500000" cy="196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get knowledge of by study,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experience, or being taught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become aware by information or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from observation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commit to memory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be informed of, ascertain; to receive instruction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6858000" y="2057400"/>
            <a:ext cx="0" cy="170496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62720" y="1800000"/>
            <a:ext cx="3396240" cy="1857600"/>
            <a:chOff x="5562720" y="1800000"/>
            <a:chExt cx="3396240" cy="1857600"/>
          </a:xfrm>
        </p:grpSpPr>
        <p:sp>
          <p:nvSpPr>
            <p:cNvPr id="7" name="Freeform 6"/>
            <p:cNvSpPr/>
            <p:nvPr/>
          </p:nvSpPr>
          <p:spPr>
            <a:xfrm>
              <a:off x="5791320" y="1800000"/>
              <a:ext cx="2998440" cy="512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Difficult to measure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91320" y="2772720"/>
              <a:ext cx="3167640" cy="512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Trivial for computers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562720" y="1888560"/>
              <a:ext cx="152280" cy="44208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62720" y="2507400"/>
              <a:ext cx="152280" cy="115020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traight Connector 10"/>
          <p:cNvSpPr/>
          <p:nvPr/>
        </p:nvSpPr>
        <p:spPr>
          <a:xfrm>
            <a:off x="1447919" y="449568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447919" y="531972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447919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791320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0000" y="3886200"/>
            <a:ext cx="6660000" cy="1433520"/>
            <a:chOff x="360000" y="3886200"/>
            <a:chExt cx="6660000" cy="1433520"/>
          </a:xfrm>
        </p:grpSpPr>
        <p:sp>
          <p:nvSpPr>
            <p:cNvPr id="16" name="Freeform 15"/>
            <p:cNvSpPr/>
            <p:nvPr/>
          </p:nvSpPr>
          <p:spPr>
            <a:xfrm>
              <a:off x="856079" y="4495680"/>
              <a:ext cx="4038479" cy="824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Things learn when they change their behavior in a way that makes them perform better in the future.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60000" y="3886200"/>
              <a:ext cx="666000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8000"/>
                </a:buClr>
                <a:buSzPct val="45000"/>
                <a:buFont typeface="StarSymbol"/>
                <a:buChar char="●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34"/>
                  <a:ea typeface="Gothic" pitchFamily="2"/>
                  <a:cs typeface="Lucidasans" pitchFamily="2"/>
                </a:rPr>
                <a:t>Operational definition: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0000" y="4495680"/>
            <a:ext cx="8463599" cy="1752840"/>
            <a:chOff x="360000" y="4495680"/>
            <a:chExt cx="8463599" cy="1752840"/>
          </a:xfrm>
        </p:grpSpPr>
        <p:sp>
          <p:nvSpPr>
            <p:cNvPr id="19" name="Freeform 18"/>
            <p:cNvSpPr/>
            <p:nvPr/>
          </p:nvSpPr>
          <p:spPr>
            <a:xfrm>
              <a:off x="5334120" y="4557600"/>
              <a:ext cx="162720" cy="38124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578560" y="4495680"/>
              <a:ext cx="3245039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Does a slipper learn?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60000" y="5791320"/>
              <a:ext cx="7338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8000"/>
                </a:buClr>
                <a:buSzPct val="45000"/>
                <a:buFont typeface="StarSymbol"/>
                <a:buChar char="●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34"/>
                  <a:ea typeface="Gothic" pitchFamily="2"/>
                  <a:cs typeface="Lucidasans" pitchFamily="2"/>
                </a:rPr>
                <a:t>Does learning imply intention?</a:t>
              </a:r>
            </a:p>
          </p:txBody>
        </p:sp>
      </p:grpSp>
      <p:sp>
        <p:nvSpPr>
          <p:cNvPr id="24" name="Date Placeholder 2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FFFF7D3C-4892-49AB-A2EF-7AE961EC86C1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weather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B510F5-8EBD-4C87-A668-5F97D65AE410}" type="slidenum">
              <a:rPr/>
              <a:pPr lvl="0"/>
              <a:t>9</a:t>
            </a:fld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weather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Conditions for playing a certain game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64" name="Straight Connector 63"/>
          <p:cNvSpPr/>
          <p:nvPr/>
        </p:nvSpPr>
        <p:spPr>
          <a:xfrm>
            <a:off x="839879" y="380952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839879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6" name="Straight Connector 65"/>
          <p:cNvSpPr/>
          <p:nvPr/>
        </p:nvSpPr>
        <p:spPr>
          <a:xfrm>
            <a:off x="8460000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7" name="Straight Connector 66"/>
          <p:cNvSpPr/>
          <p:nvPr/>
        </p:nvSpPr>
        <p:spPr>
          <a:xfrm>
            <a:off x="839879" y="21348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Straight Connector 67"/>
          <p:cNvSpPr/>
          <p:nvPr/>
        </p:nvSpPr>
        <p:spPr>
          <a:xfrm>
            <a:off x="839879" y="18000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39879" y="4254120"/>
            <a:ext cx="7620121" cy="1685880"/>
            <a:chOff x="839879" y="4254120"/>
            <a:chExt cx="7620121" cy="1685880"/>
          </a:xfrm>
        </p:grpSpPr>
        <p:sp>
          <p:nvSpPr>
            <p:cNvPr id="70" name="Freeform 69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39879" y="425412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Date Placeholder 7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885E159-374E-419E-8580-CE1C3DF6D71F}" type="datetime1">
              <a:rPr lang="en-US" smtClean="0"/>
              <a:pPr lvl="0"/>
              <a:t>8/18/2015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2605</Words>
  <Application>Microsoft Office PowerPoint</Application>
  <PresentationFormat>On-screen Show (4:3)</PresentationFormat>
  <Paragraphs>968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</vt:lpstr>
      <vt:lpstr>Slide 1</vt:lpstr>
      <vt:lpstr>What’s it all about?</vt:lpstr>
      <vt:lpstr>Data vs. information</vt:lpstr>
      <vt:lpstr> Information is crucial</vt:lpstr>
      <vt:lpstr>Data mining</vt:lpstr>
      <vt:lpstr>Machine learning techniques</vt:lpstr>
      <vt:lpstr>Structural descriptions</vt:lpstr>
      <vt:lpstr>Can machines really learn?</vt:lpstr>
      <vt:lpstr>The weather problem</vt:lpstr>
      <vt:lpstr>Classification vs. association rules</vt:lpstr>
      <vt:lpstr>Weather data with mixed attributes</vt:lpstr>
      <vt:lpstr>The contact lenses data</vt:lpstr>
      <vt:lpstr>A complete and correct rule set</vt:lpstr>
      <vt:lpstr>A decision tree for this problem</vt:lpstr>
      <vt:lpstr>Classifying iris flowers</vt:lpstr>
      <vt:lpstr>Predicting CPU performance</vt:lpstr>
      <vt:lpstr>Data from labor negotiations</vt:lpstr>
      <vt:lpstr>Decision trees for the labor data</vt:lpstr>
      <vt:lpstr>Soybean classification</vt:lpstr>
      <vt:lpstr>The role of domain knowledge</vt:lpstr>
      <vt:lpstr>Fielded applications</vt:lpstr>
      <vt:lpstr>Processing loan applications (American Express)</vt:lpstr>
      <vt:lpstr>Enter machine learning</vt:lpstr>
      <vt:lpstr>Screening images</vt:lpstr>
      <vt:lpstr>Enter machine learning</vt:lpstr>
      <vt:lpstr>Load forecasting</vt:lpstr>
      <vt:lpstr>Enter machine learning</vt:lpstr>
      <vt:lpstr>Diagnosis of machine faults</vt:lpstr>
      <vt:lpstr>Enter machine learning</vt:lpstr>
      <vt:lpstr>Marketing and sales I</vt:lpstr>
      <vt:lpstr>Marketing and sales II</vt:lpstr>
      <vt:lpstr>Machine learning and statistics</vt:lpstr>
      <vt:lpstr>Generalization as search</vt:lpstr>
      <vt:lpstr>Enumerating the concept space</vt:lpstr>
      <vt:lpstr>Bias</vt:lpstr>
      <vt:lpstr>Language bias</vt:lpstr>
      <vt:lpstr>Search bias</vt:lpstr>
      <vt:lpstr>Overfitting-avoidance bias</vt:lpstr>
      <vt:lpstr>Data mining and ethics I</vt:lpstr>
      <vt:lpstr>Data mining and ethics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Ian H. Witten</dc:creator>
  <cp:lastModifiedBy>khaled</cp:lastModifiedBy>
  <cp:revision>439</cp:revision>
  <cp:lastPrinted>2003-03-05T10:12:08Z</cp:lastPrinted>
  <dcterms:created xsi:type="dcterms:W3CDTF">1998-04-13T16:48:28Z</dcterms:created>
  <dcterms:modified xsi:type="dcterms:W3CDTF">2015-08-18T19:07:14Z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