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6"/>
  </p:notesMasterIdLst>
  <p:handoutMasterIdLst>
    <p:handoutMasterId r:id="rId4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6858000" type="screen4x3"/>
  <p:notesSz cx="9590088" cy="7304088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Utopia" pitchFamily="32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Utopia" pitchFamily="32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Utopia" pitchFamily="32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Utopia" pitchFamily="32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Utopia" pitchFamily="32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Utopia" pitchFamily="32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Utopia" pitchFamily="32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Utopia" pitchFamily="32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Utopia" pitchFamily="32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Hall" initials="M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418" y="-8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155" y="-77"/>
      </p:cViewPr>
      <p:guideLst>
        <p:guide orient="horz" pos="2193"/>
        <p:guide pos="28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2-28T07:32:41" idx="1">
    <p:pos x="0" y="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56191" cy="365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937735"/>
            <a:ext cx="4156191" cy="3651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2968625" y="555625"/>
            <a:ext cx="3648075" cy="2736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958800" y="3470076"/>
            <a:ext cx="7670402" cy="32850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4158276" cy="36393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Bitstream Vera Sans" charset="0"/>
                <a:cs typeface="Bitstream Vera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5427644" y="0"/>
            <a:ext cx="4158276" cy="36393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Bitstream Vera Sans" charset="0"/>
                <a:cs typeface="Bitstream Vera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1" y="6938945"/>
            <a:ext cx="4158276" cy="36393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Bitstream Vera Sans" charset="0"/>
                <a:cs typeface="Bitstream Vera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5427644" y="6938945"/>
            <a:ext cx="4158276" cy="36393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Bitstream Vera Sans" charset="0"/>
                <a:cs typeface="Bitstream Vera Sans" charset="0"/>
              </a:defRPr>
            </a:lvl1pPr>
          </a:lstStyle>
          <a:p>
            <a:fld id="{6C45EA52-848E-444A-9465-5D5077A9AC6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2FA54E-4824-4B09-8EC5-11148BF4B49A}" type="slidenum">
              <a:rPr lang="en-US"/>
              <a:pPr/>
              <a:t>1</a:t>
            </a:fld>
            <a:endParaRPr lang="en-US"/>
          </a:p>
        </p:txBody>
      </p:sp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646635" y="547717"/>
            <a:ext cx="6294732" cy="27385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958801" y="3468868"/>
            <a:ext cx="7672487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E38FA2-9DE5-4976-98BB-7F14B911A860}" type="slidenum">
              <a:rPr lang="en-US"/>
              <a:pPr/>
              <a:t>10</a:t>
            </a:fld>
            <a:endParaRPr lang="en-US"/>
          </a:p>
        </p:txBody>
      </p:sp>
      <p:sp>
        <p:nvSpPr>
          <p:cNvPr id="573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7038" y="547688"/>
            <a:ext cx="3652837" cy="2738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F8C3CD-FF47-43D4-B7F2-9AAF7A4E3C63}" type="slidenum">
              <a:rPr lang="en-US"/>
              <a:pPr/>
              <a:t>11</a:t>
            </a:fld>
            <a:endParaRPr lang="en-US"/>
          </a:p>
        </p:txBody>
      </p:sp>
      <p:sp>
        <p:nvSpPr>
          <p:cNvPr id="583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7038" y="547688"/>
            <a:ext cx="3652837" cy="2738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2782EC-4A88-4963-9A25-E14DAA899399}" type="slidenum">
              <a:rPr lang="en-US"/>
              <a:pPr/>
              <a:t>12</a:t>
            </a:fld>
            <a:endParaRPr lang="en-US"/>
          </a:p>
        </p:txBody>
      </p:sp>
      <p:sp>
        <p:nvSpPr>
          <p:cNvPr id="593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8625" y="547688"/>
            <a:ext cx="3654425" cy="274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D52330-1341-4852-A9C1-C9BC63B759BF}" type="slidenum">
              <a:rPr lang="en-US"/>
              <a:pPr/>
              <a:t>13</a:t>
            </a:fld>
            <a:endParaRPr lang="en-US"/>
          </a:p>
        </p:txBody>
      </p:sp>
      <p:sp>
        <p:nvSpPr>
          <p:cNvPr id="604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8625" y="547688"/>
            <a:ext cx="3654425" cy="274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A60961-E134-41EF-BE9C-3B95AB6F2875}" type="slidenum">
              <a:rPr lang="en-US"/>
              <a:pPr/>
              <a:t>14</a:t>
            </a:fld>
            <a:endParaRPr lang="en-US"/>
          </a:p>
        </p:txBody>
      </p:sp>
      <p:sp>
        <p:nvSpPr>
          <p:cNvPr id="614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8625" y="547688"/>
            <a:ext cx="3654425" cy="274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E2B943-9212-41B1-8508-0ACBE883E965}" type="slidenum">
              <a:rPr lang="en-US"/>
              <a:pPr/>
              <a:t>15</a:t>
            </a:fld>
            <a:endParaRPr lang="en-US"/>
          </a:p>
        </p:txBody>
      </p:sp>
      <p:sp>
        <p:nvSpPr>
          <p:cNvPr id="624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8625" y="547688"/>
            <a:ext cx="3654425" cy="274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12B56A-FB2D-4007-8B30-779F7DA33A5D}" type="slidenum">
              <a:rPr lang="en-US"/>
              <a:pPr/>
              <a:t>16</a:t>
            </a:fld>
            <a:endParaRPr lang="en-US"/>
          </a:p>
        </p:txBody>
      </p:sp>
      <p:sp>
        <p:nvSpPr>
          <p:cNvPr id="634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7038" y="547688"/>
            <a:ext cx="3652837" cy="2738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0E6B32-DC0A-4DB9-A880-2704C8299208}" type="slidenum">
              <a:rPr lang="en-US"/>
              <a:pPr/>
              <a:t>17</a:t>
            </a:fld>
            <a:endParaRPr lang="en-US"/>
          </a:p>
        </p:txBody>
      </p:sp>
      <p:sp>
        <p:nvSpPr>
          <p:cNvPr id="645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7038" y="547688"/>
            <a:ext cx="3652837" cy="2738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21C5EC-C07D-4A94-BE15-CD7169EEAE59}" type="slidenum">
              <a:rPr lang="en-US"/>
              <a:pPr/>
              <a:t>18</a:t>
            </a:fld>
            <a:endParaRPr lang="en-US"/>
          </a:p>
        </p:txBody>
      </p:sp>
      <p:sp>
        <p:nvSpPr>
          <p:cNvPr id="655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7038" y="547688"/>
            <a:ext cx="3652837" cy="2738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FA0294-D1C9-478E-B2B7-AD001E6E14A9}" type="slidenum">
              <a:rPr lang="en-US"/>
              <a:pPr/>
              <a:t>19</a:t>
            </a:fld>
            <a:endParaRPr lang="en-US"/>
          </a:p>
        </p:txBody>
      </p:sp>
      <p:sp>
        <p:nvSpPr>
          <p:cNvPr id="665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7038" y="547688"/>
            <a:ext cx="3652837" cy="2738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E6AA58-2AF5-4DCD-9FC4-D27C11F136F0}" type="slidenum">
              <a:rPr lang="en-US"/>
              <a:pPr/>
              <a:t>2</a:t>
            </a:fld>
            <a:endParaRPr lang="en-US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646635" y="547717"/>
            <a:ext cx="6294732" cy="27385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74D7CD-D4AC-43BE-8A21-A8F0D2AF71BF}" type="slidenum">
              <a:rPr lang="en-US"/>
              <a:pPr/>
              <a:t>20</a:t>
            </a:fld>
            <a:endParaRPr lang="en-US"/>
          </a:p>
        </p:txBody>
      </p:sp>
      <p:sp>
        <p:nvSpPr>
          <p:cNvPr id="675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7038" y="547688"/>
            <a:ext cx="3652837" cy="2738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A85CA4-FD8A-4AC9-ADB8-98C20D3D3A9B}" type="slidenum">
              <a:rPr lang="en-US"/>
              <a:pPr/>
              <a:t>21</a:t>
            </a:fld>
            <a:endParaRPr lang="en-US"/>
          </a:p>
        </p:txBody>
      </p:sp>
      <p:sp>
        <p:nvSpPr>
          <p:cNvPr id="686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7038" y="547688"/>
            <a:ext cx="3652837" cy="2738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7EA463-912A-45CB-A90A-7710AB1AEC51}" type="slidenum">
              <a:rPr lang="en-US"/>
              <a:pPr/>
              <a:t>22</a:t>
            </a:fld>
            <a:endParaRPr lang="en-US"/>
          </a:p>
        </p:txBody>
      </p:sp>
      <p:sp>
        <p:nvSpPr>
          <p:cNvPr id="696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7038" y="547688"/>
            <a:ext cx="3652837" cy="2738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E807FB-0735-456D-B481-5CA95EA4B5BA}" type="slidenum">
              <a:rPr lang="en-US"/>
              <a:pPr/>
              <a:t>23</a:t>
            </a:fld>
            <a:endParaRPr lang="en-US"/>
          </a:p>
        </p:txBody>
      </p:sp>
      <p:sp>
        <p:nvSpPr>
          <p:cNvPr id="706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7038" y="547688"/>
            <a:ext cx="3652837" cy="2738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7C7789-7879-450F-AB7C-87D3941DCE34}" type="slidenum">
              <a:rPr lang="en-US"/>
              <a:pPr/>
              <a:t>24</a:t>
            </a:fld>
            <a:endParaRPr lang="en-US"/>
          </a:p>
        </p:txBody>
      </p:sp>
      <p:sp>
        <p:nvSpPr>
          <p:cNvPr id="716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7038" y="547688"/>
            <a:ext cx="3652837" cy="2738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EEC0EF-E01E-4F5E-A231-09CCAF1E8BF3}" type="slidenum">
              <a:rPr lang="en-US"/>
              <a:pPr/>
              <a:t>25</a:t>
            </a:fld>
            <a:endParaRPr lang="en-US"/>
          </a:p>
        </p:txBody>
      </p:sp>
      <p:sp>
        <p:nvSpPr>
          <p:cNvPr id="727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8625" y="547688"/>
            <a:ext cx="3654425" cy="274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CA8E42-A5BF-4852-9BF7-C270A8B433D5}" type="slidenum">
              <a:rPr lang="en-US"/>
              <a:pPr/>
              <a:t>26</a:t>
            </a:fld>
            <a:endParaRPr lang="en-US"/>
          </a:p>
        </p:txBody>
      </p:sp>
      <p:sp>
        <p:nvSpPr>
          <p:cNvPr id="737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8625" y="547688"/>
            <a:ext cx="3654425" cy="274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AE95FF-3D68-44B8-837A-617B34CB1826}" type="slidenum">
              <a:rPr lang="en-US"/>
              <a:pPr/>
              <a:t>27</a:t>
            </a:fld>
            <a:endParaRPr lang="en-US"/>
          </a:p>
        </p:txBody>
      </p:sp>
      <p:sp>
        <p:nvSpPr>
          <p:cNvPr id="747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8625" y="547688"/>
            <a:ext cx="3654425" cy="274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15CFCE-4C13-443F-BAB1-D4BE118D8101}" type="slidenum">
              <a:rPr lang="en-US"/>
              <a:pPr/>
              <a:t>28</a:t>
            </a:fld>
            <a:endParaRPr lang="en-US"/>
          </a:p>
        </p:txBody>
      </p:sp>
      <p:sp>
        <p:nvSpPr>
          <p:cNvPr id="757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8625" y="547688"/>
            <a:ext cx="3654425" cy="274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C983D1-541D-41C5-AF54-4819855A539D}" type="slidenum">
              <a:rPr lang="en-US"/>
              <a:pPr/>
              <a:t>29</a:t>
            </a:fld>
            <a:endParaRPr lang="en-US"/>
          </a:p>
        </p:txBody>
      </p:sp>
      <p:sp>
        <p:nvSpPr>
          <p:cNvPr id="768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8625" y="547688"/>
            <a:ext cx="3654425" cy="274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9421DF-D5A5-40EA-85DD-BA0051F63B57}" type="slidenum">
              <a:rPr lang="en-US"/>
              <a:pPr/>
              <a:t>3</a:t>
            </a:fld>
            <a:endParaRPr lang="en-U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646635" y="547717"/>
            <a:ext cx="6294732" cy="27385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5A3E4BD-54C9-4381-8262-D30526803D57}" type="slidenum">
              <a:rPr lang="en-US"/>
              <a:pPr/>
              <a:t>30</a:t>
            </a:fld>
            <a:endParaRPr lang="en-US"/>
          </a:p>
        </p:txBody>
      </p:sp>
      <p:sp>
        <p:nvSpPr>
          <p:cNvPr id="778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8625" y="547688"/>
            <a:ext cx="3654425" cy="274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67FE14-76A1-4AF7-A73B-32E9CFA4BD0E}" type="slidenum">
              <a:rPr lang="en-US"/>
              <a:pPr/>
              <a:t>31</a:t>
            </a:fld>
            <a:endParaRPr lang="en-US"/>
          </a:p>
        </p:txBody>
      </p:sp>
      <p:sp>
        <p:nvSpPr>
          <p:cNvPr id="788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8625" y="547688"/>
            <a:ext cx="3654425" cy="274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F79E71-BEB9-4F8A-AECE-56E5CC6D2013}" type="slidenum">
              <a:rPr lang="en-US"/>
              <a:pPr/>
              <a:t>32</a:t>
            </a:fld>
            <a:endParaRPr lang="en-US"/>
          </a:p>
        </p:txBody>
      </p:sp>
      <p:sp>
        <p:nvSpPr>
          <p:cNvPr id="798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7038" y="547688"/>
            <a:ext cx="3652837" cy="2738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7654A6-705E-42D0-8797-47873AF6C295}" type="slidenum">
              <a:rPr lang="en-US"/>
              <a:pPr/>
              <a:t>33</a:t>
            </a:fld>
            <a:endParaRPr lang="en-US"/>
          </a:p>
        </p:txBody>
      </p:sp>
      <p:sp>
        <p:nvSpPr>
          <p:cNvPr id="808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7038" y="547688"/>
            <a:ext cx="3652837" cy="2738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7A65FC-CD60-4557-B272-CF3667C6825C}" type="slidenum">
              <a:rPr lang="en-US"/>
              <a:pPr/>
              <a:t>34</a:t>
            </a:fld>
            <a:endParaRPr lang="en-US"/>
          </a:p>
        </p:txBody>
      </p:sp>
      <p:sp>
        <p:nvSpPr>
          <p:cNvPr id="819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7038" y="547688"/>
            <a:ext cx="3652837" cy="2738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1E80B0-2C11-4B66-B3F2-CD1C8D0938E5}" type="slidenum">
              <a:rPr lang="en-US"/>
              <a:pPr/>
              <a:t>35</a:t>
            </a:fld>
            <a:endParaRPr lang="en-US"/>
          </a:p>
        </p:txBody>
      </p:sp>
      <p:sp>
        <p:nvSpPr>
          <p:cNvPr id="829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7038" y="547688"/>
            <a:ext cx="3652837" cy="2738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1CA041-C16E-49ED-BD69-546651250646}" type="slidenum">
              <a:rPr lang="en-US"/>
              <a:pPr/>
              <a:t>36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1646635" y="547717"/>
            <a:ext cx="6294732" cy="27385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D70D3B-3674-428E-890B-AF70C819DEF8}" type="slidenum">
              <a:rPr lang="en-US"/>
              <a:pPr/>
              <a:t>37</a:t>
            </a:fld>
            <a:endParaRPr lang="en-US"/>
          </a:p>
        </p:txBody>
      </p:sp>
      <p:sp>
        <p:nvSpPr>
          <p:cNvPr id="849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7038" y="547688"/>
            <a:ext cx="3652837" cy="2738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5B1443-1946-4460-A0ED-ACC83C6B644C}" type="slidenum">
              <a:rPr lang="en-US"/>
              <a:pPr/>
              <a:t>38</a:t>
            </a:fld>
            <a:endParaRPr lang="en-US"/>
          </a:p>
        </p:txBody>
      </p:sp>
      <p:sp>
        <p:nvSpPr>
          <p:cNvPr id="860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8625" y="547688"/>
            <a:ext cx="3654425" cy="274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A5D074-9E90-4861-860F-C246FC84E65F}" type="slidenum">
              <a:rPr lang="en-US"/>
              <a:pPr/>
              <a:t>39</a:t>
            </a:fld>
            <a:endParaRPr lang="en-US"/>
          </a:p>
        </p:txBody>
      </p:sp>
      <p:sp>
        <p:nvSpPr>
          <p:cNvPr id="870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8625" y="547688"/>
            <a:ext cx="3654425" cy="274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0A4882-E85C-48AB-ADA5-6253F9F751D0}" type="slidenum">
              <a:rPr lang="en-US"/>
              <a:pPr/>
              <a:t>4</a:t>
            </a:fld>
            <a:endParaRPr lang="en-US"/>
          </a:p>
        </p:txBody>
      </p:sp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646635" y="547717"/>
            <a:ext cx="6294732" cy="27385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3A2AC7-228E-4CCD-9608-CC5E24AFD73B}" type="slidenum">
              <a:rPr lang="en-US"/>
              <a:pPr/>
              <a:t>40</a:t>
            </a:fld>
            <a:endParaRPr lang="en-US"/>
          </a:p>
        </p:txBody>
      </p:sp>
      <p:sp>
        <p:nvSpPr>
          <p:cNvPr id="880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8625" y="547688"/>
            <a:ext cx="3654425" cy="274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68B0AD-40D5-43C1-83CF-62E8D8A80E05}" type="slidenum">
              <a:rPr lang="en-US"/>
              <a:pPr/>
              <a:t>41</a:t>
            </a:fld>
            <a:endParaRPr lang="en-US"/>
          </a:p>
        </p:txBody>
      </p:sp>
      <p:sp>
        <p:nvSpPr>
          <p:cNvPr id="890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8625" y="547688"/>
            <a:ext cx="3654425" cy="274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7A1D63-0E1A-43CE-BFA1-83819F937FF9}" type="slidenum">
              <a:rPr lang="en-US"/>
              <a:pPr/>
              <a:t>42</a:t>
            </a:fld>
            <a:endParaRPr lang="en-US"/>
          </a:p>
        </p:txBody>
      </p:sp>
      <p:sp>
        <p:nvSpPr>
          <p:cNvPr id="901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8625" y="547688"/>
            <a:ext cx="3654425" cy="274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25FE52-E597-4DCB-8CA4-8E881D61F1F1}" type="slidenum">
              <a:rPr lang="en-US"/>
              <a:pPr/>
              <a:t>43</a:t>
            </a:fld>
            <a:endParaRPr lang="en-US"/>
          </a:p>
        </p:txBody>
      </p:sp>
      <p:sp>
        <p:nvSpPr>
          <p:cNvPr id="911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8625" y="547688"/>
            <a:ext cx="3654425" cy="274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0A1103-6A28-4C01-A71E-B61BC76D32EA}" type="slidenum">
              <a:rPr lang="en-US"/>
              <a:pPr/>
              <a:t>5</a:t>
            </a:fld>
            <a:endParaRPr lang="en-US"/>
          </a:p>
        </p:txBody>
      </p:sp>
      <p:sp>
        <p:nvSpPr>
          <p:cNvPr id="522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7038" y="555625"/>
            <a:ext cx="3652837" cy="273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58801" y="3470077"/>
            <a:ext cx="7672487" cy="328629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846CEA-99D3-40AC-8150-F2468B17FD75}" type="slidenum">
              <a:rPr lang="en-US"/>
              <a:pPr/>
              <a:t>6</a:t>
            </a:fld>
            <a:endParaRPr lang="en-US"/>
          </a:p>
        </p:txBody>
      </p:sp>
      <p:sp>
        <p:nvSpPr>
          <p:cNvPr id="532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7038" y="555625"/>
            <a:ext cx="3652837" cy="273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58801" y="3470077"/>
            <a:ext cx="7672487" cy="328629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C75F6B-7E84-401A-80EC-9845CB9CAB76}" type="slidenum">
              <a:rPr lang="en-US"/>
              <a:pPr/>
              <a:t>7</a:t>
            </a:fld>
            <a:endParaRPr lang="en-US"/>
          </a:p>
        </p:txBody>
      </p:sp>
      <p:sp>
        <p:nvSpPr>
          <p:cNvPr id="542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7038" y="555625"/>
            <a:ext cx="3652837" cy="273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58801" y="3470077"/>
            <a:ext cx="7672487" cy="328629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A0045E-8010-41DC-A57C-20CA27198D36}" type="slidenum">
              <a:rPr lang="en-US"/>
              <a:pPr/>
              <a:t>8</a:t>
            </a:fld>
            <a:endParaRPr lang="en-US"/>
          </a:p>
        </p:txBody>
      </p:sp>
      <p:sp>
        <p:nvSpPr>
          <p:cNvPr id="552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967038" y="555625"/>
            <a:ext cx="3652837" cy="273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58801" y="3470077"/>
            <a:ext cx="7672487" cy="328629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ED5710-AEC2-4A38-A216-3625E27B114F}" type="slidenum">
              <a:rPr lang="en-US"/>
              <a:pPr/>
              <a:t>9</a:t>
            </a:fld>
            <a:endParaRPr lang="en-US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646635" y="547717"/>
            <a:ext cx="6294732" cy="27385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277707" y="3468868"/>
            <a:ext cx="7032592" cy="328750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538617B-B4F5-43D7-9946-7E170507845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E4F0114-3F0B-4109-999B-5020B72B1A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5325" y="-179388"/>
            <a:ext cx="2209800" cy="6837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-179388"/>
            <a:ext cx="6481762" cy="6837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51F1D7B-4669-4847-9C21-D1B98A2D8B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-179388"/>
            <a:ext cx="7654925" cy="11430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7959725" y="6618288"/>
            <a:ext cx="1123950" cy="238125"/>
          </a:xfrm>
        </p:spPr>
        <p:txBody>
          <a:bodyPr/>
          <a:lstStyle>
            <a:lvl1pPr>
              <a:defRPr/>
            </a:lvl1pPr>
          </a:lstStyle>
          <a:p>
            <a:fld id="{D83354B3-D8E6-450D-BE7A-5D9E4ECEC2A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1439863" y="6618288"/>
            <a:ext cx="6299200" cy="238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>
          <a:xfrm>
            <a:off x="179388" y="6627813"/>
            <a:ext cx="1077912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C032236-DB67-4591-847A-3FF4BDFEC9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2536406-FE17-4FE6-8237-BAA4A2B951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079500"/>
            <a:ext cx="4037012" cy="5578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079500"/>
            <a:ext cx="4038600" cy="5578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674E1C2-E2C4-41A4-8401-E645BF2AED7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08673FF-8949-41A9-9071-2A4489A3EE4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4D24405-939D-4FB7-A4CD-A0F28E9ED2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2A5D034-D8E9-4F23-B75A-3F45477EB9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516A444-84B9-4E79-8BE0-A96BA0A08F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8FCED58-1735-41E8-A479-E20B46B9DB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-179388"/>
            <a:ext cx="7654925" cy="114300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079500"/>
            <a:ext cx="8228012" cy="55784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619250" cy="792163"/>
          </a:xfrm>
          <a:prstGeom prst="rect">
            <a:avLst/>
          </a:prstGeom>
          <a:solidFill>
            <a:srgbClr val="FFFF99"/>
          </a:solidFill>
          <a:ln w="9525" cap="flat">
            <a:noFill/>
            <a:round/>
            <a:headEnd/>
            <a:tailEnd/>
          </a:ln>
          <a:effectLst/>
        </p:spPr>
      </p:pic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792163"/>
            <a:ext cx="9180513" cy="1587"/>
          </a:xfrm>
          <a:prstGeom prst="line">
            <a:avLst/>
          </a:prstGeom>
          <a:noFill/>
          <a:ln w="9525" cap="flat">
            <a:solidFill>
              <a:srgbClr val="FFFF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6586538"/>
            <a:ext cx="9180513" cy="1587"/>
          </a:xfrm>
          <a:prstGeom prst="line">
            <a:avLst/>
          </a:prstGeom>
          <a:noFill/>
          <a:ln w="9525" cap="flat">
            <a:solidFill>
              <a:srgbClr val="FFFF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0" y="0"/>
            <a:ext cx="9144000" cy="1588"/>
          </a:xfrm>
          <a:prstGeom prst="line">
            <a:avLst/>
          </a:prstGeom>
          <a:noFill/>
          <a:ln w="9525" cap="flat">
            <a:solidFill>
              <a:srgbClr val="FFFF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7959725" y="6618288"/>
            <a:ext cx="1123950" cy="238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FFFF99"/>
                </a:solidFill>
                <a:latin typeface="Times New Roman" pitchFamily="16" charset="0"/>
                <a:ea typeface="Bitstream Vera Sans" charset="0"/>
                <a:cs typeface="Bitstream Vera Sans" charset="0"/>
              </a:defRPr>
            </a:lvl1pPr>
          </a:lstStyle>
          <a:p>
            <a:fld id="{9969CA42-B4F6-4512-A642-CB574EF72A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1439863" y="6618288"/>
            <a:ext cx="6299200" cy="238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FFFF99"/>
                </a:solidFill>
                <a:ea typeface="Bitstream Vera Sans" charset="0"/>
                <a:cs typeface="Bitstream Vera Sans" charset="0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179388" y="6627813"/>
            <a:ext cx="1077912" cy="2286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FFFF99"/>
                </a:solidFill>
                <a:ea typeface="Bitstream Vera Sans" charset="0"/>
                <a:cs typeface="Bitstream Vera Sans" charset="0"/>
              </a:defRPr>
            </a:lvl1pPr>
          </a:lstStyle>
          <a:p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6858000"/>
            <a:ext cx="9180513" cy="1588"/>
          </a:xfrm>
          <a:prstGeom prst="line">
            <a:avLst/>
          </a:prstGeom>
          <a:noFill/>
          <a:ln w="9525" cap="flat">
            <a:solidFill>
              <a:srgbClr val="FFFF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2" r:id="rId12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DEB3D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DEB3D"/>
          </a:solidFill>
          <a:latin typeface="Utopia" pitchFamily="32" charset="0"/>
          <a:ea typeface="msgothic" charset="0"/>
          <a:cs typeface="msgothic" charset="0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DEB3D"/>
          </a:solidFill>
          <a:latin typeface="Utopia" pitchFamily="32" charset="0"/>
          <a:ea typeface="msgothic" charset="0"/>
          <a:cs typeface="msgothic" charset="0"/>
        </a:defRPr>
      </a:lvl3pPr>
      <a:lvl4pPr marL="1600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DEB3D"/>
          </a:solidFill>
          <a:latin typeface="Utopia" pitchFamily="32" charset="0"/>
          <a:ea typeface="msgothic" charset="0"/>
          <a:cs typeface="msgothic" charset="0"/>
        </a:defRPr>
      </a:lvl4pPr>
      <a:lvl5pPr marL="20574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DEB3D"/>
          </a:solidFill>
          <a:latin typeface="Utopia" pitchFamily="32" charset="0"/>
          <a:ea typeface="msgothic" charset="0"/>
          <a:cs typeface="msgothic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DEB3D"/>
          </a:solidFill>
          <a:latin typeface="Utopia" pitchFamily="32" charset="0"/>
          <a:ea typeface="msgothic" charset="0"/>
          <a:cs typeface="msgothic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DEB3D"/>
          </a:solidFill>
          <a:latin typeface="Utopia" pitchFamily="32" charset="0"/>
          <a:ea typeface="msgothic" charset="0"/>
          <a:cs typeface="msgothic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DEB3D"/>
          </a:solidFill>
          <a:latin typeface="Utopia" pitchFamily="32" charset="0"/>
          <a:ea typeface="msgothic" charset="0"/>
          <a:cs typeface="msgothic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3DEB3D"/>
          </a:solidFill>
          <a:latin typeface="Utopia" pitchFamily="32" charset="0"/>
          <a:ea typeface="msgothic" charset="0"/>
          <a:cs typeface="msgothic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DCFF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DCFF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DCFF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DCFF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DCFF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DCFF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DCFF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DCFF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DCF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8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8000"/>
          </a:solidFill>
          <a:latin typeface="Arial Black" charset="0"/>
          <a:ea typeface="msgothic" charset="0"/>
          <a:cs typeface="msgothic" charset="0"/>
        </a:defRPr>
      </a:lvl2pPr>
      <a:lvl3pPr marL="1143000" indent="-228600" algn="ctr" defTabSz="449263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8000"/>
          </a:solidFill>
          <a:latin typeface="Arial Black" charset="0"/>
          <a:ea typeface="msgothic" charset="0"/>
          <a:cs typeface="msgothic" charset="0"/>
        </a:defRPr>
      </a:lvl3pPr>
      <a:lvl4pPr marL="1600200" indent="-228600" algn="ctr" defTabSz="449263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8000"/>
          </a:solidFill>
          <a:latin typeface="Arial Black" charset="0"/>
          <a:ea typeface="msgothic" charset="0"/>
          <a:cs typeface="msgothic" charset="0"/>
        </a:defRPr>
      </a:lvl4pPr>
      <a:lvl5pPr marL="2057400" indent="-228600" algn="ctr" defTabSz="449263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8000"/>
          </a:solidFill>
          <a:latin typeface="Arial Black" charset="0"/>
          <a:ea typeface="msgothic" charset="0"/>
          <a:cs typeface="msgothic" charset="0"/>
        </a:defRPr>
      </a:lvl5pPr>
      <a:lvl6pPr marL="2514600" indent="-228600" algn="ctr" defTabSz="449263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8000"/>
          </a:solidFill>
          <a:latin typeface="Arial Black" charset="0"/>
          <a:ea typeface="msgothic" charset="0"/>
          <a:cs typeface="msgothic" charset="0"/>
        </a:defRPr>
      </a:lvl6pPr>
      <a:lvl7pPr marL="2971800" indent="-228600" algn="ctr" defTabSz="449263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8000"/>
          </a:solidFill>
          <a:latin typeface="Arial Black" charset="0"/>
          <a:ea typeface="msgothic" charset="0"/>
          <a:cs typeface="msgothic" charset="0"/>
        </a:defRPr>
      </a:lvl7pPr>
      <a:lvl8pPr marL="3429000" indent="-228600" algn="ctr" defTabSz="449263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8000"/>
          </a:solidFill>
          <a:latin typeface="Arial Black" charset="0"/>
          <a:ea typeface="msgothic" charset="0"/>
          <a:cs typeface="msgothic" charset="0"/>
        </a:defRPr>
      </a:lvl8pPr>
      <a:lvl9pPr marL="3886200" indent="-228600" algn="ctr" defTabSz="449263" rtl="0" eaLnBrk="0" fontAlgn="base" hangingPunct="0">
        <a:lnSpc>
          <a:spcPct val="11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8000"/>
          </a:solidFill>
          <a:latin typeface="Arial Black" charset="0"/>
          <a:ea typeface="msgothic" charset="0"/>
          <a:cs typeface="msgothic" charset="0"/>
        </a:defRPr>
      </a:lvl9pPr>
    </p:titleStyle>
    <p:bodyStyle>
      <a:lvl1pPr marL="342900" indent="-342900" algn="l" defTabSz="449263" rtl="0" eaLnBrk="0" fontAlgn="base" hangingPunct="0">
        <a:lnSpc>
          <a:spcPct val="101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8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1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8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01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8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8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8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8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8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8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101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8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990600"/>
            <a:ext cx="9144000" cy="809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5400">
              <a:solidFill>
                <a:srgbClr val="00DCFF"/>
              </a:solidFill>
              <a:cs typeface="Times New Roman" pitchFamily="16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800">
              <a:solidFill>
                <a:srgbClr val="FFFF99"/>
              </a:solidFill>
              <a:cs typeface="Times New Roman" pitchFamily="16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>
                <a:solidFill>
                  <a:srgbClr val="3DEB3D"/>
                </a:solidFill>
                <a:cs typeface="Times New Roman" pitchFamily="16" charset="0"/>
              </a:rPr>
              <a:t>Data Mining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>
                <a:solidFill>
                  <a:srgbClr val="3DEB3D"/>
                </a:solidFill>
                <a:cs typeface="Times New Roman" pitchFamily="16" charset="0"/>
              </a:rPr>
              <a:t>Practical Machine Learning Tools and Techniques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>
              <a:solidFill>
                <a:srgbClr val="3DEB3D"/>
              </a:solidFill>
              <a:cs typeface="Times New Roman" pitchFamily="16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200">
                <a:solidFill>
                  <a:srgbClr val="00DCFF"/>
                </a:solidFill>
                <a:cs typeface="Times New Roman" pitchFamily="16" charset="0"/>
              </a:rPr>
              <a:t>Slides for Chapter 3 of </a:t>
            </a:r>
            <a:r>
              <a:rPr lang="en-AU" sz="2200" i="1">
                <a:solidFill>
                  <a:srgbClr val="00DCFF"/>
                </a:solidFill>
                <a:cs typeface="Times New Roman" pitchFamily="16" charset="0"/>
              </a:rPr>
              <a:t>Data Mining</a:t>
            </a:r>
            <a:r>
              <a:rPr lang="en-AU" sz="2200">
                <a:solidFill>
                  <a:srgbClr val="00DCFF"/>
                </a:solidFill>
                <a:cs typeface="Times New Roman" pitchFamily="16" charset="0"/>
              </a:rPr>
              <a:t> by I. H. Witten, E. Frank and 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200">
                <a:solidFill>
                  <a:srgbClr val="00DCFF"/>
                </a:solidFill>
                <a:cs typeface="Times New Roman" pitchFamily="16" charset="0"/>
              </a:rPr>
              <a:t>M. A. Hall</a:t>
            </a:r>
            <a:r>
              <a:rPr lang="en-AU" sz="2200">
                <a:solidFill>
                  <a:srgbClr val="FFFF99"/>
                </a:solidFill>
                <a:ea typeface="msgothic" charset="0"/>
                <a:cs typeface="msgothic" charset="0"/>
              </a:rPr>
              <a:t> 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>
              <a:solidFill>
                <a:srgbClr val="FFFF99"/>
              </a:solidFill>
              <a:ea typeface="msgothic" charset="0"/>
              <a:cs typeface="msgothic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>
              <a:solidFill>
                <a:srgbClr val="FFFF99"/>
              </a:solidFill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08ED108-DD85-4044-9A72-9FC7B8F861E3}" type="slidenum">
              <a:rPr lang="en-US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-77788"/>
            <a:ext cx="7543800" cy="977901"/>
          </a:xfrm>
          <a:ln/>
        </p:spPr>
        <p:txBody>
          <a:bodyPr wrap="square" lIns="90360" tIns="44280" rIns="90360" bIns="442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/>
              <a:t>Nominal and numeric attributes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79388" y="1587500"/>
            <a:ext cx="882015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431800" indent="-215900">
              <a:spcBef>
                <a:spcPts val="6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Nominal:</a:t>
            </a:r>
            <a:b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</a:b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number of children usually equal to number values</a:t>
            </a:r>
            <a:b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</a:br>
            <a:r>
              <a:rPr lang="en-US">
                <a:solidFill>
                  <a:srgbClr val="00DCFF"/>
                </a:solidFill>
                <a:latin typeface="Symbol" charset="2"/>
                <a:ea typeface="msgothic" charset="0"/>
                <a:cs typeface="msgothic" charset="0"/>
              </a:rPr>
              <a:t></a:t>
            </a: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   attribute won’t get tested more than once</a:t>
            </a:r>
          </a:p>
          <a:p>
            <a:pPr marL="647700" lvl="1" indent="-215900">
              <a:spcBef>
                <a:spcPts val="6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Other possibility: division into two subsets</a:t>
            </a:r>
          </a:p>
          <a:p>
            <a:pPr marL="431800" indent="-215900">
              <a:spcBef>
                <a:spcPts val="6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Numeric:</a:t>
            </a:r>
            <a:b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</a:b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test whether value is greater or less than constant</a:t>
            </a:r>
            <a:b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</a:br>
            <a:r>
              <a:rPr lang="en-US">
                <a:solidFill>
                  <a:srgbClr val="00DCFF"/>
                </a:solidFill>
                <a:latin typeface="Symbol" charset="2"/>
                <a:ea typeface="msgothic" charset="0"/>
                <a:cs typeface="msgothic" charset="0"/>
              </a:rPr>
              <a:t></a:t>
            </a: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   attribute may get tested several times</a:t>
            </a:r>
          </a:p>
          <a:p>
            <a:pPr marL="647700" lvl="1" indent="-215900">
              <a:spcBef>
                <a:spcPts val="6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Other possibility: three-way split (or multi-way split)</a:t>
            </a:r>
          </a:p>
          <a:p>
            <a:pPr marL="863600" lvl="2" indent="-215900">
              <a:spcBef>
                <a:spcPts val="5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 sz="2000">
                <a:solidFill>
                  <a:srgbClr val="00DCFF"/>
                </a:solidFill>
                <a:ea typeface="msgothic" charset="0"/>
                <a:cs typeface="msgothic" charset="0"/>
              </a:rPr>
              <a:t>Integer: </a:t>
            </a:r>
            <a:r>
              <a:rPr lang="en-US" sz="2000" i="1">
                <a:solidFill>
                  <a:srgbClr val="00DCFF"/>
                </a:solidFill>
                <a:ea typeface="msgothic" charset="0"/>
                <a:cs typeface="msgothic" charset="0"/>
              </a:rPr>
              <a:t>less than, equal to, greater than</a:t>
            </a:r>
          </a:p>
          <a:p>
            <a:pPr marL="863600" lvl="2" indent="-215900">
              <a:spcBef>
                <a:spcPts val="5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 sz="2000">
                <a:solidFill>
                  <a:srgbClr val="00DCFF"/>
                </a:solidFill>
                <a:ea typeface="msgothic" charset="0"/>
                <a:cs typeface="msgothic" charset="0"/>
              </a:rPr>
              <a:t>Real: </a:t>
            </a:r>
            <a:r>
              <a:rPr lang="en-US" sz="2000" i="1">
                <a:solidFill>
                  <a:srgbClr val="00DCFF"/>
                </a:solidFill>
                <a:ea typeface="msgothic" charset="0"/>
                <a:cs typeface="msgothic" charset="0"/>
              </a:rPr>
              <a:t>below, within, above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09B6A24-84D5-4B61-947D-67D7BF5AF70E}" type="slidenum">
              <a:rPr lang="en-US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-77788"/>
            <a:ext cx="7543800" cy="977901"/>
          </a:xfrm>
          <a:ln/>
        </p:spPr>
        <p:txBody>
          <a:bodyPr wrap="square" lIns="90360" tIns="44280" rIns="90360" bIns="442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Missing values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79388" y="1371600"/>
            <a:ext cx="8640762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Does absence of value have some significance?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Yes </a:t>
            </a:r>
            <a:r>
              <a:rPr lang="en-US" sz="2800">
                <a:solidFill>
                  <a:srgbClr val="00DCFF"/>
                </a:solidFill>
                <a:latin typeface="Symbol" charset="2"/>
                <a:ea typeface="msgothic" charset="0"/>
                <a:cs typeface="msgothic" charset="0"/>
              </a:rPr>
              <a:t></a:t>
            </a: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  “missing” is a separate value	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No </a:t>
            </a:r>
            <a:r>
              <a:rPr lang="en-US" sz="2800">
                <a:solidFill>
                  <a:srgbClr val="00DCFF"/>
                </a:solidFill>
                <a:latin typeface="Symbol" charset="2"/>
                <a:ea typeface="msgothic" charset="0"/>
                <a:cs typeface="msgothic" charset="0"/>
              </a:rPr>
              <a:t></a:t>
            </a: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  “missing” must be treated in a special way</a:t>
            </a:r>
          </a:p>
          <a:p>
            <a:pPr marL="847725" lvl="1" indent="-276225">
              <a:spcBef>
                <a:spcPts val="60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Solution A: assign instance to most popular branch</a:t>
            </a:r>
          </a:p>
          <a:p>
            <a:pPr marL="847725" lvl="1" indent="-276225">
              <a:spcBef>
                <a:spcPts val="60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Solution B: split instance into pieces</a:t>
            </a:r>
          </a:p>
          <a:p>
            <a:pPr marL="1371600" lvl="2">
              <a:spcBef>
                <a:spcPts val="5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000">
                <a:solidFill>
                  <a:srgbClr val="00DCFF"/>
                </a:solidFill>
                <a:ea typeface="msgothic" charset="0"/>
                <a:cs typeface="msgothic" charset="0"/>
              </a:rPr>
              <a:t>Pieces receive weight according to fraction of training instances that go down each branch</a:t>
            </a:r>
          </a:p>
          <a:p>
            <a:pPr marL="1371600" lvl="2">
              <a:spcBef>
                <a:spcPts val="5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000">
                <a:solidFill>
                  <a:srgbClr val="00DCFF"/>
                </a:solidFill>
                <a:ea typeface="msgothic" charset="0"/>
                <a:cs typeface="msgothic" charset="0"/>
              </a:rPr>
              <a:t>Classifications from leave nodes are combined using the weights that have percolated to them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92B0799-1AF4-4A41-B55B-C9ABD89AA3BF}" type="slidenum">
              <a:rPr lang="en-US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04888" y="-179388"/>
            <a:ext cx="8534400" cy="1116013"/>
          </a:xfrm>
          <a:ln/>
        </p:spPr>
        <p:txBody>
          <a:bodyPr wrap="square" lIns="92160" tIns="46080" rIns="92160" bIns="46080" anchorCtr="1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Trees for numeric prediction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260475"/>
            <a:ext cx="8820150" cy="5070475"/>
          </a:xfrm>
          <a:ln/>
        </p:spPr>
        <p:txBody>
          <a:bodyPr lIns="92160" tIns="46080" rIns="92160" bIns="46080"/>
          <a:lstStyle/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 i="1"/>
              <a:t>Regression</a:t>
            </a:r>
            <a:r>
              <a:rPr lang="en-US"/>
              <a:t>: the process of computing an expression that predicts a numeric quantity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 i="1"/>
              <a:t>Regression tree</a:t>
            </a:r>
            <a:r>
              <a:rPr lang="en-US"/>
              <a:t>: “decision tree” where each leaf predicts a numeric quantity</a:t>
            </a:r>
          </a:p>
          <a:p>
            <a:pPr marL="847725" lvl="1" indent="-276225">
              <a:spcBef>
                <a:spcPts val="65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Predicted value is average value of training instances that reach the leaf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 i="1"/>
              <a:t>Model tree:</a:t>
            </a:r>
            <a:r>
              <a:rPr lang="en-US"/>
              <a:t> “regression tree” with linear regression models at the leaf nodes</a:t>
            </a:r>
          </a:p>
          <a:p>
            <a:pPr marL="847725" lvl="1" indent="-276225">
              <a:spcBef>
                <a:spcPts val="65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Linear patches approximate continuous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B2CBEE0-1974-4315-9990-189CE75E1EA8}" type="slidenum">
              <a:rPr lang="en-US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725613" y="-179388"/>
            <a:ext cx="8534400" cy="1116013"/>
          </a:xfrm>
          <a:ln/>
        </p:spPr>
        <p:txBody>
          <a:bodyPr wrap="square" lIns="92160" tIns="46080" rIns="92160" bIns="460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Linear regression for the CPU data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989263" y="1979613"/>
            <a:ext cx="2771775" cy="25336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74520" rIns="90000" bIns="46800">
            <a:spAutoFit/>
          </a:bodyPr>
          <a:lstStyle/>
          <a:p>
            <a:pPr>
              <a:lnSpc>
                <a:spcPct val="8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>
                <a:solidFill>
                  <a:srgbClr val="FFFFFF"/>
                </a:solidFill>
                <a:latin typeface="Courier New" charset="0"/>
                <a:ea typeface="msgothic" charset="0"/>
                <a:cs typeface="msgothic" charset="0"/>
              </a:rPr>
              <a:t>PRP =</a:t>
            </a:r>
          </a:p>
          <a:p>
            <a:pPr>
              <a:lnSpc>
                <a:spcPct val="8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>
                <a:solidFill>
                  <a:srgbClr val="FFFFFF"/>
                </a:solidFill>
                <a:latin typeface="Courier New" charset="0"/>
                <a:ea typeface="msgothic" charset="0"/>
                <a:cs typeface="msgothic" charset="0"/>
              </a:rPr>
              <a:t>   - 56.1</a:t>
            </a:r>
          </a:p>
          <a:p>
            <a:pPr>
              <a:lnSpc>
                <a:spcPct val="8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>
                <a:solidFill>
                  <a:srgbClr val="FFFFFF"/>
                </a:solidFill>
                <a:latin typeface="Courier New" charset="0"/>
                <a:ea typeface="msgothic" charset="0"/>
                <a:cs typeface="msgothic" charset="0"/>
              </a:rPr>
              <a:t>    + 0.049 MYCT</a:t>
            </a:r>
          </a:p>
          <a:p>
            <a:pPr>
              <a:lnSpc>
                <a:spcPct val="8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>
                <a:solidFill>
                  <a:srgbClr val="FFFFFF"/>
                </a:solidFill>
                <a:latin typeface="Courier New" charset="0"/>
                <a:ea typeface="msgothic" charset="0"/>
                <a:cs typeface="msgothic" charset="0"/>
              </a:rPr>
              <a:t>    + 0.015 MMIN</a:t>
            </a:r>
          </a:p>
          <a:p>
            <a:pPr>
              <a:lnSpc>
                <a:spcPct val="8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>
                <a:solidFill>
                  <a:srgbClr val="FFFFFF"/>
                </a:solidFill>
                <a:latin typeface="Courier New" charset="0"/>
                <a:ea typeface="msgothic" charset="0"/>
                <a:cs typeface="msgothic" charset="0"/>
              </a:rPr>
              <a:t>    + 0.006 MMAX</a:t>
            </a:r>
          </a:p>
          <a:p>
            <a:pPr>
              <a:lnSpc>
                <a:spcPct val="8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>
                <a:solidFill>
                  <a:srgbClr val="FFFFFF"/>
                </a:solidFill>
                <a:latin typeface="Courier New" charset="0"/>
                <a:ea typeface="msgothic" charset="0"/>
                <a:cs typeface="msgothic" charset="0"/>
              </a:rPr>
              <a:t>    + 0.630 CACH</a:t>
            </a:r>
          </a:p>
          <a:p>
            <a:pPr>
              <a:lnSpc>
                <a:spcPct val="8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>
                <a:solidFill>
                  <a:srgbClr val="FFFFFF"/>
                </a:solidFill>
                <a:latin typeface="Courier New" charset="0"/>
                <a:ea typeface="msgothic" charset="0"/>
                <a:cs typeface="msgothic" charset="0"/>
              </a:rPr>
              <a:t>    - 0.270 CHMIN</a:t>
            </a:r>
          </a:p>
          <a:p>
            <a:pPr>
              <a:lnSpc>
                <a:spcPct val="8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>
                <a:solidFill>
                  <a:srgbClr val="FFFFFF"/>
                </a:solidFill>
                <a:latin typeface="Courier New" charset="0"/>
                <a:ea typeface="msgothic" charset="0"/>
                <a:cs typeface="msgothic" charset="0"/>
              </a:rPr>
              <a:t>    + 1.46 CHMAX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5FCFF90-52EE-4714-9366-9F4381DBAFF9}" type="slidenum">
              <a:rPr lang="en-US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0" y="-179388"/>
            <a:ext cx="8534400" cy="1116013"/>
          </a:xfrm>
          <a:ln/>
        </p:spPr>
        <p:txBody>
          <a:bodyPr wrap="square" lIns="92160" tIns="46080" rIns="92160" bIns="46080" anchorCtr="1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/>
              <a:t>Regression tree for the CPU data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0" y="1395413"/>
            <a:ext cx="7086600" cy="45450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584E15EE-D88C-46B5-AB90-45AD9CC72346}" type="slidenum">
              <a:rPr lang="en-US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0" y="-179388"/>
            <a:ext cx="8534400" cy="1116013"/>
          </a:xfrm>
          <a:ln/>
        </p:spPr>
        <p:txBody>
          <a:bodyPr wrap="square" lIns="92160" tIns="46080" rIns="92160" bIns="46080" anchorCtr="1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Model tree for the CPU data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8450" y="1619250"/>
            <a:ext cx="6172200" cy="40798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26D3A94-4F87-4B43-803E-F7997FAE55C4}" type="slidenum">
              <a:rPr lang="en-US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-77788"/>
            <a:ext cx="7543800" cy="977901"/>
          </a:xfrm>
          <a:ln/>
        </p:spPr>
        <p:txBody>
          <a:bodyPr wrap="square" lIns="90360" tIns="44280" rIns="90360" bIns="442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Classification rules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79388" y="1260475"/>
            <a:ext cx="8820150" cy="428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Popular alternative to decision trees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 i="1">
                <a:solidFill>
                  <a:srgbClr val="00DCFF"/>
                </a:solidFill>
                <a:ea typeface="msgothic" charset="0"/>
                <a:cs typeface="msgothic" charset="0"/>
              </a:rPr>
              <a:t>Antecedent</a:t>
            </a: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 (pre-condition): a series of tests (just like the tests at the nodes of a decision tree)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Tests are usually logically ANDed together (but may also be general logical expressions)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 i="1">
                <a:solidFill>
                  <a:srgbClr val="00DCFF"/>
                </a:solidFill>
                <a:ea typeface="msgothic" charset="0"/>
                <a:cs typeface="msgothic" charset="0"/>
              </a:rPr>
              <a:t>Consequent</a:t>
            </a: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 (conclusion): classes, set of classes, or probability distribution assigned by rule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Individual rules are often logically ORed together</a:t>
            </a:r>
          </a:p>
          <a:p>
            <a:pPr marL="847725" lvl="1" indent="-276225">
              <a:spcBef>
                <a:spcPts val="60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Conflicts arise if different conclusions apply 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131BA97-E4D0-4724-B338-93ED39B7778C}" type="slidenum">
              <a:rPr lang="en-US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-77788"/>
            <a:ext cx="7543800" cy="977901"/>
          </a:xfrm>
          <a:ln/>
        </p:spPr>
        <p:txBody>
          <a:bodyPr wrap="square" lIns="90360" tIns="44280" rIns="90360" bIns="442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From trees to rules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60363" y="1439863"/>
            <a:ext cx="8459787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Easy: converting a tree into a set of rules</a:t>
            </a:r>
          </a:p>
          <a:p>
            <a:pPr marL="847725" lvl="1" indent="-276225">
              <a:spcBef>
                <a:spcPts val="60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One rule for each leaf:</a:t>
            </a:r>
          </a:p>
          <a:p>
            <a:pPr marL="1371600" lvl="2">
              <a:spcBef>
                <a:spcPts val="5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000">
                <a:solidFill>
                  <a:srgbClr val="00DCFF"/>
                </a:solidFill>
                <a:ea typeface="msgothic" charset="0"/>
                <a:cs typeface="msgothic" charset="0"/>
              </a:rPr>
              <a:t>Antecedent contains a condition for every node on the path from the root to the leaf</a:t>
            </a:r>
          </a:p>
          <a:p>
            <a:pPr marL="1371600" lvl="2">
              <a:spcBef>
                <a:spcPts val="5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000">
                <a:solidFill>
                  <a:srgbClr val="00DCFF"/>
                </a:solidFill>
                <a:ea typeface="msgothic" charset="0"/>
                <a:cs typeface="msgothic" charset="0"/>
              </a:rPr>
              <a:t>Consequent is class assigned by the leaf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Produces rules that are unambiguous</a:t>
            </a:r>
          </a:p>
          <a:p>
            <a:pPr marL="847725" lvl="1" indent="-276225">
              <a:spcBef>
                <a:spcPts val="60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Doesn’t matter in which order they are executed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But: resulting rules are unnecessarily complex</a:t>
            </a:r>
          </a:p>
          <a:p>
            <a:pPr marL="847725" lvl="1" indent="-276225">
              <a:spcBef>
                <a:spcPts val="60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Pruning to remove redundant tests/rules 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6FA490B-2A97-4AAF-933C-40E883EEB91C}" type="slidenum">
              <a:rPr lang="en-US"/>
              <a:pPr/>
              <a:t>18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-77788"/>
            <a:ext cx="7543800" cy="977901"/>
          </a:xfrm>
          <a:ln/>
        </p:spPr>
        <p:txBody>
          <a:bodyPr wrap="square" lIns="90360" tIns="44280" rIns="90360" bIns="442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From rules to trees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79388" y="1447800"/>
            <a:ext cx="8820150" cy="42084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431800" indent="-215900">
              <a:spcBef>
                <a:spcPts val="7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More difficult: transforming a rule set into a tree</a:t>
            </a:r>
          </a:p>
          <a:p>
            <a:pPr marL="647700" lvl="1" indent="-215900">
              <a:spcBef>
                <a:spcPts val="6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Tree cannot easily express disjunction between rules</a:t>
            </a:r>
          </a:p>
          <a:p>
            <a:pPr marL="431800" indent="-215900">
              <a:spcBef>
                <a:spcPts val="7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Example: rules which test different attributes</a:t>
            </a:r>
            <a:b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</a:b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/>
            </a:r>
            <a:b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</a:b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/>
            </a:r>
            <a:b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</a:br>
            <a:endParaRPr lang="en-US" sz="2800">
              <a:solidFill>
                <a:srgbClr val="00DCFF"/>
              </a:solidFill>
              <a:ea typeface="msgothic" charset="0"/>
              <a:cs typeface="msgothic" charset="0"/>
            </a:endParaRPr>
          </a:p>
          <a:p>
            <a:pPr marL="431800" indent="-215900">
              <a:spcBef>
                <a:spcPts val="7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Symmetry needs to be broken</a:t>
            </a:r>
          </a:p>
          <a:p>
            <a:pPr marL="431800" indent="-215900">
              <a:spcBef>
                <a:spcPts val="7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Corresponding tree contains identical subtrees</a:t>
            </a:r>
            <a:b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</a:b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(</a:t>
            </a:r>
            <a:r>
              <a:rPr lang="en-US" sz="2800">
                <a:solidFill>
                  <a:srgbClr val="00DCFF"/>
                </a:solidFill>
                <a:latin typeface="Symbol" charset="2"/>
                <a:ea typeface="msgothic" charset="0"/>
                <a:cs typeface="msgothic" charset="0"/>
              </a:rPr>
              <a:t></a:t>
            </a: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  “replicated subtree problem”)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3060700" y="3240088"/>
            <a:ext cx="2970213" cy="693737"/>
            <a:chOff x="1928" y="2041"/>
            <a:chExt cx="1871" cy="437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1928" y="2041"/>
              <a:ext cx="1871" cy="437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71748" rIns="90000" bIns="46800"/>
            <a:lstStyle/>
            <a:p>
              <a:pPr>
                <a:lnSpc>
                  <a:spcPct val="89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If a and b then x</a:t>
              </a:r>
            </a:p>
            <a:p>
              <a:pPr>
                <a:lnSpc>
                  <a:spcPct val="89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If c and d then x</a:t>
              </a:r>
            </a:p>
          </p:txBody>
        </p:sp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>
              <a:off x="1928" y="2041"/>
              <a:ext cx="1871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1928" y="2479"/>
              <a:ext cx="1871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1928" y="2041"/>
              <a:ext cx="0" cy="437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3800" y="2041"/>
              <a:ext cx="0" cy="437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56E9EF30-ADBC-4521-A378-E4A1642E1171}" type="slidenum">
              <a:rPr lang="en-US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-77788"/>
            <a:ext cx="7543800" cy="977901"/>
          </a:xfrm>
          <a:ln/>
        </p:spPr>
        <p:txBody>
          <a:bodyPr wrap="square" lIns="90360" tIns="44280" rIns="90360" bIns="442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A tree for a simple disjunction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600200"/>
            <a:ext cx="3429000" cy="434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62C459D-504B-45D1-B785-0FA1AEE3F42F}" type="slidenum">
              <a:rPr lang="en-US"/>
              <a:pPr/>
              <a:t>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914400" y="-179388"/>
            <a:ext cx="7543800" cy="107950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4000">
                <a:solidFill>
                  <a:srgbClr val="3DEB3D"/>
                </a:solidFill>
                <a:ea typeface="msgothic" charset="0"/>
                <a:cs typeface="msgothic" charset="0"/>
              </a:rPr>
              <a:t>Output: </a:t>
            </a:r>
            <a:r>
              <a:rPr lang="en-NZ" sz="3200">
                <a:solidFill>
                  <a:srgbClr val="3DEB3D"/>
                </a:solidFill>
                <a:ea typeface="msgothic" charset="0"/>
                <a:cs typeface="msgothic" charset="0"/>
              </a:rPr>
              <a:t>Knowledge representation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295400" y="1371600"/>
            <a:ext cx="70866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457200" indent="-457200">
              <a:spcBef>
                <a:spcPts val="6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AU">
                <a:solidFill>
                  <a:srgbClr val="00DCFF"/>
                </a:solidFill>
                <a:ea typeface="msgothic" charset="0"/>
                <a:cs typeface="msgothic" charset="0"/>
              </a:rPr>
              <a:t>Tables</a:t>
            </a:r>
          </a:p>
          <a:p>
            <a:pPr marL="457200" indent="-457200">
              <a:spcBef>
                <a:spcPts val="6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AU">
                <a:solidFill>
                  <a:srgbClr val="00DCFF"/>
                </a:solidFill>
                <a:ea typeface="msgothic" charset="0"/>
                <a:cs typeface="msgothic" charset="0"/>
              </a:rPr>
              <a:t>Linear models</a:t>
            </a:r>
          </a:p>
          <a:p>
            <a:pPr marL="457200" indent="-457200">
              <a:spcBef>
                <a:spcPts val="6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AU">
                <a:solidFill>
                  <a:srgbClr val="00DCFF"/>
                </a:solidFill>
                <a:ea typeface="msgothic" charset="0"/>
                <a:cs typeface="msgothic" charset="0"/>
              </a:rPr>
              <a:t>Trees</a:t>
            </a:r>
          </a:p>
          <a:p>
            <a:pPr marL="457200" indent="-457200">
              <a:spcBef>
                <a:spcPts val="6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AU">
                <a:solidFill>
                  <a:srgbClr val="00DCFF"/>
                </a:solidFill>
                <a:ea typeface="msgothic" charset="0"/>
                <a:cs typeface="msgothic" charset="0"/>
              </a:rPr>
              <a:t>Rules</a:t>
            </a:r>
          </a:p>
          <a:p>
            <a:pPr marL="914400" lvl="2" indent="0">
              <a:spcBef>
                <a:spcPts val="600"/>
              </a:spcBef>
              <a:buSzPct val="45000"/>
              <a:buFont typeface="Wingdings" charset="2"/>
              <a:buChar char="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AU">
                <a:solidFill>
                  <a:srgbClr val="00DCFF"/>
                </a:solidFill>
                <a:ea typeface="msgothic" charset="0"/>
                <a:cs typeface="msgothic" charset="0"/>
              </a:rPr>
              <a:t>Classification rules</a:t>
            </a:r>
          </a:p>
          <a:p>
            <a:pPr marL="914400" lvl="2" indent="0">
              <a:spcBef>
                <a:spcPts val="600"/>
              </a:spcBef>
              <a:buSzPct val="45000"/>
              <a:buFont typeface="Wingdings" charset="2"/>
              <a:buChar char="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AU">
                <a:solidFill>
                  <a:srgbClr val="00DCFF"/>
                </a:solidFill>
                <a:ea typeface="msgothic" charset="0"/>
                <a:cs typeface="msgothic" charset="0"/>
              </a:rPr>
              <a:t>Association rules</a:t>
            </a:r>
          </a:p>
          <a:p>
            <a:pPr marL="914400" lvl="2" indent="0">
              <a:spcBef>
                <a:spcPts val="600"/>
              </a:spcBef>
              <a:buSzPct val="45000"/>
              <a:buFont typeface="Wingdings" charset="2"/>
              <a:buChar char="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AU">
                <a:solidFill>
                  <a:srgbClr val="00DCFF"/>
                </a:solidFill>
                <a:ea typeface="msgothic" charset="0"/>
                <a:cs typeface="msgothic" charset="0"/>
              </a:rPr>
              <a:t>Rules with exceptions</a:t>
            </a:r>
          </a:p>
          <a:p>
            <a:pPr marL="914400" lvl="2" indent="0">
              <a:spcBef>
                <a:spcPts val="600"/>
              </a:spcBef>
              <a:buSzPct val="45000"/>
              <a:buFont typeface="Wingdings" charset="2"/>
              <a:buChar char="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AU">
                <a:solidFill>
                  <a:srgbClr val="00DCFF"/>
                </a:solidFill>
                <a:ea typeface="msgothic" charset="0"/>
                <a:cs typeface="msgothic" charset="0"/>
              </a:rPr>
              <a:t>More expressive rules</a:t>
            </a:r>
          </a:p>
          <a:p>
            <a:pPr marL="457200" indent="-457200">
              <a:spcBef>
                <a:spcPts val="6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AU">
                <a:solidFill>
                  <a:srgbClr val="00DCFF"/>
                </a:solidFill>
                <a:ea typeface="msgothic" charset="0"/>
                <a:cs typeface="msgothic" charset="0"/>
              </a:rPr>
              <a:t>Instance-based representation</a:t>
            </a:r>
          </a:p>
          <a:p>
            <a:pPr marL="457200" indent="-457200">
              <a:spcBef>
                <a:spcPts val="6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AU">
                <a:solidFill>
                  <a:srgbClr val="00DCFF"/>
                </a:solidFill>
                <a:ea typeface="msgothic" charset="0"/>
                <a:cs typeface="msgothic" charset="0"/>
              </a:rPr>
              <a:t>Clusters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A43E671-DC35-4E08-9978-EB5944844FCD}" type="slidenum">
              <a:rPr lang="en-US"/>
              <a:pPr/>
              <a:t>20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7413" y="1979613"/>
            <a:ext cx="3962400" cy="30257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16100" y="-77788"/>
            <a:ext cx="7543800" cy="977901"/>
          </a:xfrm>
          <a:ln/>
        </p:spPr>
        <p:txBody>
          <a:bodyPr wrap="square" lIns="90360" tIns="44280" rIns="90360" bIns="442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The exclusive-or problem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713" y="2339975"/>
            <a:ext cx="1560512" cy="17335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6256338" y="2160588"/>
            <a:ext cx="2741612" cy="2589212"/>
            <a:chOff x="3941" y="1361"/>
            <a:chExt cx="1727" cy="1631"/>
          </a:xfrm>
        </p:grpSpPr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3941" y="1361"/>
              <a:ext cx="1727" cy="1631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71748" rIns="90000" bIns="46800"/>
            <a:lstStyle/>
            <a:p>
              <a:pPr marL="385763" indent="-384175">
                <a:lnSpc>
                  <a:spcPct val="89000"/>
                </a:lnSpc>
                <a:spcBef>
                  <a:spcPts val="450"/>
                </a:spcBef>
                <a:tabLst>
                  <a:tab pos="385763" algn="l"/>
                  <a:tab pos="1300163" algn="l"/>
                  <a:tab pos="2214563" algn="l"/>
                  <a:tab pos="3128963" algn="l"/>
                  <a:tab pos="4043363" algn="l"/>
                  <a:tab pos="4957763" algn="l"/>
                  <a:tab pos="5872163" algn="l"/>
                  <a:tab pos="6786563" algn="l"/>
                  <a:tab pos="7700963" algn="l"/>
                  <a:tab pos="8615363" algn="l"/>
                  <a:tab pos="9529763" algn="l"/>
                  <a:tab pos="10444163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If x = 1 and y = 0</a:t>
              </a:r>
              <a:b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</a:b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then class = a</a:t>
              </a:r>
            </a:p>
            <a:p>
              <a:pPr marL="385763" indent="-384175">
                <a:lnSpc>
                  <a:spcPct val="89000"/>
                </a:lnSpc>
                <a:spcBef>
                  <a:spcPts val="450"/>
                </a:spcBef>
                <a:tabLst>
                  <a:tab pos="385763" algn="l"/>
                  <a:tab pos="1300163" algn="l"/>
                  <a:tab pos="2214563" algn="l"/>
                  <a:tab pos="3128963" algn="l"/>
                  <a:tab pos="4043363" algn="l"/>
                  <a:tab pos="4957763" algn="l"/>
                  <a:tab pos="5872163" algn="l"/>
                  <a:tab pos="6786563" algn="l"/>
                  <a:tab pos="7700963" algn="l"/>
                  <a:tab pos="8615363" algn="l"/>
                  <a:tab pos="9529763" algn="l"/>
                  <a:tab pos="10444163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If x = 0 and y = 1</a:t>
              </a:r>
              <a:b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</a:b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then class = a</a:t>
              </a:r>
            </a:p>
            <a:p>
              <a:pPr marL="385763" indent="-384175">
                <a:lnSpc>
                  <a:spcPct val="89000"/>
                </a:lnSpc>
                <a:spcBef>
                  <a:spcPts val="450"/>
                </a:spcBef>
                <a:tabLst>
                  <a:tab pos="385763" algn="l"/>
                  <a:tab pos="1300163" algn="l"/>
                  <a:tab pos="2214563" algn="l"/>
                  <a:tab pos="3128963" algn="l"/>
                  <a:tab pos="4043363" algn="l"/>
                  <a:tab pos="4957763" algn="l"/>
                  <a:tab pos="5872163" algn="l"/>
                  <a:tab pos="6786563" algn="l"/>
                  <a:tab pos="7700963" algn="l"/>
                  <a:tab pos="8615363" algn="l"/>
                  <a:tab pos="9529763" algn="l"/>
                  <a:tab pos="10444163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If x = 0 and y = 0</a:t>
              </a:r>
              <a:b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</a:b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then class = b</a:t>
              </a:r>
            </a:p>
            <a:p>
              <a:pPr marL="385763" indent="-384175">
                <a:lnSpc>
                  <a:spcPct val="89000"/>
                </a:lnSpc>
                <a:spcBef>
                  <a:spcPts val="450"/>
                </a:spcBef>
                <a:tabLst>
                  <a:tab pos="385763" algn="l"/>
                  <a:tab pos="1300163" algn="l"/>
                  <a:tab pos="2214563" algn="l"/>
                  <a:tab pos="3128963" algn="l"/>
                  <a:tab pos="4043363" algn="l"/>
                  <a:tab pos="4957763" algn="l"/>
                  <a:tab pos="5872163" algn="l"/>
                  <a:tab pos="6786563" algn="l"/>
                  <a:tab pos="7700963" algn="l"/>
                  <a:tab pos="8615363" algn="l"/>
                  <a:tab pos="9529763" algn="l"/>
                  <a:tab pos="10444163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If x = 1 and y = 1</a:t>
              </a:r>
              <a:b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</a:b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then class = b</a:t>
              </a:r>
            </a:p>
          </p:txBody>
        </p:sp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>
              <a:off x="3941" y="1361"/>
              <a:ext cx="1727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3941" y="2992"/>
              <a:ext cx="1727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3941" y="1361"/>
              <a:ext cx="0" cy="1631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5669" y="1361"/>
              <a:ext cx="0" cy="1631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513853F-8EC3-4288-8DB6-83484A9A6879}" type="slidenum">
              <a:rPr lang="en-US"/>
              <a:pPr/>
              <a:t>21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-77788"/>
            <a:ext cx="7543800" cy="977901"/>
          </a:xfrm>
          <a:ln/>
        </p:spPr>
        <p:txBody>
          <a:bodyPr wrap="square" lIns="90360" tIns="44280" rIns="90360" bIns="442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/>
              <a:t>A tree with a replicated subtree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6550" y="1587500"/>
            <a:ext cx="2843213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990600" y="2743200"/>
            <a:ext cx="2817813" cy="1598613"/>
            <a:chOff x="624" y="1728"/>
            <a:chExt cx="1775" cy="1007"/>
          </a:xfrm>
        </p:grpSpPr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624" y="1728"/>
              <a:ext cx="1775" cy="1007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71748" rIns="90000" bIns="46800"/>
            <a:lstStyle/>
            <a:p>
              <a:pPr marL="385763" indent="-384175">
                <a:lnSpc>
                  <a:spcPct val="89000"/>
                </a:lnSpc>
                <a:spcBef>
                  <a:spcPts val="450"/>
                </a:spcBef>
                <a:tabLst>
                  <a:tab pos="385763" algn="l"/>
                  <a:tab pos="1300163" algn="l"/>
                  <a:tab pos="2214563" algn="l"/>
                  <a:tab pos="3128963" algn="l"/>
                  <a:tab pos="4043363" algn="l"/>
                  <a:tab pos="4957763" algn="l"/>
                  <a:tab pos="5872163" algn="l"/>
                  <a:tab pos="6786563" algn="l"/>
                  <a:tab pos="7700963" algn="l"/>
                  <a:tab pos="8615363" algn="l"/>
                  <a:tab pos="9529763" algn="l"/>
                  <a:tab pos="10444163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If x = 1 and y = 1</a:t>
              </a:r>
              <a:b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</a:b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then class = a</a:t>
              </a:r>
            </a:p>
            <a:p>
              <a:pPr marL="385763" indent="-384175">
                <a:lnSpc>
                  <a:spcPct val="89000"/>
                </a:lnSpc>
                <a:spcBef>
                  <a:spcPts val="450"/>
                </a:spcBef>
                <a:tabLst>
                  <a:tab pos="385763" algn="l"/>
                  <a:tab pos="1300163" algn="l"/>
                  <a:tab pos="2214563" algn="l"/>
                  <a:tab pos="3128963" algn="l"/>
                  <a:tab pos="4043363" algn="l"/>
                  <a:tab pos="4957763" algn="l"/>
                  <a:tab pos="5872163" algn="l"/>
                  <a:tab pos="6786563" algn="l"/>
                  <a:tab pos="7700963" algn="l"/>
                  <a:tab pos="8615363" algn="l"/>
                  <a:tab pos="9529763" algn="l"/>
                  <a:tab pos="10444163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If z = 1 and w = 1</a:t>
              </a:r>
              <a:b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</a:b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then class = a</a:t>
              </a:r>
            </a:p>
            <a:p>
              <a:pPr marL="385763" indent="-384175">
                <a:lnSpc>
                  <a:spcPct val="89000"/>
                </a:lnSpc>
                <a:spcBef>
                  <a:spcPts val="450"/>
                </a:spcBef>
                <a:tabLst>
                  <a:tab pos="385763" algn="l"/>
                  <a:tab pos="1300163" algn="l"/>
                  <a:tab pos="2214563" algn="l"/>
                  <a:tab pos="3128963" algn="l"/>
                  <a:tab pos="4043363" algn="l"/>
                  <a:tab pos="4957763" algn="l"/>
                  <a:tab pos="5872163" algn="l"/>
                  <a:tab pos="6786563" algn="l"/>
                  <a:tab pos="7700963" algn="l"/>
                  <a:tab pos="8615363" algn="l"/>
                  <a:tab pos="9529763" algn="l"/>
                  <a:tab pos="10444163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Otherwise class = b</a:t>
              </a:r>
            </a:p>
          </p:txBody>
        </p:sp>
        <p:sp>
          <p:nvSpPr>
            <p:cNvPr id="24581" name="Line 5"/>
            <p:cNvSpPr>
              <a:spLocks noChangeShapeType="1"/>
            </p:cNvSpPr>
            <p:nvPr/>
          </p:nvSpPr>
          <p:spPr bwMode="auto">
            <a:xfrm>
              <a:off x="624" y="1728"/>
              <a:ext cx="1775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624" y="2736"/>
              <a:ext cx="1775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624" y="1728"/>
              <a:ext cx="0" cy="1007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2400" y="1728"/>
              <a:ext cx="0" cy="1007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A1D06A5E-670D-4E84-965A-CA30BE794BD2}" type="slidenum">
              <a:rPr lang="en-US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-77788"/>
            <a:ext cx="7543800" cy="977901"/>
          </a:xfrm>
          <a:ln/>
        </p:spPr>
        <p:txBody>
          <a:bodyPr wrap="square" lIns="90360" tIns="44280" rIns="90360" bIns="442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“Nuggets” of knowledge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79388" y="1587500"/>
            <a:ext cx="8820150" cy="42592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Are rules independent pieces of knowledge? (It seems easy to add a rule to an existing rule base.)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Problem: ignores how rules are executed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Two ways of executing a rule set:</a:t>
            </a:r>
          </a:p>
          <a:p>
            <a:pPr marL="847725" lvl="1" indent="-276225">
              <a:spcBef>
                <a:spcPts val="60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Ordered set of rules (“decision list”)</a:t>
            </a:r>
          </a:p>
          <a:p>
            <a:pPr marL="1371600" lvl="2">
              <a:spcBef>
                <a:spcPts val="5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000">
                <a:solidFill>
                  <a:srgbClr val="00DCFF"/>
                </a:solidFill>
                <a:ea typeface="msgothic" charset="0"/>
                <a:cs typeface="msgothic" charset="0"/>
              </a:rPr>
              <a:t>Order is important for interpretation</a:t>
            </a:r>
          </a:p>
          <a:p>
            <a:pPr marL="847725" lvl="1" indent="-276225">
              <a:spcBef>
                <a:spcPts val="60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Unordered set of rules</a:t>
            </a:r>
          </a:p>
          <a:p>
            <a:pPr marL="1371600" lvl="2">
              <a:spcBef>
                <a:spcPts val="5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000">
                <a:solidFill>
                  <a:srgbClr val="00DCFF"/>
                </a:solidFill>
                <a:ea typeface="msgothic" charset="0"/>
                <a:cs typeface="msgothic" charset="0"/>
              </a:rPr>
              <a:t>Rules may overlap and lead to different conclusions for the same instance</a:t>
            </a:r>
          </a:p>
          <a:p>
            <a:pPr marL="849313" indent="-276225">
              <a:spcBef>
                <a:spcPts val="500"/>
              </a:spcBef>
              <a:buClrTx/>
              <a:buSzTx/>
              <a:buFontTx/>
              <a:buNone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endParaRPr lang="en-US" sz="2000">
              <a:solidFill>
                <a:srgbClr val="00DCFF"/>
              </a:solidFill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29E38B4-AECC-4B39-B4D1-564ADF422214}" type="slidenum">
              <a:rPr lang="en-US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16100" y="-77788"/>
            <a:ext cx="7543800" cy="977901"/>
          </a:xfrm>
          <a:ln/>
        </p:spPr>
        <p:txBody>
          <a:bodyPr wrap="square" lIns="90360" tIns="44280" rIns="90360" bIns="442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Interpreting rules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60363" y="1587500"/>
            <a:ext cx="8640762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What if two or more rules conflict?</a:t>
            </a:r>
          </a:p>
          <a:p>
            <a:pPr marL="847725" lvl="1" indent="-276225">
              <a:spcBef>
                <a:spcPts val="60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Give no conclusion at all?</a:t>
            </a:r>
          </a:p>
          <a:p>
            <a:pPr marL="847725" lvl="1" indent="-276225">
              <a:spcBef>
                <a:spcPts val="60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Go with rule that is most popular on training data?</a:t>
            </a:r>
          </a:p>
          <a:p>
            <a:pPr marL="847725" lvl="1" indent="-276225">
              <a:spcBef>
                <a:spcPts val="60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…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What if no rule applies to a test instance?</a:t>
            </a:r>
          </a:p>
          <a:p>
            <a:pPr marL="847725" lvl="1" indent="-276225">
              <a:spcBef>
                <a:spcPts val="60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Give no conclusion at all?</a:t>
            </a:r>
          </a:p>
          <a:p>
            <a:pPr marL="847725" lvl="1" indent="-276225">
              <a:spcBef>
                <a:spcPts val="60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Go with class that is most frequent in training data?</a:t>
            </a:r>
          </a:p>
          <a:p>
            <a:pPr marL="847725" lvl="1" indent="-276225">
              <a:spcBef>
                <a:spcPts val="60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9315C63-6BB6-4A77-9B25-1BF187E74D3D}" type="slidenum">
              <a:rPr lang="en-US"/>
              <a:pPr/>
              <a:t>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16100" y="-77788"/>
            <a:ext cx="7543800" cy="977901"/>
          </a:xfrm>
          <a:ln/>
        </p:spPr>
        <p:txBody>
          <a:bodyPr wrap="square" lIns="90360" tIns="44280" rIns="90360" bIns="442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Special case: boolean class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60363" y="1587500"/>
            <a:ext cx="8459787" cy="43576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Assumption: if instance does not belong to class “yes”, it belongs to class “no”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Trick: only learn rules for class “yes” and use default rule for “no”</a:t>
            </a:r>
            <a:b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</a:br>
            <a:endParaRPr lang="en-US" sz="2800">
              <a:solidFill>
                <a:srgbClr val="00DCFF"/>
              </a:solidFill>
              <a:ea typeface="msgothic" charset="0"/>
              <a:cs typeface="msgothic" charset="0"/>
            </a:endParaRPr>
          </a:p>
          <a:p>
            <a:pPr marL="258763" indent="-257175">
              <a:spcBef>
                <a:spcPts val="700"/>
              </a:spcBef>
              <a:buClrTx/>
              <a:buSzTx/>
              <a:buFontTx/>
              <a:buNone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endParaRPr lang="en-US" sz="2800">
              <a:solidFill>
                <a:srgbClr val="00DCFF"/>
              </a:solidFill>
              <a:ea typeface="msgothic" charset="0"/>
              <a:cs typeface="msgothic" charset="0"/>
            </a:endParaRPr>
          </a:p>
          <a:p>
            <a:pPr marL="258763" indent="-257175">
              <a:spcBef>
                <a:spcPts val="700"/>
              </a:spcBef>
              <a:buClrTx/>
              <a:buSzTx/>
              <a:buFontTx/>
              <a:buNone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endParaRPr lang="en-US" sz="2800">
              <a:solidFill>
                <a:srgbClr val="00DCFF"/>
              </a:solidFill>
              <a:ea typeface="msgothic" charset="0"/>
              <a:cs typeface="msgothic" charset="0"/>
            </a:endParaRP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Order of rules is not important. No conflicts!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Rule can be written in </a:t>
            </a:r>
            <a:r>
              <a:rPr lang="en-US" sz="2800" i="1">
                <a:solidFill>
                  <a:srgbClr val="00DCFF"/>
                </a:solidFill>
                <a:ea typeface="msgothic" charset="0"/>
                <a:cs typeface="msgothic" charset="0"/>
              </a:rPr>
              <a:t>disjunctive normal form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2476500" y="3600450"/>
            <a:ext cx="4722813" cy="1023938"/>
            <a:chOff x="1560" y="2268"/>
            <a:chExt cx="2975" cy="645"/>
          </a:xfrm>
        </p:grpSpPr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1560" y="2268"/>
              <a:ext cx="2975" cy="645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71748" rIns="90000" bIns="46800"/>
            <a:lstStyle/>
            <a:p>
              <a:pPr>
                <a:lnSpc>
                  <a:spcPct val="89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If x = 1 and y = 1 then class = a</a:t>
              </a:r>
            </a:p>
            <a:p>
              <a:pPr>
                <a:lnSpc>
                  <a:spcPct val="89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If z = 1 and w = 1 then class = a</a:t>
              </a:r>
            </a:p>
            <a:p>
              <a:pPr>
                <a:lnSpc>
                  <a:spcPct val="89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Otherwise class = b</a:t>
              </a:r>
            </a:p>
          </p:txBody>
        </p:sp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>
              <a:off x="1560" y="2268"/>
              <a:ext cx="2975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1560" y="2914"/>
              <a:ext cx="2975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1560" y="2268"/>
              <a:ext cx="0" cy="645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4535" y="2268"/>
              <a:ext cx="0" cy="645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D16CF75B-7B3D-4694-A34E-98F9CD077B5E}" type="slidenum">
              <a:rPr lang="en-US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-360363" y="-166688"/>
            <a:ext cx="8534401" cy="1066801"/>
          </a:xfrm>
          <a:ln/>
        </p:spPr>
        <p:txBody>
          <a:bodyPr wrap="square" lIns="92160" tIns="46080" rIns="92160" bIns="46080" anchorCtr="1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Association rules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279525"/>
            <a:ext cx="8820150" cy="4479925"/>
          </a:xfrm>
          <a:ln/>
        </p:spPr>
        <p:txBody>
          <a:bodyPr lIns="92160" tIns="46080" rIns="92160" bIns="46080"/>
          <a:lstStyle/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Association rules…</a:t>
            </a:r>
          </a:p>
          <a:p>
            <a:pPr marL="847725" lvl="1" indent="-276225">
              <a:spcBef>
                <a:spcPts val="65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… can predict any attribute and combinations of attributes</a:t>
            </a:r>
          </a:p>
          <a:p>
            <a:pPr marL="847725" lvl="1" indent="-276225">
              <a:spcBef>
                <a:spcPts val="65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… are not intended to be used together as a set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Problem: immense number of possible associations</a:t>
            </a:r>
          </a:p>
          <a:p>
            <a:pPr marL="847725" lvl="1" indent="-276225">
              <a:spcBef>
                <a:spcPts val="65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Output needs to be restricted to show only the most predictive associations </a:t>
            </a:r>
            <a:r>
              <a:rPr lang="en-US">
                <a:latin typeface="Symbol" charset="2"/>
              </a:rPr>
              <a:t></a:t>
            </a:r>
            <a:r>
              <a:rPr lang="en-US"/>
              <a:t> only those with high </a:t>
            </a:r>
            <a:r>
              <a:rPr lang="en-US" i="1"/>
              <a:t>support </a:t>
            </a:r>
            <a:r>
              <a:rPr lang="en-US"/>
              <a:t>and high </a:t>
            </a:r>
            <a:r>
              <a:rPr lang="en-US" i="1"/>
              <a:t>confidence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6067A0D-A642-41BF-A9C7-31C32C2AD044}" type="slidenum">
              <a:rPr lang="en-US"/>
              <a:pPr/>
              <a:t>26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-179388"/>
            <a:ext cx="8534400" cy="1116013"/>
          </a:xfrm>
          <a:ln/>
        </p:spPr>
        <p:txBody>
          <a:bodyPr wrap="square" lIns="92160" tIns="46080" rIns="92160" bIns="460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/>
              <a:t>Support and confidence of a rule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882650"/>
            <a:ext cx="8964612" cy="4802188"/>
          </a:xfrm>
          <a:ln/>
        </p:spPr>
        <p:txBody>
          <a:bodyPr lIns="92160" tIns="46080" rIns="92160" bIns="46080"/>
          <a:lstStyle/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 sz="2800"/>
              <a:t>Support: number of instances predicted correctly 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 sz="2800"/>
              <a:t>Confidence: number of correct predictions, as proportion of all instances that rule applies to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 sz="2800"/>
              <a:t>Example: 4 cool days with normal humidity</a:t>
            </a:r>
            <a:br>
              <a:rPr lang="en-US" sz="2800"/>
            </a:br>
            <a:endParaRPr lang="en-US" sz="2800"/>
          </a:p>
          <a:p>
            <a:pPr marL="258763" indent="-257175">
              <a:spcBef>
                <a:spcPts val="700"/>
              </a:spcBef>
              <a:buClrTx/>
              <a:buSzTx/>
              <a:buFontTx/>
              <a:buNone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endParaRPr lang="en-US" sz="2800"/>
          </a:p>
          <a:p>
            <a:pPr marL="741363" lvl="1" indent="-284163">
              <a:spcBef>
                <a:spcPts val="650"/>
              </a:spcBef>
              <a:buClr>
                <a:srgbClr val="008000"/>
              </a:buClr>
              <a:buSzPct val="65000"/>
              <a:buFont typeface="Symbol" charset="2"/>
              <a:buChar char="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Support = 4, confidence = 100%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 sz="2800"/>
              <a:t>Normally: minimum support and confidence pre-specified (e.g. 58 rules with support </a:t>
            </a:r>
            <a:r>
              <a:rPr lang="en-US" sz="2800">
                <a:latin typeface="Symbol" charset="2"/>
              </a:rPr>
              <a:t></a:t>
            </a:r>
            <a:r>
              <a:rPr lang="en-US" sz="2800"/>
              <a:t> 2 and confidence </a:t>
            </a:r>
            <a:r>
              <a:rPr lang="en-US" sz="2800">
                <a:latin typeface="Symbol" charset="2"/>
              </a:rPr>
              <a:t></a:t>
            </a:r>
            <a:r>
              <a:rPr lang="en-US" sz="2800"/>
              <a:t> 95% for weather data)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720725" y="3060700"/>
            <a:ext cx="6299200" cy="358775"/>
            <a:chOff x="454" y="1928"/>
            <a:chExt cx="3968" cy="226"/>
          </a:xfrm>
        </p:grpSpPr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454" y="1928"/>
              <a:ext cx="3968" cy="226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71748" rIns="90000" bIns="46800"/>
            <a:lstStyle/>
            <a:p>
              <a:pPr>
                <a:lnSpc>
                  <a:spcPct val="89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If temperature = cool then humidity = normal</a:t>
              </a:r>
            </a:p>
            <a:p>
              <a:pPr>
                <a:lnSpc>
                  <a:spcPct val="89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1">
                <a:solidFill>
                  <a:srgbClr val="008000"/>
                </a:solidFill>
                <a:latin typeface="Courier New" charset="0"/>
                <a:ea typeface="msgothic" charset="0"/>
                <a:cs typeface="msgothic" charset="0"/>
              </a:endParaRPr>
            </a:p>
          </p:txBody>
        </p:sp>
        <p:sp>
          <p:nvSpPr>
            <p:cNvPr id="29701" name="Line 5"/>
            <p:cNvSpPr>
              <a:spLocks noChangeShapeType="1"/>
            </p:cNvSpPr>
            <p:nvPr/>
          </p:nvSpPr>
          <p:spPr bwMode="auto">
            <a:xfrm>
              <a:off x="454" y="1928"/>
              <a:ext cx="3968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2" name="Line 6"/>
            <p:cNvSpPr>
              <a:spLocks noChangeShapeType="1"/>
            </p:cNvSpPr>
            <p:nvPr/>
          </p:nvSpPr>
          <p:spPr bwMode="auto">
            <a:xfrm>
              <a:off x="454" y="2154"/>
              <a:ext cx="3968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>
              <a:off x="454" y="1928"/>
              <a:ext cx="0" cy="226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>
              <a:off x="4422" y="1928"/>
              <a:ext cx="0" cy="226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CA93988-F4A7-43FB-98D5-A0C96D11D94A}" type="slidenum">
              <a:rPr lang="en-US"/>
              <a:pPr/>
              <a:t>27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0" y="-179388"/>
            <a:ext cx="8534400" cy="1116013"/>
          </a:xfrm>
          <a:ln/>
        </p:spPr>
        <p:txBody>
          <a:bodyPr wrap="square" lIns="92160" tIns="46080" rIns="92160" bIns="46080" anchorCtr="1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Interpreting association rules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1079500"/>
            <a:ext cx="8534400" cy="4343400"/>
          </a:xfrm>
          <a:ln/>
        </p:spPr>
        <p:txBody>
          <a:bodyPr lIns="92160" tIns="46080" rIns="92160" bIns="46080"/>
          <a:lstStyle/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Interpretation is not obvious:</a:t>
            </a:r>
          </a:p>
          <a:p>
            <a:pPr marL="258763" indent="-257175">
              <a:spcBef>
                <a:spcPts val="700"/>
              </a:spcBef>
              <a:buClrTx/>
              <a:buSzTx/>
              <a:buFontTx/>
              <a:buNone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endParaRPr lang="en-US"/>
          </a:p>
          <a:p>
            <a:pPr marL="258763" indent="-257175">
              <a:spcBef>
                <a:spcPts val="700"/>
              </a:spcBef>
              <a:buClrTx/>
              <a:buSzTx/>
              <a:buFontTx/>
              <a:buNone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	</a:t>
            </a:r>
          </a:p>
          <a:p>
            <a:pPr marL="258763" indent="-257175">
              <a:spcBef>
                <a:spcPts val="700"/>
              </a:spcBef>
              <a:buClrTx/>
              <a:buSzTx/>
              <a:buFontTx/>
              <a:buNone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	is </a:t>
            </a:r>
            <a:r>
              <a:rPr lang="en-US" i="1"/>
              <a:t>not</a:t>
            </a:r>
            <a:r>
              <a:rPr lang="en-US"/>
              <a:t> the same as</a:t>
            </a:r>
          </a:p>
          <a:p>
            <a:pPr marL="258763" indent="-257175">
              <a:spcBef>
                <a:spcPts val="700"/>
              </a:spcBef>
              <a:buClrTx/>
              <a:buSzTx/>
              <a:buFontTx/>
              <a:buNone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endParaRPr lang="en-US"/>
          </a:p>
          <a:p>
            <a:pPr marL="258763" indent="-257175">
              <a:spcBef>
                <a:spcPts val="700"/>
              </a:spcBef>
              <a:buClrTx/>
              <a:buSzTx/>
              <a:buFontTx/>
              <a:buNone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endParaRPr lang="en-US"/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It means that the following also holds: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701675" y="1924050"/>
            <a:ext cx="7739063" cy="719138"/>
            <a:chOff x="442" y="1212"/>
            <a:chExt cx="4875" cy="453"/>
          </a:xfrm>
        </p:grpSpPr>
        <p:sp>
          <p:nvSpPr>
            <p:cNvPr id="30724" name="Rectangle 4"/>
            <p:cNvSpPr>
              <a:spLocks noChangeArrowheads="1"/>
            </p:cNvSpPr>
            <p:nvPr/>
          </p:nvSpPr>
          <p:spPr bwMode="auto">
            <a:xfrm>
              <a:off x="442" y="1212"/>
              <a:ext cx="4875" cy="453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71748" rIns="90000" bIns="46800"/>
            <a:lstStyle/>
            <a:p>
              <a:pPr>
                <a:lnSpc>
                  <a:spcPct val="89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If windy = false and play = no then outlook = sunny 					         and humidity = high</a:t>
              </a:r>
            </a:p>
            <a:p>
              <a:pPr>
                <a:lnSpc>
                  <a:spcPct val="89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solidFill>
                    <a:srgbClr val="FFFFFF"/>
                  </a:solidFill>
                  <a:latin typeface="Courier New" charset="0"/>
                  <a:cs typeface="Courier New" charset="0"/>
                </a:rPr>
                <a:t>                                    </a:t>
              </a:r>
            </a:p>
            <a:p>
              <a:pPr>
                <a:lnSpc>
                  <a:spcPct val="89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1">
                <a:solidFill>
                  <a:srgbClr val="008000"/>
                </a:solidFill>
                <a:latin typeface="Courier New" charset="0"/>
                <a:ea typeface="msgothic" charset="0"/>
                <a:cs typeface="msgothic" charset="0"/>
              </a:endParaRPr>
            </a:p>
          </p:txBody>
        </p:sp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>
              <a:off x="442" y="1212"/>
              <a:ext cx="4875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>
              <a:off x="442" y="1666"/>
              <a:ext cx="4875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>
              <a:off x="442" y="1212"/>
              <a:ext cx="0" cy="453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5317" y="1212"/>
              <a:ext cx="0" cy="453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29" name="Group 9"/>
          <p:cNvGrpSpPr>
            <a:grpSpLocks/>
          </p:cNvGrpSpPr>
          <p:nvPr/>
        </p:nvGrpSpPr>
        <p:grpSpPr bwMode="auto">
          <a:xfrm>
            <a:off x="701675" y="3544888"/>
            <a:ext cx="7739063" cy="719137"/>
            <a:chOff x="442" y="2233"/>
            <a:chExt cx="4875" cy="453"/>
          </a:xfrm>
        </p:grpSpPr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442" y="2233"/>
              <a:ext cx="4875" cy="453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71748" rIns="90000" bIns="46800"/>
            <a:lstStyle/>
            <a:p>
              <a:pPr>
                <a:lnSpc>
                  <a:spcPct val="89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If windy = false and play = no then outlook = sunny </a:t>
              </a:r>
            </a:p>
            <a:p>
              <a:pPr>
                <a:lnSpc>
                  <a:spcPct val="89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If windy = false and play = no then humidity = high</a:t>
              </a:r>
            </a:p>
            <a:p>
              <a:pPr>
                <a:lnSpc>
                  <a:spcPct val="89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solidFill>
                    <a:srgbClr val="FFFFFF"/>
                  </a:solidFill>
                  <a:latin typeface="Courier New" charset="0"/>
                  <a:cs typeface="Courier New" charset="0"/>
                </a:rPr>
                <a:t>                                    </a:t>
              </a:r>
            </a:p>
            <a:p>
              <a:pPr>
                <a:lnSpc>
                  <a:spcPct val="89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1">
                <a:solidFill>
                  <a:srgbClr val="008000"/>
                </a:solidFill>
                <a:latin typeface="Courier New" charset="0"/>
                <a:ea typeface="msgothic" charset="0"/>
                <a:cs typeface="msgothic" charset="0"/>
              </a:endParaRPr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442" y="2233"/>
              <a:ext cx="4875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442" y="2686"/>
              <a:ext cx="4875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442" y="2233"/>
              <a:ext cx="0" cy="453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>
              <a:off x="5317" y="2233"/>
              <a:ext cx="0" cy="453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35" name="Group 15"/>
          <p:cNvGrpSpPr>
            <a:grpSpLocks/>
          </p:cNvGrpSpPr>
          <p:nvPr/>
        </p:nvGrpSpPr>
        <p:grpSpPr bwMode="auto">
          <a:xfrm>
            <a:off x="720725" y="5400675"/>
            <a:ext cx="7739063" cy="719138"/>
            <a:chOff x="454" y="3402"/>
            <a:chExt cx="4875" cy="453"/>
          </a:xfrm>
        </p:grpSpPr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454" y="3402"/>
              <a:ext cx="4875" cy="453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71748" rIns="90000" bIns="46800"/>
            <a:lstStyle/>
            <a:p>
              <a:pPr>
                <a:lnSpc>
                  <a:spcPct val="89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If humidity = high and windy = false and play = no </a:t>
              </a:r>
            </a:p>
            <a:p>
              <a:pPr>
                <a:lnSpc>
                  <a:spcPct val="89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    then outlook = sunny</a:t>
              </a:r>
            </a:p>
            <a:p>
              <a:pPr>
                <a:lnSpc>
                  <a:spcPct val="89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solidFill>
                    <a:srgbClr val="FFFFFF"/>
                  </a:solidFill>
                  <a:latin typeface="Courier New" charset="0"/>
                  <a:cs typeface="Courier New" charset="0"/>
                </a:rPr>
                <a:t>                                    </a:t>
              </a:r>
            </a:p>
            <a:p>
              <a:pPr>
                <a:lnSpc>
                  <a:spcPct val="89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1">
                <a:solidFill>
                  <a:srgbClr val="008000"/>
                </a:solidFill>
                <a:latin typeface="Courier New" charset="0"/>
                <a:ea typeface="msgothic" charset="0"/>
                <a:cs typeface="msgothic" charset="0"/>
              </a:endParaRPr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454" y="3402"/>
              <a:ext cx="4875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454" y="3855"/>
              <a:ext cx="4875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>
              <a:off x="454" y="3402"/>
              <a:ext cx="0" cy="453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5329" y="3402"/>
              <a:ext cx="0" cy="453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56096A0-4608-49F1-8178-571CB0F8AB25}" type="slidenum">
              <a:rPr lang="en-US"/>
              <a:pPr/>
              <a:t>28</a:t>
            </a:fld>
            <a:endParaRPr lang="en-US"/>
          </a:p>
        </p:txBody>
      </p:sp>
      <p:sp>
        <p:nvSpPr>
          <p:cNvPr id="33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-179388"/>
            <a:ext cx="8534400" cy="1066801"/>
          </a:xfrm>
          <a:ln/>
        </p:spPr>
        <p:txBody>
          <a:bodyPr wrap="square" lIns="92160" tIns="46080" rIns="92160" bIns="46080" anchorCtr="1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Rules with exceptions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0363" y="1236663"/>
            <a:ext cx="8534400" cy="4343400"/>
          </a:xfrm>
          <a:ln/>
        </p:spPr>
        <p:txBody>
          <a:bodyPr lIns="92160" tIns="46080" rIns="92160" bIns="46080"/>
          <a:lstStyle/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Idea: allow rules to have </a:t>
            </a:r>
            <a:r>
              <a:rPr lang="en-US" i="1"/>
              <a:t>exceptions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Example: rule for iris data</a:t>
            </a:r>
          </a:p>
          <a:p>
            <a:pPr marL="258763" indent="-257175">
              <a:spcBef>
                <a:spcPts val="700"/>
              </a:spcBef>
              <a:buClrTx/>
              <a:buSzTx/>
              <a:buFontTx/>
              <a:buNone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endParaRPr lang="en-US"/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New instance:</a:t>
            </a:r>
          </a:p>
          <a:p>
            <a:pPr marL="258763" indent="-257175">
              <a:spcBef>
                <a:spcPts val="700"/>
              </a:spcBef>
              <a:buClrTx/>
              <a:buSzTx/>
              <a:buFontTx/>
              <a:buNone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endParaRPr lang="en-US"/>
          </a:p>
          <a:p>
            <a:pPr marL="258763" indent="-257175">
              <a:spcBef>
                <a:spcPts val="700"/>
              </a:spcBef>
              <a:buClrTx/>
              <a:buSzTx/>
              <a:buFontTx/>
              <a:buNone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endParaRPr lang="en-US"/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Modified rule: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1800225" y="3636963"/>
            <a:ext cx="5113338" cy="862012"/>
            <a:chOff x="1134" y="2291"/>
            <a:chExt cx="3221" cy="543"/>
          </a:xfrm>
        </p:grpSpPr>
        <p:sp>
          <p:nvSpPr>
            <p:cNvPr id="31748" name="Rectangle 4"/>
            <p:cNvSpPr>
              <a:spLocks noChangeArrowheads="1"/>
            </p:cNvSpPr>
            <p:nvPr/>
          </p:nvSpPr>
          <p:spPr bwMode="auto">
            <a:xfrm>
              <a:off x="2786" y="2643"/>
              <a:ext cx="555" cy="19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59147" rIns="90000" bIns="46800"/>
            <a:lstStyle/>
            <a:p>
              <a:pPr>
                <a:lnSpc>
                  <a:spcPct val="93000"/>
                </a:lnSpc>
                <a:spcBef>
                  <a:spcPts val="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FFFFFF"/>
                  </a:solidFill>
                  <a:latin typeface="Arial" charset="0"/>
                  <a:ea typeface="msgothic" charset="0"/>
                  <a:cs typeface="msgothic" charset="0"/>
                </a:rPr>
                <a:t>0.2</a:t>
              </a:r>
            </a:p>
          </p:txBody>
        </p:sp>
        <p:sp>
          <p:nvSpPr>
            <p:cNvPr id="31749" name="Rectangle 5"/>
            <p:cNvSpPr>
              <a:spLocks noChangeArrowheads="1"/>
            </p:cNvSpPr>
            <p:nvPr/>
          </p:nvSpPr>
          <p:spPr bwMode="auto">
            <a:xfrm>
              <a:off x="2786" y="2291"/>
              <a:ext cx="555" cy="35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59147" rIns="90000" bIns="46800"/>
            <a:lstStyle/>
            <a:p>
              <a:pPr>
                <a:lnSpc>
                  <a:spcPct val="93000"/>
                </a:lnSpc>
                <a:spcBef>
                  <a:spcPts val="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FFFFFF"/>
                  </a:solidFill>
                  <a:latin typeface="Arial" charset="0"/>
                  <a:ea typeface="msgothic" charset="0"/>
                  <a:cs typeface="msgothic" charset="0"/>
                </a:rPr>
                <a:t>Petal</a:t>
              </a:r>
            </a:p>
            <a:p>
              <a:pPr>
                <a:lnSpc>
                  <a:spcPct val="93000"/>
                </a:lnSpc>
                <a:spcBef>
                  <a:spcPts val="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FFFFFF"/>
                  </a:solidFill>
                  <a:latin typeface="Arial" charset="0"/>
                  <a:ea typeface="msgothic" charset="0"/>
                  <a:cs typeface="msgothic" charset="0"/>
                </a:rPr>
                <a:t>width</a:t>
              </a:r>
            </a:p>
          </p:txBody>
        </p:sp>
        <p:sp>
          <p:nvSpPr>
            <p:cNvPr id="31750" name="Rectangle 6"/>
            <p:cNvSpPr>
              <a:spLocks noChangeArrowheads="1"/>
            </p:cNvSpPr>
            <p:nvPr/>
          </p:nvSpPr>
          <p:spPr bwMode="auto">
            <a:xfrm>
              <a:off x="2235" y="2643"/>
              <a:ext cx="551" cy="19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59147" rIns="90000" bIns="46800"/>
            <a:lstStyle/>
            <a:p>
              <a:pPr>
                <a:lnSpc>
                  <a:spcPct val="93000"/>
                </a:lnSpc>
                <a:spcBef>
                  <a:spcPts val="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FFFFFF"/>
                  </a:solidFill>
                  <a:latin typeface="Arial" charset="0"/>
                  <a:ea typeface="msgothic" charset="0"/>
                  <a:cs typeface="msgothic" charset="0"/>
                </a:rPr>
                <a:t>2.6</a:t>
              </a:r>
            </a:p>
          </p:txBody>
        </p:sp>
        <p:sp>
          <p:nvSpPr>
            <p:cNvPr id="31751" name="Rectangle 7"/>
            <p:cNvSpPr>
              <a:spLocks noChangeArrowheads="1"/>
            </p:cNvSpPr>
            <p:nvPr/>
          </p:nvSpPr>
          <p:spPr bwMode="auto">
            <a:xfrm>
              <a:off x="2235" y="2291"/>
              <a:ext cx="551" cy="35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59147" rIns="90000" bIns="46800"/>
            <a:lstStyle/>
            <a:p>
              <a:pPr>
                <a:lnSpc>
                  <a:spcPct val="93000"/>
                </a:lnSpc>
                <a:spcBef>
                  <a:spcPts val="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FFFFFF"/>
                  </a:solidFill>
                  <a:latin typeface="Arial" charset="0"/>
                  <a:ea typeface="msgothic" charset="0"/>
                  <a:cs typeface="msgothic" charset="0"/>
                </a:rPr>
                <a:t>Petal</a:t>
              </a:r>
            </a:p>
            <a:p>
              <a:pPr>
                <a:lnSpc>
                  <a:spcPct val="93000"/>
                </a:lnSpc>
                <a:spcBef>
                  <a:spcPts val="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FFFFFF"/>
                  </a:solidFill>
                  <a:latin typeface="Arial" charset="0"/>
                  <a:ea typeface="msgothic" charset="0"/>
                  <a:cs typeface="msgothic" charset="0"/>
                </a:rPr>
                <a:t>length</a:t>
              </a:r>
            </a:p>
          </p:txBody>
        </p:sp>
        <p:sp>
          <p:nvSpPr>
            <p:cNvPr id="31752" name="Rectangle 8"/>
            <p:cNvSpPr>
              <a:spLocks noChangeArrowheads="1"/>
            </p:cNvSpPr>
            <p:nvPr/>
          </p:nvSpPr>
          <p:spPr bwMode="auto">
            <a:xfrm>
              <a:off x="3343" y="2643"/>
              <a:ext cx="1012" cy="19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59147" rIns="90000" bIns="46800"/>
            <a:lstStyle/>
            <a:p>
              <a:pPr>
                <a:lnSpc>
                  <a:spcPct val="93000"/>
                </a:lnSpc>
                <a:spcBef>
                  <a:spcPts val="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FFFFFF"/>
                  </a:solidFill>
                  <a:latin typeface="Arial" charset="0"/>
                  <a:ea typeface="msgothic" charset="0"/>
                  <a:cs typeface="msgothic" charset="0"/>
                </a:rPr>
                <a:t>Iris-setosa</a:t>
              </a:r>
            </a:p>
          </p:txBody>
        </p:sp>
        <p:sp>
          <p:nvSpPr>
            <p:cNvPr id="31753" name="Rectangle 9"/>
            <p:cNvSpPr>
              <a:spLocks noChangeArrowheads="1"/>
            </p:cNvSpPr>
            <p:nvPr/>
          </p:nvSpPr>
          <p:spPr bwMode="auto">
            <a:xfrm>
              <a:off x="1685" y="2643"/>
              <a:ext cx="549" cy="19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59147" rIns="90000" bIns="46800"/>
            <a:lstStyle/>
            <a:p>
              <a:pPr>
                <a:lnSpc>
                  <a:spcPct val="93000"/>
                </a:lnSpc>
                <a:spcBef>
                  <a:spcPts val="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FFFFFF"/>
                  </a:solidFill>
                  <a:latin typeface="Arial" charset="0"/>
                  <a:ea typeface="msgothic" charset="0"/>
                  <a:cs typeface="msgothic" charset="0"/>
                </a:rPr>
                <a:t>3.5</a:t>
              </a:r>
            </a:p>
          </p:txBody>
        </p:sp>
        <p:sp>
          <p:nvSpPr>
            <p:cNvPr id="31754" name="Rectangle 10"/>
            <p:cNvSpPr>
              <a:spLocks noChangeArrowheads="1"/>
            </p:cNvSpPr>
            <p:nvPr/>
          </p:nvSpPr>
          <p:spPr bwMode="auto">
            <a:xfrm>
              <a:off x="1134" y="2643"/>
              <a:ext cx="550" cy="19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59147" rIns="90000" bIns="46800"/>
            <a:lstStyle/>
            <a:p>
              <a:pPr>
                <a:lnSpc>
                  <a:spcPct val="93000"/>
                </a:lnSpc>
                <a:spcBef>
                  <a:spcPts val="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FFFFFF"/>
                  </a:solidFill>
                  <a:latin typeface="Arial" charset="0"/>
                  <a:ea typeface="msgothic" charset="0"/>
                  <a:cs typeface="msgothic" charset="0"/>
                </a:rPr>
                <a:t>5.1</a:t>
              </a:r>
            </a:p>
          </p:txBody>
        </p:sp>
        <p:sp>
          <p:nvSpPr>
            <p:cNvPr id="31755" name="Rectangle 11"/>
            <p:cNvSpPr>
              <a:spLocks noChangeArrowheads="1"/>
            </p:cNvSpPr>
            <p:nvPr/>
          </p:nvSpPr>
          <p:spPr bwMode="auto">
            <a:xfrm>
              <a:off x="3343" y="2291"/>
              <a:ext cx="1012" cy="35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59147" rIns="90000" bIns="46800"/>
            <a:lstStyle/>
            <a:p>
              <a:pPr>
                <a:lnSpc>
                  <a:spcPct val="93000"/>
                </a:lnSpc>
                <a:spcBef>
                  <a:spcPts val="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FFFFFF"/>
                  </a:solidFill>
                  <a:latin typeface="Arial" charset="0"/>
                  <a:ea typeface="msgothic" charset="0"/>
                  <a:cs typeface="msgothic" charset="0"/>
                </a:rPr>
                <a:t>Type</a:t>
              </a:r>
            </a:p>
          </p:txBody>
        </p:sp>
        <p:sp>
          <p:nvSpPr>
            <p:cNvPr id="31756" name="Rectangle 12"/>
            <p:cNvSpPr>
              <a:spLocks noChangeArrowheads="1"/>
            </p:cNvSpPr>
            <p:nvPr/>
          </p:nvSpPr>
          <p:spPr bwMode="auto">
            <a:xfrm>
              <a:off x="1685" y="2291"/>
              <a:ext cx="549" cy="35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59147" rIns="90000" bIns="46800"/>
            <a:lstStyle/>
            <a:p>
              <a:pPr>
                <a:lnSpc>
                  <a:spcPct val="93000"/>
                </a:lnSpc>
                <a:spcBef>
                  <a:spcPts val="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FFFFFF"/>
                  </a:solidFill>
                  <a:latin typeface="Arial" charset="0"/>
                  <a:ea typeface="msgothic" charset="0"/>
                  <a:cs typeface="msgothic" charset="0"/>
                </a:rPr>
                <a:t>Sepal</a:t>
              </a:r>
            </a:p>
            <a:p>
              <a:pPr>
                <a:lnSpc>
                  <a:spcPct val="93000"/>
                </a:lnSpc>
                <a:spcBef>
                  <a:spcPts val="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FFFFFF"/>
                  </a:solidFill>
                  <a:latin typeface="Arial" charset="0"/>
                  <a:ea typeface="msgothic" charset="0"/>
                  <a:cs typeface="msgothic" charset="0"/>
                </a:rPr>
                <a:t>width</a:t>
              </a:r>
            </a:p>
          </p:txBody>
        </p:sp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1134" y="2291"/>
              <a:ext cx="550" cy="351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lIns="90000" tIns="59147" rIns="90000" bIns="46800"/>
            <a:lstStyle/>
            <a:p>
              <a:pPr>
                <a:lnSpc>
                  <a:spcPct val="93000"/>
                </a:lnSpc>
                <a:spcBef>
                  <a:spcPts val="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FFFFFF"/>
                  </a:solidFill>
                  <a:latin typeface="Arial" charset="0"/>
                  <a:ea typeface="msgothic" charset="0"/>
                  <a:cs typeface="msgothic" charset="0"/>
                </a:rPr>
                <a:t>Sepal</a:t>
              </a:r>
            </a:p>
            <a:p>
              <a:pPr>
                <a:lnSpc>
                  <a:spcPct val="93000"/>
                </a:lnSpc>
                <a:spcBef>
                  <a:spcPts val="3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>
                  <a:solidFill>
                    <a:srgbClr val="FFFFFF"/>
                  </a:solidFill>
                  <a:latin typeface="Arial" charset="0"/>
                  <a:ea typeface="msgothic" charset="0"/>
                  <a:cs typeface="msgothic" charset="0"/>
                </a:rPr>
                <a:t>length</a:t>
              </a:r>
            </a:p>
          </p:txBody>
        </p: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>
              <a:off x="1134" y="2835"/>
              <a:ext cx="3221" cy="0"/>
            </a:xfrm>
            <a:prstGeom prst="line">
              <a:avLst/>
            </a:prstGeom>
            <a:noFill/>
            <a:ln w="12600" cap="flat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59" name="Line 15"/>
            <p:cNvSpPr>
              <a:spLocks noChangeShapeType="1"/>
            </p:cNvSpPr>
            <p:nvPr/>
          </p:nvSpPr>
          <p:spPr bwMode="auto">
            <a:xfrm>
              <a:off x="1134" y="2291"/>
              <a:ext cx="0" cy="543"/>
            </a:xfrm>
            <a:prstGeom prst="line">
              <a:avLst/>
            </a:prstGeom>
            <a:noFill/>
            <a:ln w="12600" cap="flat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>
              <a:off x="4356" y="2291"/>
              <a:ext cx="0" cy="543"/>
            </a:xfrm>
            <a:prstGeom prst="line">
              <a:avLst/>
            </a:prstGeom>
            <a:noFill/>
            <a:ln w="12600" cap="flat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>
              <a:off x="1134" y="2643"/>
              <a:ext cx="3221" cy="0"/>
            </a:xfrm>
            <a:prstGeom prst="line">
              <a:avLst/>
            </a:prstGeom>
            <a:noFill/>
            <a:ln w="12600" cap="flat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>
              <a:off x="1134" y="2291"/>
              <a:ext cx="3221" cy="0"/>
            </a:xfrm>
            <a:prstGeom prst="line">
              <a:avLst/>
            </a:prstGeom>
            <a:noFill/>
            <a:ln w="12600" cap="flat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63" name="Group 19"/>
          <p:cNvGrpSpPr>
            <a:grpSpLocks/>
          </p:cNvGrpSpPr>
          <p:nvPr/>
        </p:nvGrpSpPr>
        <p:grpSpPr bwMode="auto">
          <a:xfrm>
            <a:off x="360363" y="2519363"/>
            <a:ext cx="8639175" cy="358775"/>
            <a:chOff x="227" y="1587"/>
            <a:chExt cx="5442" cy="226"/>
          </a:xfrm>
        </p:grpSpPr>
        <p:sp>
          <p:nvSpPr>
            <p:cNvPr id="31764" name="Rectangle 20"/>
            <p:cNvSpPr>
              <a:spLocks noChangeArrowheads="1"/>
            </p:cNvSpPr>
            <p:nvPr/>
          </p:nvSpPr>
          <p:spPr bwMode="auto">
            <a:xfrm>
              <a:off x="227" y="1587"/>
              <a:ext cx="5442" cy="226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68976" rIns="90000" bIns="46800"/>
            <a:lstStyle/>
            <a:p>
              <a:pPr>
                <a:lnSpc>
                  <a:spcPct val="89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If petal-length </a:t>
              </a:r>
              <a:r>
                <a:rPr lang="en-US" sz="1600" b="1">
                  <a:solidFill>
                    <a:srgbClr val="008000"/>
                  </a:solidFill>
                  <a:latin typeface="Symbol" charset="2"/>
                  <a:ea typeface="Symbol" charset="2"/>
                  <a:cs typeface="Symbol" charset="2"/>
                </a:rPr>
                <a:t></a:t>
              </a:r>
              <a:r>
                <a:rPr lang="en-US" sz="16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 2.45 and petal-length &lt; 4.45 then Iris-versicolor</a:t>
              </a:r>
            </a:p>
          </p:txBody>
        </p:sp>
        <p:sp>
          <p:nvSpPr>
            <p:cNvPr id="31765" name="Line 21"/>
            <p:cNvSpPr>
              <a:spLocks noChangeShapeType="1"/>
            </p:cNvSpPr>
            <p:nvPr/>
          </p:nvSpPr>
          <p:spPr bwMode="auto">
            <a:xfrm>
              <a:off x="227" y="1587"/>
              <a:ext cx="5442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22"/>
            <p:cNvSpPr>
              <a:spLocks noChangeShapeType="1"/>
            </p:cNvSpPr>
            <p:nvPr/>
          </p:nvSpPr>
          <p:spPr bwMode="auto">
            <a:xfrm>
              <a:off x="227" y="1814"/>
              <a:ext cx="5442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23"/>
            <p:cNvSpPr>
              <a:spLocks noChangeShapeType="1"/>
            </p:cNvSpPr>
            <p:nvPr/>
          </p:nvSpPr>
          <p:spPr bwMode="auto">
            <a:xfrm>
              <a:off x="227" y="1587"/>
              <a:ext cx="0" cy="226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>
              <a:off x="5669" y="1587"/>
              <a:ext cx="0" cy="226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769" name="Group 25"/>
          <p:cNvGrpSpPr>
            <a:grpSpLocks/>
          </p:cNvGrpSpPr>
          <p:nvPr/>
        </p:nvGrpSpPr>
        <p:grpSpPr bwMode="auto">
          <a:xfrm>
            <a:off x="360363" y="5400675"/>
            <a:ext cx="8639175" cy="719138"/>
            <a:chOff x="227" y="3402"/>
            <a:chExt cx="5442" cy="453"/>
          </a:xfrm>
        </p:grpSpPr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227" y="3402"/>
              <a:ext cx="5442" cy="453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68976" rIns="90000" bIns="46800"/>
            <a:lstStyle/>
            <a:p>
              <a:pPr>
                <a:lnSpc>
                  <a:spcPct val="89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If petal-length </a:t>
              </a:r>
              <a:r>
                <a:rPr lang="en-US" sz="1600" b="1">
                  <a:solidFill>
                    <a:srgbClr val="008000"/>
                  </a:solidFill>
                  <a:latin typeface="Symbol" charset="2"/>
                  <a:ea typeface="Symbol" charset="2"/>
                  <a:cs typeface="Symbol" charset="2"/>
                </a:rPr>
                <a:t></a:t>
              </a:r>
              <a:r>
                <a:rPr lang="en-US" sz="16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 2.45 and petal-length &lt; 4.45 then Iris-versicolor </a:t>
              </a:r>
            </a:p>
            <a:p>
              <a:pPr>
                <a:lnSpc>
                  <a:spcPct val="89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  EXCEPT if petal-width &lt; 1.0 then Iris-setosa </a:t>
              </a:r>
            </a:p>
          </p:txBody>
        </p:sp>
        <p:sp>
          <p:nvSpPr>
            <p:cNvPr id="31771" name="Line 27"/>
            <p:cNvSpPr>
              <a:spLocks noChangeShapeType="1"/>
            </p:cNvSpPr>
            <p:nvPr/>
          </p:nvSpPr>
          <p:spPr bwMode="auto">
            <a:xfrm>
              <a:off x="227" y="3402"/>
              <a:ext cx="5442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72" name="Line 28"/>
            <p:cNvSpPr>
              <a:spLocks noChangeShapeType="1"/>
            </p:cNvSpPr>
            <p:nvPr/>
          </p:nvSpPr>
          <p:spPr bwMode="auto">
            <a:xfrm>
              <a:off x="227" y="3855"/>
              <a:ext cx="5442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73" name="Line 29"/>
            <p:cNvSpPr>
              <a:spLocks noChangeShapeType="1"/>
            </p:cNvSpPr>
            <p:nvPr/>
          </p:nvSpPr>
          <p:spPr bwMode="auto">
            <a:xfrm>
              <a:off x="227" y="3402"/>
              <a:ext cx="0" cy="453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5669" y="3402"/>
              <a:ext cx="0" cy="453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A9AF14B-D609-4252-A0A2-B051E18403C8}" type="slidenum">
              <a:rPr lang="en-US"/>
              <a:pPr/>
              <a:t>29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-179388"/>
            <a:ext cx="8534400" cy="1066801"/>
          </a:xfrm>
          <a:ln/>
        </p:spPr>
        <p:txBody>
          <a:bodyPr wrap="square" lIns="92160" tIns="46080" rIns="92160" bIns="46080" anchorCtr="1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A more complex example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0363" y="1236663"/>
            <a:ext cx="8534400" cy="4343400"/>
          </a:xfrm>
          <a:ln/>
        </p:spPr>
        <p:txBody>
          <a:bodyPr lIns="92160" tIns="46080" rIns="92160" bIns="46080"/>
          <a:lstStyle/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Exceptions to exceptions to exceptions …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215900" y="2160588"/>
            <a:ext cx="8782050" cy="4138612"/>
            <a:chOff x="136" y="1361"/>
            <a:chExt cx="5532" cy="2607"/>
          </a:xfrm>
        </p:grpSpPr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136" y="1361"/>
              <a:ext cx="5532" cy="2607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68976" rIns="90000" bIns="46800"/>
            <a:lstStyle/>
            <a:p>
              <a:pPr>
                <a:lnSpc>
                  <a:spcPct val="89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default: Iris-setosa</a:t>
              </a:r>
            </a:p>
            <a:p>
              <a:pPr>
                <a:lnSpc>
                  <a:spcPct val="89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except if petal-length </a:t>
              </a:r>
              <a:r>
                <a:rPr lang="en-US" sz="1600" b="1">
                  <a:solidFill>
                    <a:srgbClr val="008000"/>
                  </a:solidFill>
                  <a:latin typeface="Symbol" charset="2"/>
                  <a:ea typeface="Symbol" charset="2"/>
                  <a:cs typeface="Symbol" charset="2"/>
                </a:rPr>
                <a:t></a:t>
              </a:r>
              <a:r>
                <a:rPr lang="en-US" sz="16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 2.45 and petal-length &lt; 5.355</a:t>
              </a:r>
            </a:p>
            <a:p>
              <a:pPr>
                <a:lnSpc>
                  <a:spcPct val="89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          and petal-width &lt; 1.75</a:t>
              </a:r>
            </a:p>
            <a:p>
              <a:pPr>
                <a:lnSpc>
                  <a:spcPct val="89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       then Iris-versicolor</a:t>
              </a:r>
            </a:p>
            <a:p>
              <a:pPr>
                <a:lnSpc>
                  <a:spcPct val="89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            except if petal-length </a:t>
              </a:r>
              <a:r>
                <a:rPr lang="en-US" sz="1600" b="1">
                  <a:solidFill>
                    <a:srgbClr val="008000"/>
                  </a:solidFill>
                  <a:latin typeface="Symbol" charset="2"/>
                  <a:ea typeface="Symbol" charset="2"/>
                  <a:cs typeface="Symbol" charset="2"/>
                </a:rPr>
                <a:t></a:t>
              </a:r>
              <a:r>
                <a:rPr lang="en-US" sz="16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 4.95 and petal-width &lt; 1.55</a:t>
              </a:r>
            </a:p>
            <a:p>
              <a:pPr>
                <a:lnSpc>
                  <a:spcPct val="89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                   then Iris-virginica</a:t>
              </a:r>
            </a:p>
            <a:p>
              <a:pPr>
                <a:lnSpc>
                  <a:spcPct val="89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                   else if sepal-length &lt; 4.95 and sepal-width </a:t>
              </a:r>
              <a:r>
                <a:rPr lang="en-US" sz="1600" b="1">
                  <a:solidFill>
                    <a:srgbClr val="008000"/>
                  </a:solidFill>
                  <a:latin typeface="Symbol" charset="2"/>
                  <a:ea typeface="Symbol" charset="2"/>
                  <a:cs typeface="Symbol" charset="2"/>
                </a:rPr>
                <a:t></a:t>
              </a:r>
              <a:r>
                <a:rPr lang="en-US" sz="16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 2.45</a:t>
              </a:r>
            </a:p>
            <a:p>
              <a:pPr>
                <a:lnSpc>
                  <a:spcPct val="89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                        then Iris-virginica</a:t>
              </a:r>
            </a:p>
            <a:p>
              <a:pPr>
                <a:lnSpc>
                  <a:spcPct val="89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       else if petal-length </a:t>
              </a:r>
              <a:r>
                <a:rPr lang="en-US" sz="1600" b="1">
                  <a:solidFill>
                    <a:srgbClr val="008000"/>
                  </a:solidFill>
                  <a:latin typeface="Symbol" charset="2"/>
                  <a:ea typeface="Symbol" charset="2"/>
                  <a:cs typeface="Symbol" charset="2"/>
                </a:rPr>
                <a:t></a:t>
              </a:r>
              <a:r>
                <a:rPr lang="en-US" sz="16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 3.35</a:t>
              </a:r>
            </a:p>
            <a:p>
              <a:pPr>
                <a:lnSpc>
                  <a:spcPct val="89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            then Iris-virginica</a:t>
              </a:r>
            </a:p>
            <a:p>
              <a:pPr>
                <a:lnSpc>
                  <a:spcPct val="89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                 except if petal-length &lt; 4.85 and sepal-length &lt; 5.95</a:t>
              </a:r>
            </a:p>
            <a:p>
              <a:pPr>
                <a:lnSpc>
                  <a:spcPct val="89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>
                  <a:solidFill>
                    <a:srgbClr val="008000"/>
                  </a:solidFill>
                  <a:latin typeface="Courier New" charset="0"/>
                  <a:cs typeface="Courier New" charset="0"/>
                </a:rPr>
                <a:t>                        then Iris-versicolor</a:t>
              </a:r>
            </a:p>
          </p:txBody>
        </p:sp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>
              <a:off x="136" y="1361"/>
              <a:ext cx="5532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>
              <a:off x="136" y="3969"/>
              <a:ext cx="5532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>
              <a:off x="136" y="1361"/>
              <a:ext cx="0" cy="2607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>
              <a:off x="5669" y="1361"/>
              <a:ext cx="0" cy="2607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2B4FD84-BBD3-46C5-A336-B6FB08288016}" type="slidenum">
              <a:rPr lang="en-US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633538" y="-77788"/>
            <a:ext cx="8086725" cy="977901"/>
          </a:xfrm>
          <a:ln/>
        </p:spPr>
        <p:txBody>
          <a:bodyPr wrap="square" lIns="90360" tIns="44280" rIns="90360" bIns="442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Output: representing structural patterns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60363" y="1260475"/>
            <a:ext cx="8640762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Many different ways of representing patterns</a:t>
            </a:r>
          </a:p>
          <a:p>
            <a:pPr marL="847725" lvl="1" indent="-276225">
              <a:spcBef>
                <a:spcPts val="60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Decision trees, rules, instance-based, …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Also called “knowledge” representation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Representation determines inference method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Understanding the output is the key to understanding the underlying learning methods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Different types of output for different learning problems (e.g. classification, regression, …)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2128F81-9FFC-4E1D-9D14-8C6BAC7BF2CF}" type="slidenum">
              <a:rPr lang="en-US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185863" y="-215900"/>
            <a:ext cx="8534400" cy="1116013"/>
          </a:xfrm>
          <a:ln/>
        </p:spPr>
        <p:txBody>
          <a:bodyPr wrap="square" lIns="92160" tIns="46080" rIns="92160" bIns="46080" anchorCtr="1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Advantages of using exceptions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260475"/>
            <a:ext cx="8964612" cy="4681538"/>
          </a:xfrm>
          <a:ln/>
        </p:spPr>
        <p:txBody>
          <a:bodyPr lIns="92160" tIns="46080" rIns="92160" bIns="46080"/>
          <a:lstStyle/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Rules can be updated incrementally</a:t>
            </a:r>
          </a:p>
          <a:p>
            <a:pPr marL="847725" lvl="1" indent="-276225">
              <a:spcBef>
                <a:spcPts val="65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Easy to incorporate new data</a:t>
            </a:r>
          </a:p>
          <a:p>
            <a:pPr marL="847725" lvl="1" indent="-276225">
              <a:spcBef>
                <a:spcPts val="65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Easy to incorporate domain knowledge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People often think in terms of exceptions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Each conclusion can be considered just in the context of rules and exceptions that lead to it</a:t>
            </a:r>
          </a:p>
          <a:p>
            <a:pPr marL="847725" lvl="1" indent="-276225">
              <a:spcBef>
                <a:spcPts val="65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Locality property is important for understanding large rule sets</a:t>
            </a:r>
          </a:p>
          <a:p>
            <a:pPr marL="847725" lvl="1" indent="-276225">
              <a:spcBef>
                <a:spcPts val="65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“Normal” rule sets don’t offer this advantage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F16A4F2-CC0B-420E-A5AB-5D772437B12C}" type="slidenum">
              <a:rPr lang="en-US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4775" y="-179388"/>
            <a:ext cx="8534400" cy="1066801"/>
          </a:xfrm>
          <a:ln/>
        </p:spPr>
        <p:txBody>
          <a:bodyPr wrap="square" lIns="92160" tIns="46080" rIns="92160" bIns="46080" anchorCtr="1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More on exceptions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60475"/>
            <a:ext cx="9144000" cy="4359275"/>
          </a:xfrm>
          <a:ln/>
        </p:spPr>
        <p:txBody>
          <a:bodyPr lIns="92160" tIns="87660" rIns="92160" bIns="46080"/>
          <a:lstStyle/>
          <a:p>
            <a:pPr marL="258763" indent="-258763">
              <a:lnSpc>
                <a:spcPct val="89000"/>
              </a:lnSpc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 sz="3000">
                <a:latin typeface="Courier New" charset="0"/>
              </a:rPr>
              <a:t>Default...except if...then...</a:t>
            </a:r>
          </a:p>
          <a:p>
            <a:pPr marL="258763" indent="-257175">
              <a:spcBef>
                <a:spcPts val="700"/>
              </a:spcBef>
              <a:buClrTx/>
              <a:buSzTx/>
              <a:buFontTx/>
              <a:buNone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 sz="3000"/>
              <a:t>	is logically equivalent to</a:t>
            </a:r>
          </a:p>
          <a:p>
            <a:pPr marL="258763" indent="-257175">
              <a:spcBef>
                <a:spcPts val="700"/>
              </a:spcBef>
              <a:buClrTx/>
              <a:buSzTx/>
              <a:buFontTx/>
              <a:buNone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 sz="3000"/>
              <a:t>	</a:t>
            </a:r>
            <a:r>
              <a:rPr lang="en-US" sz="3000">
                <a:latin typeface="Courier New" charset="0"/>
              </a:rPr>
              <a:t>if...then...else</a:t>
            </a:r>
          </a:p>
          <a:p>
            <a:pPr marL="258763" indent="-257175">
              <a:lnSpc>
                <a:spcPct val="89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 sz="3000">
                <a:latin typeface="Courier New" charset="0"/>
              </a:rPr>
              <a:t> </a:t>
            </a:r>
            <a:r>
              <a:rPr lang="en-US" sz="3000"/>
              <a:t>(where the else specifies what the default did)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 sz="3000"/>
              <a:t>But: exceptions offer a psychological advantage</a:t>
            </a:r>
          </a:p>
          <a:p>
            <a:pPr marL="847725" lvl="1" indent="-276225">
              <a:spcBef>
                <a:spcPts val="65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 sz="3000"/>
              <a:t>Assumption: defaults and tests early on apply more widely than exceptions further down</a:t>
            </a:r>
          </a:p>
          <a:p>
            <a:pPr marL="847725" lvl="1" indent="-276225">
              <a:spcBef>
                <a:spcPts val="65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 sz="3000"/>
              <a:t>Exceptions reflect special cases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5FCD7A4-D9FB-4880-A98A-66DDC343DA99}" type="slidenum">
              <a:rPr lang="en-US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-77788"/>
            <a:ext cx="7543800" cy="977901"/>
          </a:xfrm>
          <a:ln/>
        </p:spPr>
        <p:txBody>
          <a:bodyPr wrap="square" lIns="90360" tIns="44280" rIns="90360" bIns="442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Rules involving relations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79388" y="1284288"/>
            <a:ext cx="8820150" cy="41259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So far: all rules involved comparing an attribute-value to a constant (e.g. temperature &lt; 45)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These rules are called “propositional” because they have the same expressive power as propositional logic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What if problem involves relationships between examples (e.g. family tree problem from above)?</a:t>
            </a:r>
          </a:p>
          <a:p>
            <a:pPr marL="847725" lvl="1" indent="-276225">
              <a:spcBef>
                <a:spcPts val="60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Can’t be expressed with propositional rules</a:t>
            </a:r>
          </a:p>
          <a:p>
            <a:pPr marL="847725" lvl="1" indent="-276225">
              <a:spcBef>
                <a:spcPts val="60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More expressive representation required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ACA5D38-D646-4733-B7D9-AD1CC4D645E5}" type="slidenum">
              <a:rPr lang="en-US"/>
              <a:pPr/>
              <a:t>33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-77788"/>
            <a:ext cx="7543800" cy="977901"/>
          </a:xfrm>
          <a:ln/>
        </p:spPr>
        <p:txBody>
          <a:bodyPr wrap="square" lIns="90360" tIns="44280" rIns="90360" bIns="442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The shapes problem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914400" y="1219200"/>
            <a:ext cx="75438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258763" indent="-258763">
              <a:spcBef>
                <a:spcPts val="8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Target concept: </a:t>
            </a:r>
            <a:r>
              <a:rPr lang="en-US" i="1">
                <a:solidFill>
                  <a:srgbClr val="00DCFF"/>
                </a:solidFill>
                <a:ea typeface="msgothic" charset="0"/>
                <a:cs typeface="msgothic" charset="0"/>
              </a:rPr>
              <a:t>standing up</a:t>
            </a:r>
          </a:p>
          <a:p>
            <a:pPr marL="258763" indent="-258763">
              <a:spcBef>
                <a:spcPts val="8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Shaded: </a:t>
            </a:r>
            <a:r>
              <a:rPr lang="en-US" i="1">
                <a:solidFill>
                  <a:srgbClr val="00DCFF"/>
                </a:solidFill>
                <a:ea typeface="msgothic" charset="0"/>
                <a:cs typeface="msgothic" charset="0"/>
              </a:rPr>
              <a:t>standing</a:t>
            </a:r>
            <a:br>
              <a:rPr lang="en-US" i="1">
                <a:solidFill>
                  <a:srgbClr val="00DCFF"/>
                </a:solidFill>
                <a:ea typeface="msgothic" charset="0"/>
                <a:cs typeface="msgothic" charset="0"/>
              </a:rPr>
            </a:b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Unshaded: </a:t>
            </a:r>
            <a:r>
              <a:rPr lang="en-US" i="1">
                <a:solidFill>
                  <a:srgbClr val="00DCFF"/>
                </a:solidFill>
                <a:ea typeface="msgothic" charset="0"/>
                <a:cs typeface="msgothic" charset="0"/>
              </a:rPr>
              <a:t>lying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9863" y="3240088"/>
            <a:ext cx="5580062" cy="30607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EC956E9-3166-464D-8C2F-EE2336354513}" type="slidenum">
              <a:rPr lang="en-US"/>
              <a:pPr/>
              <a:t>34</a:t>
            </a:fld>
            <a:endParaRPr lang="en-US"/>
          </a:p>
        </p:txBody>
      </p:sp>
      <p:sp>
        <p:nvSpPr>
          <p:cNvPr id="51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79613" y="-77788"/>
            <a:ext cx="7543800" cy="977901"/>
          </a:xfrm>
          <a:ln/>
        </p:spPr>
        <p:txBody>
          <a:bodyPr wrap="square" lIns="90360" tIns="44280" rIns="90360" bIns="442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A propositional solution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5207000" y="4203700"/>
            <a:ext cx="1219200" cy="334963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Lying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521200" y="4203700"/>
            <a:ext cx="685800" cy="334963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530600" y="4203700"/>
            <a:ext cx="990600" cy="334963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540000" y="4203700"/>
            <a:ext cx="990600" cy="334963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10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5207000" y="3868738"/>
            <a:ext cx="1219200" cy="334962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Lying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521200" y="3868738"/>
            <a:ext cx="685800" cy="334962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530600" y="3868738"/>
            <a:ext cx="990600" cy="334962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1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2540000" y="3868738"/>
            <a:ext cx="990600" cy="334962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5207000" y="3533775"/>
            <a:ext cx="1219200" cy="334963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Standing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5207000" y="3198813"/>
            <a:ext cx="1219200" cy="334962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Lying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207000" y="2863850"/>
            <a:ext cx="1219200" cy="334963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Standing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5207000" y="2528888"/>
            <a:ext cx="1219200" cy="334962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Lying</a:t>
            </a: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5207000" y="2193925"/>
            <a:ext cx="1219200" cy="334963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Standing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5207000" y="1858963"/>
            <a:ext cx="1219200" cy="334962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Standing</a:t>
            </a: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5400675" y="1524000"/>
            <a:ext cx="1027113" cy="334963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Class</a:t>
            </a: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4521200" y="3533775"/>
            <a:ext cx="685800" cy="334963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530600" y="3533775"/>
            <a:ext cx="990600" cy="334963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9</a:t>
            </a:r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2540000" y="3533775"/>
            <a:ext cx="990600" cy="334963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4521200" y="3198813"/>
            <a:ext cx="685800" cy="334962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530600" y="3198813"/>
            <a:ext cx="990600" cy="334962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2540000" y="3198813"/>
            <a:ext cx="990600" cy="334962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4521200" y="2863850"/>
            <a:ext cx="685800" cy="334963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3530600" y="2863850"/>
            <a:ext cx="990600" cy="334963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8</a:t>
            </a: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2540000" y="2863850"/>
            <a:ext cx="990600" cy="334963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7</a:t>
            </a: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4521200" y="2528888"/>
            <a:ext cx="685800" cy="334962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3530600" y="2528888"/>
            <a:ext cx="990600" cy="334962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2540000" y="2528888"/>
            <a:ext cx="990600" cy="334962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4521200" y="2193925"/>
            <a:ext cx="685800" cy="334963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3530600" y="2193925"/>
            <a:ext cx="990600" cy="334963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2540000" y="2193925"/>
            <a:ext cx="990600" cy="334963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4521200" y="1858963"/>
            <a:ext cx="685800" cy="334962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3530600" y="1858963"/>
            <a:ext cx="990600" cy="334962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2540000" y="1858963"/>
            <a:ext cx="990600" cy="334962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2</a:t>
            </a:r>
          </a:p>
        </p:txBody>
      </p:sp>
      <p:sp>
        <p:nvSpPr>
          <p:cNvPr id="37923" name="Rectangle 35"/>
          <p:cNvSpPr>
            <a:spLocks noChangeArrowheads="1"/>
          </p:cNvSpPr>
          <p:nvPr/>
        </p:nvSpPr>
        <p:spPr bwMode="auto">
          <a:xfrm>
            <a:off x="4521200" y="1524000"/>
            <a:ext cx="879475" cy="334963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Sides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3530600" y="1524000"/>
            <a:ext cx="990600" cy="334963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Height</a:t>
            </a: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2540000" y="1524000"/>
            <a:ext cx="990600" cy="334963"/>
          </a:xfrm>
          <a:prstGeom prst="rect">
            <a:avLst/>
          </a:prstGeom>
          <a:solidFill>
            <a:srgbClr val="CCFFCC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lnSpc>
                <a:spcPct val="101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8000"/>
                </a:solidFill>
                <a:latin typeface="Tahoma" charset="0"/>
                <a:ea typeface="msgothic" charset="0"/>
                <a:cs typeface="msgothic" charset="0"/>
              </a:rPr>
              <a:t>Width</a:t>
            </a:r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>
            <a:off x="2540000" y="4538663"/>
            <a:ext cx="3886200" cy="1587"/>
          </a:xfrm>
          <a:prstGeom prst="line">
            <a:avLst/>
          </a:prstGeom>
          <a:noFill/>
          <a:ln w="12600" cap="flat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>
            <a:off x="2540000" y="1524000"/>
            <a:ext cx="1588" cy="3014663"/>
          </a:xfrm>
          <a:prstGeom prst="line">
            <a:avLst/>
          </a:prstGeom>
          <a:noFill/>
          <a:ln w="12600" cap="flat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28" name="Line 40"/>
          <p:cNvSpPr>
            <a:spLocks noChangeShapeType="1"/>
          </p:cNvSpPr>
          <p:nvPr/>
        </p:nvSpPr>
        <p:spPr bwMode="auto">
          <a:xfrm>
            <a:off x="6426200" y="1524000"/>
            <a:ext cx="1588" cy="3014663"/>
          </a:xfrm>
          <a:prstGeom prst="line">
            <a:avLst/>
          </a:prstGeom>
          <a:noFill/>
          <a:ln w="12600" cap="flat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29" name="Line 41"/>
          <p:cNvSpPr>
            <a:spLocks noChangeShapeType="1"/>
          </p:cNvSpPr>
          <p:nvPr/>
        </p:nvSpPr>
        <p:spPr bwMode="auto">
          <a:xfrm>
            <a:off x="2540000" y="1858963"/>
            <a:ext cx="3886200" cy="1587"/>
          </a:xfrm>
          <a:prstGeom prst="line">
            <a:avLst/>
          </a:prstGeom>
          <a:noFill/>
          <a:ln w="12600" cap="flat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30" name="Line 42"/>
          <p:cNvSpPr>
            <a:spLocks noChangeShapeType="1"/>
          </p:cNvSpPr>
          <p:nvPr/>
        </p:nvSpPr>
        <p:spPr bwMode="auto">
          <a:xfrm>
            <a:off x="2540000" y="1524000"/>
            <a:ext cx="3886200" cy="1588"/>
          </a:xfrm>
          <a:prstGeom prst="line">
            <a:avLst/>
          </a:prstGeom>
          <a:noFill/>
          <a:ln w="12600" cap="flat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7931" name="Group 43"/>
          <p:cNvGrpSpPr>
            <a:grpSpLocks/>
          </p:cNvGrpSpPr>
          <p:nvPr/>
        </p:nvGrpSpPr>
        <p:grpSpPr bwMode="auto">
          <a:xfrm>
            <a:off x="1981200" y="4953000"/>
            <a:ext cx="5408613" cy="968375"/>
            <a:chOff x="1248" y="3120"/>
            <a:chExt cx="3407" cy="610"/>
          </a:xfrm>
        </p:grpSpPr>
        <p:sp>
          <p:nvSpPr>
            <p:cNvPr id="37932" name="Rectangle 44"/>
            <p:cNvSpPr>
              <a:spLocks noChangeArrowheads="1"/>
            </p:cNvSpPr>
            <p:nvPr/>
          </p:nvSpPr>
          <p:spPr bwMode="auto">
            <a:xfrm>
              <a:off x="1248" y="3120"/>
              <a:ext cx="3407" cy="610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71748" rIns="90000" bIns="46800"/>
            <a:lstStyle/>
            <a:p>
              <a:pPr marL="385763" indent="-384175">
                <a:lnSpc>
                  <a:spcPct val="89000"/>
                </a:lnSpc>
                <a:spcBef>
                  <a:spcPts val="450"/>
                </a:spcBef>
                <a:tabLst>
                  <a:tab pos="385763" algn="l"/>
                  <a:tab pos="1300163" algn="l"/>
                  <a:tab pos="2214563" algn="l"/>
                  <a:tab pos="3128963" algn="l"/>
                  <a:tab pos="4043363" algn="l"/>
                  <a:tab pos="4957763" algn="l"/>
                  <a:tab pos="5872163" algn="l"/>
                  <a:tab pos="6786563" algn="l"/>
                  <a:tab pos="7700963" algn="l"/>
                  <a:tab pos="8615363" algn="l"/>
                  <a:tab pos="9529763" algn="l"/>
                  <a:tab pos="10444163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If width </a:t>
              </a:r>
              <a:r>
                <a:rPr lang="en-US" sz="1800" b="1">
                  <a:solidFill>
                    <a:srgbClr val="008000"/>
                  </a:solidFill>
                  <a:latin typeface="Symbol" charset="2"/>
                  <a:ea typeface="msgothic" charset="0"/>
                  <a:cs typeface="msgothic" charset="0"/>
                </a:rPr>
                <a:t></a:t>
              </a: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 3.5 and height &lt; 7.0</a:t>
              </a:r>
              <a:b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</a:b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then lying</a:t>
              </a:r>
            </a:p>
            <a:p>
              <a:pPr marL="385763" indent="-384175">
                <a:lnSpc>
                  <a:spcPct val="89000"/>
                </a:lnSpc>
                <a:spcBef>
                  <a:spcPts val="450"/>
                </a:spcBef>
                <a:tabLst>
                  <a:tab pos="385763" algn="l"/>
                  <a:tab pos="1300163" algn="l"/>
                  <a:tab pos="2214563" algn="l"/>
                  <a:tab pos="3128963" algn="l"/>
                  <a:tab pos="4043363" algn="l"/>
                  <a:tab pos="4957763" algn="l"/>
                  <a:tab pos="5872163" algn="l"/>
                  <a:tab pos="6786563" algn="l"/>
                  <a:tab pos="7700963" algn="l"/>
                  <a:tab pos="8615363" algn="l"/>
                  <a:tab pos="9529763" algn="l"/>
                  <a:tab pos="10444163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If height </a:t>
              </a:r>
              <a:r>
                <a:rPr lang="en-US" sz="1800" b="1">
                  <a:solidFill>
                    <a:srgbClr val="008000"/>
                  </a:solidFill>
                  <a:latin typeface="Symbol" charset="2"/>
                  <a:ea typeface="msgothic" charset="0"/>
                  <a:cs typeface="msgothic" charset="0"/>
                </a:rPr>
                <a:t></a:t>
              </a: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 3.5 then standing</a:t>
              </a:r>
            </a:p>
          </p:txBody>
        </p:sp>
        <p:sp>
          <p:nvSpPr>
            <p:cNvPr id="37933" name="Line 45"/>
            <p:cNvSpPr>
              <a:spLocks noChangeShapeType="1"/>
            </p:cNvSpPr>
            <p:nvPr/>
          </p:nvSpPr>
          <p:spPr bwMode="auto">
            <a:xfrm>
              <a:off x="1248" y="3120"/>
              <a:ext cx="3407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4" name="Line 46"/>
            <p:cNvSpPr>
              <a:spLocks noChangeShapeType="1"/>
            </p:cNvSpPr>
            <p:nvPr/>
          </p:nvSpPr>
          <p:spPr bwMode="auto">
            <a:xfrm>
              <a:off x="1248" y="3731"/>
              <a:ext cx="3407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5" name="Line 47"/>
            <p:cNvSpPr>
              <a:spLocks noChangeShapeType="1"/>
            </p:cNvSpPr>
            <p:nvPr/>
          </p:nvSpPr>
          <p:spPr bwMode="auto">
            <a:xfrm>
              <a:off x="1248" y="3120"/>
              <a:ext cx="0" cy="61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4656" y="3120"/>
              <a:ext cx="0" cy="61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0CE8639-E438-4904-A75E-A41B026260E0}" type="slidenum">
              <a:rPr lang="en-US"/>
              <a:pPr/>
              <a:t>35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79613" y="-77788"/>
            <a:ext cx="7543800" cy="977901"/>
          </a:xfrm>
          <a:ln/>
        </p:spPr>
        <p:txBody>
          <a:bodyPr wrap="square" lIns="90360" tIns="44280" rIns="90360" bIns="442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A relational solution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914400" y="1587500"/>
            <a:ext cx="7543800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258763" indent="-257175">
              <a:spcBef>
                <a:spcPts val="800"/>
              </a:spcBef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endParaRPr lang="en-US">
              <a:solidFill>
                <a:srgbClr val="00DCFF"/>
              </a:solidFill>
              <a:ea typeface="msgothic" charset="0"/>
              <a:cs typeface="msgothic" charset="0"/>
            </a:endParaRPr>
          </a:p>
          <a:p>
            <a:pPr marL="258763" indent="-257175">
              <a:spcBef>
                <a:spcPts val="800"/>
              </a:spcBef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endParaRPr lang="en-US">
              <a:solidFill>
                <a:srgbClr val="00DCFF"/>
              </a:solidFill>
              <a:ea typeface="msgothic" charset="0"/>
              <a:cs typeface="msgothic" charset="0"/>
            </a:endParaRPr>
          </a:p>
          <a:p>
            <a:pPr marL="258763" indent="-257175">
              <a:spcBef>
                <a:spcPts val="800"/>
              </a:spcBef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endParaRPr lang="en-US">
              <a:solidFill>
                <a:srgbClr val="00DCFF"/>
              </a:solidFill>
              <a:ea typeface="msgothic" charset="0"/>
              <a:cs typeface="msgothic" charset="0"/>
            </a:endParaRPr>
          </a:p>
          <a:p>
            <a:pPr marL="258763" indent="-257175">
              <a:spcBef>
                <a:spcPts val="800"/>
              </a:spcBef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endParaRPr lang="en-US">
              <a:solidFill>
                <a:srgbClr val="00DCFF"/>
              </a:solidFill>
              <a:ea typeface="msgothic" charset="0"/>
              <a:cs typeface="msgothic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914400" y="1447800"/>
            <a:ext cx="7543800" cy="434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marL="341313" indent="-341313" eaLnBrk="1" hangingPunct="1">
              <a:spcBef>
                <a:spcPts val="7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Comparing attributes with each other</a:t>
            </a:r>
            <a:b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</a:b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/>
            </a:r>
            <a:b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</a:br>
            <a:endParaRPr lang="en-US" sz="2800">
              <a:solidFill>
                <a:srgbClr val="00DCFF"/>
              </a:solidFill>
              <a:ea typeface="msgothic" charset="0"/>
              <a:cs typeface="msgothic" charset="0"/>
            </a:endParaRPr>
          </a:p>
          <a:p>
            <a:pPr marL="341313" indent="-341313" eaLnBrk="1" hangingPunct="1">
              <a:spcBef>
                <a:spcPts val="7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Generalizes better to new data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Standard relations: =, &lt;, &gt;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But: learning relational rules is costly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Simple solution: add extra attributes</a:t>
            </a:r>
            <a:b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</a:b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(e.g. a binary attribute </a:t>
            </a:r>
            <a:r>
              <a:rPr lang="en-US" sz="2800" i="1">
                <a:solidFill>
                  <a:srgbClr val="00DCFF"/>
                </a:solidFill>
                <a:ea typeface="msgothic" charset="0"/>
                <a:cs typeface="msgothic" charset="0"/>
              </a:rPr>
              <a:t>is width &lt; height?</a:t>
            </a: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)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1906588" y="2071688"/>
            <a:ext cx="4494212" cy="693737"/>
            <a:chOff x="1201" y="1305"/>
            <a:chExt cx="2831" cy="437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1201" y="1305"/>
              <a:ext cx="2831" cy="437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71748" rIns="90000" bIns="46800"/>
            <a:lstStyle/>
            <a:p>
              <a:pPr>
                <a:lnSpc>
                  <a:spcPct val="89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If width &gt; height then lying</a:t>
              </a:r>
            </a:p>
            <a:p>
              <a:pPr>
                <a:lnSpc>
                  <a:spcPct val="89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If height &gt; width then standing</a:t>
              </a:r>
            </a:p>
          </p:txBody>
        </p:sp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>
              <a:off x="1201" y="1305"/>
              <a:ext cx="2831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>
              <a:off x="1201" y="1743"/>
              <a:ext cx="2831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8"/>
            <p:cNvSpPr>
              <a:spLocks noChangeShapeType="1"/>
            </p:cNvSpPr>
            <p:nvPr/>
          </p:nvSpPr>
          <p:spPr bwMode="auto">
            <a:xfrm>
              <a:off x="1201" y="1305"/>
              <a:ext cx="0" cy="437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9"/>
            <p:cNvSpPr>
              <a:spLocks noChangeShapeType="1"/>
            </p:cNvSpPr>
            <p:nvPr/>
          </p:nvSpPr>
          <p:spPr bwMode="auto">
            <a:xfrm>
              <a:off x="4033" y="1305"/>
              <a:ext cx="0" cy="437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B53E416-4CDF-4ADA-BBC5-98853D645C22}" type="slidenum">
              <a:rPr lang="en-US"/>
              <a:pPr/>
              <a:t>36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17700" y="-92075"/>
            <a:ext cx="7543800" cy="977900"/>
          </a:xfrm>
          <a:ln/>
        </p:spPr>
        <p:txBody>
          <a:bodyPr wrap="square" lIns="90360" tIns="44280" rIns="90360" bIns="442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Rules with variables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866775" y="795338"/>
            <a:ext cx="7543800" cy="56070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74520" rIns="90360" bIns="44280"/>
          <a:lstStyle/>
          <a:p>
            <a:pPr marL="258763" indent="-258763">
              <a:lnSpc>
                <a:spcPct val="90000"/>
              </a:lnSpc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Using variables and multiple relations:</a:t>
            </a:r>
          </a:p>
          <a:p>
            <a:pPr marL="258763" indent="-257175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endParaRPr lang="en-US" sz="2600">
              <a:solidFill>
                <a:srgbClr val="00DCFF"/>
              </a:solidFill>
              <a:ea typeface="msgothic" charset="0"/>
              <a:cs typeface="msgothic" charset="0"/>
            </a:endParaRPr>
          </a:p>
          <a:p>
            <a:pPr marL="258763" indent="-257175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endParaRPr lang="en-US" sz="2600">
              <a:solidFill>
                <a:srgbClr val="00DCFF"/>
              </a:solidFill>
              <a:ea typeface="msgothic" charset="0"/>
              <a:cs typeface="msgothic" charset="0"/>
            </a:endParaRPr>
          </a:p>
          <a:p>
            <a:pPr marL="258763" indent="-258763">
              <a:lnSpc>
                <a:spcPct val="90000"/>
              </a:lnSpc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The top of a tower of blocks is standing:</a:t>
            </a:r>
            <a:b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</a:br>
            <a:endParaRPr lang="en-US">
              <a:solidFill>
                <a:srgbClr val="00DCFF"/>
              </a:solidFill>
              <a:ea typeface="msgothic" charset="0"/>
              <a:cs typeface="msgothic" charset="0"/>
            </a:endParaRPr>
          </a:p>
          <a:p>
            <a:pPr marL="258763" indent="-257175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endParaRPr lang="en-US" sz="2600">
              <a:solidFill>
                <a:srgbClr val="00DCFF"/>
              </a:solidFill>
              <a:ea typeface="msgothic" charset="0"/>
              <a:cs typeface="msgothic" charset="0"/>
            </a:endParaRPr>
          </a:p>
          <a:p>
            <a:pPr marL="258763" indent="-257175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endParaRPr lang="en-US" sz="2600">
              <a:solidFill>
                <a:srgbClr val="00DCFF"/>
              </a:solidFill>
              <a:ea typeface="msgothic" charset="0"/>
              <a:cs typeface="msgothic" charset="0"/>
            </a:endParaRPr>
          </a:p>
          <a:p>
            <a:pPr marL="258763" indent="-258763">
              <a:lnSpc>
                <a:spcPct val="90000"/>
              </a:lnSpc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The whole tower is standing:</a:t>
            </a:r>
          </a:p>
          <a:p>
            <a:pPr marL="258763" indent="-257175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endParaRPr lang="en-US" sz="2600">
              <a:solidFill>
                <a:srgbClr val="00DCFF"/>
              </a:solidFill>
              <a:ea typeface="msgothic" charset="0"/>
              <a:cs typeface="msgothic" charset="0"/>
            </a:endParaRPr>
          </a:p>
          <a:p>
            <a:pPr marL="258763" indent="-257175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endParaRPr lang="en-US" sz="2600">
              <a:solidFill>
                <a:srgbClr val="00DCFF"/>
              </a:solidFill>
              <a:ea typeface="msgothic" charset="0"/>
              <a:cs typeface="msgothic" charset="0"/>
            </a:endParaRPr>
          </a:p>
          <a:p>
            <a:pPr marL="258763" indent="-257175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endParaRPr lang="en-US" sz="2600">
              <a:solidFill>
                <a:srgbClr val="00DCFF"/>
              </a:solidFill>
              <a:ea typeface="msgothic" charset="0"/>
              <a:cs typeface="msgothic" charset="0"/>
            </a:endParaRPr>
          </a:p>
          <a:p>
            <a:pPr marL="258763" indent="-257175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endParaRPr lang="en-US" sz="2600">
              <a:solidFill>
                <a:srgbClr val="00DCFF"/>
              </a:solidFill>
              <a:ea typeface="msgothic" charset="0"/>
              <a:cs typeface="msgothic" charset="0"/>
            </a:endParaRPr>
          </a:p>
          <a:p>
            <a:pPr marL="258763" indent="-258763">
              <a:lnSpc>
                <a:spcPct val="90000"/>
              </a:lnSpc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Recursive definition!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2205038" y="1339850"/>
            <a:ext cx="5713412" cy="638175"/>
            <a:chOff x="1389" y="844"/>
            <a:chExt cx="3599" cy="402"/>
          </a:xfrm>
        </p:grpSpPr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1389" y="844"/>
              <a:ext cx="3599" cy="402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71748" rIns="90000" bIns="46800"/>
            <a:lstStyle/>
            <a:p>
              <a:pPr marL="385763" indent="-384175">
                <a:lnSpc>
                  <a:spcPct val="89000"/>
                </a:lnSpc>
                <a:spcBef>
                  <a:spcPts val="450"/>
                </a:spcBef>
                <a:tabLst>
                  <a:tab pos="385763" algn="l"/>
                  <a:tab pos="1300163" algn="l"/>
                  <a:tab pos="2214563" algn="l"/>
                  <a:tab pos="3128963" algn="l"/>
                  <a:tab pos="4043363" algn="l"/>
                  <a:tab pos="4957763" algn="l"/>
                  <a:tab pos="5872163" algn="l"/>
                  <a:tab pos="6786563" algn="l"/>
                  <a:tab pos="7700963" algn="l"/>
                  <a:tab pos="8615363" algn="l"/>
                  <a:tab pos="9529763" algn="l"/>
                  <a:tab pos="10444163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If height_and_width_of(x,h,w) and h &gt; w</a:t>
              </a:r>
              <a:b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</a:b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then standing(x)</a:t>
              </a:r>
            </a:p>
          </p:txBody>
        </p:sp>
        <p:sp>
          <p:nvSpPr>
            <p:cNvPr id="39941" name="Line 5"/>
            <p:cNvSpPr>
              <a:spLocks noChangeShapeType="1"/>
            </p:cNvSpPr>
            <p:nvPr/>
          </p:nvSpPr>
          <p:spPr bwMode="auto">
            <a:xfrm>
              <a:off x="1389" y="844"/>
              <a:ext cx="3599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>
              <a:off x="1389" y="1247"/>
              <a:ext cx="3599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1389" y="844"/>
              <a:ext cx="0" cy="402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>
              <a:off x="4989" y="844"/>
              <a:ext cx="0" cy="402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945" name="Group 9"/>
          <p:cNvGrpSpPr>
            <a:grpSpLocks/>
          </p:cNvGrpSpPr>
          <p:nvPr/>
        </p:nvGrpSpPr>
        <p:grpSpPr bwMode="auto">
          <a:xfrm>
            <a:off x="2190750" y="4141788"/>
            <a:ext cx="5713413" cy="1517650"/>
            <a:chOff x="1380" y="2609"/>
            <a:chExt cx="3599" cy="956"/>
          </a:xfrm>
        </p:grpSpPr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1380" y="2609"/>
              <a:ext cx="3599" cy="956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71748" rIns="90000" bIns="46800"/>
            <a:lstStyle/>
            <a:p>
              <a:pPr marL="385763" indent="-384175">
                <a:lnSpc>
                  <a:spcPct val="89000"/>
                </a:lnSpc>
                <a:spcBef>
                  <a:spcPts val="450"/>
                </a:spcBef>
                <a:tabLst>
                  <a:tab pos="385763" algn="l"/>
                  <a:tab pos="1300163" algn="l"/>
                  <a:tab pos="2214563" algn="l"/>
                  <a:tab pos="3128963" algn="l"/>
                  <a:tab pos="4043363" algn="l"/>
                  <a:tab pos="4957763" algn="l"/>
                  <a:tab pos="5872163" algn="l"/>
                  <a:tab pos="6786563" algn="l"/>
                  <a:tab pos="7700963" algn="l"/>
                  <a:tab pos="8615363" algn="l"/>
                  <a:tab pos="9529763" algn="l"/>
                  <a:tab pos="10444163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If is_top_of(x,z) and height_and_width_of(z,h,w) and h &gt; w</a:t>
              </a:r>
              <a:b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</a:b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and is_rest_of(x,y)and standing(y)</a:t>
              </a:r>
              <a:b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</a:b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then standing(x)</a:t>
              </a:r>
            </a:p>
            <a:p>
              <a:pPr marL="385763" indent="-384175">
                <a:lnSpc>
                  <a:spcPct val="89000"/>
                </a:lnSpc>
                <a:spcBef>
                  <a:spcPts val="450"/>
                </a:spcBef>
                <a:tabLst>
                  <a:tab pos="385763" algn="l"/>
                  <a:tab pos="1300163" algn="l"/>
                  <a:tab pos="2214563" algn="l"/>
                  <a:tab pos="3128963" algn="l"/>
                  <a:tab pos="4043363" algn="l"/>
                  <a:tab pos="4957763" algn="l"/>
                  <a:tab pos="5872163" algn="l"/>
                  <a:tab pos="6786563" algn="l"/>
                  <a:tab pos="7700963" algn="l"/>
                  <a:tab pos="8615363" algn="l"/>
                  <a:tab pos="9529763" algn="l"/>
                  <a:tab pos="10444163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If empty(x) then standing(x)</a:t>
              </a:r>
            </a:p>
          </p:txBody>
        </p:sp>
        <p:sp>
          <p:nvSpPr>
            <p:cNvPr id="39947" name="Line 11"/>
            <p:cNvSpPr>
              <a:spLocks noChangeShapeType="1"/>
            </p:cNvSpPr>
            <p:nvPr/>
          </p:nvSpPr>
          <p:spPr bwMode="auto">
            <a:xfrm>
              <a:off x="1380" y="2609"/>
              <a:ext cx="3599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Line 12"/>
            <p:cNvSpPr>
              <a:spLocks noChangeShapeType="1"/>
            </p:cNvSpPr>
            <p:nvPr/>
          </p:nvSpPr>
          <p:spPr bwMode="auto">
            <a:xfrm>
              <a:off x="1380" y="3566"/>
              <a:ext cx="3599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1380" y="2609"/>
              <a:ext cx="0" cy="956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>
              <a:off x="4980" y="2609"/>
              <a:ext cx="0" cy="956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951" name="Group 15"/>
          <p:cNvGrpSpPr>
            <a:grpSpLocks/>
          </p:cNvGrpSpPr>
          <p:nvPr/>
        </p:nvGrpSpPr>
        <p:grpSpPr bwMode="auto">
          <a:xfrm>
            <a:off x="2189163" y="2557463"/>
            <a:ext cx="5713412" cy="912812"/>
            <a:chOff x="1379" y="1611"/>
            <a:chExt cx="3599" cy="575"/>
          </a:xfrm>
        </p:grpSpPr>
        <p:sp>
          <p:nvSpPr>
            <p:cNvPr id="39952" name="Rectangle 16"/>
            <p:cNvSpPr>
              <a:spLocks noChangeArrowheads="1"/>
            </p:cNvSpPr>
            <p:nvPr/>
          </p:nvSpPr>
          <p:spPr bwMode="auto">
            <a:xfrm>
              <a:off x="1379" y="1611"/>
              <a:ext cx="3599" cy="575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71748" rIns="90000" bIns="46800"/>
            <a:lstStyle/>
            <a:p>
              <a:pPr marL="385763" indent="-384175">
                <a:lnSpc>
                  <a:spcPct val="89000"/>
                </a:lnSpc>
                <a:spcBef>
                  <a:spcPts val="450"/>
                </a:spcBef>
                <a:tabLst>
                  <a:tab pos="385763" algn="l"/>
                  <a:tab pos="1300163" algn="l"/>
                  <a:tab pos="2214563" algn="l"/>
                  <a:tab pos="3128963" algn="l"/>
                  <a:tab pos="4043363" algn="l"/>
                  <a:tab pos="4957763" algn="l"/>
                  <a:tab pos="5872163" algn="l"/>
                  <a:tab pos="6786563" algn="l"/>
                  <a:tab pos="7700963" algn="l"/>
                  <a:tab pos="8615363" algn="l"/>
                  <a:tab pos="9529763" algn="l"/>
                  <a:tab pos="10444163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If height_and_width_of(x,h,w) and h &gt; w</a:t>
              </a:r>
              <a:b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</a:b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  and is_top_of(y,x)</a:t>
              </a:r>
              <a:b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</a:b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then standing(x)</a:t>
              </a:r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>
              <a:off x="1379" y="1611"/>
              <a:ext cx="3599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>
              <a:off x="1379" y="2187"/>
              <a:ext cx="3599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1379" y="1611"/>
              <a:ext cx="0" cy="575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20"/>
            <p:cNvSpPr>
              <a:spLocks noChangeShapeType="1"/>
            </p:cNvSpPr>
            <p:nvPr/>
          </p:nvSpPr>
          <p:spPr bwMode="auto">
            <a:xfrm>
              <a:off x="4979" y="1611"/>
              <a:ext cx="0" cy="575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B59A0B8-D629-49A8-A990-6995F7253363}" type="slidenum">
              <a:rPr lang="en-US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409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-77788"/>
            <a:ext cx="7543800" cy="977901"/>
          </a:xfrm>
          <a:ln/>
        </p:spPr>
        <p:txBody>
          <a:bodyPr wrap="square" lIns="90360" tIns="44280" rIns="90360" bIns="442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Inductive logic programming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79388" y="1587500"/>
            <a:ext cx="8640762" cy="4114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Recursive definition can be seen as logic program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Techniques for learning logic programs stem from the area of “inductive logic programming” (ILP)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But: recursive definitions are hard to learn</a:t>
            </a:r>
          </a:p>
          <a:p>
            <a:pPr marL="847725" lvl="1" indent="-276225">
              <a:spcBef>
                <a:spcPts val="60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Also: few practical problems require recursion</a:t>
            </a:r>
          </a:p>
          <a:p>
            <a:pPr marL="847725" lvl="1" indent="-276225">
              <a:spcBef>
                <a:spcPts val="60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258763" algn="l"/>
                <a:tab pos="1173163" algn="l"/>
                <a:tab pos="2087563" algn="l"/>
                <a:tab pos="3001963" algn="l"/>
                <a:tab pos="3916363" algn="l"/>
                <a:tab pos="4830763" algn="l"/>
                <a:tab pos="5745163" algn="l"/>
                <a:tab pos="6659563" algn="l"/>
                <a:tab pos="7573963" algn="l"/>
                <a:tab pos="8488363" algn="l"/>
                <a:tab pos="9402763" algn="l"/>
                <a:tab pos="10317163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Thus: many ILP techniques are restricted to non-recursive definitions to make learning easier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5FA616C7-69AC-4C54-8882-E38D0CD3F297}" type="slidenum">
              <a:rPr lang="en-US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419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-179388"/>
            <a:ext cx="8534400" cy="1116013"/>
          </a:xfrm>
          <a:ln/>
        </p:spPr>
        <p:txBody>
          <a:bodyPr wrap="square" lIns="92160" tIns="46080" rIns="92160" bIns="460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Instance-based representation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079500"/>
            <a:ext cx="8820150" cy="5170488"/>
          </a:xfrm>
          <a:ln/>
        </p:spPr>
        <p:txBody>
          <a:bodyPr lIns="92160" tIns="46080" rIns="92160" bIns="46080"/>
          <a:lstStyle/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Simplest form of learning: </a:t>
            </a:r>
            <a:r>
              <a:rPr lang="en-US" i="1"/>
              <a:t>rote learning</a:t>
            </a:r>
          </a:p>
          <a:p>
            <a:pPr marL="847725" lvl="1" indent="-276225">
              <a:spcBef>
                <a:spcPts val="65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Training instances are searched for instance that most closely resembles new instance</a:t>
            </a:r>
          </a:p>
          <a:p>
            <a:pPr marL="847725" lvl="1" indent="-276225">
              <a:spcBef>
                <a:spcPts val="65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The instances themselves represent the knowledge</a:t>
            </a:r>
          </a:p>
          <a:p>
            <a:pPr marL="847725" lvl="1" indent="-276225">
              <a:spcBef>
                <a:spcPts val="65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Also called </a:t>
            </a:r>
            <a:r>
              <a:rPr lang="en-US" i="1"/>
              <a:t>instance-based</a:t>
            </a:r>
            <a:r>
              <a:rPr lang="en-US"/>
              <a:t> learning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Similarity function defines what’s “learned”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Instance-based learning is </a:t>
            </a:r>
            <a:r>
              <a:rPr lang="en-US" i="1"/>
              <a:t>lazy</a:t>
            </a:r>
            <a:r>
              <a:rPr lang="en-US"/>
              <a:t> learning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Methods: </a:t>
            </a:r>
            <a:r>
              <a:rPr lang="en-US" i="1"/>
              <a:t>nearest-neighbor, k-nearest-neighbor, …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E550E61-DF06-49DA-88F2-7DDADE8E2BCF}" type="slidenum">
              <a:rPr lang="en-US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430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725613" y="-166688"/>
            <a:ext cx="8534400" cy="1066801"/>
          </a:xfrm>
          <a:ln/>
        </p:spPr>
        <p:txBody>
          <a:bodyPr wrap="square" lIns="92160" tIns="46080" rIns="92160" bIns="460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The distance function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39800"/>
            <a:ext cx="8820150" cy="5648325"/>
          </a:xfrm>
          <a:ln/>
        </p:spPr>
        <p:txBody>
          <a:bodyPr lIns="92160" tIns="46080" rIns="92160" bIns="46080"/>
          <a:lstStyle/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Simplest case: one numeric attribute</a:t>
            </a:r>
          </a:p>
          <a:p>
            <a:pPr marL="847725" lvl="1" indent="-276225">
              <a:spcBef>
                <a:spcPts val="65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Distance is the difference between the two attribute values involved (or a function thereof)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Several numeric attributes: normally, Euclidean distance is used and attributes are normalized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Nominal attributes: distance is set to 1 if values are different, 0 if they are equal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Are all attributes equally important?</a:t>
            </a:r>
          </a:p>
          <a:p>
            <a:pPr marL="847725" lvl="1" indent="-276225">
              <a:spcBef>
                <a:spcPts val="650"/>
              </a:spcBef>
              <a:buClr>
                <a:srgbClr val="008000"/>
              </a:buClr>
              <a:buSzPct val="60000"/>
              <a:buFont typeface="Symbol" charset="2"/>
              <a:buChar char="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Weighting the attributes might be necessary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9856528-49EF-4D3C-A7B9-7FC83BCF251F}" type="slidenum">
              <a:rPr lang="en-US"/>
              <a:pPr/>
              <a:t>4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16100" y="-77788"/>
            <a:ext cx="7543800" cy="977901"/>
          </a:xfrm>
          <a:ln/>
        </p:spPr>
        <p:txBody>
          <a:bodyPr wrap="square" lIns="90360" tIns="44280" rIns="90360" bIns="442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Tables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895350" y="1047750"/>
            <a:ext cx="7924800" cy="4959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431800" indent="-215900">
              <a:spcBef>
                <a:spcPts val="7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Simplest way of representing output:</a:t>
            </a:r>
          </a:p>
          <a:p>
            <a:pPr marL="647700" lvl="1" indent="-215900">
              <a:spcBef>
                <a:spcPts val="6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Use the same format as input!</a:t>
            </a:r>
          </a:p>
          <a:p>
            <a:pPr marL="431800" indent="-215900">
              <a:spcBef>
                <a:spcPts val="7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Decision table for the weather problem:</a:t>
            </a:r>
            <a:b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</a:b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/>
            </a:r>
            <a:b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</a:b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/>
            </a:r>
            <a:b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</a:b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/>
            </a:r>
            <a:b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</a:b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/>
            </a:r>
            <a:b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</a:b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/>
            </a:r>
            <a:b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</a:b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/>
            </a:r>
            <a:b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</a:br>
            <a:endParaRPr lang="en-US" sz="2800">
              <a:solidFill>
                <a:srgbClr val="00DCFF"/>
              </a:solidFill>
              <a:ea typeface="msgothic" charset="0"/>
              <a:cs typeface="msgothic" charset="0"/>
            </a:endParaRPr>
          </a:p>
          <a:p>
            <a:pPr marL="431800" indent="-215900">
              <a:spcBef>
                <a:spcPts val="7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Main problem: selecting the right attributes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1979613" y="2700338"/>
            <a:ext cx="4570412" cy="2343150"/>
            <a:chOff x="1247" y="1701"/>
            <a:chExt cx="2879" cy="1476"/>
          </a:xfrm>
        </p:grpSpPr>
        <p:sp>
          <p:nvSpPr>
            <p:cNvPr id="7172" name="Rectangle 4"/>
            <p:cNvSpPr>
              <a:spLocks noChangeArrowheads="1"/>
            </p:cNvSpPr>
            <p:nvPr/>
          </p:nvSpPr>
          <p:spPr bwMode="auto">
            <a:xfrm>
              <a:off x="3167" y="2967"/>
              <a:ext cx="959" cy="210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101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charset="0"/>
                  <a:ea typeface="msgothic" charset="0"/>
                  <a:cs typeface="msgothic" charset="0"/>
                </a:rPr>
                <a:t>No</a:t>
              </a:r>
            </a:p>
          </p:txBody>
        </p:sp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2207" y="2967"/>
              <a:ext cx="959" cy="210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101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charset="0"/>
                  <a:ea typeface="msgothic" charset="0"/>
                  <a:cs typeface="msgothic" charset="0"/>
                </a:rPr>
                <a:t>Normal</a:t>
              </a: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1247" y="2967"/>
              <a:ext cx="959" cy="210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101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charset="0"/>
                  <a:ea typeface="msgothic" charset="0"/>
                  <a:cs typeface="msgothic" charset="0"/>
                </a:rPr>
                <a:t>Rainy</a:t>
              </a:r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3167" y="2756"/>
              <a:ext cx="959" cy="210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101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charset="0"/>
                  <a:ea typeface="msgothic" charset="0"/>
                  <a:cs typeface="msgothic" charset="0"/>
                </a:rPr>
                <a:t>No</a:t>
              </a:r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2207" y="2756"/>
              <a:ext cx="959" cy="210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101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charset="0"/>
                  <a:ea typeface="msgothic" charset="0"/>
                  <a:cs typeface="msgothic" charset="0"/>
                </a:rPr>
                <a:t>High</a:t>
              </a:r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1247" y="2756"/>
              <a:ext cx="959" cy="210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101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charset="0"/>
                  <a:ea typeface="msgothic" charset="0"/>
                  <a:cs typeface="msgothic" charset="0"/>
                </a:rPr>
                <a:t>Rainy</a:t>
              </a: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3167" y="2545"/>
              <a:ext cx="959" cy="210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101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charset="0"/>
                  <a:ea typeface="msgothic" charset="0"/>
                  <a:cs typeface="msgothic" charset="0"/>
                </a:rPr>
                <a:t>Yes</a:t>
              </a: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2207" y="2545"/>
              <a:ext cx="959" cy="210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101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charset="0"/>
                  <a:ea typeface="msgothic" charset="0"/>
                  <a:cs typeface="msgothic" charset="0"/>
                </a:rPr>
                <a:t>Normal</a:t>
              </a:r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1247" y="2545"/>
              <a:ext cx="959" cy="210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101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charset="0"/>
                  <a:ea typeface="msgothic" charset="0"/>
                  <a:cs typeface="msgothic" charset="0"/>
                </a:rPr>
                <a:t>Overcast</a:t>
              </a:r>
            </a:p>
          </p:txBody>
        </p:sp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3167" y="2334"/>
              <a:ext cx="959" cy="210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101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charset="0"/>
                  <a:ea typeface="msgothic" charset="0"/>
                  <a:cs typeface="msgothic" charset="0"/>
                </a:rPr>
                <a:t>Yes</a:t>
              </a:r>
            </a:p>
          </p:txBody>
        </p:sp>
        <p:sp>
          <p:nvSpPr>
            <p:cNvPr id="7182" name="Rectangle 14"/>
            <p:cNvSpPr>
              <a:spLocks noChangeArrowheads="1"/>
            </p:cNvSpPr>
            <p:nvPr/>
          </p:nvSpPr>
          <p:spPr bwMode="auto">
            <a:xfrm>
              <a:off x="2207" y="2334"/>
              <a:ext cx="959" cy="210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101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charset="0"/>
                  <a:ea typeface="msgothic" charset="0"/>
                  <a:cs typeface="msgothic" charset="0"/>
                </a:rPr>
                <a:t>High</a:t>
              </a:r>
            </a:p>
          </p:txBody>
        </p:sp>
        <p:sp>
          <p:nvSpPr>
            <p:cNvPr id="7183" name="Rectangle 15"/>
            <p:cNvSpPr>
              <a:spLocks noChangeArrowheads="1"/>
            </p:cNvSpPr>
            <p:nvPr/>
          </p:nvSpPr>
          <p:spPr bwMode="auto">
            <a:xfrm>
              <a:off x="1247" y="2334"/>
              <a:ext cx="959" cy="210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101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charset="0"/>
                  <a:ea typeface="msgothic" charset="0"/>
                  <a:cs typeface="msgothic" charset="0"/>
                </a:rPr>
                <a:t>Overcast </a:t>
              </a:r>
            </a:p>
          </p:txBody>
        </p:sp>
        <p:sp>
          <p:nvSpPr>
            <p:cNvPr id="7184" name="Rectangle 16"/>
            <p:cNvSpPr>
              <a:spLocks noChangeArrowheads="1"/>
            </p:cNvSpPr>
            <p:nvPr/>
          </p:nvSpPr>
          <p:spPr bwMode="auto">
            <a:xfrm>
              <a:off x="3167" y="2123"/>
              <a:ext cx="959" cy="210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101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charset="0"/>
                  <a:ea typeface="msgothic" charset="0"/>
                  <a:cs typeface="msgothic" charset="0"/>
                </a:rPr>
                <a:t>Yes</a:t>
              </a:r>
            </a:p>
          </p:txBody>
        </p:sp>
        <p:sp>
          <p:nvSpPr>
            <p:cNvPr id="7185" name="Rectangle 17"/>
            <p:cNvSpPr>
              <a:spLocks noChangeArrowheads="1"/>
            </p:cNvSpPr>
            <p:nvPr/>
          </p:nvSpPr>
          <p:spPr bwMode="auto">
            <a:xfrm>
              <a:off x="2207" y="2123"/>
              <a:ext cx="959" cy="210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101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charset="0"/>
                  <a:ea typeface="msgothic" charset="0"/>
                  <a:cs typeface="msgothic" charset="0"/>
                </a:rPr>
                <a:t>Normal</a:t>
              </a:r>
            </a:p>
          </p:txBody>
        </p:sp>
        <p:sp>
          <p:nvSpPr>
            <p:cNvPr id="7186" name="Rectangle 18"/>
            <p:cNvSpPr>
              <a:spLocks noChangeArrowheads="1"/>
            </p:cNvSpPr>
            <p:nvPr/>
          </p:nvSpPr>
          <p:spPr bwMode="auto">
            <a:xfrm>
              <a:off x="1247" y="2123"/>
              <a:ext cx="959" cy="210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101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charset="0"/>
                  <a:ea typeface="msgothic" charset="0"/>
                  <a:cs typeface="msgothic" charset="0"/>
                </a:rPr>
                <a:t>Sunny</a:t>
              </a:r>
            </a:p>
          </p:txBody>
        </p:sp>
        <p:sp>
          <p:nvSpPr>
            <p:cNvPr id="7187" name="Rectangle 19"/>
            <p:cNvSpPr>
              <a:spLocks noChangeArrowheads="1"/>
            </p:cNvSpPr>
            <p:nvPr/>
          </p:nvSpPr>
          <p:spPr bwMode="auto">
            <a:xfrm>
              <a:off x="3167" y="1912"/>
              <a:ext cx="959" cy="210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101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charset="0"/>
                  <a:ea typeface="msgothic" charset="0"/>
                  <a:cs typeface="msgothic" charset="0"/>
                </a:rPr>
                <a:t>No</a:t>
              </a:r>
            </a:p>
          </p:txBody>
        </p:sp>
        <p:sp>
          <p:nvSpPr>
            <p:cNvPr id="7188" name="Rectangle 20"/>
            <p:cNvSpPr>
              <a:spLocks noChangeArrowheads="1"/>
            </p:cNvSpPr>
            <p:nvPr/>
          </p:nvSpPr>
          <p:spPr bwMode="auto">
            <a:xfrm>
              <a:off x="2207" y="1912"/>
              <a:ext cx="959" cy="210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101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charset="0"/>
                  <a:ea typeface="msgothic" charset="0"/>
                  <a:cs typeface="msgothic" charset="0"/>
                </a:rPr>
                <a:t>High</a:t>
              </a:r>
            </a:p>
          </p:txBody>
        </p:sp>
        <p:sp>
          <p:nvSpPr>
            <p:cNvPr id="7189" name="Rectangle 21"/>
            <p:cNvSpPr>
              <a:spLocks noChangeArrowheads="1"/>
            </p:cNvSpPr>
            <p:nvPr/>
          </p:nvSpPr>
          <p:spPr bwMode="auto">
            <a:xfrm>
              <a:off x="1247" y="1912"/>
              <a:ext cx="959" cy="210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101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charset="0"/>
                  <a:ea typeface="msgothic" charset="0"/>
                  <a:cs typeface="msgothic" charset="0"/>
                </a:rPr>
                <a:t>Sunny</a:t>
              </a:r>
            </a:p>
          </p:txBody>
        </p:sp>
        <p:sp>
          <p:nvSpPr>
            <p:cNvPr id="7190" name="Rectangle 22"/>
            <p:cNvSpPr>
              <a:spLocks noChangeArrowheads="1"/>
            </p:cNvSpPr>
            <p:nvPr/>
          </p:nvSpPr>
          <p:spPr bwMode="auto">
            <a:xfrm>
              <a:off x="3167" y="1701"/>
              <a:ext cx="959" cy="210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101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charset="0"/>
                  <a:ea typeface="msgothic" charset="0"/>
                  <a:cs typeface="msgothic" charset="0"/>
                </a:rPr>
                <a:t>Play</a:t>
              </a:r>
            </a:p>
          </p:txBody>
        </p:sp>
        <p:sp>
          <p:nvSpPr>
            <p:cNvPr id="7191" name="Rectangle 23"/>
            <p:cNvSpPr>
              <a:spLocks noChangeArrowheads="1"/>
            </p:cNvSpPr>
            <p:nvPr/>
          </p:nvSpPr>
          <p:spPr bwMode="auto">
            <a:xfrm>
              <a:off x="2207" y="1701"/>
              <a:ext cx="959" cy="210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101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charset="0"/>
                  <a:ea typeface="msgothic" charset="0"/>
                  <a:cs typeface="msgothic" charset="0"/>
                </a:rPr>
                <a:t>Humidity</a:t>
              </a:r>
            </a:p>
          </p:txBody>
        </p:sp>
        <p:sp>
          <p:nvSpPr>
            <p:cNvPr id="7192" name="Rectangle 24"/>
            <p:cNvSpPr>
              <a:spLocks noChangeArrowheads="1"/>
            </p:cNvSpPr>
            <p:nvPr/>
          </p:nvSpPr>
          <p:spPr bwMode="auto">
            <a:xfrm>
              <a:off x="1247" y="1701"/>
              <a:ext cx="959" cy="210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101000"/>
                </a:lnSpc>
                <a:spcBef>
                  <a:spcPts val="4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>
                  <a:solidFill>
                    <a:srgbClr val="008000"/>
                  </a:solidFill>
                  <a:latin typeface="Tahoma" charset="0"/>
                  <a:ea typeface="msgothic" charset="0"/>
                  <a:cs typeface="msgothic" charset="0"/>
                </a:rPr>
                <a:t>Outlook</a:t>
              </a:r>
            </a:p>
          </p:txBody>
        </p:sp>
        <p:sp>
          <p:nvSpPr>
            <p:cNvPr id="7193" name="Line 25"/>
            <p:cNvSpPr>
              <a:spLocks noChangeShapeType="1"/>
            </p:cNvSpPr>
            <p:nvPr/>
          </p:nvSpPr>
          <p:spPr bwMode="auto">
            <a:xfrm>
              <a:off x="1247" y="3178"/>
              <a:ext cx="2879" cy="0"/>
            </a:xfrm>
            <a:prstGeom prst="line">
              <a:avLst/>
            </a:prstGeom>
            <a:noFill/>
            <a:ln w="12600" cap="flat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26"/>
            <p:cNvSpPr>
              <a:spLocks noChangeShapeType="1"/>
            </p:cNvSpPr>
            <p:nvPr/>
          </p:nvSpPr>
          <p:spPr bwMode="auto">
            <a:xfrm>
              <a:off x="1247" y="1701"/>
              <a:ext cx="0" cy="1476"/>
            </a:xfrm>
            <a:prstGeom prst="line">
              <a:avLst/>
            </a:prstGeom>
            <a:noFill/>
            <a:ln w="12600" cap="flat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27"/>
            <p:cNvSpPr>
              <a:spLocks noChangeShapeType="1"/>
            </p:cNvSpPr>
            <p:nvPr/>
          </p:nvSpPr>
          <p:spPr bwMode="auto">
            <a:xfrm>
              <a:off x="4127" y="1701"/>
              <a:ext cx="0" cy="1476"/>
            </a:xfrm>
            <a:prstGeom prst="line">
              <a:avLst/>
            </a:prstGeom>
            <a:noFill/>
            <a:ln w="12600" cap="flat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auto">
            <a:xfrm>
              <a:off x="1247" y="1912"/>
              <a:ext cx="2879" cy="0"/>
            </a:xfrm>
            <a:prstGeom prst="line">
              <a:avLst/>
            </a:prstGeom>
            <a:noFill/>
            <a:ln w="12600" cap="flat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auto">
            <a:xfrm>
              <a:off x="1247" y="1701"/>
              <a:ext cx="2879" cy="0"/>
            </a:xfrm>
            <a:prstGeom prst="line">
              <a:avLst/>
            </a:prstGeom>
            <a:noFill/>
            <a:ln w="12600" cap="flat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9C071814-4C94-4F65-8EE9-1AAF82470A7E}" type="slidenum">
              <a:rPr lang="en-US"/>
              <a:pPr/>
              <a:t>40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440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725613" y="-166688"/>
            <a:ext cx="8534400" cy="1066801"/>
          </a:xfrm>
          <a:ln/>
        </p:spPr>
        <p:txBody>
          <a:bodyPr wrap="square" lIns="92160" tIns="46080" rIns="92160" bIns="460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Learning prototypes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0363" y="3959225"/>
            <a:ext cx="8534400" cy="2339975"/>
          </a:xfrm>
          <a:ln/>
        </p:spPr>
        <p:txBody>
          <a:bodyPr lIns="92160" tIns="46080" rIns="92160" bIns="46080"/>
          <a:lstStyle/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Only those instances involved in a decision need to be stored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Noisy instances should be filtered out</a:t>
            </a:r>
          </a:p>
          <a:p>
            <a:pPr marL="258763" indent="-258763"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Idea: only use </a:t>
            </a:r>
            <a:r>
              <a:rPr lang="en-US" i="1"/>
              <a:t>prototypical</a:t>
            </a:r>
            <a:r>
              <a:rPr lang="en-US"/>
              <a:t> examples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27432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725" y="1079500"/>
            <a:ext cx="3533775" cy="2609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9950" y="1079500"/>
            <a:ext cx="3619500" cy="26670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C00F465-A8CC-4253-9042-C88F20A39098}" type="slidenum">
              <a:rPr lang="en-US"/>
              <a:pPr/>
              <a:t>41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450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25500" y="-215900"/>
            <a:ext cx="8534400" cy="1116013"/>
          </a:xfrm>
          <a:ln/>
        </p:spPr>
        <p:txBody>
          <a:bodyPr wrap="square" lIns="92160" tIns="46080" rIns="92160" bIns="46080" anchorCtr="1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Rectangular generalizations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0363" y="4017963"/>
            <a:ext cx="8534400" cy="2368550"/>
          </a:xfrm>
          <a:ln/>
        </p:spPr>
        <p:txBody>
          <a:bodyPr lIns="92160" tIns="81360" rIns="92160" bIns="46080"/>
          <a:lstStyle/>
          <a:p>
            <a:pPr marL="258763" indent="-258763">
              <a:lnSpc>
                <a:spcPct val="90000"/>
              </a:lnSpc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 sz="2800"/>
              <a:t>Nearest-neighbor rule is used outside rectangles</a:t>
            </a:r>
          </a:p>
          <a:p>
            <a:pPr marL="258763" indent="-258763">
              <a:lnSpc>
                <a:spcPct val="90000"/>
              </a:lnSpc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 sz="2800"/>
              <a:t>Rectangles are rules! (But they can be more conservative than “normal” rules.) </a:t>
            </a:r>
          </a:p>
          <a:p>
            <a:pPr marL="258763" indent="-258763">
              <a:lnSpc>
                <a:spcPct val="90000"/>
              </a:lnSpc>
              <a:spcBef>
                <a:spcPts val="700"/>
              </a:spcBef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 sz="2800"/>
              <a:t>Nested rectangles are rules with exceptions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1065213"/>
            <a:ext cx="3743325" cy="2714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1079500"/>
            <a:ext cx="3743325" cy="27146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E32F1E7-3C2B-4B1B-81B0-294E2FE82D93}" type="slidenum">
              <a:rPr lang="en-US"/>
              <a:pPr/>
              <a:t>42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460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60363" y="-179388"/>
            <a:ext cx="8534400" cy="1066801"/>
          </a:xfrm>
          <a:ln/>
        </p:spPr>
        <p:txBody>
          <a:bodyPr wrap="square" lIns="92160" tIns="46080" rIns="92160" bIns="46080" anchorCtr="1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Representing clusters I</a:t>
            </a: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079500" y="1693863"/>
            <a:ext cx="3581400" cy="831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i="1">
                <a:solidFill>
                  <a:srgbClr val="FFFF00"/>
                </a:solidFill>
                <a:ea typeface="msgothic" charset="0"/>
                <a:cs typeface="msgothic" charset="0"/>
              </a:rPr>
              <a:t>Simple 2-D representation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219700" y="1619250"/>
            <a:ext cx="2057400" cy="831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i="1">
                <a:solidFill>
                  <a:srgbClr val="FFFF00"/>
                </a:solidFill>
                <a:ea typeface="msgothic" charset="0"/>
                <a:cs typeface="msgothic" charset="0"/>
              </a:rPr>
              <a:t>Venn diagram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886200" y="5334000"/>
            <a:ext cx="2438400" cy="3683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ea typeface="msgothic" charset="0"/>
                <a:cs typeface="msgothic" charset="0"/>
              </a:rPr>
              <a:t>Overlapping clusters</a:t>
            </a:r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 flipV="1">
            <a:off x="4876800" y="4799013"/>
            <a:ext cx="685800" cy="536575"/>
          </a:xfrm>
          <a:prstGeom prst="line">
            <a:avLst/>
          </a:prstGeom>
          <a:noFill/>
          <a:ln w="9360" cap="flat">
            <a:solidFill>
              <a:srgbClr val="FFFFFF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4300" y="2546350"/>
            <a:ext cx="3300413" cy="2228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2513" y="2519363"/>
            <a:ext cx="3448050" cy="2266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840E246-587C-4CB4-94D2-7303474739DB}" type="slidenum">
              <a:rPr lang="en-US"/>
              <a:pPr/>
              <a:t>43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471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-166688"/>
            <a:ext cx="8534400" cy="1066801"/>
          </a:xfrm>
          <a:ln/>
        </p:spPr>
        <p:txBody>
          <a:bodyPr wrap="square" lIns="92160" tIns="46080" rIns="92160" bIns="46080" anchorCtr="1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Representing clusters II</a:t>
            </a: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295400" y="2514600"/>
            <a:ext cx="2895600" cy="2128838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1">
              <a:solidFill>
                <a:srgbClr val="FFFF00"/>
              </a:solidFill>
              <a:ea typeface="msgothic" charset="0"/>
              <a:cs typeface="msgothic" charset="0"/>
            </a:endParaRPr>
          </a:p>
          <a:p>
            <a:pPr eaLnBrk="1" hangingPunct="1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1">
              <a:solidFill>
                <a:srgbClr val="FFFF00"/>
              </a:solidFill>
              <a:ea typeface="msgothic" charset="0"/>
              <a:cs typeface="msgothic" charset="0"/>
            </a:endParaRPr>
          </a:p>
          <a:p>
            <a:pPr eaLnBrk="1" hangingPunct="1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1">
              <a:solidFill>
                <a:srgbClr val="FFFF00"/>
              </a:solidFill>
              <a:ea typeface="msgothic" charset="0"/>
              <a:cs typeface="msgothic" charset="0"/>
            </a:endParaRPr>
          </a:p>
          <a:p>
            <a:pPr eaLnBrk="1" hangingPunct="1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i="1">
              <a:solidFill>
                <a:srgbClr val="FFFF00"/>
              </a:solidFill>
              <a:ea typeface="msgothic" charset="0"/>
              <a:cs typeface="msgothic" charset="0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828800" y="2514600"/>
            <a:ext cx="1981200" cy="20875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54360" rIns="90000" bIns="46800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>
                <a:solidFill>
                  <a:srgbClr val="FFFFFF"/>
                </a:solidFill>
                <a:latin typeface="Times New Roman" pitchFamily="16" charset="0"/>
                <a:ea typeface="msgothic" charset="0"/>
                <a:cs typeface="msgothic" charset="0"/>
              </a:rPr>
              <a:t>           </a:t>
            </a:r>
            <a:r>
              <a:rPr lang="en-AU" sz="12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rPr>
              <a:t>1	  2            3</a:t>
            </a:r>
          </a:p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1200">
              <a:solidFill>
                <a:srgbClr val="000000"/>
              </a:solidFill>
              <a:latin typeface="Times New Roman" pitchFamily="16" charset="0"/>
              <a:ea typeface="msgothic" charset="0"/>
              <a:cs typeface="msgothic" charset="0"/>
            </a:endParaRPr>
          </a:p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rPr>
              <a:t>a       0.4	0.1          0.5</a:t>
            </a:r>
          </a:p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rPr>
              <a:t>b       0.1	0.8          0.1</a:t>
            </a:r>
          </a:p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rPr>
              <a:t>c       0.3	0.3          0.4</a:t>
            </a:r>
          </a:p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rPr>
              <a:t>d       0.1	0.1          0.8</a:t>
            </a:r>
          </a:p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rPr>
              <a:t>e       0.4	0.2          0.4</a:t>
            </a:r>
          </a:p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rPr>
              <a:t>f        0.1	0.4          0.5</a:t>
            </a:r>
          </a:p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rPr>
              <a:t>g       0.7	0.2          0.1</a:t>
            </a:r>
          </a:p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rPr>
              <a:t>h       0.5	0.4          0.1</a:t>
            </a:r>
          </a:p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1200">
              <a:solidFill>
                <a:srgbClr val="000000"/>
              </a:solidFill>
              <a:latin typeface="Times New Roman" pitchFamily="16" charset="0"/>
              <a:ea typeface="msgothic" charset="0"/>
              <a:cs typeface="msgothic" charset="0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439863" y="1619250"/>
            <a:ext cx="3352800" cy="8318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i="1">
                <a:solidFill>
                  <a:srgbClr val="FFFF00"/>
                </a:solidFill>
                <a:ea typeface="msgothic" charset="0"/>
                <a:cs typeface="msgothic" charset="0"/>
              </a:rPr>
              <a:t>Probabilistic assignment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5400675" y="1693863"/>
            <a:ext cx="2509838" cy="8255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i="1">
                <a:solidFill>
                  <a:srgbClr val="FFFF00"/>
                </a:solidFill>
                <a:ea typeface="msgothic" charset="0"/>
                <a:cs typeface="msgothic" charset="0"/>
              </a:rPr>
              <a:t>Dendrogram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564188" y="4757738"/>
            <a:ext cx="2895600" cy="6429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ts val="11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FFFFFF"/>
                </a:solidFill>
                <a:ea typeface="msgothic" charset="0"/>
                <a:cs typeface="msgothic" charset="0"/>
              </a:rPr>
              <a:t>NB: dendron is the Greek word for tree</a:t>
            </a:r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2100" y="2519363"/>
            <a:ext cx="3057525" cy="21256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83C0132-F347-4C5B-9B63-7457114F20EE}" type="slidenum">
              <a:rPr lang="en-US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152650" y="-179388"/>
            <a:ext cx="6553200" cy="1144588"/>
          </a:xfrm>
          <a:ln/>
        </p:spPr>
        <p:txBody>
          <a:bodyPr wrap="square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Linear models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439863"/>
            <a:ext cx="8229600" cy="5400675"/>
          </a:xfrm>
          <a:ln/>
        </p:spPr>
        <p:txBody>
          <a:bodyPr/>
          <a:lstStyle/>
          <a:p>
            <a:pPr marL="258763" indent="-258763"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Another simple representation</a:t>
            </a:r>
          </a:p>
          <a:p>
            <a:pPr marL="258763" indent="-258763"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Regression model</a:t>
            </a:r>
          </a:p>
          <a:p>
            <a:pPr marL="847725" lvl="1" indent="-276225">
              <a:buClr>
                <a:srgbClr val="008000"/>
              </a:buClr>
              <a:buSzPct val="60000"/>
              <a:buFont typeface="Symbol" charset="2"/>
              <a:buChar char="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Inputs (attribute values) and output are all numeric</a:t>
            </a:r>
          </a:p>
          <a:p>
            <a:pPr marL="258763" indent="-258763"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Output is the sum of weighted attribute values</a:t>
            </a:r>
          </a:p>
          <a:p>
            <a:pPr marL="847725" lvl="1" indent="-276225">
              <a:buClr>
                <a:srgbClr val="008000"/>
              </a:buClr>
              <a:buSzPct val="60000"/>
              <a:buFont typeface="Symbol" charset="2"/>
              <a:buChar char="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/>
              <a:t>The trick is to find good values for the weights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251B95D-2679-443D-9FC4-152F6018BB5D}" type="slidenum">
              <a:rPr lang="en-US"/>
              <a:pPr/>
              <a:t>6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-179388"/>
            <a:ext cx="6905625" cy="1144588"/>
          </a:xfrm>
          <a:ln/>
        </p:spPr>
        <p:txBody>
          <a:bodyPr wrap="square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A linear regression function for the CPU performance data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1079500"/>
            <a:ext cx="5940425" cy="45005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3060700" y="5761038"/>
            <a:ext cx="3238500" cy="358775"/>
            <a:chOff x="1928" y="3629"/>
            <a:chExt cx="2040" cy="226"/>
          </a:xfrm>
        </p:grpSpPr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1928" y="3629"/>
              <a:ext cx="2040" cy="226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71748" rIns="90000" bIns="46800"/>
            <a:lstStyle/>
            <a:p>
              <a:pPr>
                <a:lnSpc>
                  <a:spcPct val="89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PRP = 37.06 + 2.47CACH</a:t>
              </a:r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1928" y="3629"/>
              <a:ext cx="2040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1928" y="3855"/>
              <a:ext cx="2040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1928" y="3629"/>
              <a:ext cx="0" cy="226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3969" y="3629"/>
              <a:ext cx="0" cy="226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86D41C0-BC88-4A97-A895-49AAC7964FC8}" type="slidenum">
              <a:rPr lang="en-US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body" idx="4294967295"/>
          </p:nvPr>
        </p:nvSpPr>
        <p:spPr>
          <a:xfrm>
            <a:off x="411163" y="1079500"/>
            <a:ext cx="8229600" cy="5580063"/>
          </a:xfrm>
          <a:ln/>
        </p:spPr>
        <p:txBody>
          <a:bodyPr/>
          <a:lstStyle/>
          <a:p>
            <a:pPr marL="258763" indent="-258763"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 sz="2800"/>
              <a:t>Binary classification</a:t>
            </a:r>
          </a:p>
          <a:p>
            <a:pPr marL="258763" indent="-258763"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 sz="2800"/>
              <a:t>Line </a:t>
            </a:r>
            <a:r>
              <a:rPr lang="en-US" sz="2800" i="1"/>
              <a:t>separates</a:t>
            </a:r>
            <a:r>
              <a:rPr lang="en-US" sz="2800"/>
              <a:t> the two classes</a:t>
            </a:r>
          </a:p>
          <a:p>
            <a:pPr marL="847725" lvl="1" indent="-276225">
              <a:buClr>
                <a:srgbClr val="008000"/>
              </a:buClr>
              <a:buSzPct val="60000"/>
              <a:buFont typeface="Symbol" charset="2"/>
              <a:buChar char="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 sz="2600"/>
              <a:t>Decision boundary - defines where the decision changes from one class value to the other</a:t>
            </a:r>
          </a:p>
          <a:p>
            <a:pPr marL="258763" indent="-258763"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 sz="2800"/>
              <a:t>Prediction is made by plugging in observed values of the attributes into the expression</a:t>
            </a:r>
          </a:p>
          <a:p>
            <a:pPr marL="847725" lvl="1" indent="-276225">
              <a:buClr>
                <a:srgbClr val="008000"/>
              </a:buClr>
              <a:buSzPct val="60000"/>
              <a:buFont typeface="Symbol" charset="2"/>
              <a:buChar char="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 sz="2600"/>
              <a:t>Predict one class if output </a:t>
            </a:r>
            <a:r>
              <a:rPr lang="en-US" sz="2600">
                <a:latin typeface="Symbol" charset="2"/>
                <a:ea typeface="Symbol" charset="2"/>
                <a:cs typeface="Symbol" charset="2"/>
              </a:rPr>
              <a:t></a:t>
            </a:r>
            <a:r>
              <a:rPr lang="en-US" sz="2600"/>
              <a:t> 0, and the other class if output &lt; 0</a:t>
            </a:r>
          </a:p>
          <a:p>
            <a:pPr marL="258763" indent="-258763">
              <a:buClr>
                <a:srgbClr val="008000"/>
              </a:buClr>
              <a:buSzPct val="40000"/>
              <a:buFont typeface="Wingdings" charset="2"/>
              <a:buChar char=""/>
              <a:tabLst>
                <a:tab pos="715963" algn="l"/>
                <a:tab pos="1630363" algn="l"/>
                <a:tab pos="2544763" algn="l"/>
                <a:tab pos="3459163" algn="l"/>
                <a:tab pos="4373563" algn="l"/>
                <a:tab pos="5287963" algn="l"/>
                <a:tab pos="6202363" algn="l"/>
                <a:tab pos="7116763" algn="l"/>
                <a:tab pos="8031163" algn="l"/>
                <a:tab pos="8945563" algn="l"/>
                <a:tab pos="9859963" algn="l"/>
              </a:tabLst>
            </a:pPr>
            <a:r>
              <a:rPr lang="en-US" sz="2800"/>
              <a:t>Boundary becomes a high-dimensional plane (</a:t>
            </a:r>
            <a:r>
              <a:rPr lang="en-US" sz="2800" i="1"/>
              <a:t>hyperplane</a:t>
            </a:r>
            <a:r>
              <a:rPr lang="en-US" sz="2800"/>
              <a:t>) when there are multiple attributes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52650" y="-179388"/>
            <a:ext cx="6553200" cy="1144588"/>
          </a:xfrm>
          <a:ln/>
        </p:spPr>
        <p:txBody>
          <a:bodyPr wrap="square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Linear models for classification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8E963C2-7FC7-43CE-A634-86340E0DD5DA}" type="slidenum">
              <a:rPr lang="en-US"/>
              <a:pPr/>
              <a:t>8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-179388"/>
            <a:ext cx="7343775" cy="1144588"/>
          </a:xfrm>
          <a:ln/>
        </p:spPr>
        <p:txBody>
          <a:bodyPr wrap="square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/>
              <a:t>Separating setosas from versicolors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1079500"/>
            <a:ext cx="5759450" cy="45005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439863" y="5697538"/>
            <a:ext cx="6118225" cy="358775"/>
            <a:chOff x="907" y="3589"/>
            <a:chExt cx="3854" cy="226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907" y="3589"/>
              <a:ext cx="3854" cy="226"/>
            </a:xfrm>
            <a:prstGeom prst="rect">
              <a:avLst/>
            </a:prstGeom>
            <a:solidFill>
              <a:srgbClr val="CCFFCC"/>
            </a:solidFill>
            <a:ln w="9525" cap="flat">
              <a:noFill/>
              <a:round/>
              <a:headEnd/>
              <a:tailEnd/>
            </a:ln>
            <a:effectLst/>
          </p:spPr>
          <p:txBody>
            <a:bodyPr lIns="90000" tIns="71748" rIns="90000" bIns="46800"/>
            <a:lstStyle/>
            <a:p>
              <a:pPr>
                <a:lnSpc>
                  <a:spcPct val="89000"/>
                </a:lnSpc>
                <a:spcBef>
                  <a:spcPts val="4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>
                  <a:solidFill>
                    <a:srgbClr val="008000"/>
                  </a:solidFill>
                  <a:latin typeface="Courier New" charset="0"/>
                  <a:ea typeface="msgothic" charset="0"/>
                  <a:cs typeface="msgothic" charset="0"/>
                </a:rPr>
                <a:t>2.0 – 0.5PETAL-LENGTH – 0.8PETAL-WIDTH = 0</a:t>
              </a:r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907" y="3589"/>
              <a:ext cx="3854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>
              <a:off x="907" y="3815"/>
              <a:ext cx="3854" cy="0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1" name="Line 7"/>
            <p:cNvSpPr>
              <a:spLocks noChangeShapeType="1"/>
            </p:cNvSpPr>
            <p:nvPr/>
          </p:nvSpPr>
          <p:spPr bwMode="auto">
            <a:xfrm>
              <a:off x="907" y="3589"/>
              <a:ext cx="0" cy="226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>
              <a:off x="4762" y="3589"/>
              <a:ext cx="0" cy="226"/>
            </a:xfrm>
            <a:prstGeom prst="line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086E363-543F-4E03-975B-B05B3EEDB04F}" type="slidenum">
              <a:rPr lang="en-US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Data Mining: Practical Machine Learning Tools and Techniques (Chapter 3)</a:t>
            </a:r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-77788"/>
            <a:ext cx="7543800" cy="977901"/>
          </a:xfrm>
          <a:ln/>
        </p:spPr>
        <p:txBody>
          <a:bodyPr wrap="square" lIns="90360" tIns="44280" rIns="90360" bIns="4428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Trees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79388" y="1260475"/>
            <a:ext cx="8964612" cy="59880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marL="431800" indent="-215900">
              <a:spcBef>
                <a:spcPts val="7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“Divide-and-conquer” approach produces tree</a:t>
            </a:r>
          </a:p>
          <a:p>
            <a:pPr marL="431800" indent="-215900">
              <a:spcBef>
                <a:spcPts val="7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Nodes involve testing a particular attribute</a:t>
            </a:r>
          </a:p>
          <a:p>
            <a:pPr marL="431800" indent="-215900">
              <a:spcBef>
                <a:spcPts val="7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Usually, attribute value is compared to constant</a:t>
            </a:r>
          </a:p>
          <a:p>
            <a:pPr marL="431800" indent="-215900">
              <a:spcBef>
                <a:spcPts val="7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Other possibilities: </a:t>
            </a:r>
          </a:p>
          <a:p>
            <a:pPr marL="647700" lvl="1" indent="-215900">
              <a:spcBef>
                <a:spcPts val="6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Comparing values of two attributes</a:t>
            </a:r>
          </a:p>
          <a:p>
            <a:pPr marL="647700" lvl="1" indent="-215900">
              <a:spcBef>
                <a:spcPts val="6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>
                <a:solidFill>
                  <a:srgbClr val="00DCFF"/>
                </a:solidFill>
                <a:ea typeface="msgothic" charset="0"/>
                <a:cs typeface="msgothic" charset="0"/>
              </a:rPr>
              <a:t>Using a function of one or more attributes</a:t>
            </a:r>
          </a:p>
          <a:p>
            <a:pPr marL="431800" indent="-215900">
              <a:spcBef>
                <a:spcPts val="7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Leaves assign classification, set of classifications, or probability distribution to instances</a:t>
            </a:r>
          </a:p>
          <a:p>
            <a:pPr marL="431800" indent="-215900">
              <a:spcBef>
                <a:spcPts val="700"/>
              </a:spcBef>
              <a:buClr>
                <a:srgbClr val="008000"/>
              </a:buClr>
              <a:buSzPct val="45000"/>
              <a:buFont typeface="Wingdings" charset="2"/>
              <a:buChar char=""/>
              <a:tabLst>
                <a:tab pos="431800" algn="l"/>
                <a:tab pos="1346200" algn="l"/>
                <a:tab pos="2260600" algn="l"/>
                <a:tab pos="3175000" algn="l"/>
                <a:tab pos="4089400" algn="l"/>
                <a:tab pos="5003800" algn="l"/>
                <a:tab pos="5918200" algn="l"/>
                <a:tab pos="6832600" algn="l"/>
                <a:tab pos="7747000" algn="l"/>
                <a:tab pos="8661400" algn="l"/>
                <a:tab pos="9575800" algn="l"/>
                <a:tab pos="10490200" algn="l"/>
              </a:tabLst>
            </a:pPr>
            <a:r>
              <a:rPr lang="en-US" sz="2800">
                <a:solidFill>
                  <a:srgbClr val="00DCFF"/>
                </a:solidFill>
                <a:ea typeface="msgothic" charset="0"/>
                <a:cs typeface="msgothic" charset="0"/>
              </a:rPr>
              <a:t>Unknown instance is routed down the tree</a:t>
            </a:r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Utopia"/>
        <a:ea typeface="msgothic"/>
        <a:cs typeface="msgothic"/>
      </a:majorFont>
      <a:minorFont>
        <a:latin typeface="Utopia"/>
        <a:ea typeface="msgothic"/>
        <a:cs typeface="ms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Utopia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Utopia" pitchFamily="3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Black"/>
        <a:ea typeface="msgothic"/>
        <a:cs typeface="msgothic"/>
      </a:majorFont>
      <a:minorFont>
        <a:latin typeface="Tahoma"/>
        <a:ea typeface="msgothic"/>
        <a:cs typeface="ms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Utopia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Utopia" pitchFamily="3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2331</Words>
  <Application>Microsoft Office PowerPoint</Application>
  <PresentationFormat>On-screen Show (4:3)</PresentationFormat>
  <Paragraphs>507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Times New Roman</vt:lpstr>
      <vt:lpstr>Utopia</vt:lpstr>
      <vt:lpstr>msgothic</vt:lpstr>
      <vt:lpstr>Arial Black</vt:lpstr>
      <vt:lpstr>Tahoma</vt:lpstr>
      <vt:lpstr>Bitstream Vera Sans</vt:lpstr>
      <vt:lpstr>Wingdings</vt:lpstr>
      <vt:lpstr>Symbol</vt:lpstr>
      <vt:lpstr>Courier New</vt:lpstr>
      <vt:lpstr>Arial</vt:lpstr>
      <vt:lpstr>Office Theme</vt:lpstr>
      <vt:lpstr>Office Theme</vt:lpstr>
      <vt:lpstr>Slide 1</vt:lpstr>
      <vt:lpstr>Slide 2</vt:lpstr>
      <vt:lpstr>Output: representing structural patterns</vt:lpstr>
      <vt:lpstr>Tables</vt:lpstr>
      <vt:lpstr>Linear models</vt:lpstr>
      <vt:lpstr>A linear regression function for the CPU performance data</vt:lpstr>
      <vt:lpstr>Linear models for classification</vt:lpstr>
      <vt:lpstr>Separating setosas from versicolors</vt:lpstr>
      <vt:lpstr>Trees</vt:lpstr>
      <vt:lpstr>Nominal and numeric attributes</vt:lpstr>
      <vt:lpstr>Missing values</vt:lpstr>
      <vt:lpstr>Trees for numeric prediction</vt:lpstr>
      <vt:lpstr>Linear regression for the CPU data</vt:lpstr>
      <vt:lpstr>Regression tree for the CPU data</vt:lpstr>
      <vt:lpstr>Model tree for the CPU data</vt:lpstr>
      <vt:lpstr>Classification rules</vt:lpstr>
      <vt:lpstr>From trees to rules</vt:lpstr>
      <vt:lpstr>From rules to trees</vt:lpstr>
      <vt:lpstr>A tree for a simple disjunction</vt:lpstr>
      <vt:lpstr>The exclusive-or problem</vt:lpstr>
      <vt:lpstr>A tree with a replicated subtree</vt:lpstr>
      <vt:lpstr>“Nuggets” of knowledge</vt:lpstr>
      <vt:lpstr>Interpreting rules</vt:lpstr>
      <vt:lpstr>Special case: boolean class</vt:lpstr>
      <vt:lpstr>Association rules</vt:lpstr>
      <vt:lpstr>Support and confidence of a rule</vt:lpstr>
      <vt:lpstr>Interpreting association rules</vt:lpstr>
      <vt:lpstr>Rules with exceptions</vt:lpstr>
      <vt:lpstr>A more complex example</vt:lpstr>
      <vt:lpstr>Advantages of using exceptions</vt:lpstr>
      <vt:lpstr>More on exceptions</vt:lpstr>
      <vt:lpstr>Rules involving relations</vt:lpstr>
      <vt:lpstr>The shapes problem</vt:lpstr>
      <vt:lpstr>A propositional solution</vt:lpstr>
      <vt:lpstr>A relational solution</vt:lpstr>
      <vt:lpstr>Rules with variables</vt:lpstr>
      <vt:lpstr>Inductive logic programming</vt:lpstr>
      <vt:lpstr>Instance-based representation</vt:lpstr>
      <vt:lpstr>The distance function</vt:lpstr>
      <vt:lpstr>Learning prototypes</vt:lpstr>
      <vt:lpstr>Rectangular generalizations</vt:lpstr>
      <vt:lpstr>Representing clusters I</vt:lpstr>
      <vt:lpstr>Representing clusters 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Eibe Frank</dc:creator>
  <cp:lastModifiedBy>khaled</cp:lastModifiedBy>
  <cp:revision>29</cp:revision>
  <cp:lastPrinted>1601-01-01T00:00:00Z</cp:lastPrinted>
  <dcterms:created xsi:type="dcterms:W3CDTF">2006-02-23T17:30:17Z</dcterms:created>
  <dcterms:modified xsi:type="dcterms:W3CDTF">2015-08-27T00:04:00Z</dcterms:modified>
</cp:coreProperties>
</file>