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1"/>
  </p:notesMasterIdLst>
  <p:handoutMasterIdLst>
    <p:handoutMasterId r:id="rId7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96C242EB-2C6F-4CED-BD6D-43218DD4D829}" type="datetimeFigureOut">
              <a:t>12/19/2013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505F3E4E-2203-4045-9AC5-8F8C9C4B807B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FE2ED505-2D6C-443F-8567-472D865C1E9C}" type="datetimeFigureOut">
              <a:t>12/19/2013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7A7F77CD-2EB8-4F0A-B109-4B6757AD492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3880" y="71892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080" y="455508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CD8E5AF-5BFB-4080-9727-A5EF85DA9461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C245D99-DDF2-49B6-9970-49A6B15D634B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575" y="-179388"/>
            <a:ext cx="2073275" cy="68389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-179388"/>
            <a:ext cx="6069012" cy="68389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3DA8A14-84A7-4E85-A3FD-89424E93A10E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713C8FD-5E7A-4890-B814-990D931421C0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9A7E3EB-4A4C-4F80-A0EB-4B01CD21DED6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079500"/>
            <a:ext cx="4038600" cy="5580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079500"/>
            <a:ext cx="4038600" cy="5580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79B74C8-9881-4400-8B9D-5BC3BFCF8F27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9919D55-03D0-4A38-9C8E-A80CB8E29DAF}" type="slidenum"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D4BD6B-F689-4B79-AACF-6CB0EF541D4B}" type="slidenum"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A77185-A386-4372-9872-53D49DD9C4C5}" type="slidenum"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E1D0C68-B496-472F-8ED1-9F0EB3E568F9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7D3B8BB-8456-4C4F-9492-427D6F0B1B89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2152080" y="-180000"/>
            <a:ext cx="6553799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10760" y="1080000"/>
            <a:ext cx="8229240" cy="55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8"/>
            <a:r>
              <a:rPr lang="en-US"/>
              <a:t>Ninth Outline Level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620000" cy="792360"/>
          </a:xfrm>
          <a:prstGeom prst="rect">
            <a:avLst/>
          </a:prstGeom>
          <a:solidFill>
            <a:srgbClr val="FFFF99"/>
          </a:solidFill>
          <a:ln>
            <a:noFill/>
          </a:ln>
        </p:spPr>
      </p:pic>
      <p:sp>
        <p:nvSpPr>
          <p:cNvPr id="5" name="Straight Connector 4"/>
          <p:cNvSpPr/>
          <p:nvPr/>
        </p:nvSpPr>
        <p:spPr>
          <a:xfrm>
            <a:off x="0" y="79200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0" y="658692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0" y="0"/>
            <a:ext cx="9144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7959600" y="6617880"/>
            <a:ext cx="1126080" cy="240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217A39EF-0F87-4635-A438-EC03D6FEC649}" type="slidenum">
              <a:t>‹#›</a:t>
            </a:fld>
            <a:endParaRPr lang="en-US"/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xfrm>
            <a:off x="1440000" y="6617880"/>
            <a:ext cx="6300000" cy="240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Utopia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Date Placeholder 9"/>
          <p:cNvSpPr txBox="1">
            <a:spLocks noGrp="1"/>
          </p:cNvSpPr>
          <p:nvPr>
            <p:ph type="dt" sz="half" idx="2"/>
          </p:nvPr>
        </p:nvSpPr>
        <p:spPr>
          <a:xfrm>
            <a:off x="180000" y="6627240"/>
            <a:ext cx="1080000" cy="230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Utopia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Straight Connector 10"/>
          <p:cNvSpPr/>
          <p:nvPr/>
        </p:nvSpPr>
        <p:spPr>
          <a:xfrm>
            <a:off x="0" y="685800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baseline="0">
          <a:ln>
            <a:noFill/>
          </a:ln>
          <a:solidFill>
            <a:srgbClr val="3DEB3D"/>
          </a:solidFill>
          <a:latin typeface="Utopia" pitchFamily="34"/>
          <a:ea typeface="Gothic" pitchFamily="2"/>
          <a:cs typeface="Lucidasans" pitchFamily="2"/>
        </a:defRPr>
      </a:lvl1pPr>
    </p:titleStyle>
    <p:bodyStyle>
      <a:lvl1pPr marL="0" marR="0" lvl="0" indent="0" rtl="0">
        <a:buClr>
          <a:srgbClr val="008000"/>
        </a:buClr>
        <a:buSzPct val="40000"/>
        <a:buFont typeface="StarSymbol"/>
        <a:buChar char="●"/>
        <a:defRPr lang="en-US"/>
      </a:lvl1pPr>
      <a:lvl2pPr marL="0" marR="0" lvl="1" indent="0" rtl="0">
        <a:buClr>
          <a:srgbClr val="008000"/>
        </a:buClr>
        <a:buSzPct val="60000"/>
        <a:buFont typeface="Symbol"/>
        <a:buChar char=""/>
        <a:defRPr lang="en-US"/>
      </a:lvl2pPr>
      <a:lvl3pPr marL="0" marR="0" lvl="2" indent="0" rtl="0">
        <a:buClr>
          <a:srgbClr val="008000"/>
        </a:buClr>
        <a:buSzPct val="45000"/>
        <a:buFont typeface="StarSymbol"/>
        <a:buChar char="●"/>
        <a:defRPr lang="en-US"/>
      </a:lvl3pPr>
      <a:lvl4pPr marL="0" marR="0" lvl="3" indent="0" rtl="0">
        <a:buClr>
          <a:srgbClr val="008000"/>
        </a:buClr>
        <a:buSzPct val="45000"/>
        <a:buFont typeface="StarSymbol"/>
        <a:buChar char="●"/>
        <a:defRPr lang="en-US"/>
      </a:lvl4pPr>
      <a:lvl5pPr marL="0" marR="0" lvl="4" indent="0" rtl="0">
        <a:buClr>
          <a:srgbClr val="008000"/>
        </a:buClr>
        <a:buSzPct val="45000"/>
        <a:buFont typeface="StarSymbol"/>
        <a:buChar char="●"/>
        <a:defRPr lang="en-US"/>
      </a:lvl5pPr>
      <a:lvl6pPr marL="0" marR="0" lvl="5" indent="0" rtl="0">
        <a:buClr>
          <a:srgbClr val="008000"/>
        </a:buClr>
        <a:buSzPct val="45000"/>
        <a:buFont typeface="StarSymbol"/>
        <a:buChar char="●"/>
        <a:defRPr lang="en-US"/>
      </a:lvl6pPr>
      <a:lvl7pPr marL="0" marR="0" lvl="6" indent="0" rtl="0">
        <a:buClr>
          <a:srgbClr val="008000"/>
        </a:buClr>
        <a:buSzPct val="45000"/>
        <a:buFont typeface="StarSymbol"/>
        <a:buChar char="●"/>
        <a:defRPr lang="en-US"/>
      </a:lvl7pPr>
      <a:lvl8pPr marL="0" marR="0" lvl="7" indent="0" rtl="0">
        <a:buClr>
          <a:srgbClr val="008000"/>
        </a:buClr>
        <a:buSzPct val="45000"/>
        <a:buFont typeface="StarSymbol"/>
        <a:buChar char="●"/>
        <a:defRPr lang="en-US"/>
      </a:lvl8pPr>
      <a:lvl9pPr marL="0" marR="0" lvl="8" indent="0" rtl="0">
        <a:buClr>
          <a:srgbClr val="000000"/>
        </a:buClr>
        <a:buSzPct val="45000"/>
        <a:buFont typeface="StarSymbol"/>
        <a:buChar char="●"/>
        <a:defRPr lang="en-US"/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57200" marR="0" lvl="0" indent="-457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Wingdings" pitchFamily="2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defPPr>
            <a:lvl1pPr marL="457200" marR="0" lvl="0" indent="-457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Wingdings" pitchFamily="2"/>
              <a:buChar char="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1pPr>
            <a:lvl2pPr marL="1028520" marR="0" lvl="1" indent="-45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Wingdings" pitchFamily="2"/>
              <a:buChar char="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Wingdings" pitchFamily="2"/>
              <a:buChar char="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ahoma" pitchFamily="34"/>
              <a:buChar char="•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ZapfDingbats" pitchFamily="82"/>
              <a:buChar char="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ZapfDingbats" pitchFamily="82"/>
              <a:buChar char="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ZapfDingbats" pitchFamily="82"/>
              <a:buChar char="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ZapfDingbats" pitchFamily="82"/>
              <a:buChar char="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baseline="0">
          <a:ln>
            <a:noFill/>
          </a:ln>
          <a:solidFill>
            <a:srgbClr val="008000"/>
          </a:solidFill>
          <a:latin typeface="Arial Black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457200" algn="l"/>
          <a:tab pos="1371599" algn="l"/>
          <a:tab pos="2286000" algn="l"/>
          <a:tab pos="3200400" algn="l"/>
          <a:tab pos="4114800" algn="l"/>
          <a:tab pos="5029200" algn="l"/>
          <a:tab pos="5943600" algn="l"/>
          <a:tab pos="6858000" algn="l"/>
          <a:tab pos="7772400" algn="l"/>
          <a:tab pos="8686800" algn="l"/>
          <a:tab pos="9601200" algn="l"/>
        </a:tabLst>
        <a:defRPr lang="en-US" sz="3200" b="0" i="0" u="none" strike="noStrike" baseline="0">
          <a:ln>
            <a:noFill/>
          </a:ln>
          <a:solidFill>
            <a:srgbClr val="008000"/>
          </a:solidFill>
          <a:latin typeface="Tahoma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360" y="990360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5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800" b="0" i="0" u="none" strike="noStrike" baseline="0">
              <a:ln>
                <a:noFill/>
              </a:ln>
              <a:solidFill>
                <a:srgbClr val="FFFF99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>
              <a:ln>
                <a:noFill/>
              </a:ln>
              <a:solidFill>
                <a:srgbClr val="3DEB3D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5 of </a:t>
            </a:r>
            <a:r>
              <a:rPr lang="en-AU" sz="22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Frank and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M. A. Hall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fidence interv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6F3D99F-7D0E-42CF-9194-0AA848F5CE2E}" type="slidenum">
              <a:t>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3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Confidence intervals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587600"/>
            <a:ext cx="846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We can say: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lies within a certain specified interval with a certain specified confidence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Example: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S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=750 successes in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N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=1000 trials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Estimated success rate: 75%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How close is this to true success rate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?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Answer: with 80% confidence 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Symbol" pitchFamily="2"/>
                <a:cs typeface="Symbol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Symbol" pitchFamily="2"/>
                <a:cs typeface="Symbol" pitchFamily="2"/>
              </a:rPr>
              <a:t>in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[73.2,76.7]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Another example: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S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=75 and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N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=100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Estimated success rate: 75%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With 80% confidence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p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Symbol" pitchFamily="2"/>
                <a:cs typeface="Symbol" pitchFamily="2"/>
              </a:rPr>
              <a:t> 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Symbol" pitchFamily="2"/>
                <a:cs typeface="Symbol" pitchFamily="2"/>
              </a:rPr>
              <a:t>in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[69.1,80.1]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ean and vari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17AE991-E3C6-4BD7-8FCF-6AEB8EB58A46}" type="slidenum">
              <a:t>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Mean and variance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080000"/>
            <a:ext cx="7920000" cy="4917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Mean and variance for a Bernoulli trial: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p, p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(1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ahoma" pitchFamily="2"/>
                <a:cs typeface="Tahoma" pitchFamily="2"/>
              </a:rPr>
              <a:t>–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)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Expected success rate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f=S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/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N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Mean and variance for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f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: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p, p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(1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ahoma" pitchFamily="2"/>
                <a:cs typeface="Tahoma" pitchFamily="2"/>
              </a:rPr>
              <a:t>–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)/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N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For large enough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N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,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f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 follows a Normal distribution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c% confidence interval [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ahoma" pitchFamily="2"/>
                <a:cs typeface="Tahoma" pitchFamily="2"/>
              </a:rPr>
              <a:t>–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z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Symbol" pitchFamily="2"/>
                <a:cs typeface="Symbol" pitchFamily="2"/>
              </a:rPr>
              <a:t>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Symbol" pitchFamily="2"/>
                <a:cs typeface="Symbol" pitchFamily="2"/>
              </a:rPr>
              <a:t>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X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Symbol" pitchFamily="2"/>
                <a:cs typeface="Symbol" pitchFamily="2"/>
              </a:rPr>
              <a:t>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z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] for random variable with 0 mean is given by: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With a symmetric distribution: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fidence lim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B494DA4-518E-4CCA-BACB-CE1C399A48B8}" type="slidenum">
              <a:t>12</a:t>
            </a:fld>
            <a:endParaRPr lang="en-US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Confidence limits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143000"/>
            <a:ext cx="7543799" cy="4893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Confidence limits for the normal distribution with 0 mean and a variance of 1:</a:t>
            </a: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Thus:</a:t>
            </a: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To use this we have to reduce our random variable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to have 0 mean and unit variance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57800" y="1600200"/>
            <a:ext cx="1905120" cy="2728800"/>
            <a:chOff x="5257800" y="1600200"/>
            <a:chExt cx="1905120" cy="2728800"/>
          </a:xfrm>
        </p:grpSpPr>
        <p:sp>
          <p:nvSpPr>
            <p:cNvPr id="5" name="Freeform 4"/>
            <p:cNvSpPr/>
            <p:nvPr/>
          </p:nvSpPr>
          <p:spPr>
            <a:xfrm>
              <a:off x="6248520" y="3994200"/>
              <a:ext cx="914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0.25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257800" y="3994200"/>
              <a:ext cx="9907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40%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248520" y="3659040"/>
              <a:ext cx="914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0.84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257800" y="3659040"/>
              <a:ext cx="99071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20%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248520" y="3324239"/>
              <a:ext cx="914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1.28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5257800" y="3324239"/>
              <a:ext cx="9907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10%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248520" y="2989080"/>
              <a:ext cx="914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1.65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257800" y="2989080"/>
              <a:ext cx="99071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5%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6248520" y="2654280"/>
              <a:ext cx="914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2.33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248520" y="2270160"/>
              <a:ext cx="914400" cy="384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2.58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248520" y="1935000"/>
              <a:ext cx="9144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3.09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248520" y="1600200"/>
              <a:ext cx="9144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z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257800" y="2654280"/>
              <a:ext cx="9907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1%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257800" y="2270160"/>
              <a:ext cx="990719" cy="384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0.5%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257800" y="1935000"/>
              <a:ext cx="99071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0.1%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257800" y="1600200"/>
              <a:ext cx="9907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Pr[</a:t>
              </a: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X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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</a:t>
              </a: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z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]</a:t>
              </a: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5257800" y="1600200"/>
              <a:ext cx="1905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5257800" y="1935000"/>
              <a:ext cx="1905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5257800" y="4329000"/>
              <a:ext cx="1905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5257800" y="1600200"/>
              <a:ext cx="0" cy="27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7162920" y="1600200"/>
              <a:ext cx="0" cy="27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6248520" y="1600200"/>
              <a:ext cx="0" cy="27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27" name="Straight Connector 26"/>
          <p:cNvSpPr/>
          <p:nvPr/>
        </p:nvSpPr>
        <p:spPr>
          <a:xfrm>
            <a:off x="1066680" y="4076640"/>
            <a:ext cx="381024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2971800" y="2209680"/>
            <a:ext cx="0" cy="194328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3301920" y="4000680"/>
            <a:ext cx="0" cy="15228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3543480" y="4000680"/>
            <a:ext cx="0" cy="15228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" name="Straight Connector 30"/>
          <p:cNvSpPr/>
          <p:nvPr/>
        </p:nvSpPr>
        <p:spPr>
          <a:xfrm>
            <a:off x="2641680" y="4000680"/>
            <a:ext cx="0" cy="15228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438280" y="4114800"/>
            <a:ext cx="16002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90000"/>
              </a:lnSpc>
              <a:spcBef>
                <a:spcPts val="298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18"/>
                <a:ea typeface="Tahoma" pitchFamily="2"/>
                <a:cs typeface="Tahoma" pitchFamily="2"/>
              </a:rPr>
              <a:t>–</a:t>
            </a:r>
            <a:r>
              <a:rPr lang="en-US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ahoma" pitchFamily="18"/>
                <a:ea typeface="Gothic" pitchFamily="2"/>
                <a:cs typeface="Lucidasans" pitchFamily="2"/>
              </a:rPr>
              <a:t>1     0     1   1.65</a:t>
            </a:r>
          </a:p>
        </p:txBody>
      </p:sp>
      <p:sp>
        <p:nvSpPr>
          <p:cNvPr id="33" name="Straight Connector 32"/>
          <p:cNvSpPr/>
          <p:nvPr/>
        </p:nvSpPr>
        <p:spPr>
          <a:xfrm>
            <a:off x="3301920" y="2590919"/>
            <a:ext cx="0" cy="156204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2641680" y="2590919"/>
            <a:ext cx="0" cy="156204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221840" y="1928879"/>
            <a:ext cx="3809520" cy="22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ransforming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74A5635-AA7B-4653-A7DF-6ED92B9956D5}" type="slidenum">
              <a:t>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Transforming </a:t>
            </a:r>
            <a:r>
              <a:rPr lang="en-US" i="1"/>
              <a:t>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587600"/>
            <a:ext cx="810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Transformed value for 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 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:</a:t>
            </a:r>
            <a:b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(i.e. subtract the mean and divide by the </a:t>
            </a:r>
            <a:r>
              <a:rPr lang="en-US" sz="22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standard deviation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)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endParaRPr lang="en-US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Resulting equation: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Solving for 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 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A27601-8164-4FF3-BB4E-8A32C8FA4883}" type="slidenum">
              <a:t>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587600"/>
            <a:ext cx="7917840" cy="46544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f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 75%,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N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 1000,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c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 80% (so that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z =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1.28):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f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 75%,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N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 100,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c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 80% (so that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z =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1.28):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Note that normal distribution assumption is only valid for large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N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(i.e.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N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&gt; 100)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f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 75%,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N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 10,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c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 80% (so that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z =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1.28):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/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(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should be taken with a grain of salt)</a:t>
            </a:r>
            <a:b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endParaRPr lang="en-US" sz="20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Holdout est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F280384-BE4C-4C92-8A25-A077454A195C}" type="slidenum">
              <a:t>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Holdout estimation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371599"/>
            <a:ext cx="81468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What to do if the amount of data is limited?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holdout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method reserves a certain amount for testing and uses the remainder for training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Usually: one third for testing, the rest for training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Problem: the samples might not be representative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Example: class might be missing in the test data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Advanced version uses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stratification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Ensures that each class is represented with approximately equal proportions in both subsets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peated holdout meth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0F38BD-04FC-42E6-9EDD-421305E48653}" type="slidenum">
              <a:t>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Repeated holdout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371599"/>
            <a:ext cx="882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Holdout estimate can be made more reliable by repeating the process with different subsamples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 each iteration, a certain proportion is randomly selected for training (possibly with stratificiation)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error rates on the different iterations are averaged to yield an overall error rate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This is called the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repeated holdout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method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Still not optimum: the different test sets overlap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Can we prevent overlapping?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ross-valid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3A2F43F-17CE-4EFB-BD50-031E9972D92D}" type="slidenum">
              <a:t>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Cross-validation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080" y="1447919"/>
            <a:ext cx="77724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Cross-validation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avoids overlapping test sets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First step: split data into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k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subsets of equal size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Second step: use each subset in turn for testing, the remainder for training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Called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k-fold cross-validation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Often the subsets are stratified before the cross-validation is performed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error estimates are averaged to yield an overall error estimate</a:t>
            </a: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re on cross-valid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C42778E-41E6-4F21-9AC0-855BC9FEC839}" type="slidenum">
              <a:t>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More on cross-validation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447919"/>
            <a:ext cx="8820000" cy="4294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Standard method for evaluation: stratified ten-fold cross-validation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Why ten?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Extensive experiments have shown that this is the best choice to get an accurate estimate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There is also some theoretical evidence for this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Stratification reduces the estimate’s variance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Even better: repeated stratified cross-validation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E.g. ten-fold cross-validation is repeated ten times and results are averaged (reduces the variance)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eave-One-Out cross-valid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F47BBC-E2B5-4E60-9C45-BC7AE6DF631F}" type="slidenum">
              <a:t>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36200" y="-6336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Leave-One-Out cross-validation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82320"/>
            <a:ext cx="882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Leave-One-Out:</a:t>
            </a:r>
            <a:b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 particular form of cross-validation: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Set number of folds to number of training instances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I.e., for 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training instances, build classifier 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times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Makes best use of the data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Involves no random subsampling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Very computationally expensive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(exception: NN)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redibility: Evaluating what’s been lear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F44966-C202-4CF5-88C7-162B6C436C64}" type="slidenum">
              <a:t>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3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Credibility: </a:t>
            </a:r>
            <a:r>
              <a:rPr lang="en-NZ" sz="2400"/>
              <a:t>Evaluating what’s been learned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676519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Issues: training, testing, tuning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Predicting performance: confidence limits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Holdout, cross-validation, bootstrap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Comparing schemes: the t-test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Predicting probabilities: loss functions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Cost-sensitive measures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Evaluating numeric prediction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Minimum Description Length principle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eave-One-Out-CV and strat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FA126B9-46E7-4B72-8772-A17D089CA415}" type="slidenum">
              <a:t>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/>
              <a:t>Leave-One-Out-CV and stratification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5080" y="1198080"/>
            <a:ext cx="7543799" cy="4565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Disadvantage of Leave-One-Out-CV: stratification is not possible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It 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guarantees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a non-stratified sample because there is only one instance in the test set!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Extreme example: random dataset split equally into  two classes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Best inducer predicts majority class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50% accuracy on fresh data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Leave-One-Out-CV estimate is 100% error!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bootstr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72AE40C-2D88-415B-8918-1D5D28FCB0D4}" type="slidenum">
              <a:t>21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bootstrap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15119"/>
            <a:ext cx="9000000" cy="4810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CV uses sampling </a:t>
            </a:r>
            <a:r>
              <a:rPr lang="en-US" sz="32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without replacement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same instance, once selected, can not be selected again for a particular training/test 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</a:t>
            </a:r>
            <a:r>
              <a:rPr lang="en-US" sz="32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bootstrap</a:t>
            </a: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uses sampling </a:t>
            </a:r>
            <a:r>
              <a:rPr lang="en-US" sz="32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with replacement</a:t>
            </a: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to form the training set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Sample a dataset of 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 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instances 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times 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with replacement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to form a new dataset of 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instances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Use this data as the training set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Use the instances from the original</a:t>
            </a:r>
            <a:b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dataset that don’t occur in the new</a:t>
            </a:r>
            <a:b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training set for testing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994439" y="3809880"/>
            <a:ext cx="1825560" cy="249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0.632 bootstr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593118-3155-40D6-9D94-32C92B2D0C5A}" type="slidenum">
              <a:t>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0.632 bootstrap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6200" y="144000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Also called the </a:t>
            </a:r>
            <a:r>
              <a:rPr lang="en-US" sz="3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0.632 bootstrap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 particular instance has a probability of 1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Tahoma" pitchFamily="2"/>
                <a:cs typeface="Tahoma" pitchFamily="2"/>
              </a:rPr>
              <a:t>–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1/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of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not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being picked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Thus its probability of ending up in the test data is:</a:t>
            </a:r>
          </a:p>
          <a:p>
            <a:pPr marL="848519" marR="0" lvl="0" indent="-277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848519" marR="0" lvl="0" indent="-277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This means the training data will contain approximately 63.2% of the instances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stimating error with the bootstr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A573F9B-D74C-4BC1-ADD6-BD2FE70CF927}" type="slidenum">
              <a:t>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3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/>
              <a:t>Estimating error with the bootstrap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0960" y="1116000"/>
            <a:ext cx="7543799" cy="4943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error estimate on the test data will be very pessimistic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Trained on just ~63% of the instances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Therefore, combine it with the resubstitution error: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resubstitution error gets less weight than the error on the test data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Repeat process several times with different replacement samples; average the results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re on the bootstr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DE901C6-DF2A-4A33-843B-EF433468B99F}" type="slidenum">
              <a:t>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36200" y="101520"/>
            <a:ext cx="7543799" cy="978480"/>
          </a:xfrm>
        </p:spPr>
        <p:txBody>
          <a:bodyPr wrap="square" lIns="90360" tIns="44280" rIns="90360" bIns="44280" anchor="t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More on the bootstrap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304640"/>
            <a:ext cx="7917840" cy="4857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Probably the best way of estimating performance for very small datasets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However, it has some problems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Consider the random dataset from above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 perfect memorizer will achieve</a:t>
            </a:r>
            <a:b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 0% resubstitution error and</a:t>
            </a:r>
            <a:b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 ~50% error on test data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Bootstrap estimate for this classifier:</a:t>
            </a:r>
            <a:b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endParaRPr lang="en-US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848519" marR="0" lvl="0" indent="-277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True expected error: 50%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mparing data mining sche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DB61258-C555-461F-B739-D95CAAD85A15}" type="slidenum">
              <a:t>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Comparing data mining schemes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846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Frequent question: which of two learning schemes performs better?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Note: this is domain dependent!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Obvious way: compare 10-fold CV estimates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Generally sufficient in applications (we don't loose if the chosen method is not truly better)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However, what about machine learning research?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Need to show convincingly that a particular method works better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EFD03A0-8C08-4C3E-850C-D7ADEFBF56B6}" type="slidenum">
              <a:t>26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Comparing schemes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965160"/>
            <a:ext cx="8820000" cy="5580360"/>
          </a:xfrm>
        </p:spPr>
        <p:txBody>
          <a:bodyPr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 sz="2600"/>
              <a:t>Want to show that scheme A is better than scheme B in a particular domain</a:t>
            </a:r>
          </a:p>
          <a:p>
            <a:pPr marL="0" lvl="1" indent="0"/>
            <a:r>
              <a:rPr lang="en-US" sz="2600"/>
              <a:t>For a given amount of training data</a:t>
            </a:r>
          </a:p>
          <a:p>
            <a:pPr marL="0" lvl="1" indent="0"/>
            <a:r>
              <a:rPr lang="en-US" sz="2600"/>
              <a:t>On average, across all possible training sets</a:t>
            </a:r>
          </a:p>
          <a:p>
            <a:pPr marL="0" lvl="0" indent="0"/>
            <a:r>
              <a:rPr lang="en-US" sz="2600"/>
              <a:t>Let's assume we have an infinite amount of data from the domain:</a:t>
            </a:r>
          </a:p>
          <a:p>
            <a:pPr marL="0" lvl="1" indent="0"/>
            <a:r>
              <a:rPr lang="en-US" sz="2600"/>
              <a:t>Sample infinitely many dataset of specified size</a:t>
            </a:r>
          </a:p>
          <a:p>
            <a:pPr marL="0" lvl="1" indent="0"/>
            <a:r>
              <a:rPr lang="en-US" sz="2600"/>
              <a:t>Obtain cross-validation estimate on each dataset for each scheme</a:t>
            </a:r>
          </a:p>
          <a:p>
            <a:pPr marL="0" lvl="1" indent="0"/>
            <a:r>
              <a:rPr lang="en-US" sz="2600"/>
              <a:t>Check if mean accuracy for scheme A is better than mean accuracy for scheme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ired t-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E9385FC-C11F-43CD-9148-6C88FD7CAD34}" type="slidenum">
              <a:t>27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Paired t-test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240" y="804959"/>
            <a:ext cx="8640000" cy="3344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 practice we have limited data and a limited number of estimates for computing the mean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Student’s t-test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tells whether the means of two samples are significantly different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 our case the samples are cross-validation estimates for different datasets from the domain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Use a 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paired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t-test because the individual samples are paired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same CV is applied twice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380000" y="4320000"/>
            <a:ext cx="1764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180000" y="5040000"/>
            <a:ext cx="7020000" cy="1208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William Gosset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66348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600" b="1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Born:	1876 in Canterbury; Died:  1937 in Beaconsfield, England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600" b="1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Obtained a post as a chemist in the Guinness brewery in Dublin in 1899. Invented the t-test to handle small samples for quality control in brewing. Wrote under the name "Student".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1600" b="1" i="0" u="none" strike="noStrike" baseline="0">
              <a:ln>
                <a:noFill/>
              </a:ln>
              <a:solidFill>
                <a:srgbClr val="00DCFF"/>
              </a:solidFill>
              <a:latin typeface="Times New Roman" pitchFamily="18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1600" b="1" i="0" u="none" strike="noStrike" baseline="0">
              <a:ln>
                <a:noFill/>
              </a:ln>
              <a:solidFill>
                <a:srgbClr val="00DCFF"/>
              </a:solidFill>
              <a:latin typeface="Times New Roman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stribution of the me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A6CCBC0-2F2C-4CF4-9E86-B321640DD467}" type="slidenum">
              <a:t>28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Distribution of the means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5320" y="1058400"/>
            <a:ext cx="7924680" cy="5258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x</a:t>
            </a:r>
            <a:r>
              <a:rPr lang="en-US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1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x</a:t>
            </a:r>
            <a:r>
              <a:rPr lang="en-US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2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… x</a:t>
            </a:r>
            <a:r>
              <a:rPr lang="en-US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k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and 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y</a:t>
            </a:r>
            <a:r>
              <a:rPr lang="en-US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1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y</a:t>
            </a:r>
            <a:r>
              <a:rPr lang="en-US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2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… y</a:t>
            </a:r>
            <a:r>
              <a:rPr lang="en-US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k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are the 2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k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samples for the 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k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different datasets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m</a:t>
            </a:r>
            <a:r>
              <a:rPr lang="en-US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x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and 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m</a:t>
            </a:r>
            <a:r>
              <a:rPr lang="en-US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y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are the means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With enough samples, the mean of a set of independent samples is normally distributed</a:t>
            </a:r>
            <a:b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endParaRPr lang="en-US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Estimated variances of the means are </a:t>
            </a:r>
            <a:b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Symbol" pitchFamily="2"/>
                <a:cs typeface="Symbol" pitchFamily="2"/>
              </a:rPr>
              <a:t>s</a:t>
            </a:r>
            <a:r>
              <a:rPr lang="en-US" sz="2600" b="0" i="0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x</a:t>
            </a:r>
            <a:r>
              <a:rPr lang="en-US" sz="2600" b="0" i="0" u="none" strike="noStrike" baseline="30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2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/k and 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Symbol" pitchFamily="2"/>
                <a:cs typeface="Symbol" pitchFamily="2"/>
              </a:rPr>
              <a:t>s</a:t>
            </a:r>
            <a:r>
              <a:rPr lang="en-US" sz="2600" b="0" i="0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y</a:t>
            </a:r>
            <a:r>
              <a:rPr lang="en-US" sz="2600" b="0" i="0" u="none" strike="noStrike" baseline="30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2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/k </a:t>
            </a:r>
            <a:b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endParaRPr lang="en-US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If 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Symbol" pitchFamily="2"/>
                <a:cs typeface="Symbol" pitchFamily="2"/>
              </a:rPr>
              <a:t>m</a:t>
            </a:r>
            <a:r>
              <a:rPr lang="en-NZ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x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and 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Symbol" pitchFamily="2"/>
                <a:cs typeface="Symbol" pitchFamily="2"/>
              </a:rPr>
              <a:t>m</a:t>
            </a:r>
            <a:r>
              <a:rPr lang="en-NZ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y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are the true means then</a:t>
            </a:r>
            <a:b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/>
            </a:r>
            <a:b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are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approximately 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normally distributed with</a:t>
            </a:r>
            <a:b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mean 0, variance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udent’s dis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156AAFB-3BC6-403F-A07E-3748DA599B45}" type="slidenum">
              <a:t>29</a:t>
            </a:fld>
            <a:endParaRPr lang="en-US"/>
          </a:p>
        </p:txBody>
      </p:sp>
      <p:sp>
        <p:nvSpPr>
          <p:cNvPr id="5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Student’s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080000"/>
            <a:ext cx="882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With small samples (</a:t>
            </a:r>
            <a:r>
              <a:rPr lang="en-NZ" sz="32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k </a:t>
            </a:r>
            <a: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&lt; 100) the mean follows </a:t>
            </a:r>
            <a:r>
              <a:rPr lang="en-NZ" sz="32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Student’s distribution with k</a:t>
            </a:r>
            <a:r>
              <a:rPr lang="en-NZ" sz="32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Tahoma" pitchFamily="2"/>
                <a:cs typeface="Tahoma" pitchFamily="2"/>
              </a:rPr>
              <a:t>–</a:t>
            </a:r>
            <a: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1</a:t>
            </a:r>
            <a:r>
              <a:rPr lang="en-NZ" sz="32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degrees of freedom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Confidence limits: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60000" y="3960000"/>
            <a:ext cx="2160000" cy="2344680"/>
            <a:chOff x="2160000" y="3960000"/>
            <a:chExt cx="2160000" cy="2344680"/>
          </a:xfrm>
        </p:grpSpPr>
        <p:sp>
          <p:nvSpPr>
            <p:cNvPr id="5" name="Freeform 4"/>
            <p:cNvSpPr/>
            <p:nvPr/>
          </p:nvSpPr>
          <p:spPr>
            <a:xfrm>
              <a:off x="3283199" y="5969879"/>
              <a:ext cx="1036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0.88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2160000" y="5969879"/>
              <a:ext cx="1123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20%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283199" y="5635080"/>
              <a:ext cx="1036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1.38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160000" y="5635080"/>
              <a:ext cx="1123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10%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283199" y="5299920"/>
              <a:ext cx="1036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1.83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160000" y="5299920"/>
              <a:ext cx="1123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5%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283199" y="4965120"/>
              <a:ext cx="1036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2.82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283199" y="4629960"/>
              <a:ext cx="1036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3.25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83199" y="4295160"/>
              <a:ext cx="1036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4.30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3283199" y="3960000"/>
              <a:ext cx="1036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z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160000" y="4965120"/>
              <a:ext cx="1123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1%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0000" y="4629960"/>
              <a:ext cx="1123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0.5%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160000" y="4295160"/>
              <a:ext cx="1123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0.1%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160000" y="3960000"/>
              <a:ext cx="1123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Pr[</a:t>
              </a: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X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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</a:t>
              </a: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z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]</a:t>
              </a: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2160000" y="3960000"/>
              <a:ext cx="21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2160000" y="4295160"/>
              <a:ext cx="21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2160000" y="6304680"/>
              <a:ext cx="21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2160000" y="396000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4320000" y="396000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3283199" y="396000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940000" y="3955320"/>
            <a:ext cx="2160000" cy="2344680"/>
            <a:chOff x="5940000" y="3955320"/>
            <a:chExt cx="2160000" cy="2344680"/>
          </a:xfrm>
        </p:grpSpPr>
        <p:sp>
          <p:nvSpPr>
            <p:cNvPr id="26" name="Freeform 25"/>
            <p:cNvSpPr/>
            <p:nvPr/>
          </p:nvSpPr>
          <p:spPr>
            <a:xfrm>
              <a:off x="7063200" y="5965200"/>
              <a:ext cx="1036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0.84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940000" y="5965200"/>
              <a:ext cx="1123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20%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063200" y="5630400"/>
              <a:ext cx="1036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1.28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940000" y="5630400"/>
              <a:ext cx="1123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10%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063200" y="5295240"/>
              <a:ext cx="1036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1.65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940000" y="5295240"/>
              <a:ext cx="1123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5%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7063200" y="4960440"/>
              <a:ext cx="1036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2.33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7063200" y="4625280"/>
              <a:ext cx="1036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2.58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063200" y="4290480"/>
              <a:ext cx="10368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3.09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7063200" y="3955320"/>
              <a:ext cx="10368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z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940000" y="4960440"/>
              <a:ext cx="1123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1%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5940000" y="4625280"/>
              <a:ext cx="1123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0.5%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940000" y="4290480"/>
              <a:ext cx="1123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0.1%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5940000" y="3955320"/>
              <a:ext cx="1123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Pr[</a:t>
              </a: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X 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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</a:t>
              </a: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z</a:t>
              </a: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]</a:t>
              </a: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5940000" y="3955320"/>
              <a:ext cx="21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>
              <a:off x="5940000" y="4290480"/>
              <a:ext cx="21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5940000" y="6300000"/>
              <a:ext cx="21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5940000" y="395532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100000" y="395532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7063200" y="395532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46" name="Freeform 45"/>
          <p:cNvSpPr/>
          <p:nvPr/>
        </p:nvSpPr>
        <p:spPr>
          <a:xfrm>
            <a:off x="1980000" y="3240000"/>
            <a:ext cx="6840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457200" marR="0" lvl="0" indent="-45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NZ" sz="2000" b="1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9 degrees of freedom                        normal distribution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840" y="4500000"/>
            <a:ext cx="1698480" cy="11098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Assuming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we have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10 estimates</a:t>
            </a:r>
          </a:p>
        </p:txBody>
      </p:sp>
      <p:sp>
        <p:nvSpPr>
          <p:cNvPr id="48" name="Straight Connector 47"/>
          <p:cNvSpPr/>
          <p:nvPr/>
        </p:nvSpPr>
        <p:spPr>
          <a:xfrm flipV="1">
            <a:off x="1080000" y="3600000"/>
            <a:ext cx="900000" cy="720000"/>
          </a:xfrm>
          <a:prstGeom prst="line">
            <a:avLst/>
          </a:prstGeom>
          <a:noFill/>
          <a:ln w="0">
            <a:solidFill>
              <a:srgbClr val="008000"/>
            </a:solidFill>
            <a:prstDash val="solid"/>
            <a:tailEnd type="arrow"/>
          </a:ln>
        </p:spPr>
        <p:txBody>
          <a:bodyPr vert="horz" lIns="90000" tIns="45000" rIns="90000" bIns="45000" anchor="ctr" anchorCtr="1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valuation: the key to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E9BED55-FD30-4ED6-BFE9-D0AA159A735E}" type="slidenum">
              <a:t>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Evaluation: the key to success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587600"/>
            <a:ext cx="8100000" cy="442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How predictive is the model we learned?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Error on the training data is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not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a good indicator of performance on future data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Otherwise 1-NN would be the optimum classifier!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Simple solution that can be used if lots of (labeled) data is available: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Split data into training and test set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However: (labeled) data is usually limited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More sophisticated techniques need to be used</a:t>
            </a:r>
          </a:p>
          <a:p>
            <a:pPr marL="848519" marR="0" lvl="0" indent="-277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stribution of the dif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7A08C52-8947-42C2-8215-C0691E2DFFF9}" type="slidenum">
              <a:t>30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Distribution of the differences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177560"/>
            <a:ext cx="8964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Let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m</a:t>
            </a:r>
            <a:r>
              <a:rPr lang="en-NZ" sz="28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d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 m</a:t>
            </a:r>
            <a:r>
              <a:rPr lang="en-NZ" sz="28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x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ahoma" pitchFamily="2"/>
                <a:cs typeface="Tahoma" pitchFamily="2"/>
              </a:rPr>
              <a:t>–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m</a:t>
            </a:r>
            <a:r>
              <a:rPr lang="en-NZ" sz="28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The difference of the means (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m</a:t>
            </a:r>
            <a:r>
              <a:rPr lang="en-NZ" sz="28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d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) also has a Student’s distribution with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k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ahoma" pitchFamily="2"/>
                <a:cs typeface="Tahoma" pitchFamily="2"/>
              </a:rPr>
              <a:t>–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1 degrees of freedom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Let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Symbol" pitchFamily="2"/>
                <a:cs typeface="Symbol" pitchFamily="2"/>
              </a:rPr>
              <a:t>s</a:t>
            </a:r>
            <a:r>
              <a:rPr lang="en-US" sz="2800" b="0" i="0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d</a:t>
            </a:r>
            <a:r>
              <a:rPr lang="en-US" sz="2800" b="0" i="0" u="none" strike="noStrike" baseline="30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2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be the variance of the difference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The standardized version of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m</a:t>
            </a:r>
            <a:r>
              <a:rPr lang="en-NZ" sz="28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d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is called the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-statistic:</a:t>
            </a:r>
            <a:b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/>
            </a:r>
            <a:b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endParaRPr lang="en-NZ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We use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 to perform the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t-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erforming the 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B2A465-39FE-477E-9722-CDE890FF4531}" type="slidenum">
              <a:t>31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3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Performing the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95280"/>
            <a:ext cx="900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" pitchFamily="18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Fix a significance level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" pitchFamily="18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If a difference is significant at the </a:t>
            </a: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Symbol" pitchFamily="2"/>
                <a:cs typeface="Symbol" pitchFamily="2"/>
              </a:rPr>
              <a:t>a</a:t>
            </a: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% level,</a:t>
            </a:r>
            <a:b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there is a (100-</a:t>
            </a: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Symbol" pitchFamily="2"/>
                <a:cs typeface="Symbol" pitchFamily="2"/>
              </a:rPr>
              <a:t>a</a:t>
            </a: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)% chance that the true means differ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" pitchFamily="18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Divide the significance level by two because the test is two-tailed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" pitchFamily="18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I.e. the true difference can be +ve or </a:t>
            </a:r>
            <a:r>
              <a:rPr lang="en-NZ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ahoma" pitchFamily="2"/>
                <a:cs typeface="Tahoma" pitchFamily="2"/>
              </a:rPr>
              <a:t>–</a:t>
            </a: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ve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" pitchFamily="18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Look up the value for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z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 that corresponds to </a:t>
            </a: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Symbol" pitchFamily="2"/>
                <a:cs typeface="Symbol" pitchFamily="2"/>
              </a:rPr>
              <a:t>a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/2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" pitchFamily="18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If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Symbol" pitchFamily="2"/>
                <a:cs typeface="Symbol" pitchFamily="2"/>
              </a:rPr>
              <a:t>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Symbol" pitchFamily="2"/>
                <a:cs typeface="Symbol" pitchFamily="2"/>
              </a:rPr>
              <a:t>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ahoma" pitchFamily="2"/>
                <a:cs typeface="Tahoma" pitchFamily="2"/>
              </a:rPr>
              <a:t>–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z 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or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Symbol" pitchFamily="2"/>
                <a:cs typeface="Symbol" pitchFamily="2"/>
              </a:rPr>
              <a:t>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z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then the difference is significant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" pitchFamily="18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I.e. the </a:t>
            </a:r>
            <a:r>
              <a:rPr lang="en-NZ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null hypothesis</a:t>
            </a: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(that the difference is zero) can be rejected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Unpaired observ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3D028B6-A77B-4A90-84F0-6A99734905EF}" type="slidenum">
              <a:t>32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Unpaired observations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257480"/>
            <a:ext cx="791784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If the CV estimates are from different datasets, they are no longer paired</a:t>
            </a:r>
            <a:b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(or maybe we have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k 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estimates for one scheme, and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j  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estimates for the other one)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Then we have to use an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un 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paired t-test with min(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k 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,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j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)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ahoma" pitchFamily="2"/>
                <a:cs typeface="Tahoma" pitchFamily="2"/>
              </a:rPr>
              <a:t>–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1 degrees of freedom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The estimate of the variance of the difference of the means becomes: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terpreting the res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404270A-6DD2-45CA-8CE0-477683490255}" type="slidenum">
              <a:t>33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Dependent estimates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834839"/>
            <a:ext cx="8820000" cy="4757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We assumed that we have enough data to create several datasets of the desired size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Need to re-use data if that's not the case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E.g. running cross-validations with different randomizations on the same data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Samples become dependent 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Symbol" pitchFamily="2"/>
                <a:cs typeface="Symbol" pitchFamily="2"/>
              </a:rPr>
              <a:t>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Symbol" pitchFamily="2"/>
                <a:cs typeface="Symbol" pitchFamily="2"/>
              </a:rPr>
              <a:t>  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insignificant differences can become significant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 heuristic test is the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corrected resampled t-test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Assume we use the repeated hold-out method, with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</a:t>
            </a:r>
            <a:r>
              <a:rPr lang="en-NZ" sz="2800" b="0" i="0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1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instances for training and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</a:t>
            </a:r>
            <a:r>
              <a:rPr lang="en-NZ" sz="2800" b="0" i="0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2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for testing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New test statistic is: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dicting probabil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D4A086A-D4D1-4785-8AC9-0F6AECF14673}" type="slidenum">
              <a:t>34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Predicting probabilities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219320"/>
            <a:ext cx="8460000" cy="430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Performance measure so far: success rate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Also called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0-1 loss function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: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NZ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NZ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NZ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Most classifiers produces class probabilities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Depending on the application, we might want to check the accuracy of the probability estimates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0-1 loss is not the right thing to use in those cases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020000" y="2700000"/>
            <a:ext cx="180000" cy="3600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1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Quadratic loss fun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75D1595-C008-4857-96F4-F0288F517EA1}" type="slidenum">
              <a:t>35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Quadratic loss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00" y="1196640"/>
            <a:ext cx="7543799" cy="4698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</a:t>
            </a:r>
            <a:r>
              <a:rPr lang="en-NZ" sz="2600" b="0" i="0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1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… 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</a:t>
            </a:r>
            <a:r>
              <a:rPr lang="en-NZ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k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are probability estimates for an instance</a:t>
            </a:r>
            <a:b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endParaRPr lang="en-NZ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c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is the index of the instance’s actual class</a:t>
            </a:r>
            <a:b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endParaRPr lang="en-NZ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</a:t>
            </a:r>
            <a:r>
              <a:rPr lang="en-NZ" sz="2600" b="0" i="0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1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… 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</a:t>
            </a:r>
            <a:r>
              <a:rPr lang="en-NZ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k 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 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0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, 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except for 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</a:t>
            </a:r>
            <a:r>
              <a:rPr lang="en-NZ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c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which is 1</a:t>
            </a:r>
            <a:b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endParaRPr lang="en-NZ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Quadratic loss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is:</a:t>
            </a:r>
            <a:b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endParaRPr lang="en-NZ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Want to minimize</a:t>
            </a:r>
            <a:b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endParaRPr lang="en-NZ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Can show that this is minimized when 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</a:t>
            </a:r>
            <a:r>
              <a:rPr lang="en-NZ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j 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 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</a:t>
            </a:r>
            <a:r>
              <a:rPr lang="en-NZ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j</a:t>
            </a:r>
            <a:r>
              <a:rPr lang="en-NZ" sz="2600" b="0" i="0" u="none" strike="noStrike" baseline="30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*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, the true probabilities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formational loss fun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B73CCE9-ACF7-4490-BAC6-E76AE6AEB3B2}" type="slidenum">
              <a:t>36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Informational loss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460880"/>
            <a:ext cx="7543799" cy="43372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The informational loss function is –log(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</a:t>
            </a:r>
            <a:r>
              <a:rPr lang="en-NZ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c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),</a:t>
            </a:r>
            <a:b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where 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c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is the index of the instance’s actual class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Number of bits required to communicate the actual class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Let 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</a:t>
            </a:r>
            <a:r>
              <a:rPr lang="en-NZ" sz="2600" b="0" i="0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1</a:t>
            </a:r>
            <a:r>
              <a:rPr lang="en-NZ" sz="2600" b="0" i="0" u="none" strike="noStrike" baseline="30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*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… 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</a:t>
            </a:r>
            <a:r>
              <a:rPr lang="en-NZ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k</a:t>
            </a:r>
            <a:r>
              <a:rPr lang="en-NZ" sz="2600" b="0" i="0" u="none" strike="noStrike" baseline="30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* </a:t>
            </a:r>
            <a:r>
              <a:rPr lang="en-NZ" sz="2600" b="0" i="0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be the true class probabilities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Then the expected value for the loss function is:</a:t>
            </a:r>
            <a:b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/>
            </a:r>
            <a:b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endParaRPr lang="en-NZ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Justification: minimized when 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</a:t>
            </a:r>
            <a:r>
              <a:rPr lang="en-NZ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j 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 p</a:t>
            </a:r>
            <a:r>
              <a:rPr lang="en-NZ" sz="26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j</a:t>
            </a:r>
            <a:r>
              <a:rPr lang="en-NZ" sz="2600" b="0" i="0" u="none" strike="noStrike" baseline="30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*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Difficulty:</a:t>
            </a: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zero-frequency problem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048348F-6106-4814-B9DA-F712BF6EBCD1}" type="slidenum">
              <a:t>37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Discussion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6200" y="108000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Which loss function to choose?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Both encourage honesty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Quadratic loss function takes into account all class probability estimates for an instance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Informational loss focuses only on the probability estimate for the actual class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Quadratic loss is bounded:</a:t>
            </a:r>
            <a:b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    </a:t>
            </a:r>
            <a:r>
              <a:rPr lang="en-NZ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it can never exceed 2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Informational loss can be infinite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Informational loss is related to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MDL principle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</a:t>
            </a:r>
            <a:r>
              <a:rPr lang="en-NZ" sz="1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[later]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unting the c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38EB6F0-D4BF-4911-8F93-58405C109EB8}" type="slidenum">
              <a:t>38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Counting the cost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587600"/>
            <a:ext cx="7543799" cy="4239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 practice, different types of classification errors often incur different costs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Examples: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Terrorist profiling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“Not a terrorist” correct 99.99% of the time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Loan decisions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Oil-slick detection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Fault diagnosis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Promotional mailing</a:t>
            </a:r>
          </a:p>
          <a:p>
            <a:pPr marL="848519" marR="0" lvl="0" indent="-277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NZ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9838A96-7142-415A-99E8-7FE352426401}" type="slidenum">
              <a:t>39</a:t>
            </a:fld>
            <a:endParaRPr lang="en-US"/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Counting the cost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58760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</a:t>
            </a:r>
            <a:r>
              <a:rPr lang="en-NZ" sz="32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confusion matrix</a:t>
            </a:r>
            <a: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:</a:t>
            </a:r>
            <a:b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There are many other types of cost!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E.g.: cost of collecting training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40000" y="2286000"/>
            <a:ext cx="6865920" cy="1587600"/>
            <a:chOff x="1440000" y="2286000"/>
            <a:chExt cx="6865920" cy="1587600"/>
          </a:xfrm>
        </p:grpSpPr>
        <p:sp>
          <p:nvSpPr>
            <p:cNvPr id="5" name="Freeform 4"/>
            <p:cNvSpPr/>
            <p:nvPr/>
          </p:nvSpPr>
          <p:spPr>
            <a:xfrm>
              <a:off x="1440000" y="3079800"/>
              <a:ext cx="1795680" cy="793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Actual class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1440000" y="2682720"/>
              <a:ext cx="2850480" cy="39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440000" y="2286000"/>
              <a:ext cx="2850480" cy="396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6300000" y="3476520"/>
              <a:ext cx="2005920" cy="39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 negative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290480" y="3476520"/>
              <a:ext cx="2009520" cy="39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 positive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235680" y="3476520"/>
              <a:ext cx="1054800" cy="39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300000" y="3079800"/>
              <a:ext cx="2005920" cy="396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 negative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290480" y="3079800"/>
              <a:ext cx="2009520" cy="396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 positive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35680" y="3079800"/>
              <a:ext cx="1054800" cy="396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300000" y="2682720"/>
              <a:ext cx="2005920" cy="39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290480" y="2682720"/>
              <a:ext cx="2009520" cy="397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290480" y="2286000"/>
              <a:ext cx="4015440" cy="396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Predicted class</a:t>
              </a: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1440000" y="2286000"/>
              <a:ext cx="6865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8305920" y="2286000"/>
              <a:ext cx="0" cy="15876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6300000" y="2682720"/>
              <a:ext cx="0" cy="11908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1440000" y="2286000"/>
              <a:ext cx="0" cy="15876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1440000" y="3873600"/>
              <a:ext cx="6865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4290480" y="3079800"/>
              <a:ext cx="40154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4290480" y="3476520"/>
              <a:ext cx="40154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ssues in eval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BB01002-9F5D-4F10-A594-65F28C641578}" type="slidenum">
              <a:t>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Issues in 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587600"/>
            <a:ext cx="809784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Statistical reliability of estimated differences in performance (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Gothic" pitchFamily="2"/>
                <a:cs typeface="Lucidasans" pitchFamily="2"/>
              </a:rPr>
              <a:t>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significance tests)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Choice of performance measure: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Number of correct classifications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Accuracy of probability estimates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Error in numeric predictions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Costs assigned to different types of errors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Many practical applications involve costs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AFA118D-95C6-42C2-909F-CA8ACF3088ED}" type="slidenum">
              <a:t>40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Aside: the kappa statistic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900000"/>
            <a:ext cx="8820000" cy="5580360"/>
          </a:xfrm>
        </p:spPr>
        <p:txBody>
          <a:bodyPr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 sz="2600"/>
              <a:t>Two confusion matrices for a 3-class problem:</a:t>
            </a:r>
            <a:br>
              <a:rPr lang="en-US" sz="2600"/>
            </a:br>
            <a:r>
              <a:rPr lang="en-US" sz="2600"/>
              <a:t>actual predictor (left) vs. random predictor (right)</a:t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r>
              <a:rPr lang="en-US" sz="2600"/>
              <a:t/>
            </a:r>
            <a:br>
              <a:rPr lang="en-US" sz="2600"/>
            </a:br>
            <a:endParaRPr lang="en-US" sz="2600"/>
          </a:p>
          <a:p>
            <a:pPr marL="0" lvl="0" indent="0"/>
            <a:r>
              <a:rPr lang="en-US" sz="2600"/>
              <a:t>Number of successes: sum of entries in diagonal (</a:t>
            </a:r>
            <a:r>
              <a:rPr lang="en-US" sz="2600" i="1"/>
              <a:t>D</a:t>
            </a:r>
            <a:r>
              <a:rPr lang="en-US" sz="2600"/>
              <a:t>)</a:t>
            </a:r>
          </a:p>
          <a:p>
            <a:pPr marL="0" lvl="0" indent="0"/>
            <a:r>
              <a:rPr lang="en-US" sz="2600" i="1"/>
              <a:t>Kappa </a:t>
            </a:r>
            <a:r>
              <a:rPr lang="en-US" sz="2600"/>
              <a:t>statistic:</a:t>
            </a:r>
            <a:br>
              <a:rPr lang="en-US" sz="2600"/>
            </a:br>
            <a:r>
              <a:rPr lang="en-US"/>
              <a:t/>
            </a:r>
            <a:br>
              <a:rPr lang="en-US"/>
            </a:br>
            <a:r>
              <a:rPr lang="en-US" sz="2400"/>
              <a:t>measures relative improvement over random predictor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440000" y="1980000"/>
            <a:ext cx="5940000" cy="22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26E4C06-9537-4E13-AC69-547504F3E2E5}" type="slidenum">
              <a:t>41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Classification with costs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/>
              <a:t>Two cost matrices: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0" lvl="0" indent="0"/>
            <a:r>
              <a:rPr lang="en-US"/>
              <a:t>Success rate is replaced by average cost per prediction</a:t>
            </a:r>
          </a:p>
          <a:p>
            <a:pPr marL="0" lvl="1" indent="0"/>
            <a:r>
              <a:rPr lang="en-US"/>
              <a:t>Cost is given by appropriate entry in the cost matrix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773000" y="1782000"/>
            <a:ext cx="5787000" cy="19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01140C-0826-49AA-A22E-C1565D5EAE51}" type="slidenum">
              <a:t>42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180000"/>
            <a:ext cx="7257960" cy="1145520"/>
          </a:xfrm>
        </p:spPr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Cost-sensitive classification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0760" y="1080000"/>
            <a:ext cx="8589240" cy="5580360"/>
          </a:xfrm>
        </p:spPr>
        <p:txBody>
          <a:bodyPr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 sz="2600"/>
              <a:t>Can take costs into account when making predictions</a:t>
            </a:r>
          </a:p>
          <a:p>
            <a:pPr marL="0" lvl="1" indent="0"/>
            <a:r>
              <a:rPr lang="en-US" sz="2400"/>
              <a:t>Basic idea: only predict high-cost class when very confident about prediction</a:t>
            </a:r>
          </a:p>
          <a:p>
            <a:pPr marL="0" lvl="0" indent="0"/>
            <a:r>
              <a:rPr lang="en-US" sz="2600"/>
              <a:t>Given: predicted class probabilities</a:t>
            </a:r>
          </a:p>
          <a:p>
            <a:pPr marL="0" lvl="1" indent="0"/>
            <a:r>
              <a:rPr lang="en-US" sz="2400"/>
              <a:t>Normally we just predict the most likely class</a:t>
            </a:r>
          </a:p>
          <a:p>
            <a:pPr marL="0" lvl="1" indent="0"/>
            <a:r>
              <a:rPr lang="en-US" sz="2400"/>
              <a:t>Here, we should make the prediction that minimizes the expected cost</a:t>
            </a:r>
          </a:p>
          <a:p>
            <a:pPr marL="0" lvl="2" indent="0"/>
            <a:r>
              <a:rPr lang="en-US" sz="2200"/>
              <a:t>Expected cost: dot product of vector of class probabilities and appropriate column in cost matrix</a:t>
            </a:r>
          </a:p>
          <a:p>
            <a:pPr marL="0" lvl="2" indent="0"/>
            <a:r>
              <a:rPr lang="en-US" sz="2200"/>
              <a:t>Choose column (class) that minimizes expected cost</a:t>
            </a:r>
            <a:br>
              <a:rPr lang="en-US" sz="2200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st-sensitive le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2917658-1017-485B-ABB5-1046290C7125}" type="slidenum">
              <a:t>43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Cost-sensitive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130040"/>
            <a:ext cx="8100000" cy="475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So far we haven't taken costs into account at training time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Most learning schemes do not perform cost-sensitive learning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They generate the same classifier no matter what costs are assigned to the different classes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Example: standard decision tree learner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Simple methods for cost-sensitive learning: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Resampling of instances according to costs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Weighting of instances according to costs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Some schemes can take costs into account by varying a parameter, e.g. naïve Bayes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ift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D03A06A-6406-4513-8A9F-FC63C64E335D}" type="slidenum">
              <a:t>44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Lift charts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219320"/>
            <a:ext cx="8070480" cy="45349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 practice, costs are rarely known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Decisions are usually made by comparing possible scenarios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Example: promotional mailout to 1,000,000 households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" pitchFamily="18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Mail to all; 0.1% respond (1000)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" pitchFamily="18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Data mining tool identifies subset of 100,000 most promising, 0.4% of these respond (400)</a:t>
            </a:r>
            <a:b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NZ" sz="1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40% of responses for 10% of cost may pay off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imes" pitchFamily="18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Identify subset of 400,000 most promising, 0.2% respond (800)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 </a:t>
            </a: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lift chart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allows a visual comparison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enerating a lif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CE3D241-3B26-4450-8E22-DC3E0E98ECB8}" type="slidenum">
              <a:t>45</a:t>
            </a:fld>
            <a:endParaRPr lang="en-US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Generating a lift chart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440000"/>
            <a:ext cx="7920000" cy="4695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Sort instances according to predicted probability of being positive:</a:t>
            </a:r>
          </a:p>
          <a:p>
            <a:pPr marL="342720" marR="0" lvl="0" indent="-34272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NZ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720" marR="0" lvl="0" indent="-34272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NZ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720" marR="0" lvl="0" indent="-34272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NZ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720" marR="0" lvl="0" indent="-34272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NZ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720" marR="0" lvl="0" indent="-34272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NZ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720" marR="0" lvl="0" indent="-34272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NZ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720" marR="0" lvl="0" indent="-34272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endParaRPr lang="en-NZ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x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axis is sample size</a:t>
            </a:r>
            <a:b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NZ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y</a:t>
            </a:r>
            <a:r>
              <a:rPr lang="en-NZ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axis is number of true positives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0000" y="2520000"/>
            <a:ext cx="7920000" cy="2492280"/>
            <a:chOff x="360000" y="2520000"/>
            <a:chExt cx="7920000" cy="2492280"/>
          </a:xfrm>
        </p:grpSpPr>
        <p:sp>
          <p:nvSpPr>
            <p:cNvPr id="5" name="Freeform 4"/>
            <p:cNvSpPr/>
            <p:nvPr/>
          </p:nvSpPr>
          <p:spPr>
            <a:xfrm>
              <a:off x="5640120" y="4617000"/>
              <a:ext cx="263988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1844999" y="4617000"/>
              <a:ext cx="3795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60000" y="4617000"/>
              <a:ext cx="1484999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640120" y="4161600"/>
              <a:ext cx="2639880" cy="45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844999" y="4161600"/>
              <a:ext cx="3795120" cy="45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0.88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60000" y="4161600"/>
              <a:ext cx="1484999" cy="455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640120" y="3705839"/>
              <a:ext cx="2639880" cy="45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1844999" y="3705839"/>
              <a:ext cx="3795120" cy="45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0.93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60000" y="3705839"/>
              <a:ext cx="1484999" cy="45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640120" y="3310560"/>
              <a:ext cx="263988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844999" y="3310560"/>
              <a:ext cx="3795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0.93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60000" y="3310560"/>
              <a:ext cx="1484999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640120" y="2915279"/>
              <a:ext cx="263988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1844999" y="2915279"/>
              <a:ext cx="3795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0.95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60000" y="2915279"/>
              <a:ext cx="1484999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640120" y="2520000"/>
              <a:ext cx="263988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Actual class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844999" y="2520000"/>
              <a:ext cx="3795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Predicted probability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60000" y="2520000"/>
              <a:ext cx="1484999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360000" y="2520000"/>
              <a:ext cx="14849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360000" y="5012280"/>
              <a:ext cx="14849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360000" y="2520000"/>
              <a:ext cx="0" cy="39527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8280000" y="2520000"/>
              <a:ext cx="0" cy="24922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7" name="Straight Connector 26"/>
            <p:cNvSpPr/>
            <p:nvPr/>
          </p:nvSpPr>
          <p:spPr>
            <a:xfrm>
              <a:off x="1844999" y="2520000"/>
              <a:ext cx="643500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8" name="Straight Connector 27"/>
            <p:cNvSpPr/>
            <p:nvPr/>
          </p:nvSpPr>
          <p:spPr>
            <a:xfrm>
              <a:off x="360000" y="2915279"/>
              <a:ext cx="0" cy="39528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1844999" y="2520000"/>
              <a:ext cx="0" cy="24922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360000" y="3310560"/>
              <a:ext cx="0" cy="39527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1" name="Straight Connector 30"/>
            <p:cNvSpPr/>
            <p:nvPr/>
          </p:nvSpPr>
          <p:spPr>
            <a:xfrm>
              <a:off x="360000" y="3705839"/>
              <a:ext cx="0" cy="45576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2" name="Straight Connector 31"/>
            <p:cNvSpPr/>
            <p:nvPr/>
          </p:nvSpPr>
          <p:spPr>
            <a:xfrm>
              <a:off x="360000" y="4161600"/>
              <a:ext cx="0" cy="455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3" name="Straight Connector 32"/>
            <p:cNvSpPr/>
            <p:nvPr/>
          </p:nvSpPr>
          <p:spPr>
            <a:xfrm>
              <a:off x="360000" y="4617000"/>
              <a:ext cx="0" cy="3952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Straight Connector 33"/>
            <p:cNvSpPr/>
            <p:nvPr/>
          </p:nvSpPr>
          <p:spPr>
            <a:xfrm>
              <a:off x="1844999" y="5012280"/>
              <a:ext cx="643500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1844999" y="2915279"/>
              <a:ext cx="643500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hypothetical lif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57F09F-1BB5-4F8B-86CF-A5D6C835937F}" type="slidenum">
              <a:t>46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A hypothetical lift chart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900000" y="1319400"/>
            <a:ext cx="7315200" cy="41860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052280" y="5662440"/>
            <a:ext cx="4343400" cy="607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40% of responses</a:t>
            </a:r>
            <a:br>
              <a:rPr lang="en-NZ" sz="1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NZ" sz="1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for 10% of cost</a:t>
            </a:r>
          </a:p>
        </p:txBody>
      </p:sp>
      <p:sp>
        <p:nvSpPr>
          <p:cNvPr id="5" name="Freeform 4"/>
          <p:cNvSpPr/>
          <p:nvPr/>
        </p:nvSpPr>
        <p:spPr>
          <a:xfrm>
            <a:off x="3871800" y="5738760"/>
            <a:ext cx="4343400" cy="533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1800" b="0" i="0" u="none" strike="noStrike" baseline="0">
                <a:ln>
                  <a:noFill/>
                </a:ln>
                <a:solidFill>
                  <a:srgbClr val="00DCFF"/>
                </a:solidFill>
                <a:latin typeface="Tahoma" pitchFamily="18"/>
                <a:ea typeface="Gothic" pitchFamily="2"/>
                <a:cs typeface="Lucidasans" pitchFamily="2"/>
              </a:rPr>
              <a:t>80% of responses</a:t>
            </a:r>
            <a:br>
              <a:rPr lang="en-NZ" sz="1800" b="0" i="0" u="none" strike="noStrike" baseline="0">
                <a:ln>
                  <a:noFill/>
                </a:ln>
                <a:solidFill>
                  <a:srgbClr val="00DCFF"/>
                </a:solidFill>
                <a:latin typeface="Tahoma" pitchFamily="18"/>
                <a:ea typeface="Gothic" pitchFamily="2"/>
                <a:cs typeface="Lucidasans" pitchFamily="2"/>
              </a:rPr>
            </a:br>
            <a:r>
              <a:rPr lang="en-NZ" sz="1800" b="0" i="0" u="none" strike="noStrike" baseline="0">
                <a:ln>
                  <a:noFill/>
                </a:ln>
                <a:solidFill>
                  <a:srgbClr val="00DCFF"/>
                </a:solidFill>
                <a:latin typeface="Tahoma" pitchFamily="18"/>
                <a:ea typeface="Gothic" pitchFamily="2"/>
                <a:cs typeface="Lucidasans" pitchFamily="2"/>
              </a:rPr>
              <a:t>for 40% of cost</a:t>
            </a:r>
          </a:p>
        </p:txBody>
      </p:sp>
      <p:sp>
        <p:nvSpPr>
          <p:cNvPr id="6" name="Straight Connector 5"/>
          <p:cNvSpPr/>
          <p:nvPr/>
        </p:nvSpPr>
        <p:spPr>
          <a:xfrm flipV="1">
            <a:off x="2576519" y="5052600"/>
            <a:ext cx="228601" cy="685800"/>
          </a:xfrm>
          <a:prstGeom prst="line">
            <a:avLst/>
          </a:prstGeom>
          <a:noFill/>
          <a:ln w="3816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V="1">
            <a:off x="4329000" y="5281560"/>
            <a:ext cx="152640" cy="457200"/>
          </a:xfrm>
          <a:prstGeom prst="line">
            <a:avLst/>
          </a:prstGeom>
          <a:noFill/>
          <a:ln w="3816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OC cur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27FE871-4A9F-4232-BEA1-29F319DA3249}" type="slidenum">
              <a:t>47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ROC curves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272240"/>
            <a:ext cx="791784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32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ROC curves</a:t>
            </a:r>
            <a: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are similar to lift charts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Stands for “receiver operating characteristic”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Used in signal detection to show tradeoff between hit rate and false alarm rate over noisy channel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Differences to lift chart: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6302160" algn="r"/>
                <a:tab pos="7200720" algn="l"/>
                <a:tab pos="8115119" algn="l"/>
                <a:tab pos="9029519" algn="l"/>
              </a:tabLst>
            </a:pP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y 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axis shows percentage of true positives in sample 	</a:t>
            </a:r>
            <a:r>
              <a:rPr lang="en-NZ" sz="20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rather than absolute number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6302160" algn="r"/>
                <a:tab pos="7200720" algn="l"/>
                <a:tab pos="8115119" algn="l"/>
                <a:tab pos="9029519" algn="l"/>
              </a:tabLst>
            </a:pPr>
            <a:r>
              <a:rPr lang="en-NZ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x</a:t>
            </a:r>
            <a:r>
              <a:rPr lang="en-NZ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axis shows percentage of false positives in sample	</a:t>
            </a:r>
            <a:r>
              <a:rPr lang="en-NZ" sz="20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rather than sample size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sample ROC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FE25D6B-4FF4-4E76-B746-ECB6307C3E4F}" type="slidenum">
              <a:t>48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8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A sample ROC curve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052280" y="1275480"/>
            <a:ext cx="7010640" cy="41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00000" y="5605560"/>
            <a:ext cx="6324479" cy="767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Jagged curve—one set of test data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Smooth curve—use cross-validation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ross-validation and ROC cur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6356C6-68AD-4AE7-8781-7D9480FDB445}" type="slidenum">
              <a:t>49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Cross-validation and ROC curves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58760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Simple method of getting a ROC curve using cross-validation: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Collect probabilities for instances in test folds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Sort instances according to probabilities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This method is implemented in WEKA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However, this is just one possibility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Another possibility is to generate an ROC curve for each fold and average them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raining and testing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FFB6B6-1027-4BD9-8DCB-F1733592AD99}" type="slidenum">
              <a:t>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Training and testing 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58760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Natural performance measure for classification problems: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error rate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Success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: instance’s class is predicted correctly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Error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: instance’s class is predicted incorrectly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Error rate: proportion of errors made over the whole set of instances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Resubstitution error: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error rate obtained from training data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Resubstitution error is (hopelessly) optimistic!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OC curves for two sche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0BB1C82-0F96-4099-8E23-1DFFF8733A40}" type="slidenum">
              <a:t>50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120"/>
            <a:ext cx="7543799" cy="97812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ROC curves for two schemes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900000" y="849959"/>
            <a:ext cx="7086600" cy="42019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40000" y="5109480"/>
            <a:ext cx="8280000" cy="10623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For a small, focused sample, use method 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For a larger one, use method 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 between, choose between A and B with appropriate probabilities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convex h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AB6CF84-C40B-451E-8BE6-5A6E2CB5DC8A}" type="slidenum">
              <a:t>51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8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convex hull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260000"/>
            <a:ext cx="8100000" cy="419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Given two learning schemes we can achieve any point on the convex hull!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TP and FP rates for scheme 1: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</a:t>
            </a:r>
            <a:r>
              <a:rPr lang="en-US" sz="28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1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and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f</a:t>
            </a:r>
            <a:r>
              <a:rPr lang="en-US" sz="28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1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TP and FP rates for scheme 2: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</a:t>
            </a:r>
            <a:r>
              <a:rPr lang="en-US" sz="28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2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and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f</a:t>
            </a:r>
            <a:r>
              <a:rPr lang="en-US" sz="28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2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If scheme 1 is used to predict 100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Utopia" pitchFamily="18"/>
                <a:cs typeface="Utopia" pitchFamily="18"/>
              </a:rPr>
              <a:t>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Utopia" pitchFamily="18"/>
                <a:cs typeface="Utopia" pitchFamily="18"/>
              </a:rPr>
              <a:t>×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Utopia" pitchFamily="18"/>
                <a:cs typeface="Utopia" pitchFamily="18"/>
              </a:rPr>
              <a:t>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q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% of the cases and scheme 2 for the rest, then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TP rate for combined scheme: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q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Utopia" pitchFamily="18"/>
                <a:cs typeface="Utopia" pitchFamily="18"/>
              </a:rPr>
              <a:t>×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</a:t>
            </a:r>
            <a:r>
              <a:rPr lang="en-US" sz="24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1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+ (1-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q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)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Utopia" pitchFamily="18"/>
                <a:cs typeface="Utopia" pitchFamily="18"/>
              </a:rPr>
              <a:t>×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</a:t>
            </a:r>
            <a:r>
              <a:rPr lang="en-US" sz="24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2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FP rate for combined scheme: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q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Utopia" pitchFamily="18"/>
                <a:cs typeface="Utopia" pitchFamily="18"/>
              </a:rPr>
              <a:t>×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f</a:t>
            </a:r>
            <a:r>
              <a:rPr lang="en-US" sz="24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1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+(1-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q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)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Utopia" pitchFamily="18"/>
                <a:cs typeface="Utopia" pitchFamily="18"/>
              </a:rPr>
              <a:t>×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f</a:t>
            </a:r>
            <a:r>
              <a:rPr lang="en-US" sz="24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easures in information retriev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096586A-26CF-41A4-A21A-44B44FEB8E70}" type="slidenum">
              <a:t>52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More measures...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87280"/>
            <a:ext cx="9144000" cy="4658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Percentage of retrieved documents that are relevant: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precision=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TP/(TP+FP)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Percentage of relevant documents that are returned: 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recall =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TP/(TP+FN)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Precision/recall curves have hyperbolic shape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Summary measures: average precision at 20%, 50% and 80% recall (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three-point average recall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F-measure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=(2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Utopia" pitchFamily="18"/>
                <a:cs typeface="Utopia" pitchFamily="18"/>
              </a:rPr>
              <a:t>×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recall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Utopia" pitchFamily="18"/>
                <a:cs typeface="Utopia" pitchFamily="18"/>
              </a:rPr>
              <a:t>×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precision)/(recall+precision)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sensitivity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Utopia" pitchFamily="18"/>
                <a:cs typeface="Utopia" pitchFamily="18"/>
              </a:rPr>
              <a:t>× specificity = 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Utopia" pitchFamily="18"/>
                <a:cs typeface="Utopia" pitchFamily="18"/>
              </a:rPr>
              <a:t>(TP / (TP + FN))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Utopia" pitchFamily="18"/>
                <a:cs typeface="Utopia" pitchFamily="18"/>
              </a:rPr>
              <a:t>×</a:t>
            </a:r>
            <a:r>
              <a:rPr lang="en-US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Utopia" pitchFamily="18"/>
                <a:cs typeface="Utopia" pitchFamily="18"/>
              </a:rPr>
              <a:t> (TN / (FP + TN))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Utopia" pitchFamily="18"/>
                <a:cs typeface="Utopia" pitchFamily="18"/>
              </a:rPr>
              <a:t>Area under the ROC curve (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Utopia" pitchFamily="18"/>
                <a:cs typeface="Utopia" pitchFamily="18"/>
              </a:rPr>
              <a:t>AUC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Utopia" pitchFamily="18"/>
                <a:cs typeface="Utopia" pitchFamily="18"/>
              </a:rPr>
              <a:t>): 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Utopia" pitchFamily="18"/>
                <a:cs typeface="Utopia" pitchFamily="18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Utopia" pitchFamily="18"/>
                <a:cs typeface="Utopia" pitchFamily="18"/>
              </a:rPr>
              <a:t>probability that randomly chosen positive instance is ranked above randomly chosen negative one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ummary of meas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F9CD52E-A382-46AE-98F0-68C1E04D0A8C}" type="slidenum">
              <a:t>53</a:t>
            </a:fld>
            <a:endParaRPr lang="en-US"/>
          </a:p>
        </p:txBody>
      </p:sp>
      <p:sp>
        <p:nvSpPr>
          <p:cNvPr id="3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Summary of some measures</a:t>
            </a:r>
          </a:p>
        </p:txBody>
      </p:sp>
      <p:sp>
        <p:nvSpPr>
          <p:cNvPr id="3" name="Freeform 2"/>
          <p:cNvSpPr/>
          <p:nvPr/>
        </p:nvSpPr>
        <p:spPr>
          <a:xfrm>
            <a:off x="5940000" y="1365120"/>
            <a:ext cx="3060000" cy="973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Explanation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8000"/>
              </a:solidFill>
              <a:latin typeface="Tahom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469760" y="1365120"/>
            <a:ext cx="1470239" cy="973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Plot</a:t>
            </a:r>
          </a:p>
        </p:txBody>
      </p:sp>
      <p:sp>
        <p:nvSpPr>
          <p:cNvPr id="5" name="Freeform 4"/>
          <p:cNvSpPr/>
          <p:nvPr/>
        </p:nvSpPr>
        <p:spPr>
          <a:xfrm>
            <a:off x="1910519" y="1365120"/>
            <a:ext cx="2559240" cy="973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Domain</a:t>
            </a:r>
          </a:p>
        </p:txBody>
      </p:sp>
      <p:sp>
        <p:nvSpPr>
          <p:cNvPr id="6" name="Freeform 5"/>
          <p:cNvSpPr/>
          <p:nvPr/>
        </p:nvSpPr>
        <p:spPr>
          <a:xfrm>
            <a:off x="180000" y="1365120"/>
            <a:ext cx="1730519" cy="973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940000" y="4474800"/>
            <a:ext cx="3060000" cy="128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TP/(TP+FN)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TP/(TP+FP)</a:t>
            </a:r>
          </a:p>
        </p:txBody>
      </p:sp>
      <p:sp>
        <p:nvSpPr>
          <p:cNvPr id="8" name="Freeform 7"/>
          <p:cNvSpPr/>
          <p:nvPr/>
        </p:nvSpPr>
        <p:spPr>
          <a:xfrm>
            <a:off x="4469760" y="4474800"/>
            <a:ext cx="1470239" cy="128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Recall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Precision</a:t>
            </a:r>
          </a:p>
        </p:txBody>
      </p:sp>
      <p:sp>
        <p:nvSpPr>
          <p:cNvPr id="9" name="Freeform 8"/>
          <p:cNvSpPr/>
          <p:nvPr/>
        </p:nvSpPr>
        <p:spPr>
          <a:xfrm>
            <a:off x="1910519" y="4474800"/>
            <a:ext cx="2559240" cy="128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Information retrieval</a:t>
            </a:r>
          </a:p>
        </p:txBody>
      </p:sp>
      <p:sp>
        <p:nvSpPr>
          <p:cNvPr id="10" name="Freeform 9"/>
          <p:cNvSpPr/>
          <p:nvPr/>
        </p:nvSpPr>
        <p:spPr>
          <a:xfrm>
            <a:off x="180000" y="4474800"/>
            <a:ext cx="1730519" cy="128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Recall-precision curve</a:t>
            </a:r>
          </a:p>
        </p:txBody>
      </p:sp>
      <p:sp>
        <p:nvSpPr>
          <p:cNvPr id="11" name="Freeform 10"/>
          <p:cNvSpPr/>
          <p:nvPr/>
        </p:nvSpPr>
        <p:spPr>
          <a:xfrm>
            <a:off x="5940000" y="3578759"/>
            <a:ext cx="3060000" cy="896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TP/(TP+FN)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FP/(FP+TN)</a:t>
            </a:r>
          </a:p>
        </p:txBody>
      </p:sp>
      <p:sp>
        <p:nvSpPr>
          <p:cNvPr id="12" name="Freeform 11"/>
          <p:cNvSpPr/>
          <p:nvPr/>
        </p:nvSpPr>
        <p:spPr>
          <a:xfrm>
            <a:off x="4469760" y="3578759"/>
            <a:ext cx="1470239" cy="896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TP rate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FP rate</a:t>
            </a:r>
          </a:p>
        </p:txBody>
      </p:sp>
      <p:sp>
        <p:nvSpPr>
          <p:cNvPr id="13" name="Freeform 12"/>
          <p:cNvSpPr/>
          <p:nvPr/>
        </p:nvSpPr>
        <p:spPr>
          <a:xfrm>
            <a:off x="1910519" y="3578759"/>
            <a:ext cx="2559240" cy="896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Communications</a:t>
            </a:r>
          </a:p>
        </p:txBody>
      </p:sp>
      <p:sp>
        <p:nvSpPr>
          <p:cNvPr id="14" name="Freeform 13"/>
          <p:cNvSpPr/>
          <p:nvPr/>
        </p:nvSpPr>
        <p:spPr>
          <a:xfrm>
            <a:off x="180000" y="3578759"/>
            <a:ext cx="1730519" cy="896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ROC curve</a:t>
            </a:r>
          </a:p>
        </p:txBody>
      </p:sp>
      <p:sp>
        <p:nvSpPr>
          <p:cNvPr id="15" name="Freeform 14"/>
          <p:cNvSpPr/>
          <p:nvPr/>
        </p:nvSpPr>
        <p:spPr>
          <a:xfrm>
            <a:off x="5940000" y="2338200"/>
            <a:ext cx="3060000" cy="124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TP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(TP+FP)/(TP+FP+TN+FN)</a:t>
            </a:r>
          </a:p>
        </p:txBody>
      </p:sp>
      <p:sp>
        <p:nvSpPr>
          <p:cNvPr id="16" name="Freeform 15"/>
          <p:cNvSpPr/>
          <p:nvPr/>
        </p:nvSpPr>
        <p:spPr>
          <a:xfrm>
            <a:off x="4469760" y="2338200"/>
            <a:ext cx="1470239" cy="124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TP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Subset size</a:t>
            </a:r>
          </a:p>
        </p:txBody>
      </p:sp>
      <p:sp>
        <p:nvSpPr>
          <p:cNvPr id="17" name="Freeform 16"/>
          <p:cNvSpPr/>
          <p:nvPr/>
        </p:nvSpPr>
        <p:spPr>
          <a:xfrm>
            <a:off x="1910519" y="2338200"/>
            <a:ext cx="2559240" cy="124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Marketing</a:t>
            </a:r>
          </a:p>
        </p:txBody>
      </p:sp>
      <p:sp>
        <p:nvSpPr>
          <p:cNvPr id="18" name="Freeform 17"/>
          <p:cNvSpPr/>
          <p:nvPr/>
        </p:nvSpPr>
        <p:spPr>
          <a:xfrm>
            <a:off x="180000" y="2338200"/>
            <a:ext cx="1730519" cy="1240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Lift chart</a:t>
            </a:r>
          </a:p>
        </p:txBody>
      </p:sp>
      <p:sp>
        <p:nvSpPr>
          <p:cNvPr id="19" name="Straight Connector 18"/>
          <p:cNvSpPr/>
          <p:nvPr/>
        </p:nvSpPr>
        <p:spPr>
          <a:xfrm>
            <a:off x="180000" y="1365120"/>
            <a:ext cx="1730519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>
            <a:off x="180000" y="5760000"/>
            <a:ext cx="1730519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>
            <a:off x="180000" y="1365120"/>
            <a:ext cx="0" cy="97308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>
            <a:off x="9000000" y="1365120"/>
            <a:ext cx="0" cy="97308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>
            <a:off x="1910519" y="2338200"/>
            <a:ext cx="0" cy="342180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4469760" y="2338200"/>
            <a:ext cx="0" cy="342180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Straight Connector 24"/>
          <p:cNvSpPr/>
          <p:nvPr/>
        </p:nvSpPr>
        <p:spPr>
          <a:xfrm>
            <a:off x="5940000" y="2338200"/>
            <a:ext cx="0" cy="342180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" name="Straight Connector 25"/>
          <p:cNvSpPr/>
          <p:nvPr/>
        </p:nvSpPr>
        <p:spPr>
          <a:xfrm>
            <a:off x="1910519" y="4474800"/>
            <a:ext cx="708948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7" name="Straight Connector 26"/>
          <p:cNvSpPr/>
          <p:nvPr/>
        </p:nvSpPr>
        <p:spPr>
          <a:xfrm>
            <a:off x="1910519" y="3578759"/>
            <a:ext cx="708948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1910519" y="2338200"/>
            <a:ext cx="708948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4469760" y="1365120"/>
            <a:ext cx="1470240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5940000" y="1365120"/>
            <a:ext cx="3060000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" name="Straight Connector 30"/>
          <p:cNvSpPr/>
          <p:nvPr/>
        </p:nvSpPr>
        <p:spPr>
          <a:xfrm>
            <a:off x="1910519" y="1365120"/>
            <a:ext cx="2559241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2" name="Straight Connector 31"/>
          <p:cNvSpPr/>
          <p:nvPr/>
        </p:nvSpPr>
        <p:spPr>
          <a:xfrm>
            <a:off x="180000" y="2338200"/>
            <a:ext cx="0" cy="1240559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>
            <a:off x="180000" y="3578759"/>
            <a:ext cx="0" cy="896041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180000" y="4474800"/>
            <a:ext cx="0" cy="128520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1910519" y="5760000"/>
            <a:ext cx="7089481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6" name="Straight Connector 35"/>
          <p:cNvSpPr/>
          <p:nvPr/>
        </p:nvSpPr>
        <p:spPr>
          <a:xfrm>
            <a:off x="9000000" y="2338200"/>
            <a:ext cx="0" cy="342180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00F46B0-2B20-4BEA-A579-2DD420653FC9}" type="slidenum">
              <a:t>54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Cost curves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0760" y="900000"/>
            <a:ext cx="8229240" cy="5580360"/>
          </a:xfrm>
        </p:spPr>
        <p:txBody>
          <a:bodyPr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 sz="2400" i="1"/>
              <a:t>Cost curves </a:t>
            </a:r>
            <a:r>
              <a:rPr lang="en-US" sz="2400"/>
              <a:t>plot expected costs directly</a:t>
            </a:r>
          </a:p>
          <a:p>
            <a:pPr marL="0" lvl="0" indent="0"/>
            <a:r>
              <a:rPr lang="en-US" sz="2400"/>
              <a:t>Example for case with uniform costs (i.e. error):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753560" y="1774080"/>
            <a:ext cx="5793480" cy="4781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2719AA-E437-4E24-A6C4-2C65AE428BFD}" type="slidenum">
              <a:t>55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/>
              <a:t>Cost curves: example with costs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440000" y="900000"/>
            <a:ext cx="6159600" cy="464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valuating numeric predi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A6A7385-1E62-4ECE-8970-9AE6CFFF5920}" type="slidenum">
              <a:t>56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Evaluating numeric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0000" y="1234080"/>
            <a:ext cx="7543799" cy="4153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Same strategies: independent test set, cross-validation, significance tests, etc.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Difference: error measures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Actual target values: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</a:t>
            </a:r>
            <a:r>
              <a:rPr lang="en-US" sz="28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1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</a:t>
            </a:r>
            <a:r>
              <a:rPr lang="en-US" sz="28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2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…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</a:t>
            </a:r>
            <a:r>
              <a:rPr lang="en-US" sz="28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Predicted target values: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</a:t>
            </a:r>
            <a:r>
              <a:rPr lang="en-US" sz="28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1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</a:t>
            </a:r>
            <a:r>
              <a:rPr lang="en-US" sz="28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2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…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</a:t>
            </a:r>
            <a:r>
              <a:rPr lang="en-US" sz="2800" b="0" i="1" u="none" strike="noStrike" baseline="-2500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Most popular measure: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mean-squared error</a:t>
            </a:r>
            <a:b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/>
            </a:r>
            <a:b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endParaRPr lang="en-US" sz="2800" b="0" i="1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Easy to manipulate mathematically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ther meas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68C5340-576B-41A6-8BF8-11338856A75F}" type="slidenum">
              <a:t>57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8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Other measures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900000"/>
            <a:ext cx="8100000" cy="4657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root mean-squared error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mean absolute error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is less sensitive to outliers than the mean-squared error: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Sometimes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relative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error values are more appropriate (e.g. 10% for an error of 50 when predicting 500)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mprovement on the m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B2E6C84-685D-4B30-9AA1-C63508678C9C}" type="slidenum">
              <a:t>58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Improvement on the mean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0000" y="146484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How much does the scheme improve on simply predicting the average?</a:t>
            </a:r>
            <a:b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endParaRPr lang="en-US" sz="32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</a:t>
            </a:r>
            <a:r>
              <a:rPr lang="en-US" sz="32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relative squared error</a:t>
            </a: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is:</a:t>
            </a: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</a:t>
            </a:r>
            <a:r>
              <a:rPr lang="en-US" sz="32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relative absolute error </a:t>
            </a:r>
            <a:r>
              <a: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rrelation coeffic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8E63705-7015-4F7F-A50C-DDC1CDC034F0}" type="slidenum">
              <a:t>59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Correlation coefficient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4160" y="1154160"/>
            <a:ext cx="7917840" cy="4657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Measures the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statistical correlation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between the predicted values and the actual values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Scale independent, between –1 and +1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Good performance leads to large values!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raining and testing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F7E1AD8-C28E-4115-889B-AFD0C4ED158B}" type="slidenum">
              <a:t>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Training and testing II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587600"/>
            <a:ext cx="864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Test set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: independent instances that have played no part in formation of classifier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Assumption: both training data and test data are representative samples of the underlying problem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Test and training data may differ in nature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Example: classifiers built using customer data from two different towns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and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B</a:t>
            </a:r>
          </a:p>
          <a:p>
            <a:pPr marL="0" marR="0" lvl="2" indent="0" algn="l" rtl="0" hangingPunct="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To estimate performance of classifier from town 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</a:t>
            </a: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in completely new town, test it on data from 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ich measur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1FBC46-4275-4A2D-85CF-5799B99C8A5C}" type="slidenum">
              <a:t>60</a:t>
            </a:fld>
            <a:endParaRPr lang="en-US"/>
          </a:p>
        </p:txBody>
      </p:sp>
      <p:sp>
        <p:nvSpPr>
          <p:cNvPr id="6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Which measure?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919" y="108000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Best to look at all of them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Often it doesn’t matter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0000" y="2921760"/>
            <a:ext cx="8100000" cy="2371680"/>
            <a:chOff x="720000" y="2921760"/>
            <a:chExt cx="8100000" cy="2371680"/>
          </a:xfrm>
        </p:grpSpPr>
        <p:sp>
          <p:nvSpPr>
            <p:cNvPr id="5" name="Freeform 4"/>
            <p:cNvSpPr/>
            <p:nvPr/>
          </p:nvSpPr>
          <p:spPr>
            <a:xfrm>
              <a:off x="7707960" y="489816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0.91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437519" y="4898160"/>
              <a:ext cx="12704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0.89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5325480" y="489816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0.88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4293360" y="4898160"/>
              <a:ext cx="1032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0.88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720000" y="4898160"/>
              <a:ext cx="357336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Correlation coefficient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707960" y="450288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30.4%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437519" y="4502880"/>
              <a:ext cx="12704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34.8%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25480" y="450288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40.1%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293360" y="4502880"/>
              <a:ext cx="1032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43.1%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20000" y="4502880"/>
              <a:ext cx="357336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Relative absolute error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7707960" y="410760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35.8%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437519" y="4107600"/>
              <a:ext cx="12704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39.4%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325480" y="410760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57.2%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293360" y="4107600"/>
              <a:ext cx="1032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42.2%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20000" y="4107600"/>
              <a:ext cx="357336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Root rel squared error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707960" y="371232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29.2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437519" y="3712320"/>
              <a:ext cx="12704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33.4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325480" y="371232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38.5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293360" y="3712320"/>
              <a:ext cx="1032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41.3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720000" y="3712320"/>
              <a:ext cx="357336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Mean absolute error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707960" y="3317039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57.4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6437519" y="3317039"/>
              <a:ext cx="12704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63.3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325480" y="3317039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91.7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293360" y="3317039"/>
              <a:ext cx="1032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67.8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720000" y="3317039"/>
              <a:ext cx="357336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Root mean-squared error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707960" y="292176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D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6437519" y="2921760"/>
              <a:ext cx="12704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325480" y="2921760"/>
              <a:ext cx="111204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4293360" y="2921760"/>
              <a:ext cx="103212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9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0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20000" y="2921760"/>
              <a:ext cx="3573360" cy="39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720000" y="2921760"/>
              <a:ext cx="35733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720000" y="5293440"/>
              <a:ext cx="35733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720000" y="2921760"/>
              <a:ext cx="0" cy="39527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8820000" y="2921760"/>
              <a:ext cx="0" cy="39527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4293360" y="2921760"/>
              <a:ext cx="1032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5325480" y="2921760"/>
              <a:ext cx="111203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>
              <a:off x="6437519" y="2921760"/>
              <a:ext cx="127044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7707960" y="2921760"/>
              <a:ext cx="11120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4293360" y="3317039"/>
              <a:ext cx="0" cy="19764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5325480" y="3317039"/>
              <a:ext cx="0" cy="19764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6437519" y="3317039"/>
              <a:ext cx="0" cy="19764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7707960" y="3317039"/>
              <a:ext cx="0" cy="19764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8820000" y="3317039"/>
              <a:ext cx="0" cy="19764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4293360" y="5293440"/>
              <a:ext cx="45266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4293360" y="3317039"/>
              <a:ext cx="45266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4293360" y="3712320"/>
              <a:ext cx="45266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1" name="Straight Connector 50"/>
            <p:cNvSpPr/>
            <p:nvPr/>
          </p:nvSpPr>
          <p:spPr>
            <a:xfrm>
              <a:off x="4293360" y="4107600"/>
              <a:ext cx="45266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2" name="Straight Connector 51"/>
            <p:cNvSpPr/>
            <p:nvPr/>
          </p:nvSpPr>
          <p:spPr>
            <a:xfrm>
              <a:off x="4293360" y="4502880"/>
              <a:ext cx="45266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3" name="Straight Connector 52"/>
            <p:cNvSpPr/>
            <p:nvPr/>
          </p:nvSpPr>
          <p:spPr>
            <a:xfrm>
              <a:off x="4293360" y="4898160"/>
              <a:ext cx="45266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4" name="Straight Connector 53"/>
            <p:cNvSpPr/>
            <p:nvPr/>
          </p:nvSpPr>
          <p:spPr>
            <a:xfrm>
              <a:off x="720000" y="3317039"/>
              <a:ext cx="0" cy="39528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5" name="Straight Connector 54"/>
            <p:cNvSpPr/>
            <p:nvPr/>
          </p:nvSpPr>
          <p:spPr>
            <a:xfrm>
              <a:off x="720000" y="3712320"/>
              <a:ext cx="0" cy="3952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6" name="Straight Connector 55"/>
            <p:cNvSpPr/>
            <p:nvPr/>
          </p:nvSpPr>
          <p:spPr>
            <a:xfrm>
              <a:off x="720000" y="4107600"/>
              <a:ext cx="0" cy="3952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7" name="Straight Connector 56"/>
            <p:cNvSpPr/>
            <p:nvPr/>
          </p:nvSpPr>
          <p:spPr>
            <a:xfrm>
              <a:off x="720000" y="4502880"/>
              <a:ext cx="0" cy="3952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8" name="Straight Connector 57"/>
            <p:cNvSpPr/>
            <p:nvPr/>
          </p:nvSpPr>
          <p:spPr>
            <a:xfrm>
              <a:off x="720000" y="4898160"/>
              <a:ext cx="0" cy="3952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59" name="Freeform 58"/>
          <p:cNvSpPr/>
          <p:nvPr/>
        </p:nvSpPr>
        <p:spPr>
          <a:xfrm>
            <a:off x="4140000" y="5497560"/>
            <a:ext cx="2057400" cy="622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Tahoma" pitchFamily="18"/>
                <a:ea typeface="Gothic" pitchFamily="2"/>
                <a:cs typeface="Lucidasans" pitchFamily="2"/>
              </a:rPr>
              <a:t>D best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Tahoma" pitchFamily="18"/>
                <a:ea typeface="Gothic" pitchFamily="2"/>
                <a:cs typeface="Lucidasans" pitchFamily="2"/>
              </a:rPr>
              <a:t>C second-best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Tahoma" pitchFamily="18"/>
                <a:ea typeface="Gothic" pitchFamily="2"/>
                <a:cs typeface="Lucidasans" pitchFamily="2"/>
              </a:rPr>
              <a:t>A, B arguable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MDL princ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1B13A3D-BE10-448D-A03A-9D85048A7A27}" type="slidenum">
              <a:t>61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9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MDL principle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080000"/>
            <a:ext cx="882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MDL stands for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minimum description length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description length is defined as: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	         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space required to describe a theory</a:t>
            </a:r>
            <a:b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                                            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+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   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space required to describe the theory’s mistakes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 our case the theory is the classifier and the mistakes are the errors on the training data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Aim: we seek a classifier with minimal DL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MDL principle is a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model selection criterion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del selection cri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0F11CF6-301B-40A6-A29C-0CC4FF1CABDB}" type="slidenum">
              <a:t>62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Model selection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066680"/>
            <a:ext cx="791784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Model selection criteria attempt to find a good compromise between: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complexity of a model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Its prediction accuracy on the training data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Reasoning: a good model is a simple model that achieves high accuracy on the given data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Also known as 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Occam’s Razor 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:</a:t>
            </a:r>
            <a:b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best theory is the smallest one</a:t>
            </a:r>
            <a:b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that describes all the facts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165799" y="4103640"/>
            <a:ext cx="1978200" cy="2376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/>
          <p:cNvSpPr/>
          <p:nvPr/>
        </p:nvSpPr>
        <p:spPr>
          <a:xfrm>
            <a:off x="914400" y="5220000"/>
            <a:ext cx="6248520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William of Ockham, born in the village of Ockham in Surrey (England) about 1285, was the most influential philosopher of the 14th century and a controversial theologian.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1800" b="1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legance vs. err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54BFAA-CD77-434D-9669-29D94D60142F}" type="slidenum">
              <a:t>63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Elegance vs. errors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827784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Theory 1: very simple, elegant theory that explains the data almost perfectly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Theory 2: significantly more complex theory that reproduces the data without mistakes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Theory 1 is probably preferable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Classical example: Kepler’s three laws on planetary motion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Less accurate than Copernicus’s latest refinement of the Ptolemaic theory of epicycles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DL and comp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04DA75D-B7C6-48F0-8F98-0B7362E60598}" type="slidenum">
              <a:t>64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MDL and compression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080000"/>
            <a:ext cx="7920000" cy="4274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MDL principle relates to data compression: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best theory is the one that compresses the data the most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I.e. to compress a dataset we generate a model and then store the model and its mistakes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We need to compute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(a) size of the model, and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(b) space needed to encode the errors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(b) easy: use the informational loss function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(a) need a method to encode the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DL and Bayes’s theor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08C6CC3-D9CF-4685-A967-788CB3CF0AF1}" type="slidenum">
              <a:t>65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MDL and Bayes’s theorem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196640"/>
            <a:ext cx="828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L[T]=“length” of the theory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L[E|T]=training set encoded wrt the theory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Description length= L[T] + L[E|T]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Bayes’s theorem gives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 posteriori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probability of a theory given the data: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Equivalent to:</a:t>
            </a:r>
          </a:p>
        </p:txBody>
      </p:sp>
      <p:sp>
        <p:nvSpPr>
          <p:cNvPr id="4" name="Freeform 3"/>
          <p:cNvSpPr/>
          <p:nvPr/>
        </p:nvSpPr>
        <p:spPr>
          <a:xfrm rot="16166400" flipV="1">
            <a:off x="8222152" y="5452896"/>
            <a:ext cx="228600" cy="1295280"/>
          </a:xfrm>
          <a:custGeom>
            <a:avLst>
              <a:gd name="f0" fmla="val 1473"/>
              <a:gd name="f1" fmla="val 9695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X="" minX="0" maxX="0" gdRefY="f0" minY="f7" maxY="f11">
                <a:pos x="f25" y="f26"/>
              </a:ahXY>
              <a:ahXY gdRefX="" minX="0" maxX="0"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7560000" y="6120000"/>
            <a:ext cx="166680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constant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DL and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2DC9186-41EC-4F8A-A6A8-5AE49AE59D00}" type="slidenum">
              <a:t>66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MDL and 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4160" y="1285919"/>
            <a:ext cx="773784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MAP stands for 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maximum a posteriori probability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Finding the MAP theory corresponds to finding the MDL theory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Difficult bit in applying the MAP principle: determining the prior probability Pr[T] of the theory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Corresponds to difficult part in applying the MDL principle: coding scheme for the theory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I.e. if we know a priori that a particular theory is more likely we need fewer bits to encode 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scussion of MDL princ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28279F-65DA-4D0C-BEF5-0C811506077E}" type="slidenum">
              <a:t>67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Discussion of MDL principle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464840"/>
            <a:ext cx="828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Advantage: makes full use of the training data when selecting a model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Disadvantage 1: appropriate coding scheme/prior probabilities for theories are crucial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Disadvantage 2: no guarantee that the MDL theory is the one which minimizes the expected error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Note: Occam’s Razor is an axiom!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Epicurus’s </a:t>
            </a:r>
            <a:r>
              <a:rPr lang="en-US" sz="26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principle of multiple explanations</a:t>
            </a:r>
            <a:r>
              <a:rPr lang="en-US" sz="26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: keep all theories that are consistent with the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DL and clust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DA7ECA6-FDC2-47E7-9DF7-5F8B0017311E}" type="slidenum">
              <a:t>68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MDL and 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257840"/>
            <a:ext cx="8000999" cy="4397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Description length of theory: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bits needed to encode the clusters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e.g. cluster centers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Description length of data given theory: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encode cluster membership and position relative to cluster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e.g. distance to cluster center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Works if coding scheme uses less code space for small numbers than for large ones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With nominal attributes, must communicate probability distributions for each cluster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te on parameter t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A84B141-BF47-42DC-8B8F-91B1233665A5}" type="slidenum">
              <a:t>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Note on parameter tuning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19320"/>
            <a:ext cx="882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It is important that the test data is not used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in any way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to create the classifier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Some learning schemes operate in two stages: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Stage 1: build the basic structure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Stage 2: optimize parameter settings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The test data can’t be used for parameter tuning!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Proper procedure uses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three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 sets: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training data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,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validation data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, and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test data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Validation data is used to optimize parameters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aking the most of th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83C2CA4-4237-40AA-B090-38A2C4F5E910}" type="slidenum">
              <a:t>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Making the most of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60000"/>
            <a:ext cx="864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Once evaluation is complete,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all the data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can be used to build the final classifier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Generally, the larger the training data the better the classifier (but returns diminish)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larger the test data the more accurate the error estimate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Holdout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procedure: method of splitting original data into training and test set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Dilemma: ideally both training set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and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test set should be large!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dicting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7C8B16C-76FB-4FB5-94FC-8EEE236B4CA9}" type="slidenum">
              <a:t>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5)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Predicting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587600"/>
            <a:ext cx="846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Assume the estimated error rate is 25%. How close is this to the true error rate?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Depends on the amount of test data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Prediction is just like tossing a (biased!) coin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“Head” is a “success”, “tail” is an “error”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 statistics, a succession of independent events like this is called a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Bernoulli process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Statistical theory provides us with confidence intervals for the true underlying proportion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../416.otp</Template>
  <TotalTime>411</TotalTime>
  <Words>3976</Words>
  <Application>Microsoft Office PowerPoint</Application>
  <PresentationFormat>On-screen Show (4:3)</PresentationFormat>
  <Paragraphs>710</Paragraphs>
  <Slides>68</Slides>
  <Notes>68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416</vt:lpstr>
      <vt:lpstr>Title1</vt:lpstr>
      <vt:lpstr>Slide 1</vt:lpstr>
      <vt:lpstr>Credibility: Evaluating what’s been learned</vt:lpstr>
      <vt:lpstr>Evaluation: the key to success</vt:lpstr>
      <vt:lpstr>Issues in evaluation</vt:lpstr>
      <vt:lpstr>Training and testing I</vt:lpstr>
      <vt:lpstr>Training and testing II</vt:lpstr>
      <vt:lpstr>Note on parameter tuning</vt:lpstr>
      <vt:lpstr>Making the most of the data</vt:lpstr>
      <vt:lpstr>Predicting performance</vt:lpstr>
      <vt:lpstr>Confidence intervals</vt:lpstr>
      <vt:lpstr>Mean and variance</vt:lpstr>
      <vt:lpstr>Confidence limits</vt:lpstr>
      <vt:lpstr>Transforming f</vt:lpstr>
      <vt:lpstr>Examples</vt:lpstr>
      <vt:lpstr>Holdout estimation</vt:lpstr>
      <vt:lpstr>Repeated holdout method</vt:lpstr>
      <vt:lpstr>Cross-validation</vt:lpstr>
      <vt:lpstr>More on cross-validation</vt:lpstr>
      <vt:lpstr>Leave-One-Out cross-validation</vt:lpstr>
      <vt:lpstr>Leave-One-Out-CV and stratification</vt:lpstr>
      <vt:lpstr>The bootstrap</vt:lpstr>
      <vt:lpstr>The 0.632 bootstrap</vt:lpstr>
      <vt:lpstr>Estimating error with the bootstrap</vt:lpstr>
      <vt:lpstr>More on the bootstrap</vt:lpstr>
      <vt:lpstr>Comparing data mining schemes</vt:lpstr>
      <vt:lpstr>Comparing schemes II</vt:lpstr>
      <vt:lpstr>Paired t-test</vt:lpstr>
      <vt:lpstr>Distribution of the means</vt:lpstr>
      <vt:lpstr>Student’s distribution</vt:lpstr>
      <vt:lpstr>Distribution of the differences</vt:lpstr>
      <vt:lpstr>Performing the test</vt:lpstr>
      <vt:lpstr>Unpaired observations</vt:lpstr>
      <vt:lpstr>Dependent estimates</vt:lpstr>
      <vt:lpstr>Predicting probabilities</vt:lpstr>
      <vt:lpstr>Quadratic loss function</vt:lpstr>
      <vt:lpstr>Informational loss function</vt:lpstr>
      <vt:lpstr>Discussion</vt:lpstr>
      <vt:lpstr>Counting the cost</vt:lpstr>
      <vt:lpstr>Counting the cost</vt:lpstr>
      <vt:lpstr>Aside: the kappa statistic</vt:lpstr>
      <vt:lpstr>Classification with costs</vt:lpstr>
      <vt:lpstr>Cost-sensitive classification</vt:lpstr>
      <vt:lpstr>Cost-sensitive learning</vt:lpstr>
      <vt:lpstr>Lift charts</vt:lpstr>
      <vt:lpstr>Generating a lift chart</vt:lpstr>
      <vt:lpstr>A hypothetical lift chart</vt:lpstr>
      <vt:lpstr>ROC curves</vt:lpstr>
      <vt:lpstr>A sample ROC curve</vt:lpstr>
      <vt:lpstr>Cross-validation and ROC curves</vt:lpstr>
      <vt:lpstr>ROC curves for two schemes</vt:lpstr>
      <vt:lpstr>The convex hull</vt:lpstr>
      <vt:lpstr>More measures...</vt:lpstr>
      <vt:lpstr>Summary of some measures</vt:lpstr>
      <vt:lpstr>Cost curves</vt:lpstr>
      <vt:lpstr>Cost curves: example with costs</vt:lpstr>
      <vt:lpstr>Evaluating numeric prediction</vt:lpstr>
      <vt:lpstr>Other measures</vt:lpstr>
      <vt:lpstr>Improvement on the mean</vt:lpstr>
      <vt:lpstr>Correlation coefficient</vt:lpstr>
      <vt:lpstr>Which measure?</vt:lpstr>
      <vt:lpstr>The MDL principle</vt:lpstr>
      <vt:lpstr>Model selection criteria</vt:lpstr>
      <vt:lpstr>Elegance vs. errors</vt:lpstr>
      <vt:lpstr>MDL and compression</vt:lpstr>
      <vt:lpstr>MDL and Bayes’s theorem</vt:lpstr>
      <vt:lpstr>MDL and MAP</vt:lpstr>
      <vt:lpstr>Discussion of MDL principle</vt:lpstr>
      <vt:lpstr>MDL and clustering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Eibe Frank</dc:creator>
  <cp:lastModifiedBy>Khaled</cp:lastModifiedBy>
  <cp:revision>24</cp:revision>
  <dcterms:created xsi:type="dcterms:W3CDTF">2006-02-27T14:48:03Z</dcterms:created>
  <dcterms:modified xsi:type="dcterms:W3CDTF">2013-12-20T03:11:51Z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