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handoutMasterIdLst>
    <p:handoutMasterId r:id="rId42"/>
  </p:handoutMasterIdLst>
  <p:sldIdLst>
    <p:sldId id="256" r:id="rId2"/>
    <p:sldId id="257" r:id="rId3"/>
    <p:sldId id="476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487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481" r:id="rId40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992" autoAdjust="0"/>
    <p:restoredTop sz="75475" autoAdjust="0"/>
  </p:normalViewPr>
  <p:slideViewPr>
    <p:cSldViewPr snapToGrid="0" snapToObjects="1">
      <p:cViewPr varScale="1">
        <p:scale>
          <a:sx n="87" d="100"/>
          <a:sy n="87" d="100"/>
        </p:scale>
        <p:origin x="1926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129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0FD29472-3254-4B52-BAD6-C39335F43F4B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25392D-917D-4F0D-B33F-F525AFE32523}" type="datetimeFigureOut">
              <a:rPr lang="en-US"/>
              <a:t>10/26/2017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82209-91EF-4628-A1EE-5A715CBA63D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89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37025" y="0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ED9991-505F-4D7F-8E36-061EC94C824A}" type="datetimeFigureOut">
              <a:rPr lang="en-US"/>
              <a:t>10/26/2017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3838" y="1198563"/>
            <a:ext cx="4316412" cy="32369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0250" y="4614863"/>
            <a:ext cx="5843588" cy="3776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Image Placeholder 7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9" name="Notes Placeholder 8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" name="Header Placeholder 9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1" name="Date Placeholder 10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2" name="Footer Placeholder 11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13" name="Slide Number Placeholder 12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18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5DB25C50-FBFB-4AF6-B5D9-A13A3745874E}" type="slidenum"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37025" y="9109075"/>
            <a:ext cx="3165475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8130B-2021-4B37-933F-C67F83DAEC5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30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18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C758F00-32ED-474C-97D9-5B452B0E24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EFB9466-8887-4411-A2AF-6F9D4D9C250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3880" y="71892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080" y="455508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91DE959-C908-42C6-AE1B-F11C985C63B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0D1AE44-61ED-4EFB-AD2B-0A62EE87864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C6B8AE8-5698-4221-9971-6671774F7F0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B52652-111F-492D-921A-76C6E6353E9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C9ED1D6-F88C-4C36-AFF3-93BCEDA0C9D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0A30650-80A2-4D13-954C-A56E97D50D7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0A6E838-4566-4C04-B2EB-7AE528F3A2A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370F11F-82AA-4A5B-B3D4-B5F899A960D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3250B05-B342-40D1-8D45-9B8E4822D0F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738238-2CE1-4316-853F-0D0AF24D052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29CB81-33EC-4F25-9250-E97D726817B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DDBE7C8-0393-4952-B31A-2E63F074210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6BCBF96-B060-4EB5-9E63-FFC9DA6707BD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C88F2F9-C44A-4EED-9652-27FD891F3F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ABE36F9-0110-423F-A3CF-A58F80E6241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22E3C81-0E79-4ECC-A5FD-B9EC53A8E98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CBE1B4A-77D1-4586-88BD-77FE0CCBD67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E1CDC50-9C1A-4416-81EE-4E5CE39A005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F3534D6-9F54-4035-A048-8521CF6A326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A93E1D9-EF24-429B-AE32-6F6B8AEE788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19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02C7D88-065A-4F8A-845D-02345AAFE85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B1A22F2-26BA-4767-B55C-265FD07498E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549046F-36D9-429E-9384-0F3AC5CA0A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7CD72D5-7DD5-4CF2-8225-8C6CEADD81F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CED798C-4DD9-4995-89BF-7FFBD87768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54A38C6-AE85-4C4C-89AE-29BDD0F286E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40A1BAD-FCBE-41E9-9B3E-954D742E600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F6237AA-3D56-4DEB-9453-DBD23BD2B32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A987963-5349-4C9B-9AD2-7DEC608A66C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ECA4EE5-6E11-4E03-BD31-73A03F9E6AB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73082CA-E492-4B4B-AAC9-EDB16AB2F83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FBBE637-9037-4D74-9DEA-77B0B1B7EC7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9135382-32F9-4B4F-AEE7-63804CD5D0C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B502C004-0F68-48A2-83B7-C27B89AD65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3916F79-1AC2-49D2-BBED-C4BE40A0295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C2C01A1-93E7-4FD6-8435-5FAE895261F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F574B23-3BDF-40AB-ACE6-9C1B788F3B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D897ACB-5E15-4B5D-83CD-60B4A7734AA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EB14C08-2F77-4F83-A13D-65B8C6989AE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3E55408-2A8A-49DA-A580-B45D6756E22E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28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8229415-E880-4521-ACA4-D1DB8246CA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89FB2B2-B024-4150-88DA-9692E43906F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4E1879-774E-0543-A054-9A8E05C48EB5}" type="slidenum">
              <a:rPr lang="en-CA" smtClean="0"/>
              <a:pPr/>
              <a:t>3</a:t>
            </a:fld>
            <a:endParaRPr lang="en-CA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2FA1F17-2AA3-472F-9F69-28766FFC4DD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1C8FAF1-0B7A-436C-A2F7-A48F60F2DBA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31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2CC2B066-5B87-4BF0-B001-9812BF6323C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C674F42-FF12-4DDC-BF51-DAEC1432BF0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97E6FD7-DB3F-4303-84C5-FE356F5E25CA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67BF88F-A4E8-4304-B078-36AD02320BF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A4BC24F2-73C0-4AE1-88D8-78A52D27D72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60C93EF-7567-4396-9669-DA75F0FFCA7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09C0B3B-79D4-4E30-8F05-CA71F05B1795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5A39DDD0-6534-4C17-A71F-53421C47C3D0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F2DECE18-6B60-4975-9E20-4F5FE78D9E56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85BDD9B5-8251-44D6-938D-A6E3447589EF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9B28D6A-E266-45FF-BF0C-355F1BEBAD1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7315E9B2-CDD1-4D71-AB68-D12ABDC9A3D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D1B4EF1B-2616-4EB1-A9CB-92090D3D46E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A9853C7-1B76-421B-B34A-C0030E5C783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38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320"/>
          </a:xfr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EC96A33-D8A2-48C6-BED1-76F5131A469B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1F9AEAFC-5D08-4231-BFF6-C1EFE615C4A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4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459B211C-1B0E-487F-A06C-5A8BCF82DDB8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1985E19-37B7-4568-BA83-36E71408C66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6D641875-D3FE-47F1-A974-BD37E14325C2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004D2ECA-9C9C-4C9E-93AA-6FAE2449F5A3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C0B3538-F78B-4C09-9C7C-F180E74CF81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3DCAD93E-50BA-4B13-BD2A-C120B75DFDA1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7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E14D2D6-DA64-49EB-BCF8-EACA529B0C2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E4C6AC43-932B-4A38-A39B-1E22A9E46B44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/>
          <p:cNvSpPr txBox="1">
            <a:spLocks noGrp="1"/>
          </p:cNvSpPr>
          <p:nvPr/>
        </p:nvSpPr>
        <p:spPr>
          <a:xfrm>
            <a:off x="4137025" y="0"/>
            <a:ext cx="3165475" cy="481013"/>
          </a:xfrm>
          <a:prstGeom prst="rect">
            <a:avLst/>
          </a:prstGeom>
          <a:noFill/>
        </p:spPr>
        <p:txBody>
          <a:bodyPr vert="horz" lIns="91440" tIns="45720" rIns="91440" bIns="45720"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5ED9991-505F-4D7F-8E36-061EC94C824A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10/26/2017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12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lIns="0" tIns="0" rIns="0" bIns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92C5858D-30C7-40DF-ADD5-86DA6E80075C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11" name="Slide Number Placeholder 6"/>
          <p:cNvSpPr txBox="1">
            <a:spLocks noGrp="1"/>
          </p:cNvSpPr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b">
            <a:noAutofit/>
          </a:bodyPr>
          <a:lstStyle/>
          <a:p>
            <a:pPr marL="0" marR="0" lvl="0" indent="0" algn="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fld id="{CFBC1A6E-5D34-4270-A5F4-0090ECC01137}" type="slidenum">
              <a:rPr kumimoji="0" 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/>
                <a:ea typeface="Bitstream Vera Sans" pitchFamily="2"/>
                <a:cs typeface="Lucidasans" pitchFamily="2"/>
              </a:rPr>
              <a:pPr marL="0" marR="0" lvl="0" indent="0" algn="r" defTabSz="914400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  <a:defRPr/>
              </a:pPr>
              <a:t>9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/>
              <a:ea typeface="Bitstream Vera Sans" pitchFamily="2"/>
              <a:cs typeface="Lucidasans" pitchFamily="2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4240" y="71928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315680"/>
          </a:xfrm>
          <a:noFill/>
          <a:ln>
            <a:noFill/>
          </a:ln>
        </p:spPr>
        <p:txBody>
          <a:bodyPr lIns="0" tIns="0" rIns="0" bIns="0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A639351-2A3C-474E-8A4E-77954126218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CCCEC39-3F40-4CF7-A37F-EF4CC4CBCAE3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800"/>
            </a:lvl3pPr>
            <a:lvl4pPr>
              <a:defRPr sz="2800"/>
            </a:lvl4pPr>
            <a:lvl5pPr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8C641CE-4933-4651-A6A2-A345D69EAEB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7444736E-B941-4388-9143-427892EA5758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AE05BBB-A561-4033-9076-5C4E181B0F94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8710665-DF5B-491E-AEFD-EDCE6A16CE65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8FBA859-9025-4110-876D-BDE014A89272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0EC3423-E462-43A1-A482-7406E88E99FF}" type="slidenum">
              <a:rPr lang="uk-UA" smtClean="0"/>
              <a:t>‹#›</a:t>
            </a:fld>
            <a:endParaRPr lang="uk-U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/>
            <a:fld id="{69CD0822-95E0-4F22-AC65-8002CEB536DC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79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" charset="0"/>
          <a:ea typeface="Calibri" charset="0"/>
          <a:cs typeface="Calibri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werPoin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/>
          <p:cNvSpPr/>
          <p:nvPr/>
        </p:nvSpPr>
        <p:spPr>
          <a:xfrm>
            <a:off x="-360" y="99036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3DEB3D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6, Trees and Rules 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dirty="0"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Hall and</a:t>
            </a:r>
            <a:r>
              <a:rPr lang="en-AU" sz="2400" b="0" i="0" u="none" strike="noStrike" dirty="0" smtClean="0">
                <a:ln>
                  <a:noFill/>
                </a:ln>
                <a:latin typeface="Utopia" pitchFamily="34"/>
                <a:ea typeface="Times New Roman" pitchFamily="2"/>
                <a:cs typeface="Times New Roman" pitchFamily="2"/>
              </a:rPr>
              <a:t> C. J. Pal</a:t>
            </a:r>
            <a:endParaRPr lang="en-AU" sz="2200" b="0" i="0" u="none" strike="noStrike" baseline="0" dirty="0">
              <a:ln>
                <a:noFill/>
              </a:ln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FFFF99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void repeated sorting!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4400" dirty="0">
                <a:latin typeface="+mj-lt"/>
              </a:rPr>
              <a:t>Can avoid repeated sorting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84502" y="1184155"/>
            <a:ext cx="7668247" cy="294097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Sort instances by the values of the numeric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Time complexity for sorting: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n </a:t>
            </a:r>
            <a:r>
              <a:rPr lang="en-US" sz="2000" dirty="0"/>
              <a:t>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Does this have to be repeated at each node of the tree?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No! Sort order for children can be derived from sort order for parent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Time complexity of derivation: </a:t>
            </a:r>
            <a:r>
              <a:rPr lang="en-US" sz="2000" i="1" dirty="0"/>
              <a:t>O </a:t>
            </a:r>
            <a:r>
              <a:rPr lang="en-US" sz="2000" dirty="0"/>
              <a:t>(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Drawback: need to create and store an array of sorted indices for each numeric attribute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10</a:t>
            </a:fld>
            <a:endParaRPr lang="uk-UA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nary vs multiway spl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Binary </a:t>
            </a:r>
            <a:r>
              <a:rPr lang="en-US" sz="3600" i="1" dirty="0" err="1">
                <a:latin typeface="+mj-lt"/>
              </a:rPr>
              <a:t>vs</a:t>
            </a:r>
            <a:r>
              <a:rPr lang="en-US" sz="3600" dirty="0">
                <a:latin typeface="+mj-lt"/>
              </a:rPr>
              <a:t> </a:t>
            </a:r>
            <a:r>
              <a:rPr lang="en-US" sz="3600" dirty="0" err="1">
                <a:latin typeface="+mj-lt"/>
              </a:rPr>
              <a:t>multiway</a:t>
            </a:r>
            <a:r>
              <a:rPr lang="en-US" sz="3600" dirty="0">
                <a:latin typeface="+mj-lt"/>
              </a:rPr>
              <a:t> splits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36608" y="1273818"/>
            <a:ext cx="8310623" cy="343944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Splitting (multi-way) on a nominal attribute exhausts all information in that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Nominal attribute is tested (at most) once on any path in the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Not so for binary splits on numeric attributes!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Numeric attribute may be tested several times along a path in the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Disadvantage: tree is hard to read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Remedy: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pre-discretize numeric attributes, </a:t>
            </a:r>
            <a:r>
              <a:rPr lang="en-US" sz="2000" i="1" dirty="0"/>
              <a:t>or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multi-way splits instead of binary ones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11</a:t>
            </a:fld>
            <a:endParaRPr lang="uk-UA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uting multi-way spli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Computing multi-way splits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94481" y="1387797"/>
            <a:ext cx="7543800" cy="360782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Simple and efficient way of generating multi-way splits: greedy algorithm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But: dynamic </a:t>
            </a:r>
            <a:r>
              <a:rPr lang="en-US" sz="2400" dirty="0"/>
              <a:t>programming can find optimum multi-way split in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i="1" baseline="30000" dirty="0"/>
              <a:t>2</a:t>
            </a:r>
            <a:r>
              <a:rPr lang="en-US" sz="2400" dirty="0"/>
              <a:t>) time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</a:t>
            </a:r>
            <a:r>
              <a:rPr lang="en-US" sz="2000" dirty="0"/>
              <a:t>,</a:t>
            </a:r>
            <a:r>
              <a:rPr lang="en-US" sz="2000" i="1" dirty="0"/>
              <a:t> </a:t>
            </a:r>
            <a:r>
              <a:rPr lang="en-US" sz="2000" i="1" dirty="0" err="1"/>
              <a:t>i</a:t>
            </a:r>
            <a:r>
              <a:rPr lang="en-US" sz="2000" dirty="0"/>
              <a:t>, </a:t>
            </a:r>
            <a:r>
              <a:rPr lang="en-US" sz="2000" i="1" dirty="0"/>
              <a:t>j </a:t>
            </a:r>
            <a:r>
              <a:rPr lang="en-US" sz="2000" dirty="0"/>
              <a:t>) is the impurity of the best split of values </a:t>
            </a:r>
            <a:r>
              <a:rPr lang="en-US" sz="2000" i="1" dirty="0"/>
              <a:t>x</a:t>
            </a:r>
            <a:r>
              <a:rPr lang="en-US" sz="2000" i="1" baseline="-25000" dirty="0"/>
              <a:t>i</a:t>
            </a:r>
            <a:r>
              <a:rPr lang="en-US" sz="2000" i="1" dirty="0"/>
              <a:t> … </a:t>
            </a:r>
            <a:r>
              <a:rPr lang="en-US" sz="2000" i="1" dirty="0" err="1"/>
              <a:t>x</a:t>
            </a:r>
            <a:r>
              <a:rPr lang="en-US" sz="2000" i="1" baseline="-25000" dirty="0" err="1"/>
              <a:t>j</a:t>
            </a:r>
            <a:r>
              <a:rPr lang="en-US" sz="2000" dirty="0"/>
              <a:t> into </a:t>
            </a:r>
            <a:r>
              <a:rPr lang="en-US" sz="2000" i="1" dirty="0"/>
              <a:t>k</a:t>
            </a:r>
            <a:r>
              <a:rPr lang="en-US" sz="2000" dirty="0"/>
              <a:t> sub-intervals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</a:t>
            </a:r>
            <a:r>
              <a:rPr lang="en-US" sz="2000" dirty="0"/>
              <a:t>, 1,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) =</a:t>
            </a:r>
            <a:br>
              <a:rPr lang="en-US" sz="2000" dirty="0"/>
            </a:br>
            <a:r>
              <a:rPr lang="en-US" sz="2000" dirty="0"/>
              <a:t>      min</a:t>
            </a:r>
            <a:r>
              <a:rPr lang="en-US" sz="2000" baseline="-25000" dirty="0"/>
              <a:t>0&lt;</a:t>
            </a:r>
            <a:r>
              <a:rPr lang="en-US" sz="2000" i="1" baseline="-25000" dirty="0"/>
              <a:t>j </a:t>
            </a:r>
            <a:r>
              <a:rPr lang="en-US" sz="2000" baseline="-25000" dirty="0"/>
              <a:t>&lt;</a:t>
            </a:r>
            <a:r>
              <a:rPr lang="en-US" sz="2000" i="1" baseline="-25000" dirty="0" err="1"/>
              <a:t>i</a:t>
            </a:r>
            <a:r>
              <a:rPr lang="en-US" sz="2000" dirty="0"/>
              <a:t>  imp (</a:t>
            </a:r>
            <a:r>
              <a:rPr lang="en-US" sz="2000" i="1" dirty="0"/>
              <a:t>k</a:t>
            </a:r>
            <a:r>
              <a:rPr lang="en-US" sz="2000" dirty="0">
                <a:ea typeface="Tahoma" pitchFamily="2"/>
                <a:cs typeface="Tahoma" pitchFamily="2"/>
              </a:rPr>
              <a:t>–</a:t>
            </a:r>
            <a:r>
              <a:rPr lang="en-US" sz="2000" dirty="0"/>
              <a:t>1, 1, </a:t>
            </a:r>
            <a:r>
              <a:rPr lang="en-US" sz="2000" i="1" dirty="0"/>
              <a:t>j </a:t>
            </a:r>
            <a:r>
              <a:rPr lang="en-US" sz="2000" dirty="0"/>
              <a:t>) + imp (1, </a:t>
            </a:r>
            <a:r>
              <a:rPr lang="en-US" sz="2000" i="1" dirty="0"/>
              <a:t>j</a:t>
            </a:r>
            <a:r>
              <a:rPr lang="en-US" sz="2000" dirty="0"/>
              <a:t>+1, </a:t>
            </a:r>
            <a:r>
              <a:rPr lang="en-US" sz="2000" i="1" dirty="0" err="1"/>
              <a:t>i</a:t>
            </a:r>
            <a:r>
              <a:rPr lang="en-US" sz="2000" i="1" dirty="0"/>
              <a:t> </a:t>
            </a:r>
            <a:r>
              <a:rPr lang="en-US" sz="2000" dirty="0"/>
              <a:t>)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imp (</a:t>
            </a:r>
            <a:r>
              <a:rPr lang="en-US" sz="2000" i="1" dirty="0"/>
              <a:t>k, </a:t>
            </a:r>
            <a:r>
              <a:rPr lang="en-US" sz="2000" dirty="0"/>
              <a:t>1</a:t>
            </a:r>
            <a:r>
              <a:rPr lang="en-US" sz="2000" i="1" dirty="0"/>
              <a:t>, N </a:t>
            </a:r>
            <a:r>
              <a:rPr lang="en-US" sz="2000" dirty="0"/>
              <a:t>) gives us the best </a:t>
            </a:r>
            <a:r>
              <a:rPr lang="en-US" sz="2000" i="1" dirty="0"/>
              <a:t>k</a:t>
            </a:r>
            <a:r>
              <a:rPr lang="en-US" sz="2000" dirty="0"/>
              <a:t>-way split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In practice, greedy algorithm </a:t>
            </a:r>
            <a:r>
              <a:rPr lang="en-US" sz="2400" dirty="0" smtClean="0"/>
              <a:t>works </a:t>
            </a:r>
            <a:r>
              <a:rPr lang="en-US" sz="2400" dirty="0"/>
              <a:t>as well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12</a:t>
            </a:fld>
            <a:endParaRPr lang="uk-UA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issing valu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Missing values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7630" y="1492169"/>
            <a:ext cx="7918450" cy="366104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 smtClean="0"/>
              <a:t>C4.5 applies method of fractional instances:</a:t>
            </a:r>
          </a:p>
          <a:p>
            <a:pPr lvl="1">
              <a:spcBef>
                <a:spcPts val="697"/>
              </a:spcBef>
            </a:pPr>
            <a:r>
              <a:rPr lang="en-US" sz="2000" dirty="0" smtClean="0"/>
              <a:t>Split </a:t>
            </a:r>
            <a:r>
              <a:rPr lang="en-US" sz="2000" dirty="0"/>
              <a:t>instances with missing values into pieces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 piece going down a branch receives a weight proportional to the popularity of the branch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weights sum to 1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Info gain works with fractional instances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use sums of weights instead of counts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During classification, split the instance into pieces in the same way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Merge probability distribution using weights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13</a:t>
            </a:fld>
            <a:endParaRPr lang="uk-UA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>
                <a:latin typeface="+mj-lt"/>
              </a:rPr>
              <a:t>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5504" y="1219199"/>
            <a:ext cx="7268901" cy="3630266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/>
              <a:t>Prevent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the training data: “prune the decision tree</a:t>
            </a:r>
          </a:p>
          <a:p>
            <a:r>
              <a:rPr lang="en-US" sz="2400" dirty="0" smtClean="0"/>
              <a:t>Two strategies:</a:t>
            </a:r>
            <a:endParaRPr lang="en-US" sz="2800" dirty="0" smtClean="0"/>
          </a:p>
          <a:p>
            <a:pPr lvl="1"/>
            <a:r>
              <a:rPr lang="en-US" sz="2000" i="1" dirty="0" err="1" smtClean="0"/>
              <a:t>Postpruning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take a fully-grown decision tree and discard unreliable parts</a:t>
            </a:r>
          </a:p>
          <a:p>
            <a:pPr lvl="1"/>
            <a:r>
              <a:rPr lang="en-US" sz="2000" i="1" dirty="0" err="1" smtClean="0"/>
              <a:t>Prepruning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stop growing a branch when information becomes unreliable</a:t>
            </a:r>
            <a:endParaRPr lang="en-US" sz="2800" dirty="0" smtClean="0"/>
          </a:p>
          <a:p>
            <a:r>
              <a:rPr lang="en-US" sz="2400" dirty="0" err="1" smtClean="0"/>
              <a:t>Postpruning</a:t>
            </a:r>
            <a:r>
              <a:rPr lang="en-US" sz="2400" dirty="0" smtClean="0"/>
              <a:t> is preferred in practice—</a:t>
            </a:r>
            <a:r>
              <a:rPr lang="en-US" sz="2400" dirty="0" err="1" smtClean="0"/>
              <a:t>prepruning</a:t>
            </a:r>
            <a:r>
              <a:rPr lang="en-US" sz="2400" dirty="0" smtClean="0"/>
              <a:t> can “stop early”</a:t>
            </a:r>
          </a:p>
          <a:p>
            <a:pPr marL="0" lvl="0" indent="0">
              <a:lnSpc>
                <a:spcPct val="90000"/>
              </a:lnSpc>
              <a:spcBef>
                <a:spcPts val="697"/>
              </a:spcBef>
              <a:buSzPct val="45000"/>
              <a:buNone/>
            </a:pPr>
            <a:endParaRPr lang="en-US" sz="20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14</a:t>
            </a:fld>
            <a:endParaRPr lang="uk-UA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re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 err="1">
                <a:latin typeface="+mj-lt"/>
              </a:rPr>
              <a:t>Prepruning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32437" y="1296367"/>
            <a:ext cx="8230826" cy="286428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Based on statistical significance test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Stop growing the tree when there is no </a:t>
            </a:r>
            <a:r>
              <a:rPr lang="en-US" sz="2000" i="1" dirty="0"/>
              <a:t>statistically significant </a:t>
            </a:r>
            <a:r>
              <a:rPr lang="en-US" sz="2000" dirty="0"/>
              <a:t>association between any attribute and the class at a particular node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Most popular test: </a:t>
            </a:r>
            <a:r>
              <a:rPr lang="en-US" sz="2400" i="1" dirty="0"/>
              <a:t>chi-squared test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Quinlan’s classic tree learner ID3 </a:t>
            </a:r>
            <a:r>
              <a:rPr lang="en-US" sz="2400" dirty="0"/>
              <a:t>used chi-squared test in addition to information gain</a:t>
            </a:r>
            <a:endParaRPr lang="en-US" sz="28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Only statistically significant attributes were allowed to be selected by </a:t>
            </a:r>
            <a:r>
              <a:rPr lang="en-US" sz="2000" dirty="0" smtClean="0"/>
              <a:t>the information </a:t>
            </a:r>
            <a:r>
              <a:rPr lang="en-US" sz="2000" dirty="0"/>
              <a:t>gain procedure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15</a:t>
            </a:fld>
            <a:endParaRPr lang="uk-UA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arly stopp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Early stopping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5034" y="1203374"/>
            <a:ext cx="7092472" cy="369618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Pre-pruning may stop the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growth</a:t>
            </a:r>
            <a:r>
              <a:rPr lang="en-US" sz="2400" dirty="0"/>
              <a:t> </a:t>
            </a:r>
            <a:r>
              <a:rPr lang="en-US" sz="2400" dirty="0" smtClean="0"/>
              <a:t>process </a:t>
            </a:r>
            <a:r>
              <a:rPr lang="en-US" sz="2400" dirty="0"/>
              <a:t>prematurely: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i="1" dirty="0" smtClean="0"/>
              <a:t>early stopping</a:t>
            </a:r>
            <a:endParaRPr lang="en-US" sz="2400" i="1" dirty="0"/>
          </a:p>
          <a:p>
            <a:pPr lvl="0">
              <a:spcBef>
                <a:spcPts val="697"/>
              </a:spcBef>
            </a:pPr>
            <a:r>
              <a:rPr lang="en-US" sz="2400" dirty="0"/>
              <a:t>Classic example: XOR/Parity-problem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No </a:t>
            </a:r>
            <a:r>
              <a:rPr lang="en-US" sz="2000" i="1" dirty="0"/>
              <a:t>individual</a:t>
            </a:r>
            <a:r>
              <a:rPr lang="en-US" sz="2000" dirty="0"/>
              <a:t> attribute exhibits any significant association </a:t>
            </a:r>
            <a:r>
              <a:rPr lang="en-US" sz="2000" dirty="0" smtClean="0"/>
              <a:t>with the </a:t>
            </a:r>
            <a:r>
              <a:rPr lang="en-US" sz="2000" dirty="0"/>
              <a:t>class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Structure is only visible in fully expanded tree</a:t>
            </a:r>
          </a:p>
          <a:p>
            <a:pPr lvl="1">
              <a:spcBef>
                <a:spcPts val="598"/>
              </a:spcBef>
            </a:pPr>
            <a:r>
              <a:rPr lang="en-US" sz="2000" dirty="0" err="1"/>
              <a:t>Prepruning</a:t>
            </a:r>
            <a:r>
              <a:rPr lang="en-US" sz="2000" dirty="0"/>
              <a:t> won’t expand the root node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But: XOR-type problems rare in practice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And: </a:t>
            </a:r>
            <a:r>
              <a:rPr lang="en-US" sz="2400" dirty="0" err="1"/>
              <a:t>prepruning</a:t>
            </a:r>
            <a:r>
              <a:rPr lang="en-US" sz="2400" dirty="0"/>
              <a:t> faster than </a:t>
            </a:r>
            <a:r>
              <a:rPr lang="en-US" sz="2400" dirty="0" err="1"/>
              <a:t>postpruning</a:t>
            </a:r>
            <a:endParaRPr lang="en-US" sz="2400" dirty="0"/>
          </a:p>
        </p:txBody>
      </p:sp>
      <p:grpSp>
        <p:nvGrpSpPr>
          <p:cNvPr id="4" name="Group 3"/>
          <p:cNvGrpSpPr/>
          <p:nvPr/>
        </p:nvGrpSpPr>
        <p:grpSpPr>
          <a:xfrm>
            <a:off x="5658127" y="668507"/>
            <a:ext cx="3335400" cy="1674720"/>
            <a:chOff x="5808600" y="900000"/>
            <a:chExt cx="3335400" cy="1674720"/>
          </a:xfrm>
        </p:grpSpPr>
        <p:sp>
          <p:nvSpPr>
            <p:cNvPr id="5" name="Freeform: Shape 4"/>
            <p:cNvSpPr/>
            <p:nvPr/>
          </p:nvSpPr>
          <p:spPr>
            <a:xfrm>
              <a:off x="831024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6" name="Freeform: Shape 5"/>
            <p:cNvSpPr/>
            <p:nvPr/>
          </p:nvSpPr>
          <p:spPr>
            <a:xfrm>
              <a:off x="7476120" y="1234800"/>
              <a:ext cx="834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7" name="Freeform: Shape 6"/>
            <p:cNvSpPr/>
            <p:nvPr/>
          </p:nvSpPr>
          <p:spPr>
            <a:xfrm>
              <a:off x="664236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8" name="Freeform: Shape 7"/>
            <p:cNvSpPr/>
            <p:nvPr/>
          </p:nvSpPr>
          <p:spPr>
            <a:xfrm>
              <a:off x="5808600" y="123480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9" name="Freeform: Shape 8"/>
            <p:cNvSpPr/>
            <p:nvPr/>
          </p:nvSpPr>
          <p:spPr>
            <a:xfrm>
              <a:off x="831024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0" name="Freeform: Shape 9"/>
            <p:cNvSpPr/>
            <p:nvPr/>
          </p:nvSpPr>
          <p:spPr>
            <a:xfrm>
              <a:off x="7476120" y="156996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664236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5808600" y="156996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2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664236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664236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664236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a</a:t>
              </a: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831024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7476120" y="223992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5808600" y="223992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4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31024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1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7476120" y="1904760"/>
              <a:ext cx="83411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0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808600" y="1904760"/>
              <a:ext cx="833759" cy="3351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3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831024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class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7476120" y="900000"/>
              <a:ext cx="83411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NZ" sz="16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b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5808600" y="900000"/>
              <a:ext cx="833759" cy="33480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5" name="Straight Connector 24"/>
            <p:cNvSpPr/>
            <p:nvPr/>
          </p:nvSpPr>
          <p:spPr>
            <a:xfrm>
              <a:off x="580860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6" name="Straight Connector 25"/>
            <p:cNvSpPr/>
            <p:nvPr/>
          </p:nvSpPr>
          <p:spPr>
            <a:xfrm>
              <a:off x="5808600" y="9000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7" name="Straight Connector 26"/>
            <p:cNvSpPr/>
            <p:nvPr/>
          </p:nvSpPr>
          <p:spPr>
            <a:xfrm>
              <a:off x="664236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8" name="Straight Connector 27"/>
            <p:cNvSpPr/>
            <p:nvPr/>
          </p:nvSpPr>
          <p:spPr>
            <a:xfrm>
              <a:off x="5808600" y="123480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29" name="Straight Connector 28"/>
            <p:cNvSpPr/>
            <p:nvPr/>
          </p:nvSpPr>
          <p:spPr>
            <a:xfrm>
              <a:off x="7476120" y="900000"/>
              <a:ext cx="8341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0" name="Straight Connector 29"/>
            <p:cNvSpPr/>
            <p:nvPr/>
          </p:nvSpPr>
          <p:spPr>
            <a:xfrm>
              <a:off x="8310240" y="900000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1" name="Straight Connector 30"/>
            <p:cNvSpPr/>
            <p:nvPr/>
          </p:nvSpPr>
          <p:spPr>
            <a:xfrm>
              <a:off x="914400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2" name="Straight Connector 31"/>
            <p:cNvSpPr/>
            <p:nvPr/>
          </p:nvSpPr>
          <p:spPr>
            <a:xfrm>
              <a:off x="5808600" y="156996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3" name="Straight Connector 32"/>
            <p:cNvSpPr/>
            <p:nvPr/>
          </p:nvSpPr>
          <p:spPr>
            <a:xfrm>
              <a:off x="5808600" y="1904760"/>
              <a:ext cx="0" cy="3351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4" name="Straight Connector 33"/>
            <p:cNvSpPr/>
            <p:nvPr/>
          </p:nvSpPr>
          <p:spPr>
            <a:xfrm>
              <a:off x="5808600" y="2239920"/>
              <a:ext cx="0" cy="3347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5" name="Straight Connector 34"/>
            <p:cNvSpPr/>
            <p:nvPr/>
          </p:nvSpPr>
          <p:spPr>
            <a:xfrm>
              <a:off x="6642360" y="2574719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6" name="Straight Connector 35"/>
            <p:cNvSpPr/>
            <p:nvPr/>
          </p:nvSpPr>
          <p:spPr>
            <a:xfrm>
              <a:off x="6642360" y="123480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7" name="Straight Connector 36"/>
            <p:cNvSpPr/>
            <p:nvPr/>
          </p:nvSpPr>
          <p:spPr>
            <a:xfrm>
              <a:off x="664236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8" name="Straight Connector 37"/>
            <p:cNvSpPr/>
            <p:nvPr/>
          </p:nvSpPr>
          <p:spPr>
            <a:xfrm>
              <a:off x="747612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39" name="Straight Connector 38"/>
            <p:cNvSpPr/>
            <p:nvPr/>
          </p:nvSpPr>
          <p:spPr>
            <a:xfrm>
              <a:off x="8310240" y="1234800"/>
              <a:ext cx="0" cy="1339919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6642360" y="156996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6642360" y="190476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6642360" y="2239920"/>
              <a:ext cx="2501640" cy="0"/>
            </a:xfrm>
            <a:prstGeom prst="line">
              <a:avLst/>
            </a:prstGeom>
            <a:noFill/>
            <a:ln w="936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9144000" y="900000"/>
              <a:ext cx="0" cy="3348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Straight Connector 43"/>
            <p:cNvSpPr/>
            <p:nvPr/>
          </p:nvSpPr>
          <p:spPr>
            <a:xfrm>
              <a:off x="5808600" y="2574719"/>
              <a:ext cx="83376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733920" y="1447919"/>
            <a:ext cx="182520" cy="519120"/>
            <a:chOff x="3733920" y="1447919"/>
            <a:chExt cx="182520" cy="519120"/>
          </a:xfrm>
        </p:grpSpPr>
        <p:sp>
          <p:nvSpPr>
            <p:cNvPr id="46" name="Freeform: Shape 45"/>
            <p:cNvSpPr/>
            <p:nvPr/>
          </p:nvSpPr>
          <p:spPr>
            <a:xfrm>
              <a:off x="3733920" y="1447919"/>
              <a:ext cx="182520" cy="5191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3733920" y="1447919"/>
              <a:ext cx="182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3733920" y="1967039"/>
              <a:ext cx="18252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3733920" y="1447919"/>
              <a:ext cx="0" cy="5191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Straight Connector 49"/>
            <p:cNvSpPr/>
            <p:nvPr/>
          </p:nvSpPr>
          <p:spPr>
            <a:xfrm>
              <a:off x="3916440" y="1447919"/>
              <a:ext cx="0" cy="51912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16</a:t>
            </a:fld>
            <a:endParaRPr lang="uk-UA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ost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dirty="0" err="1">
                <a:latin typeface="+mj-lt"/>
              </a:rPr>
              <a:t>Postpruning</a:t>
            </a:r>
            <a:endParaRPr lang="en-US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0048" y="1048521"/>
            <a:ext cx="8085137" cy="4091803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/>
              <a:t>First, build full tree</a:t>
            </a:r>
          </a:p>
          <a:p>
            <a:r>
              <a:rPr lang="en-US" sz="2400" dirty="0" smtClean="0"/>
              <a:t>Then, prune it</a:t>
            </a:r>
          </a:p>
          <a:p>
            <a:pPr lvl="1"/>
            <a:r>
              <a:rPr lang="en-US" sz="2000" dirty="0" smtClean="0"/>
              <a:t>Fully-grown tree shows all attribute interactions</a:t>
            </a:r>
          </a:p>
          <a:p>
            <a:r>
              <a:rPr lang="en-US" sz="2400" dirty="0" smtClean="0"/>
              <a:t>Problem: some subtrees might be due to chance effects</a:t>
            </a:r>
          </a:p>
          <a:p>
            <a:r>
              <a:rPr lang="en-US" sz="2400" dirty="0" smtClean="0"/>
              <a:t>Two pruning operations:</a:t>
            </a:r>
          </a:p>
          <a:p>
            <a:pPr lvl="1"/>
            <a:r>
              <a:rPr lang="en-US" sz="2000" dirty="0" smtClean="0"/>
              <a:t>Subtree replacement</a:t>
            </a:r>
          </a:p>
          <a:p>
            <a:pPr lvl="1"/>
            <a:r>
              <a:rPr lang="en-US" sz="2000" dirty="0" smtClean="0"/>
              <a:t>Subtree raising</a:t>
            </a:r>
            <a:endParaRPr lang="en-US" sz="2400" dirty="0" smtClean="0"/>
          </a:p>
          <a:p>
            <a:r>
              <a:rPr lang="en-US" sz="2400" dirty="0" smtClean="0"/>
              <a:t>Possible strategies:</a:t>
            </a:r>
          </a:p>
          <a:p>
            <a:pPr lvl="1"/>
            <a:r>
              <a:rPr lang="en-US" sz="2000" dirty="0" smtClean="0"/>
              <a:t>error estimation</a:t>
            </a:r>
          </a:p>
          <a:p>
            <a:pPr lvl="1"/>
            <a:r>
              <a:rPr lang="en-US" sz="2000" dirty="0" smtClean="0"/>
              <a:t>significance testing</a:t>
            </a:r>
          </a:p>
          <a:p>
            <a:pPr lvl="1"/>
            <a:r>
              <a:rPr lang="en-US" sz="2000" dirty="0" smtClean="0"/>
              <a:t>MDL principle</a:t>
            </a:r>
            <a:endParaRPr lang="en-US" sz="2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17</a:t>
            </a:fld>
            <a:endParaRPr lang="uk-UA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btree replac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-3600" y="2880000"/>
            <a:ext cx="5943600" cy="366552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>
            <a:normAutofit/>
          </a:bodyPr>
          <a:lstStyle/>
          <a:p>
            <a:pPr lvl="0"/>
            <a:r>
              <a:rPr lang="en-US" sz="4400" dirty="0" err="1">
                <a:latin typeface="+mj-lt"/>
              </a:rPr>
              <a:t>Subtree</a:t>
            </a:r>
            <a:r>
              <a:rPr lang="en-US" sz="4400" dirty="0">
                <a:latin typeface="+mj-lt"/>
              </a:rPr>
              <a:t> replacement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0" y="1104900"/>
            <a:ext cx="5040313" cy="1169464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i="1" dirty="0"/>
              <a:t>Bottom-up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Consider replacing a tree only after considering all its </a:t>
            </a:r>
            <a:r>
              <a:rPr lang="en-US" sz="2400" dirty="0" err="1"/>
              <a:t>subtrees</a:t>
            </a:r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376960" y="900000"/>
            <a:ext cx="3767040" cy="4038479"/>
            <a:chOff x="5376960" y="900000"/>
            <a:chExt cx="3767040" cy="4038479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376960" y="900000"/>
              <a:ext cx="3767040" cy="403847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" name="Freeform: Shape 6"/>
            <p:cNvSpPr/>
            <p:nvPr/>
          </p:nvSpPr>
          <p:spPr>
            <a:xfrm rot="18998809">
              <a:off x="5429915" y="4168195"/>
              <a:ext cx="762120" cy="457200"/>
            </a:xfrm>
            <a:custGeom>
              <a:avLst>
                <a:gd name="f0" fmla="val 16200"/>
                <a:gd name="f1" fmla="val 5400"/>
              </a:avLst>
              <a:gdLst>
                <a:gd name="f2" fmla="val w"/>
                <a:gd name="f3" fmla="val h"/>
                <a:gd name="f4" fmla="val 0"/>
                <a:gd name="f5" fmla="val 21600"/>
                <a:gd name="f6" fmla="val 10800"/>
                <a:gd name="f7" fmla="*/ f2 1 21600"/>
                <a:gd name="f8" fmla="*/ f3 1 21600"/>
                <a:gd name="f9" fmla="pin 0 f0 21600"/>
                <a:gd name="f10" fmla="pin 0 f1 10800"/>
                <a:gd name="f11" fmla="val f10"/>
                <a:gd name="f12" fmla="val f9"/>
                <a:gd name="f13" fmla="+- 21600 0 f10"/>
                <a:gd name="f14" fmla="*/ f9 f7 1"/>
                <a:gd name="f15" fmla="*/ f10 f8 1"/>
                <a:gd name="f16" fmla="*/ 0 f7 1"/>
                <a:gd name="f17" fmla="+- 21600 0 f12"/>
                <a:gd name="f18" fmla="*/ f13 f8 1"/>
                <a:gd name="f19" fmla="*/ f11 f8 1"/>
                <a:gd name="f20" fmla="*/ f17 f11 1"/>
                <a:gd name="f21" fmla="*/ f20 1 10800"/>
                <a:gd name="f22" fmla="+- f12 f21 0"/>
                <a:gd name="f23" fmla="*/ f22 f7 1"/>
              </a:gdLst>
              <a:ahLst>
                <a:ahXY gdRefX="f0" minX="f4" maxX="f5" gdRefY="f1" minY="f4" maxY="f6">
                  <a:pos x="f14" y="f15"/>
                </a:ahXY>
              </a:ahLst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f16" t="f19" r="f23" b="f18"/>
              <a:pathLst>
                <a:path w="21600" h="21600">
                  <a:moveTo>
                    <a:pt x="f4" y="f11"/>
                  </a:moveTo>
                  <a:lnTo>
                    <a:pt x="f12" y="f11"/>
                  </a:lnTo>
                  <a:lnTo>
                    <a:pt x="f12" y="f4"/>
                  </a:lnTo>
                  <a:lnTo>
                    <a:pt x="f5" y="f6"/>
                  </a:lnTo>
                  <a:lnTo>
                    <a:pt x="f12" y="f5"/>
                  </a:lnTo>
                  <a:lnTo>
                    <a:pt x="f12" y="f13"/>
                  </a:lnTo>
                  <a:lnTo>
                    <a:pt x="f4" y="f13"/>
                  </a:lnTo>
                  <a:close/>
                </a:path>
              </a:pathLst>
            </a:custGeom>
            <a:solidFill>
              <a:srgbClr val="008000"/>
            </a:solidFill>
            <a:ln w="38160">
              <a:solidFill>
                <a:srgbClr val="008000"/>
              </a:solidFill>
              <a:prstDash val="solid"/>
              <a:miter/>
            </a:ln>
          </p:spPr>
          <p:txBody>
            <a:bodyPr vert="horz" wrap="none" lIns="90000" tIns="46800" rIns="90000" bIns="46800" anchor="ctr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18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ubtree rai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-77788"/>
            <a:ext cx="7543800" cy="977901"/>
          </a:xfrm>
        </p:spPr>
        <p:txBody>
          <a:bodyPr wrap="square" lIns="90360" tIns="44280" rIns="90360" bIns="44280" anchorCtr="1"/>
          <a:lstStyle/>
          <a:p>
            <a:pPr lvl="0"/>
            <a:r>
              <a:rPr lang="en-US"/>
              <a:t>Subtree raising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105400" y="1079500"/>
            <a:ext cx="4038600" cy="1987637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598"/>
              </a:spcBef>
            </a:pPr>
            <a:r>
              <a:rPr lang="en-US" sz="2400" dirty="0"/>
              <a:t>Delete node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Redistribute instances</a:t>
            </a:r>
          </a:p>
          <a:p>
            <a:pPr lvl="0">
              <a:spcBef>
                <a:spcPts val="598"/>
              </a:spcBef>
            </a:pPr>
            <a:r>
              <a:rPr lang="en-US" sz="2400" dirty="0"/>
              <a:t>Slower than </a:t>
            </a:r>
            <a:r>
              <a:rPr lang="en-US" sz="2400" dirty="0" err="1"/>
              <a:t>subtree</a:t>
            </a:r>
            <a:r>
              <a:rPr lang="en-US" sz="2400" dirty="0"/>
              <a:t> replacement</a:t>
            </a:r>
          </a:p>
          <a:p>
            <a:pPr marL="457200" lvl="0" indent="-457200">
              <a:spcBef>
                <a:spcPts val="598"/>
              </a:spcBef>
              <a:buNone/>
              <a:tabLst>
                <a:tab pos="457200" algn="l"/>
                <a:tab pos="914400" algn="l"/>
                <a:tab pos="1828799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/>
              <a:t>	</a:t>
            </a:r>
            <a:r>
              <a:rPr lang="en-US" sz="2400" i="1" dirty="0"/>
              <a:t>(Worthwhile?)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63080" y="1080000"/>
            <a:ext cx="4876920" cy="359892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Object 3"/>
          <p:cNvGraphicFramePr/>
          <p:nvPr/>
        </p:nvGraphicFramePr>
        <p:xfrm>
          <a:off x="5040000" y="3867119"/>
          <a:ext cx="3270240" cy="261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283" r:id="rId5" imgW="9000000" imgH="7190476" progId="">
                  <p:embed/>
                </p:oleObj>
              </mc:Choice>
              <mc:Fallback>
                <p:oleObj r:id="rId5" imgW="9000000" imgH="7190476" progId="">
                  <p:embed/>
                  <p:pic>
                    <p:nvPicPr>
                      <p:cNvPr id="4" name="Object 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40000" y="3867119"/>
                        <a:ext cx="3270240" cy="2612880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 w="0">
                        <a:solidFill>
                          <a:srgbClr val="00DCFF"/>
                        </a:solidFill>
                        <a:prstDash val="soli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eform: Shape 5"/>
          <p:cNvSpPr/>
          <p:nvPr/>
        </p:nvSpPr>
        <p:spPr>
          <a:xfrm rot="2236200">
            <a:off x="5105667" y="4038487"/>
            <a:ext cx="761759" cy="4572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008000"/>
          </a:solidFill>
          <a:ln w="38160">
            <a:solidFill>
              <a:srgbClr val="008000"/>
            </a:solidFill>
            <a:prstDash val="solid"/>
            <a:miter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19</a:t>
            </a:fld>
            <a:endParaRPr lang="uk-U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mplementation: Real machine lear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328593" y="55423"/>
            <a:ext cx="8815407" cy="979488"/>
          </a:xfrm>
        </p:spPr>
        <p:txBody>
          <a:bodyPr wrap="square" lIns="90360" tIns="44280" rIns="90360" bIns="44280" anchor="t" anchorCtr="0">
            <a:noAutofit/>
          </a:bodyPr>
          <a:lstStyle/>
          <a:p>
            <a:pPr lvl="0"/>
            <a:r>
              <a:rPr lang="en-NZ" sz="3600" dirty="0" smtClean="0">
                <a:latin typeface="+mj-lt"/>
              </a:rPr>
              <a:t>Algorithms for learning trees and rules</a:t>
            </a:r>
            <a:endParaRPr lang="en-NZ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82906" y="1401791"/>
            <a:ext cx="8402774" cy="152622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598"/>
              </a:spcBef>
            </a:pPr>
            <a:r>
              <a:rPr lang="en-NZ" sz="2400" dirty="0" smtClean="0"/>
              <a:t>6.1 Decision </a:t>
            </a:r>
            <a:r>
              <a:rPr lang="en-NZ" sz="2400" dirty="0" smtClean="0"/>
              <a:t>trees</a:t>
            </a:r>
          </a:p>
          <a:p>
            <a:pPr lvl="1">
              <a:spcBef>
                <a:spcPts val="499"/>
              </a:spcBef>
            </a:pPr>
            <a:r>
              <a:rPr lang="en-NZ" sz="2000" dirty="0" smtClean="0"/>
              <a:t>From ID3 to C4.5 (pruning, numeric attributes, ...)</a:t>
            </a:r>
          </a:p>
          <a:p>
            <a:r>
              <a:rPr lang="en-NZ" sz="2400" smtClean="0"/>
              <a:t>6.3 </a:t>
            </a:r>
            <a:r>
              <a:rPr lang="en-NZ" sz="2400" dirty="0" smtClean="0"/>
              <a:t>Association </a:t>
            </a:r>
            <a:r>
              <a:rPr lang="en-NZ" sz="2400" dirty="0"/>
              <a:t>Rules</a:t>
            </a:r>
          </a:p>
          <a:p>
            <a:pPr lvl="1"/>
            <a:r>
              <a:rPr lang="en-NZ" sz="2000" dirty="0" smtClean="0"/>
              <a:t>Faster rule mining with frequent</a:t>
            </a:r>
            <a:r>
              <a:rPr lang="en-NZ" sz="2000" dirty="0"/>
              <a:t>-pattern </a:t>
            </a:r>
            <a:r>
              <a:rPr lang="en-NZ" sz="2000" dirty="0" smtClean="0"/>
              <a:t>trees</a:t>
            </a:r>
            <a:endParaRPr lang="en-NZ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</a:t>
            </a:fld>
            <a:endParaRPr lang="uk-UA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stimating error ra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Estimating error rates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63929" y="1174750"/>
            <a:ext cx="8199096" cy="3703748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Prune only if it does not increase the estimated error</a:t>
            </a:r>
          </a:p>
          <a:p>
            <a:pPr lvl="0">
              <a:lnSpc>
                <a:spcPct val="90000"/>
              </a:lnSpc>
              <a:spcBef>
                <a:spcPts val="598"/>
              </a:spcBef>
            </a:pPr>
            <a:r>
              <a:rPr lang="en-US" sz="2400" dirty="0"/>
              <a:t>Error on the training data is NOT a useful estimator</a:t>
            </a:r>
            <a:br>
              <a:rPr lang="en-US" sz="2400" dirty="0"/>
            </a:br>
            <a:r>
              <a:rPr lang="en-US" sz="2000" i="1" dirty="0"/>
              <a:t>(would result in almost no pruning)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 smtClean="0"/>
              <a:t>One possibility: use </a:t>
            </a:r>
            <a:r>
              <a:rPr lang="en-US" sz="2400" dirty="0"/>
              <a:t>hold-out set for pruning</a:t>
            </a:r>
            <a:br>
              <a:rPr lang="en-US" sz="2400" dirty="0"/>
            </a:br>
            <a:r>
              <a:rPr lang="en-US" sz="2400" dirty="0" smtClean="0"/>
              <a:t>(yields “</a:t>
            </a:r>
            <a:r>
              <a:rPr lang="en-US" sz="2400" dirty="0"/>
              <a:t>reduced-error pruning”)</a:t>
            </a:r>
          </a:p>
          <a:p>
            <a:pPr lvl="0">
              <a:lnSpc>
                <a:spcPct val="90000"/>
              </a:lnSpc>
              <a:spcBef>
                <a:spcPts val="697"/>
              </a:spcBef>
            </a:pPr>
            <a:r>
              <a:rPr lang="en-US" sz="2400" dirty="0"/>
              <a:t>C4.5’s method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Derive confidence interval from training data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Use a heuristic limit, derived from this, for pruning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Standard Bernoulli-process-based method</a:t>
            </a:r>
          </a:p>
          <a:p>
            <a:pPr lvl="1">
              <a:lnSpc>
                <a:spcPct val="90000"/>
              </a:lnSpc>
              <a:spcBef>
                <a:spcPts val="598"/>
              </a:spcBef>
            </a:pPr>
            <a:r>
              <a:rPr lang="en-US" sz="2000" dirty="0"/>
              <a:t>Shaky statistical assumptions (based on training data)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20</a:t>
            </a:fld>
            <a:endParaRPr lang="uk-UA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4.5’s meth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C4.5’s method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39454" y="1508125"/>
            <a:ext cx="8075896" cy="3712852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Error estimate for subtree is weighted sum of error estimates for all its leaves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Error estimate for a node</a:t>
            </a:r>
            <a:r>
              <a:rPr lang="en-US" sz="2400" dirty="0" smtClean="0"/>
              <a:t>:</a:t>
            </a:r>
          </a:p>
          <a:p>
            <a:pPr lvl="0">
              <a:spcBef>
                <a:spcPts val="697"/>
              </a:spcBef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If </a:t>
            </a:r>
            <a:r>
              <a:rPr lang="en-US" sz="2400" i="1" dirty="0"/>
              <a:t>c = </a:t>
            </a:r>
            <a:r>
              <a:rPr lang="en-US" sz="2400" dirty="0"/>
              <a:t>25% then </a:t>
            </a:r>
            <a:r>
              <a:rPr lang="en-US" sz="2400" i="1" dirty="0"/>
              <a:t>z</a:t>
            </a:r>
            <a:r>
              <a:rPr lang="en-US" sz="2400" dirty="0"/>
              <a:t> = 0.69 (from normal distribution)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f</a:t>
            </a:r>
            <a:r>
              <a:rPr lang="en-US" sz="2400" dirty="0"/>
              <a:t> is the error on the training data</a:t>
            </a:r>
          </a:p>
          <a:p>
            <a:pPr lvl="0">
              <a:spcBef>
                <a:spcPts val="697"/>
              </a:spcBef>
            </a:pPr>
            <a:r>
              <a:rPr lang="en-US" sz="2400" i="1" dirty="0"/>
              <a:t>N</a:t>
            </a:r>
            <a:r>
              <a:rPr lang="en-US" sz="2400" dirty="0"/>
              <a:t> is the number of instances covered by the leaf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2191168"/>
              </p:ext>
            </p:extLst>
          </p:nvPr>
        </p:nvGraphicFramePr>
        <p:xfrm>
          <a:off x="1280673" y="2715788"/>
          <a:ext cx="5582542" cy="1127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Equation" r:id="rId4" imgW="2641600" imgH="533400" progId="Equation.3">
                  <p:embed/>
                </p:oleObj>
              </mc:Choice>
              <mc:Fallback>
                <p:oleObj name="Equation" r:id="rId4" imgW="2641600" imgH="533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80673" y="2715788"/>
                        <a:ext cx="5582542" cy="11272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21</a:t>
            </a:fld>
            <a:endParaRPr lang="uk-UA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6784975" y="-179388"/>
            <a:ext cx="2359025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680200" y="82800"/>
            <a:ext cx="3767400" cy="43434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traight Connector 3"/>
          <p:cNvSpPr/>
          <p:nvPr/>
        </p:nvSpPr>
        <p:spPr>
          <a:xfrm flipV="1">
            <a:off x="2680200" y="4425840"/>
            <a:ext cx="762120" cy="6094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Freeform: Shape 4"/>
          <p:cNvSpPr/>
          <p:nvPr/>
        </p:nvSpPr>
        <p:spPr>
          <a:xfrm>
            <a:off x="1813320" y="4959720"/>
            <a:ext cx="1302120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f=0.33 e=0.47</a:t>
            </a:r>
          </a:p>
        </p:txBody>
      </p:sp>
      <p:sp>
        <p:nvSpPr>
          <p:cNvPr id="6" name="Straight Connector 5"/>
          <p:cNvSpPr/>
          <p:nvPr/>
        </p:nvSpPr>
        <p:spPr>
          <a:xfrm flipV="1">
            <a:off x="4813920" y="4425840"/>
            <a:ext cx="0" cy="6094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7" name="Freeform: Shape 6"/>
          <p:cNvSpPr/>
          <p:nvPr/>
        </p:nvSpPr>
        <p:spPr>
          <a:xfrm>
            <a:off x="4204440" y="4959720"/>
            <a:ext cx="1208879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f=0.5 e=0.72</a:t>
            </a:r>
          </a:p>
        </p:txBody>
      </p:sp>
      <p:sp>
        <p:nvSpPr>
          <p:cNvPr id="8" name="Straight Connector 7"/>
          <p:cNvSpPr/>
          <p:nvPr/>
        </p:nvSpPr>
        <p:spPr>
          <a:xfrm flipH="1" flipV="1">
            <a:off x="6337440" y="4425840"/>
            <a:ext cx="155880" cy="64836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9" name="Freeform: Shape 8"/>
          <p:cNvSpPr/>
          <p:nvPr/>
        </p:nvSpPr>
        <p:spPr>
          <a:xfrm>
            <a:off x="5773320" y="4959720"/>
            <a:ext cx="1456920" cy="10087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f=0.33 e=0.47</a:t>
            </a:r>
          </a:p>
        </p:txBody>
      </p:sp>
      <p:sp>
        <p:nvSpPr>
          <p:cNvPr id="10" name="Straight Connector 9"/>
          <p:cNvSpPr/>
          <p:nvPr/>
        </p:nvSpPr>
        <p:spPr>
          <a:xfrm flipH="1" flipV="1">
            <a:off x="6185160" y="2902320"/>
            <a:ext cx="1219319" cy="380879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1" name="Freeform: Shape 10"/>
          <p:cNvSpPr/>
          <p:nvPr/>
        </p:nvSpPr>
        <p:spPr>
          <a:xfrm>
            <a:off x="7391520" y="3200400"/>
            <a:ext cx="1608480" cy="1923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1247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f = 5/14 </a:t>
            </a:r>
            <a:b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 = 0.46</a:t>
            </a:r>
            <a:b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e &lt; 0.51</a:t>
            </a:r>
            <a:b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so prune!</a:t>
            </a:r>
          </a:p>
        </p:txBody>
      </p:sp>
      <p:sp>
        <p:nvSpPr>
          <p:cNvPr id="12" name="Freeform: Shape 11"/>
          <p:cNvSpPr/>
          <p:nvPr/>
        </p:nvSpPr>
        <p:spPr>
          <a:xfrm>
            <a:off x="1633320" y="6154200"/>
            <a:ext cx="5390280" cy="70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1" i="1" u="none" strike="noStrike" baseline="0">
                <a:ln>
                  <a:noFill/>
                </a:ln>
                <a:solidFill>
                  <a:srgbClr val="008000"/>
                </a:solidFill>
                <a:latin typeface="Utopia" pitchFamily="18"/>
                <a:ea typeface="Gothic" pitchFamily="2"/>
                <a:cs typeface="Lucidasans" pitchFamily="2"/>
              </a:rPr>
              <a:t>Combined using ratios 6:2:6 gives 0.51</a:t>
            </a:r>
          </a:p>
        </p:txBody>
      </p:sp>
      <p:sp>
        <p:nvSpPr>
          <p:cNvPr id="13" name="Freeform: Shape 12"/>
          <p:cNvSpPr/>
          <p:nvPr/>
        </p:nvSpPr>
        <p:spPr>
          <a:xfrm>
            <a:off x="1080000" y="4807080"/>
            <a:ext cx="6629400" cy="99071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200 f10 1"/>
              <a:gd name="f16" fmla="*/ 18400 f10 1"/>
              <a:gd name="f17" fmla="*/ 18400 f11 1"/>
              <a:gd name="f18" fmla="*/ 3200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3160 f10 1"/>
              <a:gd name="f25" fmla="*/ 3160 f11 1"/>
              <a:gd name="f26" fmla="*/ 0 f10 1"/>
              <a:gd name="f27" fmla="*/ 10800 f11 1"/>
              <a:gd name="f28" fmla="*/ 18440 f11 1"/>
              <a:gd name="f29" fmla="*/ 21600 f11 1"/>
              <a:gd name="f30" fmla="*/ 18440 f10 1"/>
              <a:gd name="f31" fmla="*/ 21600 f10 1"/>
              <a:gd name="f32" fmla="+- 0 0 f19"/>
              <a:gd name="f33" fmla="+- f20 0 f1"/>
              <a:gd name="f34" fmla="+- f21 0 f1"/>
              <a:gd name="f35" fmla="*/ f32 f0 1"/>
              <a:gd name="f36" fmla="+- f34 0 f33"/>
              <a:gd name="f37" fmla="*/ f35 1 f5"/>
              <a:gd name="f38" fmla="+- f37 0 f1"/>
              <a:gd name="f39" fmla="cos 1 f38"/>
              <a:gd name="f40" fmla="sin 1 f38"/>
              <a:gd name="f41" fmla="+- 0 0 f39"/>
              <a:gd name="f42" fmla="+- 0 0 f40"/>
              <a:gd name="f43" fmla="*/ 10800 f41 1"/>
              <a:gd name="f44" fmla="*/ 10800 f42 1"/>
              <a:gd name="f45" fmla="*/ f43 f43 1"/>
              <a:gd name="f46" fmla="*/ f44 f44 1"/>
              <a:gd name="f47" fmla="+- f45 f46 0"/>
              <a:gd name="f48" fmla="sqrt f47"/>
              <a:gd name="f49" fmla="*/ f6 1 f48"/>
              <a:gd name="f50" fmla="*/ f41 f49 1"/>
              <a:gd name="f51" fmla="*/ f42 f49 1"/>
              <a:gd name="f52" fmla="+- 10800 0 f50"/>
              <a:gd name="f53" fmla="+- 10800 0 f51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33">
                <a:pos x="f22" y="f23"/>
              </a:cxn>
              <a:cxn ang="f33">
                <a:pos x="f24" y="f25"/>
              </a:cxn>
              <a:cxn ang="f33">
                <a:pos x="f26" y="f27"/>
              </a:cxn>
              <a:cxn ang="f33">
                <a:pos x="f24" y="f28"/>
              </a:cxn>
              <a:cxn ang="f33">
                <a:pos x="f22" y="f29"/>
              </a:cxn>
              <a:cxn ang="f33">
                <a:pos x="f30" y="f28"/>
              </a:cxn>
              <a:cxn ang="f33">
                <a:pos x="f31" y="f27"/>
              </a:cxn>
              <a:cxn ang="f33">
                <a:pos x="f30" y="f25"/>
              </a:cxn>
            </a:cxnLst>
            <a:rect l="f15" t="f18" r="f16" b="f17"/>
            <a:pathLst>
              <a:path w="21600" h="21600">
                <a:moveTo>
                  <a:pt x="f52" y="f53"/>
                </a:moveTo>
                <a:arcTo wR="f9" hR="f9" stAng="f33" swAng="f36"/>
                <a:close/>
              </a:path>
            </a:pathLst>
          </a:custGeom>
          <a:noFill/>
          <a:ln w="4428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4" name="Straight Connector 13"/>
          <p:cNvSpPr/>
          <p:nvPr/>
        </p:nvSpPr>
        <p:spPr>
          <a:xfrm>
            <a:off x="4433040" y="5797800"/>
            <a:ext cx="0" cy="380880"/>
          </a:xfrm>
          <a:prstGeom prst="line">
            <a:avLst/>
          </a:prstGeom>
          <a:noFill/>
          <a:ln w="44280">
            <a:solidFill>
              <a:srgbClr val="008000"/>
            </a:solidFill>
            <a:prstDash val="solid"/>
            <a:miter/>
            <a:tailEnd type="arrow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22</a:t>
            </a:fld>
            <a:endParaRPr lang="uk-UA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mplexity of tree in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Complexity of tree induction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56247" y="1022350"/>
            <a:ext cx="7659103" cy="421696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Assume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i="1" dirty="0"/>
              <a:t>m </a:t>
            </a:r>
            <a:r>
              <a:rPr lang="en-US" sz="2000" dirty="0"/>
              <a:t>attributes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i="1" dirty="0"/>
              <a:t>n </a:t>
            </a:r>
            <a:r>
              <a:rPr lang="en-US" sz="2000" dirty="0"/>
              <a:t>training instances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tree depth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/>
              <a:t>Building a tree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m 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 err="1"/>
              <a:t>Subtree</a:t>
            </a:r>
            <a:r>
              <a:rPr lang="en-US" sz="2400" dirty="0"/>
              <a:t> replacement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</a:p>
          <a:p>
            <a:pPr>
              <a:spcBef>
                <a:spcPts val="697"/>
              </a:spcBef>
              <a:buSzPct val="100000"/>
              <a:tabLst>
                <a:tab pos="3660479" algn="l"/>
                <a:tab pos="4228919" algn="l"/>
                <a:tab pos="5143320" algn="l"/>
                <a:tab pos="6057720" algn="l"/>
                <a:tab pos="6972120" algn="l"/>
                <a:tab pos="7886520" algn="l"/>
                <a:tab pos="8800920" algn="l"/>
                <a:tab pos="9715320" algn="l"/>
              </a:tabLst>
            </a:pPr>
            <a:r>
              <a:rPr lang="en-US" sz="2400" dirty="0" err="1"/>
              <a:t>Subtree</a:t>
            </a:r>
            <a:r>
              <a:rPr lang="en-US" sz="2400" dirty="0"/>
              <a:t> raising	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Every instance may have to be redistributed at every node between its leaf and the root</a:t>
            </a:r>
          </a:p>
          <a:p>
            <a:pPr lvl="1">
              <a:spcBef>
                <a:spcPts val="598"/>
              </a:spcBef>
              <a:buSzPct val="100000"/>
            </a:pPr>
            <a:r>
              <a:rPr lang="en-US" sz="2000" dirty="0"/>
              <a:t>Cost for redistribution (on average): </a:t>
            </a:r>
            <a:r>
              <a:rPr lang="en-US" sz="2000" i="1" dirty="0"/>
              <a:t>O </a:t>
            </a:r>
            <a:r>
              <a:rPr lang="en-US" sz="2000" dirty="0"/>
              <a:t>(log </a:t>
            </a:r>
            <a:r>
              <a:rPr lang="en-US" sz="2000" i="1" dirty="0"/>
              <a:t>n</a:t>
            </a:r>
            <a:r>
              <a:rPr lang="en-US" sz="2000" dirty="0"/>
              <a:t>)</a:t>
            </a:r>
          </a:p>
          <a:p>
            <a:pPr>
              <a:spcBef>
                <a:spcPts val="697"/>
              </a:spcBef>
              <a:buSzPct val="100000"/>
            </a:pPr>
            <a:r>
              <a:rPr lang="en-US" sz="2400" dirty="0"/>
              <a:t>Total cost: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m n </a:t>
            </a:r>
            <a:r>
              <a:rPr lang="en-US" sz="2400" dirty="0"/>
              <a:t>log</a:t>
            </a:r>
            <a:r>
              <a:rPr lang="en-US" sz="2400" i="1" dirty="0"/>
              <a:t> n</a:t>
            </a:r>
            <a:r>
              <a:rPr lang="en-US" sz="2400" dirty="0"/>
              <a:t>) + </a:t>
            </a:r>
            <a:r>
              <a:rPr lang="en-US" sz="2400" i="1" dirty="0"/>
              <a:t>O </a:t>
            </a:r>
            <a:r>
              <a:rPr lang="en-US" sz="2400" dirty="0"/>
              <a:t>(</a:t>
            </a:r>
            <a:r>
              <a:rPr lang="en-US" sz="2400" i="1" dirty="0"/>
              <a:t>n </a:t>
            </a:r>
            <a:r>
              <a:rPr lang="en-US" sz="2400" dirty="0"/>
              <a:t>(log </a:t>
            </a:r>
            <a:r>
              <a:rPr lang="en-US" sz="2400" i="1" dirty="0"/>
              <a:t>n</a:t>
            </a:r>
            <a:r>
              <a:rPr lang="en-US" sz="2400" dirty="0"/>
              <a:t>)</a:t>
            </a:r>
            <a:r>
              <a:rPr lang="en-US" sz="2400" baseline="30000" dirty="0"/>
              <a:t>2</a:t>
            </a:r>
            <a:r>
              <a:rPr lang="en-US" sz="2400" dirty="0"/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23</a:t>
            </a:fld>
            <a:endParaRPr lang="uk-UA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From trees to ru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From trees to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1543" y="1165193"/>
            <a:ext cx="7743807" cy="4432536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  <a:ea typeface="Times New Roman"/>
                <a:cs typeface="Arial"/>
              </a:rPr>
              <a:t>Simple </a:t>
            </a:r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way: one rule for each leaf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C4.5rules: greedily prune conditions from each rule if this reduces its estimated error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Can produce duplicate rules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Check for this at the end</a:t>
            </a:r>
            <a:endParaRPr lang="en-US" sz="2400" dirty="0">
              <a:solidFill>
                <a:srgbClr val="000000"/>
              </a:solidFill>
              <a:ea typeface="Times New Roman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Then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look at each class in turn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consider the rules for that class</a:t>
            </a:r>
          </a:p>
          <a:p>
            <a:pPr lvl="1"/>
            <a:r>
              <a:rPr lang="en-US" sz="2000" dirty="0">
                <a:solidFill>
                  <a:srgbClr val="000000"/>
                </a:solidFill>
                <a:ea typeface="Times New Roman"/>
                <a:cs typeface="Arial"/>
              </a:rPr>
              <a:t>find a “good” subset (guided by MDL)</a:t>
            </a:r>
            <a:endParaRPr lang="en-US" sz="2400" dirty="0">
              <a:solidFill>
                <a:srgbClr val="000000"/>
              </a:solidFill>
              <a:ea typeface="Times New Roman"/>
              <a:cs typeface="Arial"/>
            </a:endParaRP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Then rank the subsets to avoid conflicts</a:t>
            </a:r>
          </a:p>
          <a:p>
            <a:r>
              <a:rPr lang="en-US" sz="2400" dirty="0">
                <a:solidFill>
                  <a:srgbClr val="000000"/>
                </a:solidFill>
                <a:ea typeface="Times New Roman"/>
                <a:cs typeface="Arial"/>
              </a:rPr>
              <a:t>Finally, remove rules (greedily) if this decreases error on the training data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24</a:t>
            </a:fld>
            <a:endParaRPr lang="uk-UA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4.5: choices and o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/>
              <a:t>C4.5: choices and options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1119" y="1317625"/>
            <a:ext cx="8064231" cy="425774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C4.5rules slow for large and noisy datasets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Successor algorithm C5.0rules </a:t>
            </a:r>
            <a:r>
              <a:rPr lang="en-US" sz="2400" dirty="0"/>
              <a:t>uses a different technique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Much faster and a bit more accurate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C4.5 has two parameters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Confidence value (default 25%):</a:t>
            </a:r>
            <a:br>
              <a:rPr lang="en-US" sz="2000" dirty="0"/>
            </a:br>
            <a:r>
              <a:rPr lang="en-US" sz="2000" dirty="0"/>
              <a:t>lower values incur heavier pruning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Minimum number of instances in the two most popular branches (default 2</a:t>
            </a:r>
            <a:r>
              <a:rPr lang="en-US" sz="2000" dirty="0" smtClean="0"/>
              <a:t>)</a:t>
            </a:r>
          </a:p>
          <a:p>
            <a:pPr>
              <a:spcBef>
                <a:spcPts val="598"/>
              </a:spcBef>
            </a:pPr>
            <a:r>
              <a:rPr lang="en-US" sz="2400" dirty="0" smtClean="0"/>
              <a:t>Time complexity of C4.5 is actually greater than what was stated above:</a:t>
            </a:r>
          </a:p>
          <a:p>
            <a:pPr lvl="1">
              <a:spcBef>
                <a:spcPts val="598"/>
              </a:spcBef>
            </a:pPr>
            <a:r>
              <a:rPr lang="en-US" sz="2000" dirty="0" smtClean="0"/>
              <a:t>For each numeric split point that has been identified, the </a:t>
            </a:r>
            <a:r>
              <a:rPr lang="en-US" sz="2000" i="1" dirty="0" smtClean="0"/>
              <a:t>entire</a:t>
            </a:r>
            <a:r>
              <a:rPr lang="en-US" sz="2000" dirty="0" smtClean="0"/>
              <a:t> training set is scanned to find the closest actual point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25</a:t>
            </a:fld>
            <a:endParaRPr lang="uk-UA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complexity pru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84948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Cost-complexity pruning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1591" y="1329926"/>
            <a:ext cx="7655339" cy="4548869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C4.5's </a:t>
            </a:r>
            <a:r>
              <a:rPr lang="en-US" sz="2400" dirty="0" err="1"/>
              <a:t>postpruning</a:t>
            </a:r>
            <a:r>
              <a:rPr lang="en-US" sz="2400" dirty="0"/>
              <a:t> often does not prune enough</a:t>
            </a:r>
          </a:p>
          <a:p>
            <a:pPr lvl="1"/>
            <a:r>
              <a:rPr lang="en-US" sz="2000" dirty="0"/>
              <a:t>Tree size continues to grow when more instances are added even if performance on independent data does not improve</a:t>
            </a:r>
          </a:p>
          <a:p>
            <a:pPr lvl="1"/>
            <a:r>
              <a:rPr lang="en-US" sz="2000" dirty="0" smtClean="0"/>
              <a:t>But: it is very </a:t>
            </a:r>
            <a:r>
              <a:rPr lang="en-US" sz="2000" dirty="0"/>
              <a:t>fast and popular in practice</a:t>
            </a:r>
          </a:p>
          <a:p>
            <a:pPr lvl="0"/>
            <a:r>
              <a:rPr lang="en-US" sz="2400" dirty="0"/>
              <a:t>Can be worthwhile in some cases to strive for a more compact </a:t>
            </a:r>
            <a:r>
              <a:rPr lang="en-US" sz="2400" dirty="0" smtClean="0"/>
              <a:t>tree at </a:t>
            </a:r>
            <a:r>
              <a:rPr lang="en-US" sz="2400" dirty="0"/>
              <a:t>the expense of more computational effort</a:t>
            </a:r>
          </a:p>
          <a:p>
            <a:pPr lvl="1"/>
            <a:r>
              <a:rPr lang="en-US" sz="2000" i="1" dirty="0"/>
              <a:t>Cost-complexity pruning</a:t>
            </a:r>
            <a:r>
              <a:rPr lang="en-US" sz="2000" dirty="0"/>
              <a:t> method from the CART (Classification and Regression Trees) learning </a:t>
            </a:r>
            <a:r>
              <a:rPr lang="en-US" sz="2000" dirty="0" smtClean="0"/>
              <a:t>system achieves this</a:t>
            </a:r>
          </a:p>
          <a:p>
            <a:pPr lvl="1"/>
            <a:r>
              <a:rPr lang="en-US" sz="2000" dirty="0" smtClean="0"/>
              <a:t>Applies cross-validation or a hold-out set to choose an appropriate tree size for the final tree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26</a:t>
            </a:fld>
            <a:endParaRPr lang="uk-UA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Cost-complexity pruning con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713538" y="-164406"/>
            <a:ext cx="7661153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Cost-complexity </a:t>
            </a:r>
            <a:r>
              <a:rPr lang="en-US" sz="3600" dirty="0" smtClean="0">
                <a:latin typeface="+mj-lt"/>
              </a:rPr>
              <a:t>pruning details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3539" y="1250579"/>
            <a:ext cx="7791843" cy="4984940"/>
          </a:xfrm>
        </p:spPr>
        <p:txBody>
          <a:bodyPr/>
          <a:lstStyle/>
          <a:p>
            <a:pPr lvl="0"/>
            <a:r>
              <a:rPr lang="en-US" sz="2400" dirty="0"/>
              <a:t>Basic idea:</a:t>
            </a:r>
          </a:p>
          <a:p>
            <a:pPr lvl="1"/>
            <a:r>
              <a:rPr lang="en-US" sz="2000" dirty="0"/>
              <a:t>First prune </a:t>
            </a:r>
            <a:r>
              <a:rPr lang="en-US" sz="2000" dirty="0" err="1"/>
              <a:t>subtrees</a:t>
            </a:r>
            <a:r>
              <a:rPr lang="en-US" sz="2000" dirty="0"/>
              <a:t> that, relative to their size, lead to the smallest increase in error on the training data</a:t>
            </a:r>
          </a:p>
          <a:p>
            <a:pPr lvl="1"/>
            <a:r>
              <a:rPr lang="en-US" sz="2000" dirty="0"/>
              <a:t>Increase in error (α</a:t>
            </a:r>
            <a:r>
              <a:rPr lang="en-US" sz="2000" dirty="0" smtClean="0"/>
              <a:t>): </a:t>
            </a:r>
            <a:r>
              <a:rPr lang="en-US" sz="2000" dirty="0"/>
              <a:t>average error increase per leaf of </a:t>
            </a:r>
            <a:r>
              <a:rPr lang="en-US" sz="2000" dirty="0" err="1"/>
              <a:t>subtree</a:t>
            </a:r>
            <a:endParaRPr lang="en-US" sz="2000" dirty="0"/>
          </a:p>
          <a:p>
            <a:pPr lvl="1"/>
            <a:r>
              <a:rPr lang="en-US" sz="2000" dirty="0" smtClean="0"/>
              <a:t>Bottom-up pruning based on this criterion generates </a:t>
            </a:r>
            <a:r>
              <a:rPr lang="en-US" sz="2000" dirty="0"/>
              <a:t>a </a:t>
            </a:r>
            <a:r>
              <a:rPr lang="en-US" sz="2000" i="1" dirty="0"/>
              <a:t>sequence</a:t>
            </a:r>
            <a:r>
              <a:rPr lang="en-US" sz="2000" dirty="0"/>
              <a:t> of successively smaller trees</a:t>
            </a:r>
          </a:p>
          <a:p>
            <a:pPr lvl="1"/>
            <a:r>
              <a:rPr lang="en-US" sz="2000" dirty="0"/>
              <a:t>Each candidate tree in the sequence corresponds to one particular threshold </a:t>
            </a:r>
            <a:r>
              <a:rPr lang="en-US" sz="2000" dirty="0" smtClean="0"/>
              <a:t>value </a:t>
            </a:r>
            <a:r>
              <a:rPr lang="en-US" sz="2000" i="1" dirty="0"/>
              <a:t>α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r>
              <a:rPr lang="en-US" sz="2400" dirty="0"/>
              <a:t>Which tree to chose as the final model?</a:t>
            </a:r>
          </a:p>
          <a:p>
            <a:pPr lvl="1"/>
            <a:r>
              <a:rPr lang="en-US" sz="2000" dirty="0"/>
              <a:t>Use either a hold-out set or cross-validation to </a:t>
            </a:r>
            <a:r>
              <a:rPr lang="en-US" sz="2000" dirty="0" smtClean="0"/>
              <a:t>estimate </a:t>
            </a:r>
            <a:r>
              <a:rPr lang="en-US" sz="2000" dirty="0"/>
              <a:t>the error </a:t>
            </a:r>
            <a:r>
              <a:rPr lang="en-US" sz="2000" dirty="0" smtClean="0"/>
              <a:t>for each </a:t>
            </a:r>
            <a:r>
              <a:rPr lang="en-US" sz="2000" i="1" dirty="0"/>
              <a:t>α</a:t>
            </a:r>
            <a:r>
              <a:rPr lang="en-US" sz="2000" i="1" baseline="-25000" dirty="0" err="1"/>
              <a:t>i</a:t>
            </a:r>
            <a:endParaRPr lang="en-US" sz="2000" i="1" baseline="-25000" dirty="0"/>
          </a:p>
          <a:p>
            <a:pPr lvl="1"/>
            <a:r>
              <a:rPr lang="en-US" sz="2000" dirty="0" smtClean="0"/>
              <a:t>Rebuild tree on entire training set using chosen value of  </a:t>
            </a:r>
            <a:r>
              <a:rPr lang="en-US" sz="2000" i="1" dirty="0"/>
              <a:t>α</a:t>
            </a:r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27</a:t>
            </a:fld>
            <a:endParaRPr lang="uk-UA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Discussion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2981" y="1770063"/>
            <a:ext cx="7543800" cy="3777101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The most extensively studied method of machine learning used in data mining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Different criteria for attribute/test selection rarely make a large difference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Different pruning methods mainly change the size of the resulting pruned tree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C4.5 builds </a:t>
            </a:r>
            <a:r>
              <a:rPr lang="en-US" sz="2400" i="1" dirty="0" err="1"/>
              <a:t>univariate</a:t>
            </a:r>
            <a:r>
              <a:rPr lang="en-US" sz="2400" i="1" dirty="0"/>
              <a:t> </a:t>
            </a:r>
            <a:r>
              <a:rPr lang="en-US" sz="2400" dirty="0"/>
              <a:t>decision </a:t>
            </a:r>
            <a:r>
              <a:rPr lang="en-US" sz="2400" dirty="0" smtClean="0"/>
              <a:t>trees: each node tests a single attribute</a:t>
            </a:r>
            <a:endParaRPr lang="en-US" sz="2400" dirty="0"/>
          </a:p>
          <a:p>
            <a:pPr lvl="0">
              <a:spcBef>
                <a:spcPts val="697"/>
              </a:spcBef>
            </a:pPr>
            <a:r>
              <a:rPr lang="en-US" sz="2400" dirty="0"/>
              <a:t>Some TDITDT systems can build </a:t>
            </a:r>
            <a:r>
              <a:rPr lang="en-US" sz="2400" i="1" dirty="0"/>
              <a:t>multivariate</a:t>
            </a:r>
            <a:r>
              <a:rPr lang="en-US" sz="2400" dirty="0"/>
              <a:t> trees (e.g</a:t>
            </a:r>
            <a:r>
              <a:rPr lang="en-US" sz="2400" dirty="0" smtClean="0"/>
              <a:t>., the famous CART tree learner)</a:t>
            </a:r>
            <a:endParaRPr lang="en-US" sz="2400" dirty="0"/>
          </a:p>
        </p:txBody>
      </p:sp>
      <p:sp>
        <p:nvSpPr>
          <p:cNvPr id="4" name="Freeform: Shape 3"/>
          <p:cNvSpPr/>
          <p:nvPr/>
        </p:nvSpPr>
        <p:spPr>
          <a:xfrm>
            <a:off x="620955" y="977621"/>
            <a:ext cx="7898699" cy="678745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None/>
              <a:tabLst>
                <a:tab pos="457200" algn="l"/>
                <a:tab pos="1371600" algn="l"/>
                <a:tab pos="2286000" algn="l"/>
                <a:tab pos="3200399" algn="l"/>
                <a:tab pos="4114800" algn="l"/>
                <a:tab pos="5029200" algn="l"/>
                <a:tab pos="5943599" algn="l"/>
                <a:tab pos="6857999" algn="l"/>
                <a:tab pos="7772400" algn="l"/>
                <a:tab pos="8686800" algn="l"/>
                <a:tab pos="9601200" algn="l"/>
                <a:tab pos="10515600" algn="l"/>
              </a:tabLst>
            </a:pPr>
            <a:r>
              <a:rPr lang="en-US" sz="240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TDIDT: Top-Down Induction of Decision Trees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28</a:t>
            </a:fld>
            <a:endParaRPr lang="uk-UA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439"/>
            <a:ext cx="7886700" cy="1325563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211" y="1376006"/>
            <a:ext cx="8232598" cy="4667789"/>
          </a:xfrm>
        </p:spPr>
        <p:txBody>
          <a:bodyPr>
            <a:noAutofit/>
          </a:bodyPr>
          <a:lstStyle/>
          <a:p>
            <a:r>
              <a:rPr lang="en-US" sz="2400" dirty="0" smtClean="0"/>
              <a:t>CART’s pruning method (</a:t>
            </a:r>
            <a:r>
              <a:rPr lang="en-US" sz="2400" dirty="0" err="1"/>
              <a:t>Breiman</a:t>
            </a:r>
            <a:r>
              <a:rPr lang="en-US" sz="2400" dirty="0"/>
              <a:t> et al. 1984) can often produce smaller trees than C4.5’s </a:t>
            </a:r>
            <a:r>
              <a:rPr lang="en-US" sz="2400" dirty="0" smtClean="0"/>
              <a:t>method</a:t>
            </a:r>
          </a:p>
          <a:p>
            <a:r>
              <a:rPr lang="en-US" sz="2400" dirty="0" smtClean="0"/>
              <a:t>C4.5’s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problems have been </a:t>
            </a:r>
            <a:r>
              <a:rPr lang="en-US" sz="2400" dirty="0"/>
              <a:t>investigated empirically by Oates and Jensen (1997</a:t>
            </a:r>
            <a:r>
              <a:rPr lang="en-US" sz="2400" dirty="0" smtClean="0"/>
              <a:t>)</a:t>
            </a:r>
            <a:endParaRPr lang="en-CA" sz="2400" dirty="0"/>
          </a:p>
          <a:p>
            <a:r>
              <a:rPr lang="en-US" sz="2400" dirty="0" smtClean="0"/>
              <a:t>A </a:t>
            </a:r>
            <a:r>
              <a:rPr lang="en-US" sz="2400" dirty="0"/>
              <a:t>complete description of C4.5, the early 1990s version, appears as a excellent and readable book (Quinlan 1993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An MDL-based </a:t>
            </a:r>
            <a:r>
              <a:rPr lang="en-US" sz="2400" dirty="0"/>
              <a:t>heuristic for C4.5 Release 8 </a:t>
            </a:r>
            <a:r>
              <a:rPr lang="en-US" sz="2400" dirty="0" smtClean="0"/>
              <a:t>that combats </a:t>
            </a:r>
            <a:r>
              <a:rPr lang="en-US" sz="2400" dirty="0" err="1" smtClean="0"/>
              <a:t>overfitting</a:t>
            </a:r>
            <a:r>
              <a:rPr lang="en-US" sz="2400" dirty="0" smtClean="0"/>
              <a:t> of numeric attributes is </a:t>
            </a:r>
            <a:r>
              <a:rPr lang="en-US" sz="2400" dirty="0"/>
              <a:t>described by Quinlan (1998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The </a:t>
            </a:r>
            <a:r>
              <a:rPr lang="en-US" sz="2400" dirty="0"/>
              <a:t>more recent </a:t>
            </a:r>
            <a:r>
              <a:rPr lang="en-US" sz="2400" dirty="0" smtClean="0"/>
              <a:t>version of Quinlan’s tree learner, </a:t>
            </a:r>
            <a:r>
              <a:rPr lang="en-US" sz="2400" dirty="0"/>
              <a:t>C5.0, is also available as open-source </a:t>
            </a:r>
            <a:r>
              <a:rPr lang="en-US" sz="2400" dirty="0" smtClean="0"/>
              <a:t>code</a:t>
            </a:r>
            <a:endParaRPr lang="en-CA" sz="2400" dirty="0"/>
          </a:p>
          <a:p>
            <a:pPr marL="0" indent="0">
              <a:buNone/>
            </a:pPr>
            <a:endParaRPr lang="en-CA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29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4669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 smtClean="0"/>
              <a:t>Decision Trees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F37D1DA-5E1C-4273-A7C4-0B85F22D0800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1363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Association rules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70831" y="1322619"/>
            <a:ext cx="7635124" cy="3899140"/>
          </a:xfrm>
        </p:spPr>
        <p:txBody>
          <a:bodyPr>
            <a:normAutofit/>
          </a:bodyPr>
          <a:lstStyle/>
          <a:p>
            <a:pPr lvl="0"/>
            <a:r>
              <a:rPr lang="en-US" sz="2400" dirty="0" smtClean="0"/>
              <a:t>The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 </a:t>
            </a:r>
            <a:r>
              <a:rPr lang="en-US" sz="2400" dirty="0"/>
              <a:t>algorithm finds frequent item sets via a generate-and-test methodology</a:t>
            </a:r>
          </a:p>
          <a:p>
            <a:pPr lvl="1"/>
            <a:r>
              <a:rPr lang="en-US" sz="2000" dirty="0"/>
              <a:t>Successively longer item sets are formed from shorter ones</a:t>
            </a:r>
          </a:p>
          <a:p>
            <a:pPr lvl="1"/>
            <a:r>
              <a:rPr lang="en-US" sz="2000" dirty="0"/>
              <a:t>Each different size of candidate item set requires a full scan of the </a:t>
            </a:r>
            <a:r>
              <a:rPr lang="en-US" sz="2000" dirty="0" smtClean="0"/>
              <a:t>dataset</a:t>
            </a:r>
            <a:endParaRPr lang="en-US" sz="2000" dirty="0"/>
          </a:p>
          <a:p>
            <a:pPr lvl="1"/>
            <a:r>
              <a:rPr lang="en-US" sz="2000" dirty="0"/>
              <a:t>Combinatorial nature of generation process is costly – particularly if there are many item sets, or item sets are large</a:t>
            </a:r>
            <a:endParaRPr lang="en-US" sz="2400" dirty="0"/>
          </a:p>
          <a:p>
            <a:pPr lvl="0"/>
            <a:r>
              <a:rPr lang="en-US" sz="2400" dirty="0"/>
              <a:t>Appropriate data structures can help</a:t>
            </a:r>
          </a:p>
          <a:p>
            <a:pPr lvl="0"/>
            <a:r>
              <a:rPr lang="en-US" sz="2400" dirty="0" smtClean="0"/>
              <a:t>The </a:t>
            </a:r>
            <a:r>
              <a:rPr lang="en-US" sz="2400" i="1" dirty="0" smtClean="0"/>
              <a:t>FP</a:t>
            </a:r>
            <a:r>
              <a:rPr lang="en-US" sz="2400" i="1" dirty="0"/>
              <a:t>-growth</a:t>
            </a:r>
            <a:r>
              <a:rPr lang="en-US" sz="2400" dirty="0"/>
              <a:t> </a:t>
            </a:r>
            <a:r>
              <a:rPr lang="en-US" sz="2400" dirty="0" smtClean="0"/>
              <a:t>algorithm for finding frequent item sets employs </a:t>
            </a:r>
            <a:r>
              <a:rPr lang="en-US" sz="2400" dirty="0"/>
              <a:t>an extended prefix tree (FP-tree)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30</a:t>
            </a:fld>
            <a:endParaRPr lang="uk-UA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FP-growth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841979" y="1395707"/>
            <a:ext cx="7573144" cy="4756487"/>
          </a:xfrm>
        </p:spPr>
        <p:txBody>
          <a:bodyPr>
            <a:noAutofit/>
          </a:bodyPr>
          <a:lstStyle/>
          <a:p>
            <a:pPr lvl="0"/>
            <a:r>
              <a:rPr lang="en-US" sz="2400" dirty="0"/>
              <a:t>FP-growth uses a Frequent Pattern Tree (FP-tree) to store a compressed version of the data</a:t>
            </a:r>
          </a:p>
          <a:p>
            <a:pPr lvl="0"/>
            <a:r>
              <a:rPr lang="en-US" sz="2400" dirty="0"/>
              <a:t>Only two passes </a:t>
            </a:r>
            <a:r>
              <a:rPr lang="en-US" sz="2400" dirty="0" smtClean="0"/>
              <a:t>through a dataset are </a:t>
            </a:r>
            <a:r>
              <a:rPr lang="en-US" sz="2400" dirty="0"/>
              <a:t>required to map the data into an FP-tree</a:t>
            </a:r>
          </a:p>
          <a:p>
            <a:pPr lvl="0"/>
            <a:r>
              <a:rPr lang="en-US" sz="2400" dirty="0"/>
              <a:t>The tree is then processed recursively to “grow” large item sets directly</a:t>
            </a:r>
          </a:p>
          <a:p>
            <a:pPr lvl="1"/>
            <a:r>
              <a:rPr lang="en-US" sz="2000" dirty="0"/>
              <a:t>Avoids generating and testing candidate item sets against the entire database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31</a:t>
            </a:fld>
            <a:endParaRPr lang="uk-UA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49309" y="-146645"/>
            <a:ext cx="6842125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Building a frequent pattern tree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56403" y="1079501"/>
            <a:ext cx="8409048" cy="4699412"/>
          </a:xfrm>
        </p:spPr>
        <p:txBody>
          <a:bodyPr>
            <a:normAutofit/>
          </a:bodyPr>
          <a:lstStyle/>
          <a:p>
            <a:pPr lvl="0">
              <a:buSzPct val="100000"/>
              <a:buAutoNum type="arabicParenR"/>
            </a:pPr>
            <a:r>
              <a:rPr lang="en-US" sz="2400" dirty="0"/>
              <a:t> First pass over the </a:t>
            </a:r>
            <a:r>
              <a:rPr lang="en-US" sz="2400" dirty="0" smtClean="0"/>
              <a:t>data: </a:t>
            </a:r>
            <a:r>
              <a:rPr lang="en-US" sz="2400" dirty="0"/>
              <a:t>count the number times individual items occur</a:t>
            </a:r>
          </a:p>
          <a:p>
            <a:pPr lvl="0">
              <a:buSzPct val="100000"/>
              <a:buAutoNum type="arabicParenR"/>
            </a:pPr>
            <a:r>
              <a:rPr lang="en-US" sz="2400" dirty="0"/>
              <a:t> Second pass over the </a:t>
            </a:r>
            <a:r>
              <a:rPr lang="en-US" sz="2400" dirty="0" smtClean="0"/>
              <a:t>data: </a:t>
            </a:r>
            <a:br>
              <a:rPr lang="en-US" sz="2400" dirty="0" smtClean="0"/>
            </a:br>
            <a:r>
              <a:rPr lang="en-US" sz="2400" dirty="0" smtClean="0"/>
              <a:t>before </a:t>
            </a:r>
            <a:r>
              <a:rPr lang="en-US" sz="2400" dirty="0"/>
              <a:t>inserting each instance into the FP-tree, sort its items in descending order of their frequency of </a:t>
            </a:r>
            <a:r>
              <a:rPr lang="en-US" sz="2400" dirty="0" smtClean="0"/>
              <a:t>occurrence</a:t>
            </a:r>
          </a:p>
          <a:p>
            <a:pPr marL="342900" lvl="1" indent="0">
              <a:buSzPct val="45000"/>
              <a:buNone/>
            </a:pPr>
            <a:r>
              <a:rPr lang="en-US" sz="2400" dirty="0" smtClean="0"/>
              <a:t>- </a:t>
            </a:r>
            <a:r>
              <a:rPr lang="en-US" sz="2000" dirty="0" smtClean="0"/>
              <a:t>Individual items that do not meet the minimum support are not inserted into the tree</a:t>
            </a:r>
          </a:p>
          <a:p>
            <a:pPr marL="342900" lvl="1" indent="0">
              <a:buSzPct val="45000"/>
              <a:buNone/>
            </a:pPr>
            <a:r>
              <a:rPr lang="en-US" sz="2000" dirty="0" smtClean="0"/>
              <a:t>- Ideally, many instances will share items that occur frequently individually, resulting in a high degree of compression close to the root of the tree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32</a:t>
            </a:fld>
            <a:endParaRPr lang="uk-UA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98588" y="-164406"/>
            <a:ext cx="7116762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An example using the weather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0" y="1079500"/>
            <a:ext cx="8229600" cy="104775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Frequency of individual items (minimum support = 6)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24440" y="2146320"/>
            <a:ext cx="4276440" cy="3866399"/>
            <a:chOff x="2224440" y="2146320"/>
            <a:chExt cx="4276440" cy="3866399"/>
          </a:xfrm>
        </p:grpSpPr>
        <p:sp>
          <p:nvSpPr>
            <p:cNvPr id="5" name="Freeform: Shape 4"/>
            <p:cNvSpPr/>
            <p:nvPr/>
          </p:nvSpPr>
          <p:spPr>
            <a:xfrm>
              <a:off x="2224440" y="2146320"/>
              <a:ext cx="4276440" cy="3866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= yes			9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= false			8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normal		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 = high		7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 = true	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mild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 = no	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sunny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rainy		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hot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temperature = cool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outlook = overcast		4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2224440" y="2146320"/>
              <a:ext cx="427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2224440" y="6012719"/>
              <a:ext cx="42764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2224440" y="2146320"/>
              <a:ext cx="0" cy="38663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6500880" y="2146320"/>
              <a:ext cx="0" cy="3866399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33</a:t>
            </a:fld>
            <a:endParaRPr lang="uk-UA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27299" y="-179388"/>
            <a:ext cx="72263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An example using the weather data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26283" y="1079500"/>
            <a:ext cx="8229600" cy="587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Instances with items sorted</a:t>
            </a:r>
          </a:p>
        </p:txBody>
      </p:sp>
      <p:sp>
        <p:nvSpPr>
          <p:cNvPr id="10" name="Text Placeholder 9"/>
          <p:cNvSpPr txBox="1">
            <a:spLocks noGrp="1"/>
          </p:cNvSpPr>
          <p:nvPr>
            <p:ph type="body" idx="4294967295"/>
          </p:nvPr>
        </p:nvSpPr>
        <p:spPr>
          <a:xfrm>
            <a:off x="426283" y="4332288"/>
            <a:ext cx="7963080" cy="798512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Final answer: six single-item sets (previous slide) plus two multiple-item sets that meet minimum support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-3240" y="1785960"/>
            <a:ext cx="9195120" cy="2381400"/>
            <a:chOff x="-3240" y="1785960"/>
            <a:chExt cx="9195120" cy="2381400"/>
          </a:xfrm>
        </p:grpSpPr>
        <p:sp>
          <p:nvSpPr>
            <p:cNvPr id="5" name="Freeform: Shape 4"/>
            <p:cNvSpPr/>
            <p:nvPr/>
          </p:nvSpPr>
          <p:spPr>
            <a:xfrm>
              <a:off x="-3240" y="1785960"/>
              <a:ext cx="9147240" cy="2381399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windy=false, humidity=high,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play=no, outlook=sunny, temperature=hot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2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humidity=high, windy=true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play=no, outlook=sunny, temperature=hot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3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play=yes, windy=false, humidity=high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temperature=hot, outlook=overcast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4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 play=yes, windy=false, humidity=high, temperature=mild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outlook=rainy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.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14 </a:t>
              </a: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humidity=high, windy=true, temperature=mild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, play=no, outlook=rainy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6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44640" y="1785960"/>
              <a:ext cx="91472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44640" y="4167360"/>
              <a:ext cx="914724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44640" y="1785960"/>
              <a:ext cx="0" cy="2381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9191880" y="1785960"/>
              <a:ext cx="0" cy="238140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47120" y="5495400"/>
            <a:ext cx="4916880" cy="822240"/>
            <a:chOff x="2247120" y="5495400"/>
            <a:chExt cx="4916880" cy="822240"/>
          </a:xfrm>
        </p:grpSpPr>
        <p:sp>
          <p:nvSpPr>
            <p:cNvPr id="12" name="Freeform: Shape 11"/>
            <p:cNvSpPr/>
            <p:nvPr/>
          </p:nvSpPr>
          <p:spPr>
            <a:xfrm>
              <a:off x="2247120" y="5495400"/>
              <a:ext cx="4916880" cy="82224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play=yes and windy=false		6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8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play=yes and humidity=normal	6	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48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1800" b="0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247120" y="5495400"/>
              <a:ext cx="49168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2247120" y="6317640"/>
              <a:ext cx="4916879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" name="Straight Connector 14"/>
            <p:cNvSpPr/>
            <p:nvPr/>
          </p:nvSpPr>
          <p:spPr>
            <a:xfrm>
              <a:off x="2247120" y="5495400"/>
              <a:ext cx="0" cy="8222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" name="Straight Connector 15"/>
            <p:cNvSpPr/>
            <p:nvPr/>
          </p:nvSpPr>
          <p:spPr>
            <a:xfrm>
              <a:off x="7163999" y="5495400"/>
              <a:ext cx="0" cy="82224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34</a:t>
            </a:fld>
            <a:endParaRPr lang="uk-UA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590800" y="-179388"/>
            <a:ext cx="6553200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Finding large item sets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57200" y="1096205"/>
            <a:ext cx="8229600" cy="6508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weather data (min support 6)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457200" y="4745038"/>
            <a:ext cx="8686800" cy="15779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Process header table </a:t>
            </a:r>
            <a:r>
              <a:rPr lang="en-US" sz="2400" dirty="0" smtClean="0"/>
              <a:t>(shown on left) from </a:t>
            </a:r>
            <a:r>
              <a:rPr lang="en-US" sz="2400" dirty="0"/>
              <a:t>bottom</a:t>
            </a:r>
          </a:p>
          <a:p>
            <a:pPr lvl="1"/>
            <a:r>
              <a:rPr lang="en-US" sz="2000" dirty="0"/>
              <a:t>Add </a:t>
            </a:r>
            <a:r>
              <a:rPr lang="en-US" sz="2000" i="1" dirty="0"/>
              <a:t>temperature=mild </a:t>
            </a:r>
            <a:r>
              <a:rPr lang="en-US" sz="2000" dirty="0"/>
              <a:t>to the list of large item sets</a:t>
            </a:r>
          </a:p>
          <a:p>
            <a:pPr lvl="1"/>
            <a:r>
              <a:rPr lang="en-US" sz="2000" dirty="0"/>
              <a:t>Are there any item sets containing temperature=mild </a:t>
            </a:r>
            <a:r>
              <a:rPr lang="en-US" sz="2000" dirty="0" smtClean="0"/>
              <a:t>that </a:t>
            </a:r>
            <a:r>
              <a:rPr lang="en-US" sz="2000" dirty="0"/>
              <a:t>meet </a:t>
            </a:r>
            <a:r>
              <a:rPr lang="en-US" sz="2000" dirty="0" smtClean="0"/>
              <a:t>the minimum </a:t>
            </a:r>
            <a:r>
              <a:rPr lang="en-US" sz="2000" dirty="0"/>
              <a:t>support?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0" y="1667155"/>
            <a:ext cx="8976600" cy="29973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35</a:t>
            </a:fld>
            <a:endParaRPr lang="uk-UA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247900" y="-179388"/>
            <a:ext cx="68961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06413" y="1000125"/>
            <a:ext cx="8637587" cy="57150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data conditioned on </a:t>
            </a:r>
            <a:r>
              <a:rPr lang="en-US" sz="2400" i="1" dirty="0"/>
              <a:t>temperature=mild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506413" y="4430713"/>
            <a:ext cx="8143587" cy="1925638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400" dirty="0"/>
              <a:t>Created by scanning the first (original) tree</a:t>
            </a:r>
          </a:p>
          <a:p>
            <a:pPr lvl="1"/>
            <a:r>
              <a:rPr lang="en-US" sz="2000" dirty="0"/>
              <a:t>Follow </a:t>
            </a:r>
            <a:r>
              <a:rPr lang="en-US" sz="2000" i="1" dirty="0"/>
              <a:t>temperature=mild</a:t>
            </a:r>
            <a:r>
              <a:rPr lang="en-US" sz="2000" dirty="0"/>
              <a:t> link from header table to find all instances that contain </a:t>
            </a:r>
            <a:r>
              <a:rPr lang="en-US" sz="2000" i="1" dirty="0"/>
              <a:t>temperature=mild</a:t>
            </a:r>
          </a:p>
          <a:p>
            <a:pPr lvl="1"/>
            <a:r>
              <a:rPr lang="en-US" sz="2000" dirty="0"/>
              <a:t>Project counts from original tree</a:t>
            </a:r>
          </a:p>
          <a:p>
            <a:pPr lvl="0"/>
            <a:r>
              <a:rPr lang="en-US" sz="2400" dirty="0"/>
              <a:t>Header table shows that </a:t>
            </a:r>
            <a:r>
              <a:rPr lang="en-US" sz="2400" i="1" dirty="0"/>
              <a:t>temperature=mild</a:t>
            </a:r>
            <a:r>
              <a:rPr lang="en-US" sz="2400" dirty="0"/>
              <a:t> </a:t>
            </a:r>
            <a:r>
              <a:rPr lang="en-US" sz="2400" dirty="0" smtClean="0"/>
              <a:t>cannot be </a:t>
            </a:r>
            <a:r>
              <a:rPr lang="en-US" sz="2400" dirty="0"/>
              <a:t>grown any longer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1240" y="1481399"/>
            <a:ext cx="8969400" cy="284724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36</a:t>
            </a:fld>
            <a:endParaRPr lang="uk-UA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38233" y="-179388"/>
            <a:ext cx="65532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46075" y="852488"/>
            <a:ext cx="8797925" cy="58737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FP-tree for the data conditioned on </a:t>
            </a:r>
            <a:r>
              <a:rPr lang="en-US" sz="2400" i="1" dirty="0"/>
              <a:t>humidity=normal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46074" y="4137024"/>
            <a:ext cx="8739605" cy="2480855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Created by scanning the first (original) tree</a:t>
            </a:r>
          </a:p>
          <a:p>
            <a:pPr lvl="1"/>
            <a:r>
              <a:rPr lang="en-US" sz="2000" dirty="0"/>
              <a:t>Follow </a:t>
            </a:r>
            <a:r>
              <a:rPr lang="en-US" sz="2000" i="1" dirty="0"/>
              <a:t>humidity=normal</a:t>
            </a:r>
            <a:r>
              <a:rPr lang="en-US" sz="2000" dirty="0"/>
              <a:t> link from header table to find all instances that contain </a:t>
            </a:r>
            <a:r>
              <a:rPr lang="en-US" sz="2000" i="1" dirty="0"/>
              <a:t>humidity=normal</a:t>
            </a:r>
          </a:p>
          <a:p>
            <a:pPr lvl="1"/>
            <a:r>
              <a:rPr lang="en-US" sz="2000" dirty="0"/>
              <a:t>Project counts from original tree</a:t>
            </a:r>
          </a:p>
          <a:p>
            <a:pPr lvl="0"/>
            <a:r>
              <a:rPr lang="en-US" sz="2400" dirty="0"/>
              <a:t>Header table shows that </a:t>
            </a:r>
            <a:r>
              <a:rPr lang="en-US" sz="2400" i="1" dirty="0" err="1"/>
              <a:t>humidty</a:t>
            </a:r>
            <a:r>
              <a:rPr lang="en-US" sz="2400" i="1" dirty="0"/>
              <a:t>=normal</a:t>
            </a:r>
            <a:r>
              <a:rPr lang="en-US" sz="2400" dirty="0"/>
              <a:t> </a:t>
            </a:r>
            <a:r>
              <a:rPr lang="en-US" sz="2400" b="1" dirty="0"/>
              <a:t>can</a:t>
            </a:r>
            <a:r>
              <a:rPr lang="en-US" sz="2400" dirty="0"/>
              <a:t> be grown to include </a:t>
            </a:r>
            <a:r>
              <a:rPr lang="en-US" sz="2400" i="1" dirty="0"/>
              <a:t>play=yes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14880" y="1283400"/>
            <a:ext cx="7850520" cy="288216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37</a:t>
            </a:fld>
            <a:endParaRPr lang="uk-UA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76400" y="-164406"/>
            <a:ext cx="6553200" cy="1144588"/>
          </a:xfrm>
        </p:spPr>
        <p:txBody>
          <a:bodyPr/>
          <a:lstStyle/>
          <a:p>
            <a:pPr lvl="0"/>
            <a:r>
              <a:rPr lang="en-US" sz="3600" dirty="0">
                <a:latin typeface="+mj-lt"/>
              </a:rPr>
              <a:t>Finding large item sets cont.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70622" y="1381440"/>
            <a:ext cx="7458978" cy="3200921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All large item sets have now been found</a:t>
            </a:r>
          </a:p>
          <a:p>
            <a:pPr lvl="0"/>
            <a:r>
              <a:rPr lang="en-US" sz="2400" dirty="0"/>
              <a:t>However, in order to be sure it is necessary to process the entire header link table from the original tree</a:t>
            </a:r>
          </a:p>
          <a:p>
            <a:pPr lvl="0"/>
            <a:r>
              <a:rPr lang="en-US" sz="2400" dirty="0"/>
              <a:t>Association rules are formed from large item sets in the same way as for </a:t>
            </a:r>
            <a:r>
              <a:rPr lang="en-US" sz="2400" dirty="0" err="1"/>
              <a:t>Apriori</a:t>
            </a:r>
            <a:endParaRPr lang="en-US" sz="2400" dirty="0"/>
          </a:p>
          <a:p>
            <a:pPr lvl="0"/>
            <a:r>
              <a:rPr lang="en-US" sz="2400" dirty="0"/>
              <a:t>FP-growth can be up to an order of magnitude faster than </a:t>
            </a:r>
            <a:r>
              <a:rPr lang="en-US" sz="2400" dirty="0" err="1"/>
              <a:t>Apriori</a:t>
            </a:r>
            <a:r>
              <a:rPr lang="en-US" sz="2400" dirty="0"/>
              <a:t> for finding large item sets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38</a:t>
            </a:fld>
            <a:endParaRPr lang="uk-UA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5848"/>
            <a:ext cx="7886700" cy="873587"/>
          </a:xfrm>
        </p:spPr>
        <p:txBody>
          <a:bodyPr>
            <a:normAutofit/>
          </a:bodyPr>
          <a:lstStyle/>
          <a:p>
            <a:r>
              <a:rPr lang="en-CA" sz="3600" dirty="0" smtClean="0">
                <a:latin typeface="+mj-lt"/>
              </a:rPr>
              <a:t>Discussion and Bibliographic Notes</a:t>
            </a:r>
            <a:endParaRPr lang="en-CA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184" y="1176320"/>
            <a:ext cx="8333982" cy="5180031"/>
          </a:xfrm>
        </p:spPr>
        <p:txBody>
          <a:bodyPr>
            <a:normAutofit fontScale="77500" lnSpcReduction="20000"/>
          </a:bodyPr>
          <a:lstStyle/>
          <a:p>
            <a:r>
              <a:rPr lang="en-US" sz="3100" dirty="0"/>
              <a:t>The FP-tree </a:t>
            </a:r>
            <a:r>
              <a:rPr lang="en-US" sz="3100" dirty="0" smtClean="0"/>
              <a:t>and the FP</a:t>
            </a:r>
            <a:r>
              <a:rPr lang="en-US" sz="3100" dirty="0"/>
              <a:t>-growth algorithm </a:t>
            </a:r>
            <a:r>
              <a:rPr lang="en-US" sz="3100" dirty="0" smtClean="0"/>
              <a:t>were </a:t>
            </a:r>
            <a:r>
              <a:rPr lang="en-US" sz="3100" dirty="0"/>
              <a:t>introduced by Han et al. (2000) following pioneering work by </a:t>
            </a:r>
            <a:r>
              <a:rPr lang="en-US" sz="3100" dirty="0" err="1"/>
              <a:t>Zaki</a:t>
            </a:r>
            <a:r>
              <a:rPr lang="en-US" sz="3100" dirty="0"/>
              <a:t> et al. (1997</a:t>
            </a:r>
            <a:r>
              <a:rPr lang="en-US" sz="3100" dirty="0" smtClean="0"/>
              <a:t>)</a:t>
            </a:r>
          </a:p>
          <a:p>
            <a:r>
              <a:rPr lang="en-US" sz="3100" dirty="0" smtClean="0"/>
              <a:t>Han </a:t>
            </a:r>
            <a:r>
              <a:rPr lang="en-US" sz="3100" dirty="0"/>
              <a:t>et al. (2004) give a more comprehensive </a:t>
            </a:r>
            <a:r>
              <a:rPr lang="en-US" sz="3100" dirty="0" smtClean="0"/>
              <a:t>description; the algorithm has </a:t>
            </a:r>
            <a:r>
              <a:rPr lang="en-US" sz="3100" dirty="0"/>
              <a:t>been extended in various </a:t>
            </a:r>
            <a:r>
              <a:rPr lang="en-US" sz="3100" dirty="0" smtClean="0"/>
              <a:t>ways</a:t>
            </a:r>
          </a:p>
          <a:p>
            <a:r>
              <a:rPr lang="en-US" sz="3100" dirty="0" smtClean="0"/>
              <a:t>Wang </a:t>
            </a:r>
            <a:r>
              <a:rPr lang="en-US" sz="3100" dirty="0"/>
              <a:t>et al. (2003) develop an algorithm called CLOSET+ to mine </a:t>
            </a:r>
            <a:r>
              <a:rPr lang="en-US" sz="3100" i="1" dirty="0"/>
              <a:t>closed</a:t>
            </a:r>
            <a:r>
              <a:rPr lang="en-US" sz="3100" dirty="0"/>
              <a:t> item </a:t>
            </a:r>
            <a:r>
              <a:rPr lang="en-US" sz="3100" dirty="0" smtClean="0"/>
              <a:t>sets</a:t>
            </a:r>
            <a:endParaRPr lang="en-US" sz="3100" dirty="0"/>
          </a:p>
          <a:p>
            <a:pPr lvl="1"/>
            <a:r>
              <a:rPr lang="en-US" sz="2600" dirty="0" smtClean="0"/>
              <a:t>Close item sets are sets </a:t>
            </a:r>
            <a:r>
              <a:rPr lang="en-US" sz="2600" dirty="0"/>
              <a:t>for which there is no proper superset that has the same </a:t>
            </a:r>
            <a:r>
              <a:rPr lang="en-US" sz="2600" dirty="0" smtClean="0"/>
              <a:t>support</a:t>
            </a:r>
          </a:p>
          <a:p>
            <a:pPr lvl="1"/>
            <a:r>
              <a:rPr lang="en-US" sz="2600" dirty="0"/>
              <a:t>P</a:t>
            </a:r>
            <a:r>
              <a:rPr lang="en-US" sz="2600" dirty="0" smtClean="0"/>
              <a:t>roduces </a:t>
            </a:r>
            <a:r>
              <a:rPr lang="en-US" sz="2600" dirty="0"/>
              <a:t>few redundant rules and thus eases the task that users face when examining the output of the mining </a:t>
            </a:r>
            <a:r>
              <a:rPr lang="en-US" sz="2600" dirty="0" smtClean="0"/>
              <a:t>process </a:t>
            </a:r>
          </a:p>
          <a:p>
            <a:r>
              <a:rPr lang="en-US" sz="3100" dirty="0" smtClean="0"/>
              <a:t>GSP</a:t>
            </a:r>
            <a:r>
              <a:rPr lang="en-US" sz="3100" dirty="0"/>
              <a:t>, for Generalized Sequential Patterns, is a method </a:t>
            </a:r>
            <a:r>
              <a:rPr lang="en-US" sz="3100" dirty="0" smtClean="0"/>
              <a:t>for </a:t>
            </a:r>
            <a:r>
              <a:rPr lang="en-US" sz="3100" dirty="0"/>
              <a:t>mining patterns </a:t>
            </a:r>
            <a:r>
              <a:rPr lang="en-US" sz="3100" dirty="0" smtClean="0"/>
              <a:t>in event </a:t>
            </a:r>
            <a:r>
              <a:rPr lang="en-US" sz="3100" dirty="0"/>
              <a:t>sequences (</a:t>
            </a:r>
            <a:r>
              <a:rPr lang="en-US" sz="3100" dirty="0" err="1"/>
              <a:t>Srikant</a:t>
            </a:r>
            <a:r>
              <a:rPr lang="en-US" sz="3100" dirty="0"/>
              <a:t> and </a:t>
            </a:r>
            <a:r>
              <a:rPr lang="en-US" sz="3100" dirty="0" err="1"/>
              <a:t>Agrawal</a:t>
            </a:r>
            <a:r>
              <a:rPr lang="en-US" sz="3100" dirty="0"/>
              <a:t>, 1996</a:t>
            </a:r>
            <a:r>
              <a:rPr lang="en-US" sz="3100" dirty="0" smtClean="0"/>
              <a:t>) </a:t>
            </a:r>
          </a:p>
          <a:p>
            <a:r>
              <a:rPr lang="en-US" sz="3100" dirty="0" smtClean="0"/>
              <a:t>An approach like FP</a:t>
            </a:r>
            <a:r>
              <a:rPr lang="en-US" sz="3100" dirty="0"/>
              <a:t>-growth is used for event sequences by </a:t>
            </a:r>
            <a:r>
              <a:rPr lang="en-US" sz="3100" dirty="0" err="1" smtClean="0"/>
              <a:t>PrefixSpan</a:t>
            </a:r>
            <a:r>
              <a:rPr lang="en-US" sz="3100" dirty="0" smtClean="0"/>
              <a:t> </a:t>
            </a:r>
            <a:r>
              <a:rPr lang="en-US" sz="3100" dirty="0"/>
              <a:t>(Pei et al., 2004) and </a:t>
            </a:r>
            <a:r>
              <a:rPr lang="en-US" sz="3100" dirty="0" err="1"/>
              <a:t>CloSpan</a:t>
            </a:r>
            <a:r>
              <a:rPr lang="en-US" sz="3100" dirty="0"/>
              <a:t> (Yan et al., 2003</a:t>
            </a:r>
            <a:r>
              <a:rPr lang="en-US" sz="3100" dirty="0" smtClean="0"/>
              <a:t>)</a:t>
            </a:r>
          </a:p>
          <a:p>
            <a:r>
              <a:rPr lang="en-US" sz="3100" dirty="0" smtClean="0"/>
              <a:t>For graph patterns, there is </a:t>
            </a:r>
            <a:r>
              <a:rPr lang="en-US" sz="3100" dirty="0" err="1" smtClean="0"/>
              <a:t>gSpan</a:t>
            </a:r>
            <a:r>
              <a:rPr lang="en-US" sz="3100" dirty="0" smtClean="0"/>
              <a:t> </a:t>
            </a:r>
            <a:r>
              <a:rPr lang="en-US" sz="3100" dirty="0"/>
              <a:t>(Yan and Han, 2002) and </a:t>
            </a:r>
            <a:r>
              <a:rPr lang="en-US" sz="3100" dirty="0" err="1"/>
              <a:t>CloseGraph</a:t>
            </a:r>
            <a:r>
              <a:rPr lang="en-US" sz="3100" dirty="0"/>
              <a:t> (Yan and Han, 2003</a:t>
            </a:r>
            <a:r>
              <a:rPr lang="en-US" sz="3100" dirty="0" smtClean="0"/>
              <a:t>)</a:t>
            </a:r>
            <a:endParaRPr lang="en-CA" sz="3100" dirty="0"/>
          </a:p>
          <a:p>
            <a:endParaRPr lang="en-CA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6D3BC8F-1185-4F6B-96C6-4A761659E4BA}" type="slidenum">
              <a:rPr lang="uk-UA" smtClean="0"/>
              <a:t>39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1499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Industrial-strength algorith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14810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Industrial-strength algorithms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27914" y="1412875"/>
            <a:ext cx="8191995" cy="2575619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For an algorithm to be useful in a wide range of real-world applications it must: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Permit numeric attributes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Allow missing values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Be robust in the presence of noise</a:t>
            </a:r>
          </a:p>
          <a:p>
            <a:pPr lvl="0">
              <a:spcBef>
                <a:spcPts val="697"/>
              </a:spcBef>
            </a:pPr>
            <a:r>
              <a:rPr lang="en-US" sz="2400" dirty="0" smtClean="0"/>
              <a:t>Basic scheme needs </a:t>
            </a:r>
            <a:r>
              <a:rPr lang="en-US" sz="2400" dirty="0"/>
              <a:t>to be extended to fulfill these requirements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4</a:t>
            </a:fld>
            <a:endParaRPr lang="uk-U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Decision tre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61107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>
                <a:latin typeface="+mj-lt"/>
              </a:rPr>
              <a:t>From ID3 to C4.5</a:t>
            </a:r>
            <a:endParaRPr lang="en-US" sz="3600" dirty="0">
              <a:latin typeface="+mj-lt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6055" y="1741120"/>
            <a:ext cx="7778187" cy="2480977"/>
          </a:xfrm>
        </p:spPr>
        <p:txBody>
          <a:bodyPr wrap="square" lIns="90360" tIns="44280" rIns="90360" bIns="44280" anchor="t" anchorCtr="0">
            <a:spAutoFit/>
          </a:bodyPr>
          <a:lstStyle/>
          <a:p>
            <a:r>
              <a:rPr lang="en-US" sz="2400" dirty="0" smtClean="0"/>
              <a:t>Extending ID3:</a:t>
            </a:r>
          </a:p>
          <a:p>
            <a:pPr lvl="1"/>
            <a:r>
              <a:rPr lang="en-US" sz="2000" dirty="0" smtClean="0"/>
              <a:t>to permit numeric attributes:  </a:t>
            </a:r>
            <a:r>
              <a:rPr lang="en-US" sz="2000" i="1" dirty="0" smtClean="0"/>
              <a:t>straightforward</a:t>
            </a:r>
          </a:p>
          <a:p>
            <a:pPr lvl="1"/>
            <a:r>
              <a:rPr lang="en-US" sz="2000" dirty="0" smtClean="0"/>
              <a:t>to deal sensibly with missing values:  </a:t>
            </a:r>
            <a:r>
              <a:rPr lang="en-US" sz="2000" i="1" dirty="0" smtClean="0"/>
              <a:t>trickier</a:t>
            </a:r>
          </a:p>
          <a:p>
            <a:pPr lvl="1"/>
            <a:r>
              <a:rPr lang="en-US" sz="2000" dirty="0" smtClean="0"/>
              <a:t>stability for noisy data: </a:t>
            </a:r>
            <a:r>
              <a:rPr lang="en-US" sz="2000" i="1" dirty="0" smtClean="0"/>
              <a:t>requires pruning mechanism</a:t>
            </a:r>
            <a:endParaRPr lang="en-US" sz="2400" i="1" dirty="0" smtClean="0"/>
          </a:p>
          <a:p>
            <a:r>
              <a:rPr lang="en-US" sz="2400" dirty="0" smtClean="0"/>
              <a:t>End result: C4.5 (Quinlan)</a:t>
            </a:r>
          </a:p>
          <a:p>
            <a:pPr lvl="1"/>
            <a:r>
              <a:rPr lang="en-US" sz="2000" dirty="0" smtClean="0"/>
              <a:t>Best-known and (probably) most widely-used learning algorithm</a:t>
            </a:r>
          </a:p>
          <a:p>
            <a:pPr lvl="1"/>
            <a:r>
              <a:rPr lang="en-US" sz="2000" dirty="0" smtClean="0"/>
              <a:t>Commercial successor: C5.0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5</a:t>
            </a:fld>
            <a:endParaRPr lang="uk-U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Numeric attribu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Numeric attributes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82641" y="1247775"/>
            <a:ext cx="7739999" cy="3773895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Standard method: binary splits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E.g. temp &lt; 45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Unlike nominal attributes,</a:t>
            </a:r>
            <a:br>
              <a:rPr lang="en-US" sz="2400" dirty="0"/>
            </a:br>
            <a:r>
              <a:rPr lang="en-US" sz="2400" dirty="0"/>
              <a:t>every attribute has many possible split points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Solution is straightforward extension: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Evaluate info gain (or other measure)</a:t>
            </a:r>
            <a:br>
              <a:rPr lang="en-US" sz="2000" dirty="0"/>
            </a:br>
            <a:r>
              <a:rPr lang="en-US" sz="2000" dirty="0"/>
              <a:t>for every possible split point of attribute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Choose “best” split point</a:t>
            </a:r>
          </a:p>
          <a:p>
            <a:pPr lvl="1">
              <a:spcBef>
                <a:spcPts val="598"/>
              </a:spcBef>
            </a:pPr>
            <a:r>
              <a:rPr lang="en-US" sz="2000" dirty="0"/>
              <a:t>Info gain for best split point is info gain for attribute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Computationally more demanding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6</a:t>
            </a:fld>
            <a:endParaRPr lang="uk-UA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Weather data (again!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Weather data (again!)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4099680"/>
            <a:ext cx="6019920" cy="1325520"/>
            <a:chOff x="838080" y="4099680"/>
            <a:chExt cx="6019920" cy="1325520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409968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409968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42520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409968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858000" y="409968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838080" y="995400"/>
            <a:ext cx="6364440" cy="2438640"/>
            <a:chOff x="838080" y="995400"/>
            <a:chExt cx="6364440" cy="2438640"/>
          </a:xfrm>
        </p:grpSpPr>
        <p:sp>
          <p:nvSpPr>
            <p:cNvPr id="10" name="Freeform: Shape 9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" name="Freeform: Shape 10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" name="Freeform: Shape 11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" name="Freeform: Shape 12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" name="Freeform: Shape 13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" name="Freeform: Shape 14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6" name="Freeform: Shape 15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40" name="Straight Connector 39"/>
            <p:cNvSpPr/>
            <p:nvPr/>
          </p:nvSpPr>
          <p:spPr>
            <a:xfrm>
              <a:off x="83808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1" name="Straight Connector 40"/>
            <p:cNvSpPr/>
            <p:nvPr/>
          </p:nvSpPr>
          <p:spPr>
            <a:xfrm>
              <a:off x="720000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2" name="Straight Connector 41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3" name="Straight Connector 42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6" name="Freeform: Shape 45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7" name="Freeform: Shape 46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8" name="Freeform: Shape 47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49" name="Freeform: Shape 48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74" name="Straight Connector 73"/>
            <p:cNvSpPr/>
            <p:nvPr/>
          </p:nvSpPr>
          <p:spPr>
            <a:xfrm>
              <a:off x="838080" y="343404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5" name="Straight Connector 74"/>
            <p:cNvSpPr/>
            <p:nvPr/>
          </p:nvSpPr>
          <p:spPr>
            <a:xfrm>
              <a:off x="83808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6" name="Straight Connector 75"/>
            <p:cNvSpPr/>
            <p:nvPr/>
          </p:nvSpPr>
          <p:spPr>
            <a:xfrm>
              <a:off x="720000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7" name="Straight Connector 76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8" name="Straight Connector 77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592775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0" name="Freeform: Shape 79"/>
            <p:cNvSpPr/>
            <p:nvPr/>
          </p:nvSpPr>
          <p:spPr>
            <a:xfrm>
              <a:off x="471852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1" name="Freeform: Shape 80"/>
            <p:cNvSpPr/>
            <p:nvPr/>
          </p:nvSpPr>
          <p:spPr>
            <a:xfrm>
              <a:off x="338292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2" name="Freeform: Shape 81"/>
            <p:cNvSpPr/>
            <p:nvPr/>
          </p:nvSpPr>
          <p:spPr>
            <a:xfrm>
              <a:off x="211031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3" name="Freeform: Shape 82"/>
            <p:cNvSpPr/>
            <p:nvPr/>
          </p:nvSpPr>
          <p:spPr>
            <a:xfrm>
              <a:off x="8380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4" name="Freeform: Shape 83"/>
            <p:cNvSpPr/>
            <p:nvPr/>
          </p:nvSpPr>
          <p:spPr>
            <a:xfrm>
              <a:off x="592775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471852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338292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211031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8380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592775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471852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338292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211031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8380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592775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471852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338292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211031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8380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592775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471852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338292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211031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8380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592775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471852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338292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211031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8380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09" name="Straight Connector 108"/>
            <p:cNvSpPr/>
            <p:nvPr/>
          </p:nvSpPr>
          <p:spPr>
            <a:xfrm>
              <a:off x="838080" y="995400"/>
              <a:ext cx="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0" name="Straight Connector 109"/>
            <p:cNvSpPr/>
            <p:nvPr/>
          </p:nvSpPr>
          <p:spPr>
            <a:xfrm>
              <a:off x="838080" y="1300319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1" name="Straight Connector 110"/>
            <p:cNvSpPr/>
            <p:nvPr/>
          </p:nvSpPr>
          <p:spPr>
            <a:xfrm>
              <a:off x="838080" y="995400"/>
              <a:ext cx="6361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5" name="Freeform: Shape 114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6" name="Freeform: Shape 115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7" name="Freeform: Shape 116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592775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471852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338292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211031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8380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592775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471852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338292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211031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8380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592775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471852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338292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211031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8380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57" name="Straight Connector 156"/>
            <p:cNvSpPr/>
            <p:nvPr/>
          </p:nvSpPr>
          <p:spPr>
            <a:xfrm>
              <a:off x="7200000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58" name="Straight Connector 157"/>
            <p:cNvSpPr/>
            <p:nvPr/>
          </p:nvSpPr>
          <p:spPr>
            <a:xfrm>
              <a:off x="838080" y="995400"/>
              <a:ext cx="2519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61" name="Slide Number Placeholder 16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7</a:t>
            </a:fld>
            <a:endParaRPr lang="uk-UA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Weather data (again!)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38080" y="4125240"/>
            <a:ext cx="6019920" cy="1325520"/>
            <a:chOff x="838080" y="4125240"/>
            <a:chExt cx="6019920" cy="1325520"/>
          </a:xfrm>
        </p:grpSpPr>
        <p:sp>
          <p:nvSpPr>
            <p:cNvPr id="4" name="Freeform: Shape 3"/>
            <p:cNvSpPr/>
            <p:nvPr/>
          </p:nvSpPr>
          <p:spPr>
            <a:xfrm>
              <a:off x="838080" y="412524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= high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= normal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5" name="Straight Connector 4"/>
            <p:cNvSpPr/>
            <p:nvPr/>
          </p:nvSpPr>
          <p:spPr>
            <a:xfrm>
              <a:off x="838080" y="412524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838080" y="5450759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838080" y="4125240"/>
              <a:ext cx="0" cy="1325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6858000" y="4125240"/>
              <a:ext cx="0" cy="1325519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438280" y="5191920"/>
            <a:ext cx="6019920" cy="1325520"/>
            <a:chOff x="2438280" y="5191920"/>
            <a:chExt cx="6019920" cy="1325520"/>
          </a:xfrm>
        </p:grpSpPr>
        <p:sp>
          <p:nvSpPr>
            <p:cNvPr id="10" name="Freeform: Shape 9"/>
            <p:cNvSpPr/>
            <p:nvPr/>
          </p:nvSpPr>
          <p:spPr>
            <a:xfrm>
              <a:off x="2438280" y="5191920"/>
              <a:ext cx="6019919" cy="13255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sunny and humidity &gt; 83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rainy and windy = true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outlook = overcast then play = yes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humidity &lt; 85 then play = no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1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If none of the above then play = yes</a:t>
              </a:r>
            </a:p>
          </p:txBody>
        </p:sp>
        <p:sp>
          <p:nvSpPr>
            <p:cNvPr id="11" name="Straight Connector 10"/>
            <p:cNvSpPr/>
            <p:nvPr/>
          </p:nvSpPr>
          <p:spPr>
            <a:xfrm>
              <a:off x="2438280" y="519192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2" name="Straight Connector 11"/>
            <p:cNvSpPr/>
            <p:nvPr/>
          </p:nvSpPr>
          <p:spPr>
            <a:xfrm>
              <a:off x="2438280" y="6517440"/>
              <a:ext cx="6019920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3" name="Straight Connector 12"/>
            <p:cNvSpPr/>
            <p:nvPr/>
          </p:nvSpPr>
          <p:spPr>
            <a:xfrm>
              <a:off x="2438280" y="519192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4" name="Straight Connector 13"/>
            <p:cNvSpPr/>
            <p:nvPr/>
          </p:nvSpPr>
          <p:spPr>
            <a:xfrm>
              <a:off x="8458200" y="5191920"/>
              <a:ext cx="0" cy="132552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38439" y="995400"/>
            <a:ext cx="6364441" cy="2438640"/>
            <a:chOff x="838439" y="995400"/>
            <a:chExt cx="6364441" cy="2438640"/>
          </a:xfrm>
        </p:grpSpPr>
        <p:sp>
          <p:nvSpPr>
            <p:cNvPr id="16" name="Freeform: Shape 15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7" name="Freeform: Shape 16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8" name="Freeform: Shape 17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9" name="Freeform: Shape 18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0" name="Freeform: Shape 19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21" name="Freeform: Shape 20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2" name="Freeform: Shape 21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3" name="Freeform: Shape 22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24" name="Freeform: Shape 23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25" name="Freeform: Shape 24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26" name="Freeform: Shape 25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27" name="Freeform: Shape 26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28" name="Freeform: Shape 27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29" name="Freeform: Shape 28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30" name="Freeform: Shape 29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31" name="Freeform: Shape 30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2" name="Freeform: Shape 31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33" name="Freeform: Shape 32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4" name="Freeform: Shape 33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35" name="Freeform: Shape 34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36" name="Freeform: Shape 35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37" name="Freeform: Shape 36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38" name="Freeform: Shape 37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39" name="Freeform: Shape 38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40" name="Freeform: Shape 39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41" name="Freeform: Shape 40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42" name="Freeform: Shape 41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43" name="Freeform: Shape 42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44" name="Freeform: Shape 43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45" name="Freeform: Shape 44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46" name="Straight Connector 45"/>
            <p:cNvSpPr/>
            <p:nvPr/>
          </p:nvSpPr>
          <p:spPr>
            <a:xfrm>
              <a:off x="838439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7" name="Straight Connector 46"/>
            <p:cNvSpPr/>
            <p:nvPr/>
          </p:nvSpPr>
          <p:spPr>
            <a:xfrm>
              <a:off x="720036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8" name="Straight Connector 47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49" name="Straight Connector 48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50" name="Freeform: Shape 49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1" name="Freeform: Shape 50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2" name="Freeform: Shape 51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3" name="Freeform: Shape 52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4" name="Freeform: Shape 53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55" name="Freeform: Shape 54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56" name="Freeform: Shape 55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57" name="Freeform: Shape 56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58" name="Freeform: Shape 57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59" name="Freeform: Shape 58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60" name="Freeform: Shape 59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61" name="Freeform: Shape 60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62" name="Freeform: Shape 61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3" name="Freeform: Shape 62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64" name="Freeform: Shape 63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65" name="Freeform: Shape 64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66" name="Freeform: Shape 65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67" name="Freeform: Shape 66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68" name="Freeform: Shape 67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69" name="Freeform: Shape 68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0" name="Freeform: Shape 69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71" name="Freeform: Shape 70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72" name="Freeform: Shape 71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73" name="Freeform: Shape 72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74" name="Freeform: Shape 73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75" name="Freeform: Shape 74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76" name="Freeform: Shape 75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77" name="Freeform: Shape 76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78" name="Freeform: Shape 77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79" name="Freeform: Shape 78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80" name="Straight Connector 79"/>
            <p:cNvSpPr/>
            <p:nvPr/>
          </p:nvSpPr>
          <p:spPr>
            <a:xfrm>
              <a:off x="838439" y="343404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1" name="Straight Connector 80"/>
            <p:cNvSpPr/>
            <p:nvPr/>
          </p:nvSpPr>
          <p:spPr>
            <a:xfrm>
              <a:off x="838439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2" name="Straight Connector 81"/>
            <p:cNvSpPr/>
            <p:nvPr/>
          </p:nvSpPr>
          <p:spPr>
            <a:xfrm>
              <a:off x="7200360" y="995400"/>
              <a:ext cx="0" cy="182880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3" name="Straight Connector 82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4" name="Straight Connector 83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5" name="Freeform: Shape 84"/>
            <p:cNvSpPr/>
            <p:nvPr/>
          </p:nvSpPr>
          <p:spPr>
            <a:xfrm>
              <a:off x="592812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6" name="Freeform: Shape 85"/>
            <p:cNvSpPr/>
            <p:nvPr/>
          </p:nvSpPr>
          <p:spPr>
            <a:xfrm>
              <a:off x="4718880" y="25192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7" name="Freeform: Shape 86"/>
            <p:cNvSpPr/>
            <p:nvPr/>
          </p:nvSpPr>
          <p:spPr>
            <a:xfrm>
              <a:off x="3383280" y="25192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8" name="Freeform: Shape 87"/>
            <p:cNvSpPr/>
            <p:nvPr/>
          </p:nvSpPr>
          <p:spPr>
            <a:xfrm>
              <a:off x="2110680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89" name="Freeform: Shape 88"/>
            <p:cNvSpPr/>
            <p:nvPr/>
          </p:nvSpPr>
          <p:spPr>
            <a:xfrm>
              <a:off x="838439" y="25192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90" name="Freeform: Shape 89"/>
            <p:cNvSpPr/>
            <p:nvPr/>
          </p:nvSpPr>
          <p:spPr>
            <a:xfrm>
              <a:off x="592812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1" name="Freeform: Shape 90"/>
            <p:cNvSpPr/>
            <p:nvPr/>
          </p:nvSpPr>
          <p:spPr>
            <a:xfrm>
              <a:off x="4718880" y="22147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2" name="Freeform: Shape 91"/>
            <p:cNvSpPr/>
            <p:nvPr/>
          </p:nvSpPr>
          <p:spPr>
            <a:xfrm>
              <a:off x="3383280" y="22147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3" name="Freeform: Shape 92"/>
            <p:cNvSpPr/>
            <p:nvPr/>
          </p:nvSpPr>
          <p:spPr>
            <a:xfrm>
              <a:off x="2110680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Mild</a:t>
              </a:r>
            </a:p>
          </p:txBody>
        </p:sp>
        <p:sp>
          <p:nvSpPr>
            <p:cNvPr id="94" name="Freeform: Shape 93"/>
            <p:cNvSpPr/>
            <p:nvPr/>
          </p:nvSpPr>
          <p:spPr>
            <a:xfrm>
              <a:off x="838439" y="22147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95" name="Freeform: Shape 94"/>
            <p:cNvSpPr/>
            <p:nvPr/>
          </p:nvSpPr>
          <p:spPr>
            <a:xfrm>
              <a:off x="592812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96" name="Freeform: Shape 95"/>
            <p:cNvSpPr/>
            <p:nvPr/>
          </p:nvSpPr>
          <p:spPr>
            <a:xfrm>
              <a:off x="4718880" y="19098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97" name="Freeform: Shape 96"/>
            <p:cNvSpPr/>
            <p:nvPr/>
          </p:nvSpPr>
          <p:spPr>
            <a:xfrm>
              <a:off x="3383280" y="19098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98" name="Freeform: Shape 97"/>
            <p:cNvSpPr/>
            <p:nvPr/>
          </p:nvSpPr>
          <p:spPr>
            <a:xfrm>
              <a:off x="2110680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  </a:t>
              </a:r>
            </a:p>
          </p:txBody>
        </p:sp>
        <p:sp>
          <p:nvSpPr>
            <p:cNvPr id="99" name="Freeform: Shape 98"/>
            <p:cNvSpPr/>
            <p:nvPr/>
          </p:nvSpPr>
          <p:spPr>
            <a:xfrm>
              <a:off x="838439" y="19098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Overcast</a:t>
              </a:r>
            </a:p>
          </p:txBody>
        </p:sp>
        <p:sp>
          <p:nvSpPr>
            <p:cNvPr id="100" name="Freeform: Shape 99"/>
            <p:cNvSpPr/>
            <p:nvPr/>
          </p:nvSpPr>
          <p:spPr>
            <a:xfrm>
              <a:off x="592812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1" name="Freeform: Shape 100"/>
            <p:cNvSpPr/>
            <p:nvPr/>
          </p:nvSpPr>
          <p:spPr>
            <a:xfrm>
              <a:off x="4718880" y="160488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02" name="Freeform: Shape 101"/>
            <p:cNvSpPr/>
            <p:nvPr/>
          </p:nvSpPr>
          <p:spPr>
            <a:xfrm>
              <a:off x="3383280" y="160488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3" name="Freeform: Shape 102"/>
            <p:cNvSpPr/>
            <p:nvPr/>
          </p:nvSpPr>
          <p:spPr>
            <a:xfrm>
              <a:off x="2110680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4" name="Freeform: Shape 103"/>
            <p:cNvSpPr/>
            <p:nvPr/>
          </p:nvSpPr>
          <p:spPr>
            <a:xfrm>
              <a:off x="838439" y="160488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05" name="Freeform: Shape 104"/>
            <p:cNvSpPr/>
            <p:nvPr/>
          </p:nvSpPr>
          <p:spPr>
            <a:xfrm>
              <a:off x="592812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06" name="Freeform: Shape 105"/>
            <p:cNvSpPr/>
            <p:nvPr/>
          </p:nvSpPr>
          <p:spPr>
            <a:xfrm>
              <a:off x="4718880" y="1300319"/>
              <a:ext cx="1208879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07" name="Freeform: Shape 106"/>
            <p:cNvSpPr/>
            <p:nvPr/>
          </p:nvSpPr>
          <p:spPr>
            <a:xfrm>
              <a:off x="3383280" y="1300319"/>
              <a:ext cx="133560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High</a:t>
              </a:r>
            </a:p>
          </p:txBody>
        </p:sp>
        <p:sp>
          <p:nvSpPr>
            <p:cNvPr id="108" name="Freeform: Shape 107"/>
            <p:cNvSpPr/>
            <p:nvPr/>
          </p:nvSpPr>
          <p:spPr>
            <a:xfrm>
              <a:off x="2110680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Hot</a:t>
              </a:r>
            </a:p>
          </p:txBody>
        </p:sp>
        <p:sp>
          <p:nvSpPr>
            <p:cNvPr id="109" name="Freeform: Shape 108"/>
            <p:cNvSpPr/>
            <p:nvPr/>
          </p:nvSpPr>
          <p:spPr>
            <a:xfrm>
              <a:off x="838439" y="1300319"/>
              <a:ext cx="1272240" cy="304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Sunny</a:t>
              </a:r>
            </a:p>
          </p:txBody>
        </p:sp>
        <p:sp>
          <p:nvSpPr>
            <p:cNvPr id="110" name="Freeform: Shape 109"/>
            <p:cNvSpPr/>
            <p:nvPr/>
          </p:nvSpPr>
          <p:spPr>
            <a:xfrm>
              <a:off x="592812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Play</a:t>
              </a:r>
            </a:p>
          </p:txBody>
        </p:sp>
        <p:sp>
          <p:nvSpPr>
            <p:cNvPr id="111" name="Freeform: Shape 110"/>
            <p:cNvSpPr/>
            <p:nvPr/>
          </p:nvSpPr>
          <p:spPr>
            <a:xfrm>
              <a:off x="4718880" y="9954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Windy</a:t>
              </a:r>
            </a:p>
          </p:txBody>
        </p:sp>
        <p:sp>
          <p:nvSpPr>
            <p:cNvPr id="112" name="Freeform: Shape 111"/>
            <p:cNvSpPr/>
            <p:nvPr/>
          </p:nvSpPr>
          <p:spPr>
            <a:xfrm>
              <a:off x="3383280" y="9954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Humidity</a:t>
              </a:r>
            </a:p>
          </p:txBody>
        </p:sp>
        <p:sp>
          <p:nvSpPr>
            <p:cNvPr id="113" name="Freeform: Shape 112"/>
            <p:cNvSpPr/>
            <p:nvPr/>
          </p:nvSpPr>
          <p:spPr>
            <a:xfrm>
              <a:off x="2110680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Temperature</a:t>
              </a:r>
            </a:p>
          </p:txBody>
        </p:sp>
        <p:sp>
          <p:nvSpPr>
            <p:cNvPr id="114" name="Freeform: Shape 113"/>
            <p:cNvSpPr/>
            <p:nvPr/>
          </p:nvSpPr>
          <p:spPr>
            <a:xfrm>
              <a:off x="838439" y="9954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Outlook</a:t>
              </a:r>
            </a:p>
          </p:txBody>
        </p:sp>
        <p:sp>
          <p:nvSpPr>
            <p:cNvPr id="115" name="Straight Connector 114"/>
            <p:cNvSpPr/>
            <p:nvPr/>
          </p:nvSpPr>
          <p:spPr>
            <a:xfrm>
              <a:off x="838439" y="995400"/>
              <a:ext cx="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6" name="Straight Connector 115"/>
            <p:cNvSpPr/>
            <p:nvPr/>
          </p:nvSpPr>
          <p:spPr>
            <a:xfrm>
              <a:off x="838439" y="1300319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7" name="Straight Connector 116"/>
            <p:cNvSpPr/>
            <p:nvPr/>
          </p:nvSpPr>
          <p:spPr>
            <a:xfrm>
              <a:off x="838439" y="995400"/>
              <a:ext cx="6361921" cy="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18" name="Freeform: Shape 117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19" name="Freeform: Shape 118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0" name="Freeform: Shape 119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1" name="Freeform: Shape 120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2" name="Freeform: Shape 121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3" name="Freeform: Shape 122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4" name="Freeform: Shape 123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5" name="Freeform: Shape 124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6" name="Freeform: Shape 125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7" name="Freeform: Shape 126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28" name="Freeform: Shape 127"/>
            <p:cNvSpPr/>
            <p:nvPr/>
          </p:nvSpPr>
          <p:spPr>
            <a:xfrm>
              <a:off x="592812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</a:t>
              </a:r>
            </a:p>
          </p:txBody>
        </p:sp>
        <p:sp>
          <p:nvSpPr>
            <p:cNvPr id="129" name="Freeform: Shape 128"/>
            <p:cNvSpPr/>
            <p:nvPr/>
          </p:nvSpPr>
          <p:spPr>
            <a:xfrm>
              <a:off x="4718880" y="282420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True</a:t>
              </a:r>
            </a:p>
          </p:txBody>
        </p:sp>
        <p:sp>
          <p:nvSpPr>
            <p:cNvPr id="130" name="Freeform: Shape 129"/>
            <p:cNvSpPr/>
            <p:nvPr/>
          </p:nvSpPr>
          <p:spPr>
            <a:xfrm>
              <a:off x="3383280" y="282420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31" name="Freeform: Shape 130"/>
            <p:cNvSpPr/>
            <p:nvPr/>
          </p:nvSpPr>
          <p:spPr>
            <a:xfrm>
              <a:off x="2110680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32" name="Freeform: Shape 131"/>
            <p:cNvSpPr/>
            <p:nvPr/>
          </p:nvSpPr>
          <p:spPr>
            <a:xfrm>
              <a:off x="838439" y="282420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33" name="Freeform: Shape 132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4" name="Freeform: Shape 133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5" name="Freeform: Shape 134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6" name="Freeform: Shape 135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7" name="Freeform: Shape 136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8" name="Freeform: Shape 137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39" name="Freeform: Shape 138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0" name="Freeform: Shape 139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1" name="Freeform: Shape 140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2" name="Freeform: Shape 141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3" name="Freeform: Shape 142"/>
            <p:cNvSpPr/>
            <p:nvPr/>
          </p:nvSpPr>
          <p:spPr>
            <a:xfrm>
              <a:off x="592812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4" name="Freeform: Shape 143"/>
            <p:cNvSpPr/>
            <p:nvPr/>
          </p:nvSpPr>
          <p:spPr>
            <a:xfrm>
              <a:off x="4718880" y="312912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5" name="Freeform: Shape 144"/>
            <p:cNvSpPr/>
            <p:nvPr/>
          </p:nvSpPr>
          <p:spPr>
            <a:xfrm>
              <a:off x="3383280" y="312912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6" name="Freeform: Shape 145"/>
            <p:cNvSpPr/>
            <p:nvPr/>
          </p:nvSpPr>
          <p:spPr>
            <a:xfrm>
              <a:off x="2110680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7" name="Freeform: Shape 146"/>
            <p:cNvSpPr/>
            <p:nvPr/>
          </p:nvSpPr>
          <p:spPr>
            <a:xfrm>
              <a:off x="838439" y="312912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8" name="Freeform: Shape 147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49" name="Freeform: Shape 148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0" name="Freeform: Shape 149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1" name="Freeform: Shape 150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2" name="Freeform: Shape 151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3" name="Freeform: Shape 152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4" name="Freeform: Shape 153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5" name="Freeform: Shape 154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6" name="Freeform: Shape 155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7" name="Freeform: Shape 156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…</a:t>
              </a:r>
            </a:p>
          </p:txBody>
        </p:sp>
        <p:sp>
          <p:nvSpPr>
            <p:cNvPr id="158" name="Freeform: Shape 157"/>
            <p:cNvSpPr/>
            <p:nvPr/>
          </p:nvSpPr>
          <p:spPr>
            <a:xfrm>
              <a:off x="592812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Yes</a:t>
              </a:r>
            </a:p>
          </p:txBody>
        </p:sp>
        <p:sp>
          <p:nvSpPr>
            <p:cNvPr id="159" name="Freeform: Shape 158"/>
            <p:cNvSpPr/>
            <p:nvPr/>
          </p:nvSpPr>
          <p:spPr>
            <a:xfrm>
              <a:off x="4718880" y="2519640"/>
              <a:ext cx="1208879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False</a:t>
              </a:r>
            </a:p>
          </p:txBody>
        </p:sp>
        <p:sp>
          <p:nvSpPr>
            <p:cNvPr id="160" name="Freeform: Shape 159"/>
            <p:cNvSpPr/>
            <p:nvPr/>
          </p:nvSpPr>
          <p:spPr>
            <a:xfrm>
              <a:off x="3383280" y="2519640"/>
              <a:ext cx="133560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Normal</a:t>
              </a:r>
            </a:p>
          </p:txBody>
        </p:sp>
        <p:sp>
          <p:nvSpPr>
            <p:cNvPr id="161" name="Freeform: Shape 160"/>
            <p:cNvSpPr/>
            <p:nvPr/>
          </p:nvSpPr>
          <p:spPr>
            <a:xfrm>
              <a:off x="2110680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Cool</a:t>
              </a:r>
            </a:p>
          </p:txBody>
        </p:sp>
        <p:sp>
          <p:nvSpPr>
            <p:cNvPr id="162" name="Freeform: Shape 161"/>
            <p:cNvSpPr/>
            <p:nvPr/>
          </p:nvSpPr>
          <p:spPr>
            <a:xfrm>
              <a:off x="838439" y="2519640"/>
              <a:ext cx="1272240" cy="30492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ctr" rtl="0" hangingPunct="0">
                <a:lnSpc>
                  <a:spcPct val="100000"/>
                </a:lnSpc>
                <a:spcBef>
                  <a:spcPts val="349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400" b="0" i="0" u="none" strike="noStrike" baseline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Rainy</a:t>
              </a:r>
            </a:p>
          </p:txBody>
        </p:sp>
        <p:sp>
          <p:nvSpPr>
            <p:cNvPr id="163" name="Straight Connector 162"/>
            <p:cNvSpPr/>
            <p:nvPr/>
          </p:nvSpPr>
          <p:spPr>
            <a:xfrm>
              <a:off x="7200360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164" name="Straight Connector 163"/>
            <p:cNvSpPr/>
            <p:nvPr/>
          </p:nvSpPr>
          <p:spPr>
            <a:xfrm>
              <a:off x="838439" y="995400"/>
              <a:ext cx="2520" cy="2438640"/>
            </a:xfrm>
            <a:prstGeom prst="line">
              <a:avLst/>
            </a:prstGeom>
            <a:noFill/>
            <a:ln w="12600">
              <a:solidFill>
                <a:srgbClr val="008000"/>
              </a:solidFill>
              <a:prstDash val="solid"/>
              <a:miter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65" name="Freeform: Shape 164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6" name="Freeform: Shape 165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7" name="Freeform: Shape 166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8" name="Freeform: Shape 167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69" name="Freeform: Shape 168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170" name="Freeform: Shape 169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1" name="Freeform: Shape 170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72" name="Freeform: Shape 171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173" name="Freeform: Shape 172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174" name="Freeform: Shape 173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175" name="Freeform: Shape 174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176" name="Freeform: Shape 175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77" name="Freeform: Shape 176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78" name="Freeform: Shape 177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179" name="Freeform: Shape 178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180" name="Freeform: Shape 179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81" name="Freeform: Shape 180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182" name="Freeform: Shape 181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83" name="Freeform: Shape 182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184" name="Freeform: Shape 183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85" name="Freeform: Shape 184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186" name="Freeform: Shape 185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187" name="Freeform: Shape 186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188" name="Freeform: Shape 187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189" name="Freeform: Shape 188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190" name="Freeform: Shape 189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191" name="Freeform: Shape 190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192" name="Freeform: Shape 191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193" name="Freeform: Shape 192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194" name="Freeform: Shape 193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195" name="Straight Connector 194"/>
          <p:cNvSpPr/>
          <p:nvPr/>
        </p:nvSpPr>
        <p:spPr>
          <a:xfrm>
            <a:off x="247968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6" name="Straight Connector 195"/>
          <p:cNvSpPr/>
          <p:nvPr/>
        </p:nvSpPr>
        <p:spPr>
          <a:xfrm>
            <a:off x="884160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7" name="Straight Connector 196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8" name="Straight Connector 197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199" name="Freeform: Shape 198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0" name="Freeform: Shape 199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1" name="Freeform: Shape 200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2" name="Freeform: Shape 201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3" name="Freeform: Shape 202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04" name="Freeform: Shape 203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05" name="Freeform: Shape 204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06" name="Freeform: Shape 205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Normal</a:t>
            </a:r>
          </a:p>
        </p:txBody>
      </p:sp>
      <p:sp>
        <p:nvSpPr>
          <p:cNvPr id="207" name="Freeform: Shape 206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Mild</a:t>
            </a:r>
          </a:p>
        </p:txBody>
      </p:sp>
      <p:sp>
        <p:nvSpPr>
          <p:cNvPr id="208" name="Freeform: Shape 207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09" name="Freeform: Shape 208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10" name="Freeform: Shape 209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11" name="Freeform: Shape 210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12" name="Freeform: Shape 211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  </a:t>
            </a:r>
          </a:p>
        </p:txBody>
      </p:sp>
      <p:sp>
        <p:nvSpPr>
          <p:cNvPr id="213" name="Freeform: Shape 212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214" name="Freeform: Shape 213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15" name="Freeform: Shape 214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16" name="Freeform: Shape 215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17" name="Freeform: Shape 216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218" name="Freeform: Shape 217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19" name="Freeform: Shape 218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20" name="Freeform: Shape 219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21" name="Freeform: Shape 220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High</a:t>
            </a:r>
          </a:p>
        </p:txBody>
      </p:sp>
      <p:sp>
        <p:nvSpPr>
          <p:cNvPr id="222" name="Freeform: Shape 221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Hot</a:t>
            </a:r>
          </a:p>
        </p:txBody>
      </p:sp>
      <p:sp>
        <p:nvSpPr>
          <p:cNvPr id="223" name="Freeform: Shape 222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24" name="Freeform: Shape 223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25" name="Freeform: Shape 224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226" name="Freeform: Shape 225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227" name="Freeform: Shape 226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228" name="Freeform: Shape 227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229" name="Straight Connector 228"/>
          <p:cNvSpPr/>
          <p:nvPr/>
        </p:nvSpPr>
        <p:spPr>
          <a:xfrm>
            <a:off x="2479680" y="4043519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0" name="Straight Connector 229"/>
          <p:cNvSpPr/>
          <p:nvPr/>
        </p:nvSpPr>
        <p:spPr>
          <a:xfrm>
            <a:off x="247968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1" name="Straight Connector 230"/>
          <p:cNvSpPr/>
          <p:nvPr/>
        </p:nvSpPr>
        <p:spPr>
          <a:xfrm>
            <a:off x="8841600" y="1604880"/>
            <a:ext cx="0" cy="182879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2" name="Straight Connector 231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3" name="Straight Connector 232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34" name="Freeform: Shape 233"/>
          <p:cNvSpPr/>
          <p:nvPr/>
        </p:nvSpPr>
        <p:spPr>
          <a:xfrm>
            <a:off x="756936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5" name="Freeform: Shape 234"/>
          <p:cNvSpPr/>
          <p:nvPr/>
        </p:nvSpPr>
        <p:spPr>
          <a:xfrm>
            <a:off x="6360120" y="312875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6" name="Freeform: Shape 235"/>
          <p:cNvSpPr/>
          <p:nvPr/>
        </p:nvSpPr>
        <p:spPr>
          <a:xfrm>
            <a:off x="5024520" y="312875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7" name="Freeform: Shape 236"/>
          <p:cNvSpPr/>
          <p:nvPr/>
        </p:nvSpPr>
        <p:spPr>
          <a:xfrm>
            <a:off x="375192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8" name="Freeform: Shape 237"/>
          <p:cNvSpPr/>
          <p:nvPr/>
        </p:nvSpPr>
        <p:spPr>
          <a:xfrm>
            <a:off x="2479680" y="312875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39" name="Freeform: Shape 238"/>
          <p:cNvSpPr/>
          <p:nvPr/>
        </p:nvSpPr>
        <p:spPr>
          <a:xfrm>
            <a:off x="756936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40" name="Freeform: Shape 239"/>
          <p:cNvSpPr/>
          <p:nvPr/>
        </p:nvSpPr>
        <p:spPr>
          <a:xfrm>
            <a:off x="6360120" y="28242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41" name="Freeform: Shape 240"/>
          <p:cNvSpPr/>
          <p:nvPr/>
        </p:nvSpPr>
        <p:spPr>
          <a:xfrm>
            <a:off x="5024520" y="28242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96</a:t>
            </a:r>
          </a:p>
        </p:txBody>
      </p:sp>
      <p:sp>
        <p:nvSpPr>
          <p:cNvPr id="242" name="Freeform: Shape 241"/>
          <p:cNvSpPr/>
          <p:nvPr/>
        </p:nvSpPr>
        <p:spPr>
          <a:xfrm>
            <a:off x="375192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70</a:t>
            </a:r>
          </a:p>
        </p:txBody>
      </p:sp>
      <p:sp>
        <p:nvSpPr>
          <p:cNvPr id="243" name="Freeform: Shape 242"/>
          <p:cNvSpPr/>
          <p:nvPr/>
        </p:nvSpPr>
        <p:spPr>
          <a:xfrm>
            <a:off x="2479680" y="28242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44" name="Freeform: Shape 243"/>
          <p:cNvSpPr/>
          <p:nvPr/>
        </p:nvSpPr>
        <p:spPr>
          <a:xfrm>
            <a:off x="756936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245" name="Freeform: Shape 244"/>
          <p:cNvSpPr/>
          <p:nvPr/>
        </p:nvSpPr>
        <p:spPr>
          <a:xfrm>
            <a:off x="6360120" y="25192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46" name="Freeform: Shape 245"/>
          <p:cNvSpPr/>
          <p:nvPr/>
        </p:nvSpPr>
        <p:spPr>
          <a:xfrm>
            <a:off x="5024520" y="25192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86</a:t>
            </a:r>
          </a:p>
        </p:txBody>
      </p:sp>
      <p:sp>
        <p:nvSpPr>
          <p:cNvPr id="247" name="Freeform: Shape 246"/>
          <p:cNvSpPr/>
          <p:nvPr/>
        </p:nvSpPr>
        <p:spPr>
          <a:xfrm>
            <a:off x="375192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83  </a:t>
            </a:r>
          </a:p>
        </p:txBody>
      </p:sp>
      <p:sp>
        <p:nvSpPr>
          <p:cNvPr id="248" name="Freeform: Shape 247"/>
          <p:cNvSpPr/>
          <p:nvPr/>
        </p:nvSpPr>
        <p:spPr>
          <a:xfrm>
            <a:off x="2479680" y="25192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Overcast</a:t>
            </a:r>
          </a:p>
        </p:txBody>
      </p:sp>
      <p:sp>
        <p:nvSpPr>
          <p:cNvPr id="249" name="Freeform: Shape 248"/>
          <p:cNvSpPr/>
          <p:nvPr/>
        </p:nvSpPr>
        <p:spPr>
          <a:xfrm>
            <a:off x="756936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0" name="Freeform: Shape 249"/>
          <p:cNvSpPr/>
          <p:nvPr/>
        </p:nvSpPr>
        <p:spPr>
          <a:xfrm>
            <a:off x="6360120" y="221436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51" name="Freeform: Shape 250"/>
          <p:cNvSpPr/>
          <p:nvPr/>
        </p:nvSpPr>
        <p:spPr>
          <a:xfrm>
            <a:off x="5024520" y="221436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90</a:t>
            </a:r>
          </a:p>
        </p:txBody>
      </p:sp>
      <p:sp>
        <p:nvSpPr>
          <p:cNvPr id="252" name="Freeform: Shape 251"/>
          <p:cNvSpPr/>
          <p:nvPr/>
        </p:nvSpPr>
        <p:spPr>
          <a:xfrm>
            <a:off x="375192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80</a:t>
            </a:r>
          </a:p>
        </p:txBody>
      </p:sp>
      <p:sp>
        <p:nvSpPr>
          <p:cNvPr id="253" name="Freeform: Shape 252"/>
          <p:cNvSpPr/>
          <p:nvPr/>
        </p:nvSpPr>
        <p:spPr>
          <a:xfrm>
            <a:off x="2479680" y="221436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54" name="Freeform: Shape 253"/>
          <p:cNvSpPr/>
          <p:nvPr/>
        </p:nvSpPr>
        <p:spPr>
          <a:xfrm>
            <a:off x="756936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55" name="Freeform: Shape 254"/>
          <p:cNvSpPr/>
          <p:nvPr/>
        </p:nvSpPr>
        <p:spPr>
          <a:xfrm>
            <a:off x="6360120" y="1909800"/>
            <a:ext cx="1208879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256" name="Freeform: Shape 255"/>
          <p:cNvSpPr/>
          <p:nvPr/>
        </p:nvSpPr>
        <p:spPr>
          <a:xfrm>
            <a:off x="5024520" y="1909800"/>
            <a:ext cx="133560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85</a:t>
            </a:r>
          </a:p>
        </p:txBody>
      </p:sp>
      <p:sp>
        <p:nvSpPr>
          <p:cNvPr id="257" name="Freeform: Shape 256"/>
          <p:cNvSpPr/>
          <p:nvPr/>
        </p:nvSpPr>
        <p:spPr>
          <a:xfrm>
            <a:off x="375192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85</a:t>
            </a:r>
          </a:p>
        </p:txBody>
      </p:sp>
      <p:sp>
        <p:nvSpPr>
          <p:cNvPr id="258" name="Freeform: Shape 257"/>
          <p:cNvSpPr/>
          <p:nvPr/>
        </p:nvSpPr>
        <p:spPr>
          <a:xfrm>
            <a:off x="2479680" y="1909800"/>
            <a:ext cx="1272240" cy="30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Sunny</a:t>
            </a:r>
          </a:p>
        </p:txBody>
      </p:sp>
      <p:sp>
        <p:nvSpPr>
          <p:cNvPr id="259" name="Freeform: Shape 258"/>
          <p:cNvSpPr/>
          <p:nvPr/>
        </p:nvSpPr>
        <p:spPr>
          <a:xfrm>
            <a:off x="756936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Play</a:t>
            </a:r>
          </a:p>
        </p:txBody>
      </p:sp>
      <p:sp>
        <p:nvSpPr>
          <p:cNvPr id="260" name="Freeform: Shape 259"/>
          <p:cNvSpPr/>
          <p:nvPr/>
        </p:nvSpPr>
        <p:spPr>
          <a:xfrm>
            <a:off x="6360120" y="160488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Windy</a:t>
            </a:r>
          </a:p>
        </p:txBody>
      </p:sp>
      <p:sp>
        <p:nvSpPr>
          <p:cNvPr id="261" name="Freeform: Shape 260"/>
          <p:cNvSpPr/>
          <p:nvPr/>
        </p:nvSpPr>
        <p:spPr>
          <a:xfrm>
            <a:off x="5024520" y="160488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Humidity</a:t>
            </a:r>
          </a:p>
        </p:txBody>
      </p:sp>
      <p:sp>
        <p:nvSpPr>
          <p:cNvPr id="262" name="Freeform: Shape 261"/>
          <p:cNvSpPr/>
          <p:nvPr/>
        </p:nvSpPr>
        <p:spPr>
          <a:xfrm>
            <a:off x="375192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Temperature</a:t>
            </a:r>
          </a:p>
        </p:txBody>
      </p:sp>
      <p:sp>
        <p:nvSpPr>
          <p:cNvPr id="263" name="Freeform: Shape 262"/>
          <p:cNvSpPr/>
          <p:nvPr/>
        </p:nvSpPr>
        <p:spPr>
          <a:xfrm>
            <a:off x="2479680" y="160488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Outlook</a:t>
            </a:r>
          </a:p>
        </p:txBody>
      </p:sp>
      <p:sp>
        <p:nvSpPr>
          <p:cNvPr id="264" name="Straight Connector 263"/>
          <p:cNvSpPr/>
          <p:nvPr/>
        </p:nvSpPr>
        <p:spPr>
          <a:xfrm>
            <a:off x="2479680" y="1604880"/>
            <a:ext cx="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5" name="Straight Connector 264"/>
          <p:cNvSpPr/>
          <p:nvPr/>
        </p:nvSpPr>
        <p:spPr>
          <a:xfrm>
            <a:off x="2479680" y="190980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6" name="Straight Connector 265"/>
          <p:cNvSpPr/>
          <p:nvPr/>
        </p:nvSpPr>
        <p:spPr>
          <a:xfrm>
            <a:off x="2479680" y="1604880"/>
            <a:ext cx="6361920" cy="0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267" name="Freeform: Shape 266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68" name="Freeform: Shape 267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69" name="Freeform: Shape 268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0" name="Freeform: Shape 269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1" name="Freeform: Shape 270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2" name="Freeform: Shape 271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3" name="Freeform: Shape 272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4" name="Freeform: Shape 273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5" name="Freeform: Shape 274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6" name="Freeform: Shape 275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77" name="Freeform: Shape 276"/>
          <p:cNvSpPr/>
          <p:nvPr/>
        </p:nvSpPr>
        <p:spPr>
          <a:xfrm>
            <a:off x="756936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No</a:t>
            </a:r>
          </a:p>
        </p:txBody>
      </p:sp>
      <p:sp>
        <p:nvSpPr>
          <p:cNvPr id="278" name="Freeform: Shape 277"/>
          <p:cNvSpPr/>
          <p:nvPr/>
        </p:nvSpPr>
        <p:spPr>
          <a:xfrm>
            <a:off x="6360120" y="3433679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True</a:t>
            </a:r>
          </a:p>
        </p:txBody>
      </p:sp>
      <p:sp>
        <p:nvSpPr>
          <p:cNvPr id="279" name="Freeform: Shape 278"/>
          <p:cNvSpPr/>
          <p:nvPr/>
        </p:nvSpPr>
        <p:spPr>
          <a:xfrm>
            <a:off x="5024520" y="3433679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70</a:t>
            </a:r>
          </a:p>
        </p:txBody>
      </p:sp>
      <p:sp>
        <p:nvSpPr>
          <p:cNvPr id="280" name="Freeform: Shape 279"/>
          <p:cNvSpPr/>
          <p:nvPr/>
        </p:nvSpPr>
        <p:spPr>
          <a:xfrm>
            <a:off x="375192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65</a:t>
            </a:r>
          </a:p>
        </p:txBody>
      </p:sp>
      <p:sp>
        <p:nvSpPr>
          <p:cNvPr id="281" name="Freeform: Shape 280"/>
          <p:cNvSpPr/>
          <p:nvPr/>
        </p:nvSpPr>
        <p:spPr>
          <a:xfrm>
            <a:off x="2479680" y="3433679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282" name="Freeform: Shape 281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3" name="Freeform: Shape 282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4" name="Freeform: Shape 283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5" name="Freeform: Shape 284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6" name="Freeform: Shape 285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7" name="Freeform: Shape 286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8" name="Freeform: Shape 287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89" name="Freeform: Shape 288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0" name="Freeform: Shape 289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1" name="Freeform: Shape 290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2" name="Freeform: Shape 291"/>
          <p:cNvSpPr/>
          <p:nvPr/>
        </p:nvSpPr>
        <p:spPr>
          <a:xfrm>
            <a:off x="756936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3" name="Freeform: Shape 292"/>
          <p:cNvSpPr/>
          <p:nvPr/>
        </p:nvSpPr>
        <p:spPr>
          <a:xfrm>
            <a:off x="6360120" y="373860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4" name="Freeform: Shape 293"/>
          <p:cNvSpPr/>
          <p:nvPr/>
        </p:nvSpPr>
        <p:spPr>
          <a:xfrm>
            <a:off x="5024520" y="373860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5" name="Freeform: Shape 294"/>
          <p:cNvSpPr/>
          <p:nvPr/>
        </p:nvSpPr>
        <p:spPr>
          <a:xfrm>
            <a:off x="375192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6" name="Freeform: Shape 295"/>
          <p:cNvSpPr/>
          <p:nvPr/>
        </p:nvSpPr>
        <p:spPr>
          <a:xfrm>
            <a:off x="2479680" y="373860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7" name="Freeform: Shape 296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8" name="Freeform: Shape 297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299" name="Freeform: Shape 298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0" name="Freeform: Shape 299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1" name="Freeform: Shape 300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2" name="Freeform: Shape 301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3" name="Freeform: Shape 302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4" name="Freeform: Shape 303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5" name="Freeform: Shape 304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6" name="Freeform: Shape 305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…</a:t>
            </a:r>
          </a:p>
        </p:txBody>
      </p:sp>
      <p:sp>
        <p:nvSpPr>
          <p:cNvPr id="307" name="Freeform: Shape 306"/>
          <p:cNvSpPr/>
          <p:nvPr/>
        </p:nvSpPr>
        <p:spPr>
          <a:xfrm>
            <a:off x="756936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Yes</a:t>
            </a:r>
          </a:p>
        </p:txBody>
      </p:sp>
      <p:sp>
        <p:nvSpPr>
          <p:cNvPr id="308" name="Freeform: Shape 307"/>
          <p:cNvSpPr/>
          <p:nvPr/>
        </p:nvSpPr>
        <p:spPr>
          <a:xfrm>
            <a:off x="6360120" y="3129120"/>
            <a:ext cx="1208879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False</a:t>
            </a:r>
          </a:p>
        </p:txBody>
      </p:sp>
      <p:sp>
        <p:nvSpPr>
          <p:cNvPr id="309" name="Freeform: Shape 308"/>
          <p:cNvSpPr/>
          <p:nvPr/>
        </p:nvSpPr>
        <p:spPr>
          <a:xfrm>
            <a:off x="5024520" y="3129120"/>
            <a:ext cx="133560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80</a:t>
            </a:r>
          </a:p>
        </p:txBody>
      </p:sp>
      <p:sp>
        <p:nvSpPr>
          <p:cNvPr id="310" name="Freeform: Shape 309"/>
          <p:cNvSpPr/>
          <p:nvPr/>
        </p:nvSpPr>
        <p:spPr>
          <a:xfrm>
            <a:off x="375192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68</a:t>
            </a:r>
          </a:p>
        </p:txBody>
      </p:sp>
      <p:sp>
        <p:nvSpPr>
          <p:cNvPr id="311" name="Freeform: Shape 310"/>
          <p:cNvSpPr/>
          <p:nvPr/>
        </p:nvSpPr>
        <p:spPr>
          <a:xfrm>
            <a:off x="2479680" y="3129120"/>
            <a:ext cx="1272240" cy="304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349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400" b="0" i="0" u="none" strike="noStrike" baseline="0">
                <a:ln>
                  <a:noFill/>
                </a:ln>
                <a:solidFill>
                  <a:srgbClr val="008000"/>
                </a:solidFill>
                <a:latin typeface="Tahoma" pitchFamily="18"/>
                <a:ea typeface="Gothic" pitchFamily="2"/>
                <a:cs typeface="Lucidasans" pitchFamily="2"/>
              </a:rPr>
              <a:t>Rainy</a:t>
            </a:r>
          </a:p>
        </p:txBody>
      </p:sp>
      <p:sp>
        <p:nvSpPr>
          <p:cNvPr id="312" name="Straight Connector 311"/>
          <p:cNvSpPr/>
          <p:nvPr/>
        </p:nvSpPr>
        <p:spPr>
          <a:xfrm>
            <a:off x="8841600" y="1604880"/>
            <a:ext cx="252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3" name="Straight Connector 312"/>
          <p:cNvSpPr/>
          <p:nvPr/>
        </p:nvSpPr>
        <p:spPr>
          <a:xfrm>
            <a:off x="2479680" y="1604880"/>
            <a:ext cx="2520" cy="2438639"/>
          </a:xfrm>
          <a:prstGeom prst="line">
            <a:avLst/>
          </a:prstGeom>
          <a:noFill/>
          <a:ln w="12600">
            <a:solidFill>
              <a:srgbClr val="008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2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16" name="Slide Number Placeholder 3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8</a:t>
            </a:fld>
            <a:endParaRPr lang="uk-U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>
                <a:latin typeface="+mj-lt"/>
              </a:rPr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55585" y="1137375"/>
            <a:ext cx="7543800" cy="4042303"/>
          </a:xfrm>
        </p:spPr>
        <p:txBody>
          <a:bodyPr wrap="square" lIns="90360" tIns="44280" rIns="90360" bIns="44280" anchor="t" anchorCtr="0">
            <a:spAutoFit/>
          </a:bodyPr>
          <a:lstStyle/>
          <a:p>
            <a:pPr lvl="0">
              <a:spcBef>
                <a:spcPts val="697"/>
              </a:spcBef>
            </a:pPr>
            <a:r>
              <a:rPr lang="en-US" sz="2400" dirty="0"/>
              <a:t>Split on temperature attribute:</a:t>
            </a:r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marL="259200" lvl="0" indent="-259200">
              <a:spcBef>
                <a:spcPts val="697"/>
              </a:spcBef>
              <a:buNone/>
              <a:tabLst>
                <a:tab pos="716400" algn="l"/>
                <a:tab pos="1630799" algn="l"/>
                <a:tab pos="2545200" algn="l"/>
                <a:tab pos="3459600" algn="l"/>
                <a:tab pos="4374000" algn="l"/>
                <a:tab pos="5288400" algn="l"/>
                <a:tab pos="6202800" algn="l"/>
                <a:tab pos="7117200" algn="l"/>
                <a:tab pos="8031600" algn="l"/>
                <a:tab pos="8946000" algn="l"/>
                <a:tab pos="9860400" algn="l"/>
              </a:tabLst>
            </a:pPr>
            <a:endParaRPr lang="en-US" sz="2400" dirty="0"/>
          </a:p>
          <a:p>
            <a:pPr lvl="1">
              <a:spcBef>
                <a:spcPts val="598"/>
              </a:spcBef>
              <a:tabLst>
                <a:tab pos="682560" algn="l"/>
                <a:tab pos="799920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dirty="0" smtClean="0"/>
              <a:t>E.g.,  temperature </a:t>
            </a:r>
            <a:r>
              <a:rPr lang="en-US" sz="2000" dirty="0">
                <a:latin typeface="Symbol" pitchFamily="34"/>
              </a:rPr>
              <a:t></a:t>
            </a:r>
            <a:r>
              <a:rPr lang="en-US" sz="2000" dirty="0"/>
              <a:t> 71.5: yes/4, no/2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dirty="0" smtClean="0"/>
              <a:t>      temperature </a:t>
            </a:r>
            <a:r>
              <a:rPr lang="en-US" sz="2000" dirty="0">
                <a:latin typeface="Symbol" pitchFamily="34"/>
              </a:rPr>
              <a:t></a:t>
            </a:r>
            <a:r>
              <a:rPr lang="en-US" sz="2000" dirty="0"/>
              <a:t> 71.5: yes/5, no/3</a:t>
            </a:r>
            <a:br>
              <a:rPr lang="en-US" sz="2000" dirty="0"/>
            </a:br>
            <a:endParaRPr lang="en-US" sz="2000" dirty="0"/>
          </a:p>
          <a:p>
            <a:pPr lvl="1">
              <a:spcBef>
                <a:spcPts val="598"/>
              </a:spcBef>
            </a:pPr>
            <a:r>
              <a:rPr lang="en-US" sz="2000" dirty="0"/>
              <a:t>Info([4,2],[5,3])</a:t>
            </a:r>
            <a:br>
              <a:rPr lang="en-US" sz="2000" dirty="0"/>
            </a:br>
            <a:r>
              <a:rPr lang="en-US" sz="2000" dirty="0"/>
              <a:t>= 6/14 info([4,2]) + 8/14 info([5,3]) </a:t>
            </a:r>
            <a:br>
              <a:rPr lang="en-US" sz="2000" dirty="0"/>
            </a:br>
            <a:r>
              <a:rPr lang="en-US" sz="2000" dirty="0"/>
              <a:t>= 0.939 bits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Place split points halfway between values</a:t>
            </a:r>
          </a:p>
          <a:p>
            <a:pPr lvl="0">
              <a:spcBef>
                <a:spcPts val="697"/>
              </a:spcBef>
            </a:pPr>
            <a:r>
              <a:rPr lang="en-US" sz="2400" dirty="0"/>
              <a:t>Can evaluate all split points in one pass!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19702" y="1669830"/>
            <a:ext cx="8229600" cy="628560"/>
            <a:chOff x="590400" y="1683000"/>
            <a:chExt cx="8229600" cy="628560"/>
          </a:xfrm>
        </p:grpSpPr>
        <p:sp>
          <p:nvSpPr>
            <p:cNvPr id="5" name="Freeform: Shape 4"/>
            <p:cNvSpPr/>
            <p:nvPr/>
          </p:nvSpPr>
          <p:spPr>
            <a:xfrm>
              <a:off x="590400" y="1683000"/>
              <a:ext cx="8229600" cy="628560"/>
            </a:xfrm>
            <a:custGeom>
              <a:avLst/>
              <a:gdLst>
                <a:gd name="f0" fmla="val 0"/>
                <a:gd name="f1" fmla="val 21600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</a:cxnLst>
              <a:rect l="l" t="t" r="r" b="b"/>
              <a:pathLst>
                <a:path w="21600" h="21600">
                  <a:moveTo>
                    <a:pt x="f0" y="f0"/>
                  </a:moveTo>
                  <a:lnTo>
                    <a:pt x="f1" y="f0"/>
                  </a:lnTo>
                  <a:lnTo>
                    <a:pt x="f1" y="f1"/>
                  </a:lnTo>
                  <a:lnTo>
                    <a:pt x="f0" y="f1"/>
                  </a:lnTo>
                  <a:lnTo>
                    <a:pt x="f0" y="f0"/>
                  </a:lnTo>
                  <a:close/>
                </a:path>
              </a:pathLst>
            </a:cu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64     65     68     69     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70     71    72      72   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  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75     80     81    </a:t>
              </a:r>
              <a:r>
                <a:rPr lang="en-US" sz="1600" b="0" i="0" u="none" strike="noStrike" baseline="0" dirty="0" smtClean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  </a:t>
              </a:r>
              <a:r>
                <a:rPr lang="en-US" sz="1600" b="0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Tahoma" pitchFamily="18"/>
                  <a:ea typeface="Gothic" pitchFamily="2"/>
                  <a:cs typeface="Lucidasans" pitchFamily="2"/>
                </a:rPr>
                <a:t>83     85</a:t>
              </a:r>
            </a:p>
            <a:p>
              <a:pPr marL="0" marR="0" lvl="0" indent="0" algn="l" rtl="0" hangingPunct="0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r>
                <a:rPr lang="en-US" sz="1600" b="1" i="0" u="none" strike="noStrike" baseline="0" dirty="0">
                  <a:ln>
                    <a:noFill/>
                  </a:ln>
                  <a:solidFill>
                    <a:srgbClr val="008000"/>
                  </a:solidFill>
                  <a:latin typeface="Courier New" pitchFamily="18"/>
                  <a:ea typeface="Gothic" pitchFamily="2"/>
                  <a:cs typeface="Lucidasans" pitchFamily="2"/>
                </a:rPr>
                <a:t>Yes  No  Yes  Yes  Yes  No  No  Yes  Yes  Yes  No  Yes  Yes  No</a:t>
              </a:r>
            </a:p>
          </p:txBody>
        </p:sp>
        <p:sp>
          <p:nvSpPr>
            <p:cNvPr id="6" name="Straight Connector 5"/>
            <p:cNvSpPr/>
            <p:nvPr/>
          </p:nvSpPr>
          <p:spPr>
            <a:xfrm>
              <a:off x="590400" y="1683000"/>
              <a:ext cx="82296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7" name="Straight Connector 6"/>
            <p:cNvSpPr/>
            <p:nvPr/>
          </p:nvSpPr>
          <p:spPr>
            <a:xfrm>
              <a:off x="590400" y="2311560"/>
              <a:ext cx="8229600" cy="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8" name="Straight Connector 7"/>
            <p:cNvSpPr/>
            <p:nvPr/>
          </p:nvSpPr>
          <p:spPr>
            <a:xfrm>
              <a:off x="590400" y="1683000"/>
              <a:ext cx="0" cy="628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  <p:sp>
          <p:nvSpPr>
            <p:cNvPr id="9" name="Straight Connector 8"/>
            <p:cNvSpPr/>
            <p:nvPr/>
          </p:nvSpPr>
          <p:spPr>
            <a:xfrm>
              <a:off x="8820000" y="1683000"/>
              <a:ext cx="0" cy="628560"/>
            </a:xfrm>
            <a:prstGeom prst="line">
              <a:avLst/>
            </a:prstGeom>
            <a:noFill/>
            <a:ln>
              <a:noFill/>
              <a:prstDash val="solid"/>
            </a:ln>
          </p:spPr>
          <p:txBody>
            <a:bodyPr vert="horz" wrap="square" lIns="90000" tIns="46800" rIns="90000" bIns="46800" anchor="t" anchorCtr="0" compatLnSpc="0">
              <a:noAutofit/>
            </a:bodyPr>
            <a:lstStyle/>
            <a:p>
              <a:pPr marL="0" marR="0" lvl="0" indent="0" algn="l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>
                  <a:tab pos="0" algn="l"/>
                  <a:tab pos="914400" algn="l"/>
                  <a:tab pos="1828800" algn="l"/>
                  <a:tab pos="2743199" algn="l"/>
                  <a:tab pos="3657600" algn="l"/>
                  <a:tab pos="4572000" algn="l"/>
                  <a:tab pos="5486399" algn="l"/>
                  <a:tab pos="6400799" algn="l"/>
                  <a:tab pos="7315200" algn="l"/>
                  <a:tab pos="8229600" algn="l"/>
                  <a:tab pos="9144000" algn="l"/>
                  <a:tab pos="10058400" algn="l"/>
                </a:tabLst>
              </a:pPr>
              <a:endParaRPr lang="en-US" sz="2400" b="0" i="0" u="none" strike="noStrike" baseline="0">
                <a:ln>
                  <a:noFill/>
                </a:ln>
                <a:solidFill>
                  <a:srgbClr val="00DCFF"/>
                </a:solidFill>
                <a:latin typeface="Utopia" pitchFamily="18"/>
                <a:ea typeface="Gothic" pitchFamily="2"/>
                <a:cs typeface="Lucidasans" pitchFamily="2"/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AB75CFD-AADA-4321-B8E4-9E3DF24DF130}" type="slidenum">
              <a:rPr lang="uk-UA" smtClean="0"/>
              <a:t>9</a:t>
            </a:fld>
            <a:endParaRPr lang="uk-UA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15054</TotalTime>
  <Words>2622</Words>
  <Application>Microsoft Office PowerPoint</Application>
  <PresentationFormat>On-screen Show (4:3)</PresentationFormat>
  <Paragraphs>865</Paragraphs>
  <Slides>39</Slides>
  <Notes>37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2" baseType="lpstr">
      <vt:lpstr>Arial</vt:lpstr>
      <vt:lpstr>Bitstream Vera Sans</vt:lpstr>
      <vt:lpstr>Calibri</vt:lpstr>
      <vt:lpstr>Calibri Light</vt:lpstr>
      <vt:lpstr>Courier New</vt:lpstr>
      <vt:lpstr>Gothic</vt:lpstr>
      <vt:lpstr>Lucidasans</vt:lpstr>
      <vt:lpstr>Symbol</vt:lpstr>
      <vt:lpstr>Tahoma</vt:lpstr>
      <vt:lpstr>Times New Roman</vt:lpstr>
      <vt:lpstr>Utopia</vt:lpstr>
      <vt:lpstr>Office Theme</vt:lpstr>
      <vt:lpstr>Equation</vt:lpstr>
      <vt:lpstr>PowerPoint Presentation</vt:lpstr>
      <vt:lpstr>Algorithms for learning trees and rules</vt:lpstr>
      <vt:lpstr>Decision Trees</vt:lpstr>
      <vt:lpstr>Industrial-strength algorithms</vt:lpstr>
      <vt:lpstr>From ID3 to C4.5</vt:lpstr>
      <vt:lpstr>Numeric attributes</vt:lpstr>
      <vt:lpstr>Weather data (again!)</vt:lpstr>
      <vt:lpstr>Weather data (again!)</vt:lpstr>
      <vt:lpstr>Example</vt:lpstr>
      <vt:lpstr>Can avoid repeated sorting</vt:lpstr>
      <vt:lpstr>Binary vs multiway splits</vt:lpstr>
      <vt:lpstr>Computing multi-way splits</vt:lpstr>
      <vt:lpstr>Missing values</vt:lpstr>
      <vt:lpstr>Pruning</vt:lpstr>
      <vt:lpstr>Prepruning</vt:lpstr>
      <vt:lpstr>Early stopping</vt:lpstr>
      <vt:lpstr>Postpruning</vt:lpstr>
      <vt:lpstr>Subtree replacement</vt:lpstr>
      <vt:lpstr>Subtree raising</vt:lpstr>
      <vt:lpstr>Estimating error rates</vt:lpstr>
      <vt:lpstr>C4.5’s method</vt:lpstr>
      <vt:lpstr>Example</vt:lpstr>
      <vt:lpstr>Complexity of tree induction</vt:lpstr>
      <vt:lpstr>From trees to rules</vt:lpstr>
      <vt:lpstr>C4.5: choices and options</vt:lpstr>
      <vt:lpstr>Cost-complexity pruning</vt:lpstr>
      <vt:lpstr>Cost-complexity pruning details</vt:lpstr>
      <vt:lpstr>Discussion</vt:lpstr>
      <vt:lpstr>Discussion and Bibliographic Notes</vt:lpstr>
      <vt:lpstr>Association rules</vt:lpstr>
      <vt:lpstr>FP-growth</vt:lpstr>
      <vt:lpstr>Building a frequent pattern tree</vt:lpstr>
      <vt:lpstr>An example using the weather data</vt:lpstr>
      <vt:lpstr>An example using the weather data</vt:lpstr>
      <vt:lpstr>Finding large item sets</vt:lpstr>
      <vt:lpstr>Finding large item sets cont.</vt:lpstr>
      <vt:lpstr>Finding large item sets cont.</vt:lpstr>
      <vt:lpstr>Finding large item sets cont.</vt:lpstr>
      <vt:lpstr>Discussion and Bibliographic Notes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</dc:title>
  <dc:creator>Ian H. Witten</dc:creator>
  <cp:lastModifiedBy>Rasheed</cp:lastModifiedBy>
  <cp:revision>550</cp:revision>
  <cp:lastPrinted>2003-03-05T10:12:08Z</cp:lastPrinted>
  <dcterms:created xsi:type="dcterms:W3CDTF">1998-04-13T16:48:28Z</dcterms:created>
  <dcterms:modified xsi:type="dcterms:W3CDTF">2017-10-26T18:33:42Z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